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426" r:id="rId3"/>
    <p:sldId id="260" r:id="rId4"/>
    <p:sldId id="341" r:id="rId5"/>
    <p:sldId id="342" r:id="rId6"/>
    <p:sldId id="401" r:id="rId7"/>
    <p:sldId id="344" r:id="rId8"/>
    <p:sldId id="346" r:id="rId9"/>
    <p:sldId id="347" r:id="rId10"/>
    <p:sldId id="348" r:id="rId11"/>
    <p:sldId id="349" r:id="rId12"/>
    <p:sldId id="350" r:id="rId13"/>
    <p:sldId id="262" r:id="rId14"/>
    <p:sldId id="388" r:id="rId15"/>
    <p:sldId id="351" r:id="rId16"/>
    <p:sldId id="352" r:id="rId17"/>
    <p:sldId id="353" r:id="rId18"/>
    <p:sldId id="354" r:id="rId19"/>
    <p:sldId id="355" r:id="rId20"/>
    <p:sldId id="369" r:id="rId21"/>
    <p:sldId id="357" r:id="rId22"/>
    <p:sldId id="358" r:id="rId23"/>
    <p:sldId id="360" r:id="rId24"/>
    <p:sldId id="361" r:id="rId25"/>
    <p:sldId id="362" r:id="rId26"/>
    <p:sldId id="363" r:id="rId27"/>
    <p:sldId id="364" r:id="rId28"/>
    <p:sldId id="366" r:id="rId29"/>
    <p:sldId id="367" r:id="rId30"/>
    <p:sldId id="370" r:id="rId31"/>
    <p:sldId id="371" r:id="rId32"/>
    <p:sldId id="372" r:id="rId33"/>
    <p:sldId id="373" r:id="rId34"/>
    <p:sldId id="374" r:id="rId35"/>
    <p:sldId id="377" r:id="rId36"/>
    <p:sldId id="375" r:id="rId37"/>
    <p:sldId id="378" r:id="rId38"/>
    <p:sldId id="379" r:id="rId39"/>
    <p:sldId id="389" r:id="rId40"/>
    <p:sldId id="380" r:id="rId41"/>
    <p:sldId id="382" r:id="rId42"/>
    <p:sldId id="383" r:id="rId43"/>
    <p:sldId id="381" r:id="rId44"/>
    <p:sldId id="384" r:id="rId45"/>
    <p:sldId id="387" r:id="rId46"/>
    <p:sldId id="390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5" r:id="rId56"/>
    <p:sldId id="416" r:id="rId57"/>
    <p:sldId id="417" r:id="rId58"/>
    <p:sldId id="279" r:id="rId59"/>
    <p:sldId id="421" r:id="rId60"/>
    <p:sldId id="424" r:id="rId61"/>
    <p:sldId id="425" r:id="rId62"/>
    <p:sldId id="419" r:id="rId63"/>
    <p:sldId id="420" r:id="rId64"/>
    <p:sldId id="391" r:id="rId65"/>
    <p:sldId id="392" r:id="rId66"/>
    <p:sldId id="418" r:id="rId67"/>
    <p:sldId id="396" r:id="rId68"/>
    <p:sldId id="397" r:id="rId69"/>
    <p:sldId id="393" r:id="rId70"/>
    <p:sldId id="394" r:id="rId71"/>
    <p:sldId id="395" r:id="rId72"/>
    <p:sldId id="399" r:id="rId73"/>
    <p:sldId id="398" r:id="rId74"/>
    <p:sldId id="427" r:id="rId75"/>
    <p:sldId id="428" r:id="rId76"/>
    <p:sldId id="429" r:id="rId77"/>
    <p:sldId id="430" r:id="rId78"/>
    <p:sldId id="431" r:id="rId79"/>
    <p:sldId id="300" r:id="rId80"/>
  </p:sldIdLst>
  <p:sldSz cx="9144000" cy="6858000" type="screen4x3"/>
  <p:notesSz cx="6858000" cy="9144000"/>
  <p:custDataLst>
    <p:tags r:id="rId8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FF0000"/>
    <a:srgbClr val="CC3300"/>
    <a:srgbClr val="FF6600"/>
    <a:srgbClr val="6600CC"/>
    <a:srgbClr val="FF9900"/>
    <a:srgbClr val="3333CC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848" autoAdjust="0"/>
    <p:restoredTop sz="91278" autoAdjust="0"/>
  </p:normalViewPr>
  <p:slideViewPr>
    <p:cSldViewPr>
      <p:cViewPr>
        <p:scale>
          <a:sx n="100" d="100"/>
          <a:sy n="100" d="100"/>
        </p:scale>
        <p:origin x="-159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8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gs" Target="tags/tag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54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70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A045BC2-CA51-4444-BD89-8B0252D47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28143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8D9F77-CC1E-4585-954A-C889F643BDB5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1116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D6F568E-817A-47B7-8833-D2655C0FA7BD}" type="slidenum">
              <a:rPr lang="ru-RU" sz="1200">
                <a:latin typeface="Arial" pitchFamily="34" charset="0"/>
              </a:rPr>
              <a:pPr algn="r"/>
              <a:t>18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116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Суть в следующем: независимо от причин приводящих к снижению ЦПД –это в конечном счете приводит к вазодилатации мозговых сосудов –-к увеличению кровенаполнения головного мозга--росту ВЧД, что способствует дальнейшему снижению ЦПД.</a:t>
            </a:r>
          </a:p>
          <a:p>
            <a:pPr eaLnBrk="1" hangingPunct="1"/>
            <a:r>
              <a:rPr lang="ru-RU" smtClean="0"/>
              <a:t>Патологический круг замыкается и каскад может запускаться вновь и вновь приводя к ишемии мозга.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BC72478-0486-47E2-8B08-AACC13D19C18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1126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7618D80-EE69-406F-850E-E5B01E399C15}" type="slidenum">
              <a:rPr lang="ru-RU" sz="1200">
                <a:latin typeface="Arial" pitchFamily="34" charset="0"/>
              </a:rPr>
              <a:pPr algn="r"/>
              <a:t>19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126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Задача интенсивиста: остановить данный каскад, </a:t>
            </a:r>
          </a:p>
          <a:p>
            <a:pPr eaLnBrk="1" hangingPunct="1"/>
            <a:r>
              <a:rPr lang="ru-RU" smtClean="0"/>
              <a:t>повысив ЦПД – запустить каскад вазоконстрикции, что снизит кровенаполнение мозга и ВЧД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C5EC6BA-0150-4E96-AA5D-2620B22FC3C3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1136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710ED3A-E910-40F8-AA6C-D3EEC0CDB99D}" type="slidenum">
              <a:rPr lang="ru-RU" sz="1200">
                <a:latin typeface="Arial" pitchFamily="34" charset="0"/>
              </a:rPr>
              <a:pPr algn="r"/>
              <a:t>21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136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На сегодняшний день общеприняты два протокола:  это ВЧД и ЦПД протокол.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ВЧД протокол как наиболее ранний, берет начало с 70-х годов и используется с момента внедрения в практику инвазивного мониторинга ВЧД.</a:t>
            </a:r>
          </a:p>
          <a:p>
            <a:pPr eaLnBrk="1" hangingPunct="1"/>
            <a:r>
              <a:rPr lang="ru-RU" smtClean="0"/>
              <a:t>Данный протокол направлен на снижение ВЧД ниже  20 мм рт ст.</a:t>
            </a:r>
          </a:p>
          <a:p>
            <a:pPr eaLnBrk="1" hangingPunct="1"/>
            <a:r>
              <a:rPr lang="ru-RU" smtClean="0"/>
              <a:t>Многоступенчатая структура терапии подразумевает поэтапную эскалацию терапии.</a:t>
            </a:r>
          </a:p>
          <a:p>
            <a:pPr eaLnBrk="1" hangingPunct="1"/>
            <a:r>
              <a:rPr lang="ru-RU" smtClean="0"/>
              <a:t>Однако по мере наращивания агрессивности , растет риск побочных осложнений., в связи с чем выделяют 2 уровня</a:t>
            </a:r>
          </a:p>
          <a:p>
            <a:pPr eaLnBrk="1" hangingPunct="1"/>
            <a:r>
              <a:rPr lang="ru-RU" smtClean="0"/>
              <a:t>уровня терапии.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C727AE0-D360-4E58-99FC-14AFC8C890EB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1146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F5D4E10-D535-4151-8A3D-8C1B8A5DE3DB}" type="slidenum">
              <a:rPr lang="ru-RU" sz="1200">
                <a:latin typeface="Arial" pitchFamily="34" charset="0"/>
              </a:rPr>
              <a:pPr algn="r"/>
              <a:t>22</a:t>
            </a:fld>
            <a:endParaRPr lang="ru-RU" sz="1200">
              <a:latin typeface="Arial" pitchFamily="34" charset="0"/>
            </a:endParaRPr>
          </a:p>
        </p:txBody>
      </p:sp>
      <p:sp>
        <p:nvSpPr>
          <p:cNvPr id="1146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Другой, более известный, ЦПД- протокол.</a:t>
            </a:r>
          </a:p>
          <a:p>
            <a:pPr eaLnBrk="1" hangingPunct="1"/>
            <a:r>
              <a:rPr lang="ru-RU" smtClean="0"/>
              <a:t>Выполнение данного протокола подразумевает поддержание ЦПД выше 70 мм рт.ст.</a:t>
            </a:r>
          </a:p>
          <a:p>
            <a:pPr eaLnBrk="1" hangingPunct="1"/>
            <a:r>
              <a:rPr lang="ru-RU" smtClean="0"/>
              <a:t>Принципиальное отличие ЦПД протокола: искусственная артериальная гипертензия и отказ от гипервентиляции</a:t>
            </a:r>
          </a:p>
          <a:p>
            <a:pPr eaLnBrk="1" hangingPunct="1"/>
            <a:r>
              <a:rPr lang="ru-RU" smtClean="0"/>
              <a:t>В данном протоколе замена элемента ИТ происходит на 2 уровне терапии: так достаточно эффективный, но потенциально опасный по развитию ишемии мозга, заменен на элемент ЦПД, направленный на профилактику данной ишемии.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93572F0-A3C6-4D24-B8D6-7DB522433517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11571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be-BY" smtClean="0"/>
          </a:p>
        </p:txBody>
      </p:sp>
      <p:sp>
        <p:nvSpPr>
          <p:cNvPr id="11571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D254223-1DE9-4852-B7D2-C6C8DE855AF3}" type="slidenum">
              <a:rPr lang="ru-RU" sz="1200">
                <a:latin typeface="Arial" pitchFamily="34" charset="0"/>
              </a:rPr>
              <a:pPr algn="r"/>
              <a:t>27</a:t>
            </a:fld>
            <a:endParaRPr lang="ru-RU" sz="120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A7897-EC8F-4B81-8A45-2BC06C5E10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F0D9E-8E97-4C14-899B-B9719DED5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059FD-1F4C-4D64-96D3-0A0443DE5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368EA-BB2D-498A-95FB-E8FFA36D7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50AF4-C224-4E5A-8C33-621CF9C8A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548C3-2481-478E-BA3D-B6E09917C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be-BY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C337B-AB9C-4A91-832D-5A73F0FE4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914AF1-9153-4E69-AC19-41693F17B6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36114-B145-4056-AB74-DDBAB2A35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21215-10D4-4436-A248-945538BA1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E45AA-DE3C-4772-B7B3-F8716D56E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B3B1C-9556-4BB8-8F4E-BD4624C3AB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0E15D-9B84-4EDB-90A6-85918B264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1B00F-81B1-4244-A93C-EA710B054F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e-BY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FB61-8D17-4AB1-92A8-2373DEC82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90503F8-2801-4C07-99F1-A7C686717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brain-cogs-injury_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14800"/>
            <a:ext cx="2644775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Castellar" pitchFamily="18" charset="0"/>
              </a:rPr>
              <a:t>ЧМТ: патогенез, </a:t>
            </a:r>
            <a:r>
              <a:rPr lang="ru-RU" dirty="0" smtClean="0">
                <a:latin typeface="Castellar" pitchFamily="18" charset="0"/>
              </a:rPr>
              <a:t>диагностика</a:t>
            </a:r>
            <a:r>
              <a:rPr lang="ru-RU" dirty="0" smtClean="0">
                <a:latin typeface="Castellar" pitchFamily="18" charset="0"/>
              </a:rPr>
              <a:t>, клиника</a:t>
            </a:r>
            <a:r>
              <a:rPr lang="ru-RU" dirty="0" smtClean="0">
                <a:latin typeface="Castellar" pitchFamily="18" charset="0"/>
              </a:rPr>
              <a:t>, </a:t>
            </a:r>
            <a:r>
              <a:rPr lang="ru-RU" dirty="0" smtClean="0">
                <a:latin typeface="Castellar" pitchFamily="18" charset="0"/>
              </a:rPr>
              <a:t>когнитивные </a:t>
            </a:r>
            <a:r>
              <a:rPr lang="ru-RU" dirty="0" smtClean="0">
                <a:latin typeface="Castellar" pitchFamily="18" charset="0"/>
              </a:rPr>
              <a:t>нарушения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  <a:latin typeface="Calibri" pitchFamily="34" charset="0"/>
              </a:rPr>
              <a:t>2. Диагностические мероприятия и лабораторные исследования </a:t>
            </a:r>
            <a:r>
              <a:rPr lang="ru-RU" sz="3200" smtClean="0">
                <a:solidFill>
                  <a:srgbClr val="008000"/>
                </a:solidFill>
                <a:latin typeface="Calibri" pitchFamily="34" charset="0"/>
              </a:rPr>
              <a:t>	</a:t>
            </a:r>
            <a:br>
              <a:rPr lang="ru-RU" sz="3200" smtClean="0">
                <a:solidFill>
                  <a:srgbClr val="008000"/>
                </a:solidFill>
                <a:latin typeface="Calibri" pitchFamily="34" charset="0"/>
              </a:rPr>
            </a:br>
            <a:endParaRPr lang="ru-RU" sz="3200" smtClean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smtClean="0"/>
              <a:t>4</a:t>
            </a:r>
            <a:r>
              <a:rPr lang="ru-RU" sz="2800" smtClean="0">
                <a:latin typeface="Calibri" pitchFamily="34" charset="0"/>
              </a:rPr>
              <a:t>.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Лабораторная диагностика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smtClean="0">
                <a:latin typeface="Calibri" pitchFamily="34" charset="0"/>
              </a:rPr>
              <a:t>Особое внимание на уровень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глюкозы</a:t>
            </a:r>
            <a:r>
              <a:rPr lang="ru-RU" sz="2800" b="1" smtClean="0">
                <a:latin typeface="Calibri" pitchFamily="34" charset="0"/>
              </a:rPr>
              <a:t>,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натрия</a:t>
            </a:r>
            <a:r>
              <a:rPr lang="ru-RU" sz="2800" b="1" smtClean="0">
                <a:latin typeface="Calibri" pitchFamily="34" charset="0"/>
              </a:rPr>
              <a:t>,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осмолярность плазмы</a:t>
            </a:r>
            <a:r>
              <a:rPr lang="ru-RU" sz="2800" b="1" smtClean="0">
                <a:latin typeface="Calibri" pitchFamily="34" charset="0"/>
              </a:rPr>
              <a:t>,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общего белка </a:t>
            </a:r>
            <a:r>
              <a:rPr lang="ru-RU" sz="2800" smtClean="0">
                <a:latin typeface="Calibri" pitchFamily="34" charset="0"/>
              </a:rPr>
              <a:t>и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альбумина</a:t>
            </a:r>
            <a:r>
              <a:rPr lang="ru-RU" sz="2800" b="1" smtClean="0">
                <a:latin typeface="Calibri" pitchFamily="34" charset="0"/>
              </a:rPr>
              <a:t>,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состояние гемостаза</a:t>
            </a:r>
            <a:r>
              <a:rPr lang="ru-RU" sz="2800" smtClean="0">
                <a:latin typeface="Calibri" pitchFamily="34" charset="0"/>
              </a:rPr>
              <a:t> (АЧТВ, ПТИ, ВСК)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smtClean="0">
                <a:latin typeface="Calibri" pitchFamily="34" charset="0"/>
              </a:rPr>
              <a:t>Обязательно выполнение анализов крови и мочи </a:t>
            </a:r>
            <a:r>
              <a:rPr lang="ru-RU" sz="2800" b="1" smtClean="0">
                <a:latin typeface="Calibri" pitchFamily="34" charset="0"/>
              </a:rPr>
              <a:t>на содержание алкоголя</a:t>
            </a:r>
            <a:r>
              <a:rPr lang="ru-RU" sz="2800" smtClean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smtClean="0">
                <a:latin typeface="Calibri" pitchFamily="34" charset="0"/>
              </a:rPr>
              <a:t>При необходимости исследовать содержание в биологических средах других токсических веществ </a:t>
            </a:r>
            <a:r>
              <a:rPr lang="ru-RU" sz="2400" smtClean="0">
                <a:latin typeface="Calibri" pitchFamily="34" charset="0"/>
              </a:rPr>
              <a:t>(барбитуратов, фенотиазинов, бензодиазепинов, барбитуратов, фенотиазинов, бензодиазепинов, высших спиртов и опиатов).</a:t>
            </a:r>
            <a:r>
              <a:rPr lang="ru-RU" sz="2800" smtClean="0">
                <a:latin typeface="Calibri" pitchFamily="34" charset="0"/>
              </a:rPr>
              <a:t> 	</a:t>
            </a: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  <a:latin typeface="Calibri" pitchFamily="34" charset="0"/>
              </a:rPr>
              <a:t>3. Стандартный мониторинг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382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u="sng" smtClean="0">
                <a:latin typeface="Calibri" pitchFamily="34" charset="0"/>
              </a:rPr>
              <a:t>Рекомендуемый базовый объем мониторинга: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ЭКГ в мониторном режиме</a:t>
            </a:r>
            <a:r>
              <a:rPr lang="ru-RU" sz="2400" smtClean="0">
                <a:latin typeface="Calibri" pitchFamily="34" charset="0"/>
              </a:rPr>
              <a:t> (анализ ST-сегмента по показаниям);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неинвазивное АД и ЧСС дискретно.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При наличии оборудования –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инвазивный мониторинг гемодинамики</a:t>
            </a:r>
            <a:r>
              <a:rPr lang="ru-RU" sz="2400" smtClean="0">
                <a:latin typeface="Calibri" pitchFamily="34" charset="0"/>
              </a:rPr>
              <a:t> (чем тяжелее пострадавший, тем больше показаний для инвазивного мониторинга!);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пульсоксиметрия </a:t>
            </a:r>
            <a:r>
              <a:rPr lang="ru-RU" sz="2400" smtClean="0">
                <a:latin typeface="Calibri" pitchFamily="34" charset="0"/>
              </a:rPr>
              <a:t>в постоянном режиме;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контроль РаСО2 и PaO2</a:t>
            </a:r>
            <a:r>
              <a:rPr lang="ru-RU" sz="2400" smtClean="0">
                <a:latin typeface="Calibri" pitchFamily="34" charset="0"/>
              </a:rPr>
              <a:t> как минимум 2 раза в сутки.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термометрия в постоянном режиме</a:t>
            </a:r>
            <a:r>
              <a:rPr lang="ru-RU" sz="240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определение ЦВД</a:t>
            </a:r>
            <a:r>
              <a:rPr lang="ru-RU" sz="2400" smtClean="0">
                <a:latin typeface="Calibri" pitchFamily="34" charset="0"/>
              </a:rPr>
              <a:t> в дискретном режиме (не реже 4 раз в сутки)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•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мониторинг дыхания</a:t>
            </a:r>
            <a:r>
              <a:rPr lang="ru-RU" sz="2400" smtClean="0">
                <a:latin typeface="Calibri" pitchFamily="34" charset="0"/>
              </a:rPr>
              <a:t>: ЧД, аускультация, пульсоксиметрия, капнография, давление в дыхательном контуре 	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  <a:latin typeface="Calibri" pitchFamily="34" charset="0"/>
              </a:rPr>
              <a:t>4. Нейромониторинг </a:t>
            </a:r>
            <a:r>
              <a:rPr lang="ru-RU" sz="3200" smtClean="0">
                <a:solidFill>
                  <a:srgbClr val="008000"/>
                </a:solidFill>
                <a:latin typeface="Calibri" pitchFamily="34" charset="0"/>
              </a:rPr>
              <a:t>	</a:t>
            </a:r>
            <a:br>
              <a:rPr lang="ru-RU" sz="3200" smtClean="0">
                <a:solidFill>
                  <a:srgbClr val="008000"/>
                </a:solidFill>
                <a:latin typeface="Calibri" pitchFamily="34" charset="0"/>
              </a:rPr>
            </a:br>
            <a:endParaRPr lang="ru-RU" sz="3200" smtClean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Нейромониторинг обеспечивает адекватную терапию тяжелой ЧМТ (</a:t>
            </a:r>
            <a:r>
              <a:rPr lang="ru-RU" sz="2000" smtClean="0">
                <a:latin typeface="Calibri" pitchFamily="34" charset="0"/>
              </a:rPr>
              <a:t>1 уровень доказательности)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Инвазивный: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Установка датчика ВЧД по стандартной методике: паренхиматозный, эпидуральный, вентрикулярный,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Манометрия давления в вентрикулярном дренаже или при люмбальной (цистернальной) пункции (манометр низких давлений МНД-01 – Тритон Электроникс)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Неинвазивный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chemeClr val="bg2"/>
                </a:solidFill>
                <a:latin typeface="Calibri" pitchFamily="34" charset="0"/>
              </a:rPr>
              <a:t>• Клинические признаки: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- Глазное дно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- Признаки нарастающей дислокации стволовых структур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- Нарастающее угнетение уровня сознания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chemeClr val="bg2"/>
                </a:solidFill>
                <a:latin typeface="Calibri" pitchFamily="34" charset="0"/>
              </a:rPr>
              <a:t>• Нейрофизиологический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- Транскраниальная допплерография (ТКДГ) по специальной методике дает полуколичественную оценку ВЧД в динамике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- ЭЭГ в режиме мониторинга: дифференциальная диагностика уровня сознания и диагностика паттернов судорожной активности мозга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1"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Принципы лечения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00213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Профилактика и лечение вторичных церебральных ишемических атак - о</a:t>
            </a:r>
            <a:r>
              <a:rPr lang="ru-RU" sz="2800" smtClean="0">
                <a:latin typeface="Calibri" pitchFamily="34" charset="0"/>
              </a:rPr>
              <a:t>беспечение пораженного мозга богатой кислородом кровью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smtClean="0">
                <a:solidFill>
                  <a:srgbClr val="CC3300"/>
                </a:solidFill>
                <a:latin typeface="Calibri" pitchFamily="34" charset="0"/>
              </a:rPr>
              <a:t>Оксигенация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smtClean="0">
                <a:solidFill>
                  <a:srgbClr val="CC3300"/>
                </a:solidFill>
                <a:latin typeface="Calibri" pitchFamily="34" charset="0"/>
              </a:rPr>
              <a:t>Поддержание необходимых параметров гемодинамики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solidFill>
                <a:srgbClr val="CC3300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Профилактика и лечение ВЧГ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>
                <a:latin typeface="Calibri" pitchFamily="34" charset="0"/>
              </a:rPr>
              <a:t>Профилактика и лечение ГСО</a:t>
            </a: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Цель ИТ ЧМТ –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endParaRPr lang="ru-RU" smtClean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поддержание соответствия между доставкой и потреблением</a:t>
            </a:r>
            <a:r>
              <a:rPr lang="ru-RU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</a:t>
            </a: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</a:t>
            </a:r>
            <a:r>
              <a:rPr lang="ru-RU" sz="200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 нутриентов</a:t>
            </a:r>
          </a:p>
        </p:txBody>
      </p:sp>
      <p:pic>
        <p:nvPicPr>
          <p:cNvPr id="44036" name="Picture 4" descr="zodiak8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4800600"/>
            <a:ext cx="18097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3048000" y="4724400"/>
            <a:ext cx="2743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8" name="Line 6"/>
          <p:cNvSpPr>
            <a:spLocks noChangeShapeType="1"/>
          </p:cNvSpPr>
          <p:nvPr/>
        </p:nvSpPr>
        <p:spPr bwMode="auto">
          <a:xfrm>
            <a:off x="4800600" y="2743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9" name="Line 7"/>
          <p:cNvSpPr>
            <a:spLocks noChangeShapeType="1"/>
          </p:cNvSpPr>
          <p:nvPr/>
        </p:nvSpPr>
        <p:spPr bwMode="auto">
          <a:xfrm flipH="1">
            <a:off x="3505200" y="3886200"/>
            <a:ext cx="9144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0" name="Line 8"/>
          <p:cNvSpPr>
            <a:spLocks noChangeShapeType="1"/>
          </p:cNvSpPr>
          <p:nvPr/>
        </p:nvSpPr>
        <p:spPr bwMode="auto">
          <a:xfrm>
            <a:off x="4419600" y="3886200"/>
            <a:ext cx="9144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667000" y="3886200"/>
            <a:ext cx="3505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 flipV="1">
            <a:off x="1828800" y="3352800"/>
            <a:ext cx="838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7707" name="AutoShape 11"/>
          <p:cNvSpPr>
            <a:spLocks noChangeArrowheads="1"/>
          </p:cNvSpPr>
          <p:nvPr/>
        </p:nvSpPr>
        <p:spPr bwMode="auto">
          <a:xfrm rot="5400000">
            <a:off x="6515100" y="1866900"/>
            <a:ext cx="914400" cy="2057400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anchor="ctr"/>
          <a:lstStyle/>
          <a:p>
            <a:pPr algn="ctr">
              <a:spcBef>
                <a:spcPct val="20000"/>
              </a:spcBef>
              <a:defRPr/>
            </a:pPr>
            <a:endParaRPr lang="ru-RU" sz="2400">
              <a:latin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потребление</a:t>
            </a:r>
          </a:p>
          <a:p>
            <a:pPr algn="ctr">
              <a:defRPr/>
            </a:pPr>
            <a:endParaRPr lang="ru-RU" sz="2400">
              <a:latin typeface="Arial" pitchFamily="34" charset="0"/>
            </a:endParaRPr>
          </a:p>
        </p:txBody>
      </p:sp>
      <p:sp>
        <p:nvSpPr>
          <p:cNvPr id="157708" name="AutoShape 12"/>
          <p:cNvSpPr>
            <a:spLocks noChangeArrowheads="1"/>
          </p:cNvSpPr>
          <p:nvPr/>
        </p:nvSpPr>
        <p:spPr bwMode="auto">
          <a:xfrm rot="5400000">
            <a:off x="1409700" y="1866900"/>
            <a:ext cx="914400" cy="2057400"/>
          </a:xfrm>
          <a:prstGeom prst="flowChartDelay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rot="10800000" vert="eaVert" wrap="none" anchor="ctr"/>
          <a:lstStyle/>
          <a:p>
            <a:pPr algn="ctr">
              <a:spcBef>
                <a:spcPct val="20000"/>
              </a:spcBef>
              <a:defRPr/>
            </a:pPr>
            <a:endParaRPr lang="ru-RU" sz="2400">
              <a:latin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240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доставка</a:t>
            </a:r>
          </a:p>
          <a:p>
            <a:pPr algn="ctr">
              <a:defRPr/>
            </a:pPr>
            <a:endParaRPr lang="ru-RU" sz="2400" i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6172200" y="3352800"/>
            <a:ext cx="838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7710" name="Rectangle 14"/>
          <p:cNvSpPr>
            <a:spLocks noChangeArrowheads="1"/>
          </p:cNvSpPr>
          <p:nvPr/>
        </p:nvSpPr>
        <p:spPr bwMode="auto">
          <a:xfrm>
            <a:off x="381000" y="4953000"/>
            <a:ext cx="6172200" cy="1739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  <a:t>Для достижения равновесия возможны 2 стратегии: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b="1"/>
              <a:t>повысить доставку </a:t>
            </a:r>
            <a:r>
              <a:rPr lang="ru-RU"/>
              <a:t>(</a:t>
            </a:r>
            <a:r>
              <a:rPr lang="ru-RU">
                <a:latin typeface="Arial" pitchFamily="34" charset="0"/>
                <a:cs typeface="Arial" pitchFamily="34" charset="0"/>
              </a:rPr>
              <a:t>↑</a:t>
            </a:r>
            <a:r>
              <a:rPr lang="ru-RU"/>
              <a:t>перфузию, оксигенацию, изменение тонуса церебральных сосудов, улучшение текучести крови)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b="1"/>
              <a:t>уменьшить потребность </a:t>
            </a:r>
            <a:r>
              <a:rPr lang="ru-RU"/>
              <a:t>(гипотермия, барбитураты, пропофол, севофлюран...)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Интенсивная терапия ВЧГ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267200"/>
          </a:xfrm>
        </p:spPr>
        <p:txBody>
          <a:bodyPr/>
          <a:lstStyle/>
          <a:p>
            <a:pPr marL="514350" indent="-514350" eaLnBrk="1" hangingPunct="1"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	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Концепция Монро - Келли.</a:t>
            </a:r>
          </a:p>
          <a:p>
            <a:pPr marL="514350" indent="-514350"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14350" indent="-514350" eaLnBrk="1" hangingPunct="1"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II	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Концепция первичного и вторичного повреждения головного мозга.</a:t>
            </a:r>
          </a:p>
          <a:p>
            <a:pPr marL="514350" indent="-514350" eaLnBrk="1" hangingPunct="1">
              <a:buFontTx/>
              <a:buNone/>
              <a:defRPr/>
            </a:pP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14350" indent="-514350" eaLnBrk="1" hangingPunct="1">
              <a:buFontTx/>
              <a:buNone/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III	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Концепция Рознера: </a:t>
            </a:r>
          </a:p>
          <a:p>
            <a:pPr marL="514350" indent="-514350"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каскад вазодилатации - вазоконстрикции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</a:t>
            </a:r>
            <a:r>
              <a:rPr lang="ru-RU" sz="36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Концепция Монро-Келли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52400" y="1447800"/>
            <a:ext cx="38100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Внутричерепные объемы заключены в несжимаемом полностью изолированном костном образовании.</a:t>
            </a:r>
            <a:endParaRPr lang="en-US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Внутри полости черепа давление распределяется равномерно.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Сумма интракраниальных объемов постоянна.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Увеличение объема одного из компонентов </a:t>
            </a:r>
            <a:r>
              <a:rPr lang="ru-RU" sz="18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уравнивается  </a:t>
            </a:r>
            <a:r>
              <a:rPr lang="ru-RU" sz="1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уменьшением объема других компонентов.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Нарушение данного равновесия ведет к повышению ВЧД. 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/>
        </p:nvGraphicFramePr>
        <p:xfrm>
          <a:off x="4038600" y="1524000"/>
          <a:ext cx="4876800" cy="4038600"/>
        </p:xfrm>
        <a:graphic>
          <a:graphicData uri="http://schemas.openxmlformats.org/presentationml/2006/ole">
            <p:oleObj spid="_x0000_s4100" name="Слайд" r:id="rId3" imgW="4419551" imgH="3314695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II	</a:t>
            </a:r>
            <a:r>
              <a:rPr lang="ru-RU" sz="32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Концепция первичного и вторичного поражения головного мозга при ЧМТ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half" idx="4294967295"/>
          </p:nvPr>
        </p:nvSpPr>
        <p:spPr>
          <a:xfrm>
            <a:off x="457200" y="1905000"/>
            <a:ext cx="8229600" cy="4754563"/>
          </a:xfrm>
        </p:spPr>
        <p:txBody>
          <a:bodyPr/>
          <a:lstStyle/>
          <a:p>
            <a:pPr marL="514350" indent="-514350"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 	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Первичное поражение ( на месте травмы и в момент травмы)</a:t>
            </a:r>
          </a:p>
          <a:p>
            <a:pPr marL="514350" indent="-514350"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	Вторичное повреждения (отсрочено)</a:t>
            </a:r>
          </a:p>
          <a:p>
            <a:pPr marL="514350" indent="-514350"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			</a:t>
            </a:r>
            <a:endParaRPr lang="ru-RU" sz="40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pic>
        <p:nvPicPr>
          <p:cNvPr id="46084" name="Picture 4" descr="cherepno-mozgovay%20travma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962400"/>
            <a:ext cx="2774950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495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</a:t>
            </a:r>
            <a:r>
              <a:rPr lang="ru-RU" sz="24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8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Каскад вазодилатации (Рознер)</a:t>
            </a:r>
          </a:p>
        </p:txBody>
      </p:sp>
      <p:sp>
        <p:nvSpPr>
          <p:cNvPr id="47107" name="AutoShape 3"/>
          <p:cNvSpPr>
            <a:spLocks noChangeArrowheads="1"/>
          </p:cNvSpPr>
          <p:nvPr/>
        </p:nvSpPr>
        <p:spPr bwMode="auto">
          <a:xfrm rot="3335675">
            <a:off x="5145088" y="3792537"/>
            <a:ext cx="1157288" cy="12938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389" y="14264"/>
                </a:moveTo>
                <a:cubicBezTo>
                  <a:pt x="19833" y="13163"/>
                  <a:pt x="20062" y="11987"/>
                  <a:pt x="20062" y="10800"/>
                </a:cubicBezTo>
                <a:cubicBezTo>
                  <a:pt x="20062" y="6584"/>
                  <a:pt x="17215" y="2901"/>
                  <a:pt x="13137" y="1837"/>
                </a:cubicBezTo>
                <a:lnTo>
                  <a:pt x="13525" y="349"/>
                </a:lnTo>
                <a:cubicBezTo>
                  <a:pt x="18281" y="1589"/>
                  <a:pt x="21600" y="5884"/>
                  <a:pt x="21600" y="10800"/>
                </a:cubicBezTo>
                <a:cubicBezTo>
                  <a:pt x="21600" y="12184"/>
                  <a:pt x="21333" y="13556"/>
                  <a:pt x="20815" y="14840"/>
                </a:cubicBezTo>
                <a:lnTo>
                  <a:pt x="23319" y="15850"/>
                </a:lnTo>
                <a:lnTo>
                  <a:pt x="18804" y="17769"/>
                </a:lnTo>
                <a:lnTo>
                  <a:pt x="16885" y="13254"/>
                </a:lnTo>
                <a:lnTo>
                  <a:pt x="19389" y="1426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 rot="1128634">
            <a:off x="4716463" y="2708275"/>
            <a:ext cx="1512887" cy="11922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897" y="6889"/>
                </a:moveTo>
                <a:cubicBezTo>
                  <a:pt x="17396" y="3782"/>
                  <a:pt x="14250" y="1808"/>
                  <a:pt x="10800" y="1808"/>
                </a:cubicBezTo>
                <a:cubicBezTo>
                  <a:pt x="10565" y="1807"/>
                  <a:pt x="10330" y="1817"/>
                  <a:pt x="10096" y="1835"/>
                </a:cubicBezTo>
                <a:lnTo>
                  <a:pt x="9954" y="33"/>
                </a:lnTo>
                <a:cubicBezTo>
                  <a:pt x="10236" y="11"/>
                  <a:pt x="10517" y="-1"/>
                  <a:pt x="10800" y="0"/>
                </a:cubicBezTo>
                <a:cubicBezTo>
                  <a:pt x="14944" y="0"/>
                  <a:pt x="18722" y="2371"/>
                  <a:pt x="20525" y="6103"/>
                </a:cubicBezTo>
                <a:lnTo>
                  <a:pt x="22956" y="4928"/>
                </a:lnTo>
                <a:lnTo>
                  <a:pt x="21278" y="9742"/>
                </a:lnTo>
                <a:lnTo>
                  <a:pt x="16465" y="8063"/>
                </a:lnTo>
                <a:lnTo>
                  <a:pt x="18897" y="688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716463" y="2420938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ЦПД</a:t>
            </a:r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4716463" y="2492375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580063" y="3644900"/>
            <a:ext cx="1543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Garamond" pitchFamily="18" charset="0"/>
              </a:rPr>
              <a:t>Вазодилатация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4427538" y="4797425"/>
            <a:ext cx="1368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aramond" pitchFamily="18" charset="0"/>
              </a:rPr>
              <a:t>Крове-</a:t>
            </a:r>
          </a:p>
          <a:p>
            <a:r>
              <a:rPr lang="ru-RU" sz="1600" b="1">
                <a:latin typeface="Garamond" pitchFamily="18" charset="0"/>
              </a:rPr>
              <a:t>наполнение мозга (</a:t>
            </a:r>
            <a:r>
              <a:rPr lang="en-US" sz="1600" b="1">
                <a:latin typeface="Garamond" pitchFamily="18" charset="0"/>
              </a:rPr>
              <a:t>CBV)</a:t>
            </a:r>
            <a:endParaRPr lang="ru-RU" sz="1600" b="1">
              <a:latin typeface="Garamond" pitchFamily="18" charset="0"/>
            </a:endParaRPr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V="1">
            <a:off x="4427538" y="4941888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4" name="AutoShape 10"/>
          <p:cNvSpPr>
            <a:spLocks noChangeArrowheads="1"/>
          </p:cNvSpPr>
          <p:nvPr/>
        </p:nvSpPr>
        <p:spPr bwMode="auto">
          <a:xfrm rot="9103383">
            <a:off x="3708400" y="3644900"/>
            <a:ext cx="1079500" cy="1439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628" y="12154"/>
                </a:moveTo>
                <a:cubicBezTo>
                  <a:pt x="19697" y="11706"/>
                  <a:pt x="19732" y="11253"/>
                  <a:pt x="19732" y="10800"/>
                </a:cubicBezTo>
                <a:cubicBezTo>
                  <a:pt x="19732" y="7746"/>
                  <a:pt x="18171" y="4904"/>
                  <a:pt x="15595" y="3264"/>
                </a:cubicBezTo>
                <a:lnTo>
                  <a:pt x="16598" y="1688"/>
                </a:lnTo>
                <a:cubicBezTo>
                  <a:pt x="19713" y="3671"/>
                  <a:pt x="21600" y="7107"/>
                  <a:pt x="21600" y="10800"/>
                </a:cubicBezTo>
                <a:cubicBezTo>
                  <a:pt x="21600" y="11348"/>
                  <a:pt x="21558" y="11896"/>
                  <a:pt x="21475" y="12438"/>
                </a:cubicBezTo>
                <a:lnTo>
                  <a:pt x="24143" y="12847"/>
                </a:lnTo>
                <a:lnTo>
                  <a:pt x="20000" y="15888"/>
                </a:lnTo>
                <a:lnTo>
                  <a:pt x="16959" y="11745"/>
                </a:lnTo>
                <a:lnTo>
                  <a:pt x="19628" y="1215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3348038" y="3644900"/>
            <a:ext cx="73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400" b="1">
              <a:latin typeface="Garamond" pitchFamily="18" charset="0"/>
            </a:endParaRPr>
          </a:p>
          <a:p>
            <a:r>
              <a:rPr lang="ru-RU" sz="2000" b="1">
                <a:latin typeface="Garamond" pitchFamily="18" charset="0"/>
              </a:rPr>
              <a:t>ВЧД</a:t>
            </a:r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 flipV="1">
            <a:off x="3276600" y="38608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7117" name="AutoShape 13"/>
          <p:cNvSpPr>
            <a:spLocks noChangeArrowheads="1"/>
          </p:cNvSpPr>
          <p:nvPr/>
        </p:nvSpPr>
        <p:spPr bwMode="auto">
          <a:xfrm rot="-6683434">
            <a:off x="3653632" y="2836068"/>
            <a:ext cx="1200150" cy="10906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08" y="12066"/>
                </a:moveTo>
                <a:cubicBezTo>
                  <a:pt x="19569" y="11647"/>
                  <a:pt x="19600" y="11223"/>
                  <a:pt x="19600" y="10800"/>
                </a:cubicBezTo>
                <a:cubicBezTo>
                  <a:pt x="19600" y="6795"/>
                  <a:pt x="16895" y="3295"/>
                  <a:pt x="13020" y="2284"/>
                </a:cubicBezTo>
                <a:lnTo>
                  <a:pt x="13525" y="349"/>
                </a:lnTo>
                <a:cubicBezTo>
                  <a:pt x="18281" y="1589"/>
                  <a:pt x="21600" y="5884"/>
                  <a:pt x="21600" y="10800"/>
                </a:cubicBezTo>
                <a:cubicBezTo>
                  <a:pt x="21600" y="11320"/>
                  <a:pt x="21562" y="11839"/>
                  <a:pt x="21487" y="12354"/>
                </a:cubicBezTo>
                <a:lnTo>
                  <a:pt x="24159" y="12743"/>
                </a:lnTo>
                <a:lnTo>
                  <a:pt x="19965" y="15871"/>
                </a:lnTo>
                <a:lnTo>
                  <a:pt x="16836" y="11678"/>
                </a:lnTo>
                <a:lnTo>
                  <a:pt x="19508" y="1206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 flipH="1" flipV="1">
            <a:off x="2700338" y="2060575"/>
            <a:ext cx="2016125" cy="36036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47119" name="Line 15"/>
          <p:cNvSpPr>
            <a:spLocks noChangeShapeType="1"/>
          </p:cNvSpPr>
          <p:nvPr/>
        </p:nvSpPr>
        <p:spPr bwMode="auto">
          <a:xfrm flipH="1" flipV="1">
            <a:off x="2555875" y="2276475"/>
            <a:ext cx="936625" cy="15128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ot"/>
            <a:round/>
            <a:headEnd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47120" name="Text Box 16"/>
          <p:cNvSpPr txBox="1">
            <a:spLocks noChangeArrowheads="1"/>
          </p:cNvSpPr>
          <p:nvPr/>
        </p:nvSpPr>
        <p:spPr bwMode="auto">
          <a:xfrm>
            <a:off x="1311275" y="1735138"/>
            <a:ext cx="12795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Garamond" pitchFamily="18" charset="0"/>
              </a:rPr>
              <a:t>ишемия</a:t>
            </a:r>
          </a:p>
          <a:p>
            <a:r>
              <a:rPr lang="ru-RU" sz="2400" b="1">
                <a:latin typeface="Garamond" pitchFamily="18" charset="0"/>
              </a:rPr>
              <a:t>  мозга</a:t>
            </a:r>
          </a:p>
        </p:txBody>
      </p:sp>
      <p:sp>
        <p:nvSpPr>
          <p:cNvPr id="47121" name="AutoShape 17"/>
          <p:cNvSpPr>
            <a:spLocks noChangeArrowheads="1"/>
          </p:cNvSpPr>
          <p:nvPr/>
        </p:nvSpPr>
        <p:spPr bwMode="auto">
          <a:xfrm>
            <a:off x="5435600" y="381000"/>
            <a:ext cx="2870200" cy="1371600"/>
          </a:xfrm>
          <a:prstGeom prst="wedgeRectCallout">
            <a:avLst>
              <a:gd name="adj1" fmla="val -58486"/>
              <a:gd name="adj2" fmla="val 1059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>
                <a:latin typeface="Garamond" pitchFamily="18" charset="0"/>
              </a:rPr>
              <a:t>Артериальная гипотония</a:t>
            </a:r>
          </a:p>
          <a:p>
            <a:r>
              <a:rPr lang="ru-RU" sz="2000">
                <a:latin typeface="Garamond" pitchFamily="18" charset="0"/>
              </a:rPr>
              <a:t>Кровопотеря</a:t>
            </a:r>
          </a:p>
          <a:p>
            <a:r>
              <a:rPr lang="ru-RU" sz="2000">
                <a:latin typeface="Garamond" pitchFamily="18" charset="0"/>
              </a:rPr>
              <a:t>Гиповолемия</a:t>
            </a:r>
          </a:p>
          <a:p>
            <a:r>
              <a:rPr lang="ru-RU" sz="2000">
                <a:latin typeface="Garamond" pitchFamily="18" charset="0"/>
              </a:rPr>
              <a:t>Вазодилататоры</a:t>
            </a: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6732588" y="908050"/>
            <a:ext cx="1963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be-BY" sz="1600"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5257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2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  </a:t>
            </a:r>
            <a:r>
              <a:rPr lang="en-US" sz="24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Каскад вазоконстрикции (Рознер)</a:t>
            </a: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 rot="3335675">
            <a:off x="5145088" y="3792537"/>
            <a:ext cx="1157288" cy="12938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389" y="14264"/>
                </a:moveTo>
                <a:cubicBezTo>
                  <a:pt x="19833" y="13163"/>
                  <a:pt x="20062" y="11987"/>
                  <a:pt x="20062" y="10800"/>
                </a:cubicBezTo>
                <a:cubicBezTo>
                  <a:pt x="20062" y="6584"/>
                  <a:pt x="17215" y="2901"/>
                  <a:pt x="13137" y="1837"/>
                </a:cubicBezTo>
                <a:lnTo>
                  <a:pt x="13525" y="349"/>
                </a:lnTo>
                <a:cubicBezTo>
                  <a:pt x="18281" y="1589"/>
                  <a:pt x="21600" y="5884"/>
                  <a:pt x="21600" y="10800"/>
                </a:cubicBezTo>
                <a:cubicBezTo>
                  <a:pt x="21600" y="12184"/>
                  <a:pt x="21333" y="13556"/>
                  <a:pt x="20815" y="14840"/>
                </a:cubicBezTo>
                <a:lnTo>
                  <a:pt x="23319" y="15850"/>
                </a:lnTo>
                <a:lnTo>
                  <a:pt x="18804" y="17769"/>
                </a:lnTo>
                <a:lnTo>
                  <a:pt x="16885" y="13254"/>
                </a:lnTo>
                <a:lnTo>
                  <a:pt x="19389" y="1426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 rot="1128634">
            <a:off x="4716463" y="2708275"/>
            <a:ext cx="1512887" cy="11922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897" y="6889"/>
                </a:moveTo>
                <a:cubicBezTo>
                  <a:pt x="17396" y="3782"/>
                  <a:pt x="14250" y="1808"/>
                  <a:pt x="10800" y="1808"/>
                </a:cubicBezTo>
                <a:cubicBezTo>
                  <a:pt x="10565" y="1807"/>
                  <a:pt x="10330" y="1817"/>
                  <a:pt x="10096" y="1835"/>
                </a:cubicBezTo>
                <a:lnTo>
                  <a:pt x="9954" y="33"/>
                </a:lnTo>
                <a:cubicBezTo>
                  <a:pt x="10236" y="11"/>
                  <a:pt x="10517" y="-1"/>
                  <a:pt x="10800" y="0"/>
                </a:cubicBezTo>
                <a:cubicBezTo>
                  <a:pt x="14944" y="0"/>
                  <a:pt x="18722" y="2371"/>
                  <a:pt x="20525" y="6103"/>
                </a:cubicBezTo>
                <a:lnTo>
                  <a:pt x="22956" y="4928"/>
                </a:lnTo>
                <a:lnTo>
                  <a:pt x="21278" y="9742"/>
                </a:lnTo>
                <a:lnTo>
                  <a:pt x="16465" y="8063"/>
                </a:lnTo>
                <a:lnTo>
                  <a:pt x="18897" y="688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716463" y="2420938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ЦПД</a:t>
            </a:r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 flipV="1">
            <a:off x="4716463" y="2492375"/>
            <a:ext cx="0" cy="2905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580063" y="3644900"/>
            <a:ext cx="1804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latin typeface="Garamond" pitchFamily="18" charset="0"/>
              </a:rPr>
              <a:t>Вазоконстрикция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4427538" y="4797425"/>
            <a:ext cx="1368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Garamond" pitchFamily="18" charset="0"/>
              </a:rPr>
              <a:t>Крове-</a:t>
            </a:r>
          </a:p>
          <a:p>
            <a:r>
              <a:rPr lang="ru-RU" sz="1600" b="1">
                <a:latin typeface="Garamond" pitchFamily="18" charset="0"/>
              </a:rPr>
              <a:t>наполнение мозга (</a:t>
            </a:r>
            <a:r>
              <a:rPr lang="en-US" sz="1600" b="1">
                <a:latin typeface="Garamond" pitchFamily="18" charset="0"/>
              </a:rPr>
              <a:t>CBV)</a:t>
            </a:r>
            <a:endParaRPr lang="ru-RU" sz="1600" b="1">
              <a:latin typeface="Garamond" pitchFamily="18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4427538" y="4868863"/>
            <a:ext cx="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38" name="AutoShape 10"/>
          <p:cNvSpPr>
            <a:spLocks noChangeArrowheads="1"/>
          </p:cNvSpPr>
          <p:nvPr/>
        </p:nvSpPr>
        <p:spPr bwMode="auto">
          <a:xfrm rot="9103383">
            <a:off x="3708400" y="3644900"/>
            <a:ext cx="1079500" cy="14398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628" y="12154"/>
                </a:moveTo>
                <a:cubicBezTo>
                  <a:pt x="19697" y="11706"/>
                  <a:pt x="19732" y="11253"/>
                  <a:pt x="19732" y="10800"/>
                </a:cubicBezTo>
                <a:cubicBezTo>
                  <a:pt x="19732" y="7746"/>
                  <a:pt x="18171" y="4904"/>
                  <a:pt x="15595" y="3264"/>
                </a:cubicBezTo>
                <a:lnTo>
                  <a:pt x="16598" y="1688"/>
                </a:lnTo>
                <a:cubicBezTo>
                  <a:pt x="19713" y="3671"/>
                  <a:pt x="21600" y="7107"/>
                  <a:pt x="21600" y="10800"/>
                </a:cubicBezTo>
                <a:cubicBezTo>
                  <a:pt x="21600" y="11348"/>
                  <a:pt x="21558" y="11896"/>
                  <a:pt x="21475" y="12438"/>
                </a:cubicBezTo>
                <a:lnTo>
                  <a:pt x="24143" y="12847"/>
                </a:lnTo>
                <a:lnTo>
                  <a:pt x="20000" y="15888"/>
                </a:lnTo>
                <a:lnTo>
                  <a:pt x="16959" y="11745"/>
                </a:lnTo>
                <a:lnTo>
                  <a:pt x="19628" y="1215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9" name="Text Box 11"/>
          <p:cNvSpPr txBox="1">
            <a:spLocks noChangeArrowheads="1"/>
          </p:cNvSpPr>
          <p:nvPr/>
        </p:nvSpPr>
        <p:spPr bwMode="auto">
          <a:xfrm>
            <a:off x="3348038" y="3644900"/>
            <a:ext cx="73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400" b="1">
              <a:latin typeface="Garamond" pitchFamily="18" charset="0"/>
            </a:endParaRPr>
          </a:p>
          <a:p>
            <a:r>
              <a:rPr lang="ru-RU" sz="2000" b="1">
                <a:latin typeface="Garamond" pitchFamily="18" charset="0"/>
              </a:rPr>
              <a:t>ВЧД</a:t>
            </a:r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3348038" y="3789363"/>
            <a:ext cx="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8141" name="AutoShape 13"/>
          <p:cNvSpPr>
            <a:spLocks noChangeArrowheads="1"/>
          </p:cNvSpPr>
          <p:nvPr/>
        </p:nvSpPr>
        <p:spPr bwMode="auto">
          <a:xfrm rot="-6683434">
            <a:off x="3653632" y="2836068"/>
            <a:ext cx="1200150" cy="10906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08" y="12066"/>
                </a:moveTo>
                <a:cubicBezTo>
                  <a:pt x="19569" y="11647"/>
                  <a:pt x="19600" y="11223"/>
                  <a:pt x="19600" y="10800"/>
                </a:cubicBezTo>
                <a:cubicBezTo>
                  <a:pt x="19600" y="6795"/>
                  <a:pt x="16895" y="3295"/>
                  <a:pt x="13020" y="2284"/>
                </a:cubicBezTo>
                <a:lnTo>
                  <a:pt x="13525" y="349"/>
                </a:lnTo>
                <a:cubicBezTo>
                  <a:pt x="18281" y="1589"/>
                  <a:pt x="21600" y="5884"/>
                  <a:pt x="21600" y="10800"/>
                </a:cubicBezTo>
                <a:cubicBezTo>
                  <a:pt x="21600" y="11320"/>
                  <a:pt x="21562" y="11839"/>
                  <a:pt x="21487" y="12354"/>
                </a:cubicBezTo>
                <a:lnTo>
                  <a:pt x="24159" y="12743"/>
                </a:lnTo>
                <a:lnTo>
                  <a:pt x="19965" y="15871"/>
                </a:lnTo>
                <a:lnTo>
                  <a:pt x="16836" y="11678"/>
                </a:lnTo>
                <a:lnTo>
                  <a:pt x="19508" y="12066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42" name="AutoShape 17"/>
          <p:cNvSpPr>
            <a:spLocks noChangeArrowheads="1"/>
          </p:cNvSpPr>
          <p:nvPr/>
        </p:nvSpPr>
        <p:spPr bwMode="auto">
          <a:xfrm>
            <a:off x="5435600" y="457200"/>
            <a:ext cx="3022600" cy="1603375"/>
          </a:xfrm>
          <a:prstGeom prst="wedgeRectCallout">
            <a:avLst>
              <a:gd name="adj1" fmla="val -59440"/>
              <a:gd name="adj2" fmla="val 734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000">
                <a:latin typeface="Garamond" pitchFamily="18" charset="0"/>
              </a:rPr>
              <a:t>Артериальная гипертензия</a:t>
            </a:r>
          </a:p>
          <a:p>
            <a:r>
              <a:rPr lang="ru-RU" sz="2000">
                <a:latin typeface="Garamond" pitchFamily="18" charset="0"/>
              </a:rPr>
              <a:t>Инфузионная терапия</a:t>
            </a:r>
          </a:p>
          <a:p>
            <a:r>
              <a:rPr lang="ru-RU" sz="2000">
                <a:latin typeface="Garamond" pitchFamily="18" charset="0"/>
              </a:rPr>
              <a:t>Гиперволемия</a:t>
            </a:r>
          </a:p>
          <a:p>
            <a:r>
              <a:rPr lang="ru-RU" sz="2000">
                <a:latin typeface="Garamond" pitchFamily="18" charset="0"/>
              </a:rPr>
              <a:t>Вазопрессоры</a:t>
            </a:r>
          </a:p>
        </p:txBody>
      </p:sp>
      <p:sp>
        <p:nvSpPr>
          <p:cNvPr id="48143" name="Text Box 18"/>
          <p:cNvSpPr txBox="1">
            <a:spLocks noChangeArrowheads="1"/>
          </p:cNvSpPr>
          <p:nvPr/>
        </p:nvSpPr>
        <p:spPr bwMode="auto">
          <a:xfrm>
            <a:off x="6732588" y="908050"/>
            <a:ext cx="1963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be-BY" sz="1600"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505200"/>
            <a:ext cx="4116388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Нормативные документы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sz="1600" b="1" dirty="0" smtClean="0"/>
              <a:t>Клинические рекомендации – Очаговая травма головного мозга – 2022-2023-2024 (13.05.2022) – Утверждены Минздравом РФ </a:t>
            </a:r>
          </a:p>
          <a:p>
            <a:r>
              <a:rPr lang="ru-RU" sz="1600" dirty="0" smtClean="0"/>
              <a:t>Кодирование по Международной статистической классификации болезней и проблем, связанных со здоровьем: S06.1, S06.2, S06.3, S06.4, S06.5, S06.6, S06.7 </a:t>
            </a:r>
          </a:p>
          <a:p>
            <a:r>
              <a:rPr lang="ru-RU" sz="1600" dirty="0" smtClean="0"/>
              <a:t>Год утверждения (частота пересмотра): 2022 </a:t>
            </a:r>
          </a:p>
          <a:p>
            <a:r>
              <a:rPr lang="ru-RU" sz="1600" dirty="0" smtClean="0"/>
              <a:t>Возрастная категория: Взрослые </a:t>
            </a:r>
          </a:p>
          <a:p>
            <a:r>
              <a:rPr lang="ru-RU" sz="1600" dirty="0" smtClean="0"/>
              <a:t>Год окончания действия: 2024 </a:t>
            </a:r>
          </a:p>
          <a:p>
            <a:r>
              <a:rPr lang="en-US" sz="1600" dirty="0" smtClean="0"/>
              <a:t>ID: 732 </a:t>
            </a:r>
          </a:p>
          <a:p>
            <a:r>
              <a:rPr lang="ru-RU" sz="1600" dirty="0" smtClean="0"/>
              <a:t>По состоянию на 13.05.2022 на сайте МЗ РФ </a:t>
            </a:r>
          </a:p>
          <a:p>
            <a:r>
              <a:rPr lang="ru-RU" sz="1600" dirty="0" smtClean="0"/>
              <a:t>Разработчик клинической рекомендации  - Ассоциация нейрохирургов России </a:t>
            </a:r>
          </a:p>
          <a:p>
            <a:r>
              <a:rPr lang="ru-RU" sz="1600" dirty="0" smtClean="0"/>
              <a:t>Одобрено Научно-практическим Советом Минздрава РФ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b="1" smtClean="0">
                <a:latin typeface="Calibri" pitchFamily="34" charset="0"/>
              </a:rPr>
              <a:t>Терапия ВЧГ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endParaRPr lang="en-US" sz="2400" u="sng" smtClean="0">
              <a:latin typeface="Calibri" pitchFamily="34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u="sng" smtClean="0">
                <a:latin typeface="Calibri" pitchFamily="34" charset="0"/>
              </a:rPr>
              <a:t>Цель терапии: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smtClean="0">
                <a:latin typeface="Calibri" pitchFamily="34" charset="0"/>
              </a:rPr>
              <a:t>снижение ВЧГ,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smtClean="0">
                <a:latin typeface="Calibri" pitchFamily="34" charset="0"/>
              </a:rPr>
              <a:t>профилактика вегетативной дисавтономии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smtClean="0">
                <a:latin typeface="Calibri" pitchFamily="34" charset="0"/>
              </a:rPr>
              <a:t>(гипертермии, цереброкардиального, цереброреспираторного синдромов, гиперкатаболизма-гиперметаболизма),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smtClean="0">
                <a:latin typeface="Calibri" pitchFamily="34" charset="0"/>
              </a:rPr>
              <a:t>оптимизация центральной гемодинамики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endParaRPr lang="ru-RU" sz="2400" b="1" smtClean="0">
              <a:latin typeface="Calibri" pitchFamily="34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Проводится на фоне </a:t>
            </a: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непрерывного мониторинга ВЧД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Продолжительность всего протокола от начала до принятия решения о декомпрессивной краниотомии не превышает 6 часов </a:t>
            </a:r>
            <a:endParaRPr lang="ru-RU" sz="2000" smtClean="0">
              <a:solidFill>
                <a:srgbClr val="0066FF"/>
              </a:solidFill>
              <a:latin typeface="Calibri" pitchFamily="34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endParaRPr lang="en-US" sz="2400" b="1" u="sng" smtClean="0">
              <a:latin typeface="Calibri" pitchFamily="34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400" b="1" u="sng" smtClean="0">
                <a:latin typeface="Calibri" pitchFamily="34" charset="0"/>
              </a:rPr>
              <a:t>NB!</a:t>
            </a:r>
            <a:endParaRPr lang="ru-RU" sz="2400" b="1" u="sng" smtClean="0">
              <a:latin typeface="Calibri" pitchFamily="34" charset="0"/>
            </a:endParaRP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smtClean="0">
                <a:solidFill>
                  <a:srgbClr val="CC3300"/>
                </a:solidFill>
                <a:latin typeface="Calibri" pitchFamily="34" charset="0"/>
              </a:rPr>
              <a:t>действовать от простого к сложному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400" smtClean="0">
                <a:solidFill>
                  <a:srgbClr val="CC3300"/>
                </a:solidFill>
                <a:latin typeface="Calibri" pitchFamily="34" charset="0"/>
              </a:rPr>
              <a:t>четко обосновывать каждый шаг возрастания агрессивности 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ВЧД протокол</a:t>
            </a:r>
          </a:p>
        </p:txBody>
      </p:sp>
      <p:sp>
        <p:nvSpPr>
          <p:cNvPr id="50179" name="Rectangle 4"/>
          <p:cNvSpPr>
            <a:spLocks noChangeArrowheads="1"/>
          </p:cNvSpPr>
          <p:nvPr/>
        </p:nvSpPr>
        <p:spPr bwMode="auto">
          <a:xfrm>
            <a:off x="1258888" y="5300663"/>
            <a:ext cx="7200900" cy="627062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Наружное вентрикулярное дренирование</a:t>
            </a:r>
          </a:p>
        </p:txBody>
      </p:sp>
      <p:sp>
        <p:nvSpPr>
          <p:cNvPr id="50180" name="Rectangle 5"/>
          <p:cNvSpPr>
            <a:spLocks noChangeArrowheads="1"/>
          </p:cNvSpPr>
          <p:nvPr/>
        </p:nvSpPr>
        <p:spPr bwMode="auto">
          <a:xfrm>
            <a:off x="1835150" y="4868863"/>
            <a:ext cx="6408738" cy="431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1"/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Седация Обезболивание Миоплегия</a:t>
            </a:r>
          </a:p>
        </p:txBody>
      </p:sp>
      <p:sp>
        <p:nvSpPr>
          <p:cNvPr id="50181" name="Rectangle 6"/>
          <p:cNvSpPr>
            <a:spLocks noChangeArrowheads="1"/>
          </p:cNvSpPr>
          <p:nvPr/>
        </p:nvSpPr>
        <p:spPr bwMode="auto">
          <a:xfrm>
            <a:off x="2339975" y="4437063"/>
            <a:ext cx="5761038" cy="431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Осмотические диуретики</a:t>
            </a:r>
          </a:p>
        </p:txBody>
      </p:sp>
      <p:sp>
        <p:nvSpPr>
          <p:cNvPr id="50182" name="Rectangle 7"/>
          <p:cNvSpPr>
            <a:spLocks noChangeArrowheads="1"/>
          </p:cNvSpPr>
          <p:nvPr/>
        </p:nvSpPr>
        <p:spPr bwMode="auto">
          <a:xfrm>
            <a:off x="3132138" y="4005263"/>
            <a:ext cx="4824412" cy="4318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Гипервентиляция</a:t>
            </a:r>
          </a:p>
        </p:txBody>
      </p:sp>
      <p:sp>
        <p:nvSpPr>
          <p:cNvPr id="50183" name="Rectangle 8"/>
          <p:cNvSpPr>
            <a:spLocks noChangeArrowheads="1"/>
          </p:cNvSpPr>
          <p:nvPr/>
        </p:nvSpPr>
        <p:spPr bwMode="auto">
          <a:xfrm>
            <a:off x="3924300" y="3500438"/>
            <a:ext cx="3887788" cy="5048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Барбитуровая кома</a:t>
            </a:r>
          </a:p>
        </p:txBody>
      </p:sp>
      <p:sp>
        <p:nvSpPr>
          <p:cNvPr id="50184" name="Rectangle 9"/>
          <p:cNvSpPr>
            <a:spLocks noChangeArrowheads="1"/>
          </p:cNvSpPr>
          <p:nvPr/>
        </p:nvSpPr>
        <p:spPr bwMode="auto">
          <a:xfrm>
            <a:off x="4716463" y="2924175"/>
            <a:ext cx="2951162" cy="576263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b="1">
                <a:solidFill>
                  <a:schemeClr val="bg2"/>
                </a:solidFill>
                <a:latin typeface="Garamond" pitchFamily="18" charset="0"/>
              </a:rPr>
              <a:t>               Декомпрессия</a:t>
            </a:r>
          </a:p>
        </p:txBody>
      </p:sp>
      <p:sp>
        <p:nvSpPr>
          <p:cNvPr id="122889" name="Text Box 10"/>
          <p:cNvSpPr txBox="1">
            <a:spLocks noChangeArrowheads="1"/>
          </p:cNvSpPr>
          <p:nvPr/>
        </p:nvSpPr>
        <p:spPr bwMode="auto">
          <a:xfrm>
            <a:off x="684213" y="1125538"/>
            <a:ext cx="5030787" cy="946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sz="2800" b="1" smtClean="0">
                <a:latin typeface="Garamond" pitchFamily="18" charset="0"/>
              </a:rPr>
              <a:t>Цель протокола:</a:t>
            </a:r>
          </a:p>
          <a:p>
            <a:pPr>
              <a:defRPr/>
            </a:pPr>
            <a:r>
              <a:rPr lang="ru-RU" sz="2800" b="1" smtClean="0">
                <a:latin typeface="Garamond" pitchFamily="18" charset="0"/>
              </a:rPr>
              <a:t>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ВЧД ≤ </a:t>
            </a:r>
            <a:r>
              <a:rPr 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20 </a:t>
            </a: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мм рт ст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ВЧД</a:t>
            </a:r>
            <a:r>
              <a:rPr lang="en-US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</a:t>
            </a: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ЦПД</a:t>
            </a:r>
            <a:b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4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676400"/>
            <a:ext cx="4191000" cy="348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Цель: ВЧД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&lt; 20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мм рт ст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АД – норма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Адреномиметики только для стабилизации гемодинамики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Нормоволемия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Гипервентиляция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00200"/>
            <a:ext cx="4244975" cy="3557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Цель: ЦПД </a:t>
            </a:r>
            <a:r>
              <a:rPr lang="en-US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&gt; 70 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мм рт ст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u="sng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 – выше нормы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Адреномиметики - активно для повышения ЦПД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Гиперволемия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Отказ от гипервентиляции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24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962400" y="304800"/>
            <a:ext cx="1447800" cy="4572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Причины развития ВЧГ при ЧМТ:</a:t>
            </a:r>
            <a:br>
              <a:rPr lang="ru-RU" sz="4000" b="1" smtClean="0">
                <a:latin typeface="Calibri" pitchFamily="34" charset="0"/>
              </a:rPr>
            </a:br>
            <a:endParaRPr lang="ru-RU" sz="4000" b="1" smtClean="0">
              <a:latin typeface="Calibri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Отек мозга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Гиперемия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Дополнительный внутричерепной объем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Гидроцефалия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Гиповентиляция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Артериальная гипертензия</a:t>
            </a: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Нарушение венозного оттока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Эпилептический приступ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514600"/>
            <a:ext cx="3967163" cy="360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124200"/>
            <a:ext cx="3960813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81000" y="457200"/>
            <a:ext cx="8229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Диагностика ВЧГ</a:t>
            </a:r>
            <a:b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828800"/>
            <a:ext cx="8382000" cy="16764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Оценка неврологического статуса.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Компьютерная томография.</a:t>
            </a:r>
          </a:p>
          <a:p>
            <a:pPr marL="533400" indent="-533400" eaLnBrk="1" hangingPunct="1">
              <a:buFontTx/>
              <a:buAutoNum type="arabicPeriod"/>
              <a:defRPr/>
            </a:pPr>
            <a:r>
              <a:rPr lang="ru-RU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ВЧД мониторинг</a:t>
            </a:r>
            <a:r>
              <a:rPr lang="ru-RU" sz="2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.</a:t>
            </a:r>
          </a:p>
        </p:txBody>
      </p:sp>
      <p:sp>
        <p:nvSpPr>
          <p:cNvPr id="53254" name="Text Box 5"/>
          <p:cNvSpPr txBox="1">
            <a:spLocks noChangeArrowheads="1"/>
          </p:cNvSpPr>
          <p:nvPr/>
        </p:nvSpPr>
        <p:spPr bwMode="auto">
          <a:xfrm>
            <a:off x="304800" y="6096000"/>
            <a:ext cx="38877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Garamond" pitchFamily="18" charset="0"/>
              </a:rPr>
              <a:t>Датчик ВЧД для </a:t>
            </a:r>
            <a:r>
              <a:rPr lang="ru-RU" sz="1600">
                <a:solidFill>
                  <a:schemeClr val="tx2"/>
                </a:solidFill>
                <a:latin typeface="Garamond" pitchFamily="18" charset="0"/>
              </a:rPr>
              <a:t>паренхиматозной  или субдуральной установки</a:t>
            </a:r>
            <a:r>
              <a:rPr lang="ru-RU" sz="1600">
                <a:solidFill>
                  <a:schemeClr val="tx2"/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53255" name="Text Box 6"/>
          <p:cNvSpPr txBox="1">
            <a:spLocks noChangeArrowheads="1"/>
          </p:cNvSpPr>
          <p:nvPr/>
        </p:nvSpPr>
        <p:spPr bwMode="auto">
          <a:xfrm>
            <a:off x="5029200" y="6032500"/>
            <a:ext cx="3673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solidFill>
                  <a:schemeClr val="tx2"/>
                </a:solidFill>
                <a:latin typeface="Garamond" pitchFamily="18" charset="0"/>
              </a:rPr>
              <a:t>Датчик ВЧД для вентрикулярной постановки с возможностью дренировать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ВЧГ клинически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Гипертензия</a:t>
            </a:r>
          </a:p>
          <a:p>
            <a:pPr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 Брадикардия                  </a:t>
            </a:r>
            <a:r>
              <a:rPr lang="ru-RU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триада Кушинга</a:t>
            </a:r>
          </a:p>
          <a:p>
            <a:pPr eaLnBrk="1" hangingPunct="1">
              <a:buFontTx/>
              <a:buNone/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3. Диспноэ.</a:t>
            </a:r>
          </a:p>
          <a:p>
            <a:pPr eaLnBrk="1" hangingPunct="1">
              <a:buFontTx/>
              <a:buNone/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Полная триада Кушинга встречается только 33% пациентов с ВЧГ.</a:t>
            </a:r>
          </a:p>
        </p:txBody>
      </p:sp>
      <p:sp>
        <p:nvSpPr>
          <p:cNvPr id="54276" name="AutoShape 4"/>
          <p:cNvSpPr>
            <a:spLocks/>
          </p:cNvSpPr>
          <p:nvPr/>
        </p:nvSpPr>
        <p:spPr bwMode="auto">
          <a:xfrm>
            <a:off x="3505200" y="1752600"/>
            <a:ext cx="838200" cy="1676400"/>
          </a:xfrm>
          <a:prstGeom prst="rightBrace">
            <a:avLst>
              <a:gd name="adj1" fmla="val 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be-BY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КТ признаки ВЧГ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04800" y="1600200"/>
            <a:ext cx="41910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Компрессия охватывающей цистерны.</a:t>
            </a:r>
          </a:p>
          <a:p>
            <a:pPr eaLnBrk="1" hangingPunct="1">
              <a:buFontTx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Компрессия желудочков.</a:t>
            </a:r>
          </a:p>
        </p:txBody>
      </p:sp>
      <p:pic>
        <p:nvPicPr>
          <p:cNvPr id="55300" name="Picture 4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371600"/>
            <a:ext cx="4038600" cy="4754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КТ признаки ВЧГ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447800"/>
            <a:ext cx="4038600" cy="46783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Отсутствие субарахноидальных щелей.</a:t>
            </a:r>
          </a:p>
          <a:p>
            <a:pPr eaLnBrk="1" hangingPunct="1">
              <a:buFontTx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Сглаженность борозд и извилин.</a:t>
            </a:r>
          </a:p>
          <a:p>
            <a:pPr eaLnBrk="1" hangingPunct="1">
              <a:buFontTx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Смещение срединных структур 	</a:t>
            </a:r>
          </a:p>
          <a:p>
            <a:pPr eaLnBrk="1" hangingPunct="1">
              <a:buFontTx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6324" name="Picture 6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371600"/>
            <a:ext cx="40386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Показания для мониторинга ВЧД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1.Коматозное состояние ( ШКГ </a:t>
            </a:r>
            <a:r>
              <a:rPr lang="en-US" sz="2000" b="1" u="sng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&lt;</a:t>
            </a:r>
            <a:r>
              <a:rPr lang="en-US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8 </a:t>
            </a: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) и наличие: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b="1" smtClean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А. Изменений на КТ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Наличие очаговых изменений высокой или низкой плотности ( контузии, гематомы).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Наличие компрессии базальных цистерн.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Отек.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В.  	</a:t>
            </a: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</a:t>
            </a: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на КТ,  но 2 и </a:t>
            </a:r>
            <a:r>
              <a:rPr lang="en-US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&gt;</a:t>
            </a: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Arial" pitchFamily="34" charset="0"/>
              </a:rPr>
              <a:t> </a:t>
            </a:r>
            <a:r>
              <a:rPr lang="ru-RU" sz="20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факторов риска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Возраст </a:t>
            </a:r>
            <a:r>
              <a:rPr lang="en-US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&gt; 40 </a:t>
            </a: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лет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Систолическое АД </a:t>
            </a:r>
            <a:r>
              <a:rPr lang="en-US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&lt;</a:t>
            </a: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90 мм рт. ст.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Декортикация или децеребрация ( одно- или двухсторонняя)</a:t>
            </a:r>
            <a:endParaRPr lang="en-US" sz="1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ru-RU" sz="1800" b="1" smtClean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 Сочетанная травма с нарушением уровня сознания.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b="1" smtClean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3. Состояние после удаления внутричерепных объемов(гематом, контузий, вдавленных переломов).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	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1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1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1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1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1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1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16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21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216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Относительные противопоказания для имплантации датчика ВЧД</a:t>
            </a: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Пациенты в сознании.</a:t>
            </a:r>
          </a:p>
          <a:p>
            <a:pPr eaLnBrk="1" hangingPunct="1">
              <a:buFontTx/>
              <a:buNone/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	</a:t>
            </a:r>
          </a:p>
          <a:p>
            <a:pPr eaLnBrk="1" hangingPunct="1"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Нарушения со стороны свертывающей системы.</a:t>
            </a:r>
          </a:p>
          <a:p>
            <a:pPr eaLnBrk="1" hangingPunct="1">
              <a:defRPr/>
            </a:pP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3619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2400" b="1" smtClean="0">
                <a:latin typeface="Calibri" pitchFamily="34" charset="0"/>
                <a:ea typeface="Tahoma" pitchFamily="34" charset="0"/>
                <a:cs typeface="Times New Roman" pitchFamily="18" charset="0"/>
              </a:rPr>
              <a:t>Показания для прекращения мониторинга ВЧД</a:t>
            </a: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Tahoma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imes New Roman" pitchFamily="18" charset="0"/>
              </a:rPr>
              <a:t>Через 48-72 часа после нормализации ВЧД </a:t>
            </a:r>
          </a:p>
          <a:p>
            <a:pPr eaLnBrk="1" hangingPunct="1">
              <a:buFontTx/>
              <a:buNone/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ea typeface="Tahoma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imes New Roman" pitchFamily="18" charset="0"/>
              </a:rPr>
              <a:t>N.B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imes New Roman" pitchFamily="18" charset="0"/>
              </a:rPr>
              <a:t>:</a:t>
            </a:r>
            <a:r>
              <a:rPr lang="en-US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Tahoma" pitchFamily="34" charset="0"/>
                <a:cs typeface="Times New Roman" pitchFamily="18" charset="0"/>
              </a:rPr>
              <a:t> развитие отсроченной ВЧГ !</a:t>
            </a:r>
            <a:endParaRPr lang="ru-RU" sz="2800" smtClean="0">
              <a:latin typeface="Calibri" pitchFamily="34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505200"/>
            <a:ext cx="4116388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Принципы диагностики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endParaRPr lang="ru-RU" sz="36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Оценка витальных функций </a:t>
            </a:r>
          </a:p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Оценка тяжести ЧМТ</a:t>
            </a:r>
          </a:p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Исключение сочетанных повреждений</a:t>
            </a:r>
          </a:p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Исключение спинальной травмы</a:t>
            </a:r>
          </a:p>
          <a:p>
            <a:pPr eaLnBrk="1" hangingPunct="1">
              <a:buFontTx/>
              <a:buNone/>
              <a:defRPr/>
            </a:pPr>
            <a:endParaRPr lang="ru-RU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3100" y="457200"/>
            <a:ext cx="33909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Терапия ВЧГ I этап </a:t>
            </a:r>
            <a:r>
              <a:rPr lang="ru-RU" sz="4000" smtClean="0">
                <a:latin typeface="Calibri" pitchFamily="34" charset="0"/>
              </a:rPr>
              <a:t>	</a:t>
            </a:r>
            <a:br>
              <a:rPr lang="ru-RU" sz="4000" smtClean="0">
                <a:latin typeface="Calibri" pitchFamily="34" charset="0"/>
              </a:rPr>
            </a:br>
            <a:endParaRPr lang="ru-RU" sz="4000" smtClean="0">
              <a:latin typeface="Calibri" pitchFamily="34" charset="0"/>
            </a:endParaRP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b="1" smtClean="0">
                <a:solidFill>
                  <a:srgbClr val="3333CC"/>
                </a:solidFill>
                <a:latin typeface="Calibri" pitchFamily="34" charset="0"/>
              </a:rPr>
              <a:t>Инфузионная терапия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solidFill>
                <a:srgbClr val="3333CC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Инфузия 500 мл 0,9% раствора NaCl</a:t>
            </a:r>
            <a:r>
              <a:rPr lang="ru-RU" sz="2400" smtClean="0">
                <a:latin typeface="Calibri" pitchFamily="34" charset="0"/>
              </a:rPr>
              <a:t> (при стабильном АД со скоростью не более 1 мл / мин).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При АД менее 120 мм Hg – до 1000 мл струйно + 500 мл коллоидного препарата.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При отсутствии эффекта в течение 10 минут – </a:t>
            </a:r>
            <a:r>
              <a:rPr lang="ru-RU" sz="2400" b="1" smtClean="0">
                <a:latin typeface="Calibri" pitchFamily="34" charset="0"/>
              </a:rPr>
              <a:t>инотропная поддержка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ru-RU" sz="2400" b="1" smtClean="0">
                <a:latin typeface="Calibri" pitchFamily="34" charset="0"/>
              </a:rPr>
              <a:t>дофамином</a:t>
            </a:r>
            <a:r>
              <a:rPr lang="ru-RU" sz="2400" smtClean="0">
                <a:solidFill>
                  <a:srgbClr val="3333CC"/>
                </a:solidFill>
                <a:latin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</a:rPr>
              <a:t>(400 мг на 400 мл), капельно под контролем АД.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Противопоказаны гипоосмолярные растворы</a:t>
            </a:r>
            <a:r>
              <a:rPr lang="ru-RU" sz="2400" smtClean="0">
                <a:latin typeface="Calibri" pitchFamily="34" charset="0"/>
              </a:rPr>
              <a:t> (5% раствор глюкозы).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Возможно использование синтетических плазмозаменителей.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При стабилизации состояния темп инфузии должен быть умеренным. </a:t>
            </a:r>
            <a:endParaRPr lang="ru-RU" sz="160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Терапия ВЧГ I этап </a:t>
            </a:r>
            <a:r>
              <a:rPr lang="ru-RU" sz="4000" smtClean="0">
                <a:latin typeface="Calibri" pitchFamily="34" charset="0"/>
              </a:rPr>
              <a:t>	</a:t>
            </a:r>
            <a:br>
              <a:rPr lang="ru-RU" sz="4000" smtClean="0">
                <a:latin typeface="Calibri" pitchFamily="34" charset="0"/>
              </a:rPr>
            </a:br>
            <a:endParaRPr lang="ru-RU" sz="4000" smtClean="0">
              <a:latin typeface="Calibri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3600" b="1" smtClean="0">
                <a:solidFill>
                  <a:srgbClr val="3333CC"/>
                </a:solidFill>
                <a:latin typeface="Calibri" pitchFamily="34" charset="0"/>
              </a:rPr>
              <a:t>Инфузионная терапия</a:t>
            </a:r>
            <a:r>
              <a:rPr lang="ru-RU" sz="1600" b="1" smtClean="0">
                <a:solidFill>
                  <a:srgbClr val="3333CC"/>
                </a:solidFill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latin typeface="Calibri" pitchFamily="34" charset="0"/>
              </a:rPr>
              <a:t>Недопустимо симптоматическое повышение АД до 200 мм Hg. для нормотоника.</a:t>
            </a:r>
            <a:r>
              <a:rPr lang="ru-RU" sz="2400" smtClean="0">
                <a:latin typeface="Calibri" pitchFamily="34" charset="0"/>
              </a:rPr>
              <a:t> При превышении АД установленного предела более физиологично углубление седации и аналгезии за счет препаратов снижающих ВЧД (например, бензодиазепины, барбитураты). 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Гипотензия – самостоятельный фактором повреждения ЦНС. Рекомендуется </a:t>
            </a:r>
            <a:r>
              <a:rPr lang="ru-RU" sz="2400" b="1" smtClean="0">
                <a:latin typeface="Calibri" pitchFamily="34" charset="0"/>
              </a:rPr>
              <a:t>не откладывать использование вазопрессоров.</a:t>
            </a:r>
            <a:r>
              <a:rPr lang="ru-RU" sz="2400" smtClean="0">
                <a:latin typeface="Calibri" pitchFamily="34" charset="0"/>
              </a:rPr>
              <a:t> Желательный уровень АД – на 25-30% выше нормального для соответствующей возрастной категории.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latin typeface="Calibri" pitchFamily="34" charset="0"/>
              </a:rPr>
              <a:t>Объем инфузионной терапии в первые сутки не должен быть менее 30 мл/кг/сут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smtClean="0">
              <a:latin typeface="Calibri" pitchFamily="34" charset="0"/>
            </a:endParaRP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0"/>
            <a:ext cx="2362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458200" cy="792163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Calibri" pitchFamily="34" charset="0"/>
              </a:rPr>
              <a:t>Терапия ВЧГ II этап </a:t>
            </a:r>
            <a:r>
              <a:rPr lang="ru-RU" sz="3600" smtClean="0">
                <a:latin typeface="Calibri" pitchFamily="34" charset="0"/>
              </a:rPr>
              <a:t>	</a:t>
            </a:r>
            <a:br>
              <a:rPr lang="ru-RU" sz="3600" smtClean="0">
                <a:latin typeface="Calibri" pitchFamily="34" charset="0"/>
              </a:rPr>
            </a:br>
            <a:endParaRPr lang="ru-RU" sz="3600" smtClean="0">
              <a:latin typeface="Calibri" pitchFamily="34" charset="0"/>
            </a:endParaRP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754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3600" b="1" smtClean="0">
                <a:solidFill>
                  <a:srgbClr val="3333CC"/>
                </a:solidFill>
                <a:latin typeface="Calibri" pitchFamily="34" charset="0"/>
              </a:rPr>
              <a:t>Ликворный дренаж </a:t>
            </a:r>
            <a:r>
              <a:rPr lang="ru-RU" sz="36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ru-RU" sz="3600" smtClean="0">
              <a:solidFill>
                <a:srgbClr val="3333CC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latin typeface="Calibri" pitchFamily="34" charset="0"/>
              </a:rPr>
              <a:t>При использовании для мониторинга ВЧД вентрикулостомии целесообразна </a:t>
            </a:r>
            <a:r>
              <a:rPr lang="ru-RU" sz="2400" b="1" smtClean="0">
                <a:latin typeface="Calibri" pitchFamily="34" charset="0"/>
              </a:rPr>
              <a:t>эвакуация ликвора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ru-RU" sz="2400" b="1" smtClean="0">
                <a:latin typeface="Calibri" pitchFamily="34" charset="0"/>
              </a:rPr>
              <a:t>до уровня ВЧД 15-20 мм Hg </a:t>
            </a:r>
            <a:r>
              <a:rPr lang="ru-RU" sz="2400" smtClean="0">
                <a:latin typeface="Calibri" pitchFamily="34" charset="0"/>
              </a:rPr>
              <a:t>(при превышении 30 мм Hg)</a:t>
            </a:r>
            <a:r>
              <a:rPr lang="ru-RU" sz="2400" b="1" smtClean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latin typeface="Calibri" pitchFamily="34" charset="0"/>
              </a:rPr>
              <a:t>При неэффективности нормализации ВЧД таким образом, а также отрицательной неврологической симптоматике показано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повторное КТ исследование</a:t>
            </a:r>
            <a:r>
              <a:rPr lang="ru-RU" sz="2400" smtClean="0">
                <a:latin typeface="Calibri" pitchFamily="34" charset="0"/>
              </a:rPr>
              <a:t> для исключения «хирургических» причин синдрома ВЧГ, а также уточнения показания для декомпрессивной трепанации черепа (ретрепанации, удаления костного лоскута). 	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Терапия ВЧГ II этап </a:t>
            </a:r>
            <a:r>
              <a:rPr lang="ru-RU" sz="4000" smtClean="0">
                <a:latin typeface="Calibri" pitchFamily="34" charset="0"/>
              </a:rPr>
              <a:t>	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b="1" smtClean="0">
                <a:solidFill>
                  <a:srgbClr val="3333CC"/>
                </a:solidFill>
                <a:latin typeface="Calibri" pitchFamily="34" charset="0"/>
              </a:rPr>
              <a:t>Ликворный дренаж </a:t>
            </a:r>
            <a:r>
              <a:rPr lang="ru-RU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При угнетении сознания не проводить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При КТ контроле уточняется индивидуальный вариант дренирования (наружное, внутреннее)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Вентрикулостомия является наиболее показанным методом контроля ВЧД (измерения и терапии). В ряде случаев, использование этого метода технически невозможно, из-за смещения или сдавления желудочковой системы мозга.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В таких случаях решение о применении других методов контроля ВЧД следует принимать на основании мониторинга этого показателя другими способами (паренхиматозный, субдуральный и др. датчики).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Оценка уровня ВЧД по данным давления в конечной цистерне, КТ, ТКДГ является весьма условной.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Вне зависимости от способа оценки ВЧД следует сопоставлять с неврологическим и клиническим статусом пострадавшего. 	</a:t>
            </a:r>
          </a:p>
          <a:p>
            <a:pPr eaLnBrk="1" hangingPunct="1">
              <a:lnSpc>
                <a:spcPct val="80000"/>
              </a:lnSpc>
            </a:pPr>
            <a:endParaRPr lang="ru-RU" sz="20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653234">
            <a:off x="152400" y="152400"/>
            <a:ext cx="16510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229600" cy="5135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3333CC"/>
                </a:solidFill>
                <a:latin typeface="Calibri" pitchFamily="34" charset="0"/>
              </a:rPr>
              <a:t>Дегидратация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Дегидратация не предполагает гиповолемии (предпочтительна легкая гиперволемия)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Прекратить при осмолярности &gt;320 ммоль/л или АДср.&lt;90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u="sng" smtClean="0">
                <a:latin typeface="Calibri" pitchFamily="34" charset="0"/>
              </a:rPr>
              <a:t>Маннит </a:t>
            </a:r>
            <a:endParaRPr lang="ru-RU" sz="2800" u="sng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Продолжительность эффекта 6-9 часов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Доза 1 г/кг за 15-30 минут (экстренно), лучше </a:t>
            </a:r>
            <a:r>
              <a:rPr lang="ru-RU" sz="2800" b="1" smtClean="0">
                <a:latin typeface="Calibri" pitchFamily="34" charset="0"/>
              </a:rPr>
              <a:t>0,25 г/кг каждые 6 часов</a:t>
            </a:r>
            <a:r>
              <a:rPr lang="ru-RU" sz="2800" smtClean="0">
                <a:latin typeface="Calibri" pitchFamily="34" charset="0"/>
              </a:rPr>
              <a:t>, максимальная 200 г/сутки (при резистентной гипертензии)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</a:t>
            </a:r>
            <a:r>
              <a:rPr lang="ru-RU" sz="2800" b="1" smtClean="0">
                <a:latin typeface="Calibri" pitchFamily="34" charset="0"/>
              </a:rPr>
              <a:t>Маннит тест</a:t>
            </a:r>
            <a:r>
              <a:rPr lang="ru-RU" sz="2800" smtClean="0">
                <a:latin typeface="Calibri" pitchFamily="34" charset="0"/>
              </a:rPr>
              <a:t>: если через 1 час после введения 0,2 г/кг выделено не меньше 40 мл мочи - лечение безопасно 	</a:t>
            </a:r>
            <a:endParaRPr lang="ru-RU" sz="280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4000" b="1" u="sng" smtClean="0">
              <a:latin typeface="Calibri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b="1" u="sng" smtClean="0">
                <a:latin typeface="Calibri" pitchFamily="34" charset="0"/>
              </a:rPr>
              <a:t>Маннит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b="1" u="sng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при осмолярности &lt;320, не более 3 суток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Противопоказания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Почечная недостаточность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Осмолярность &gt; 310 мосмоль/л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Гипергликемия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Ожирение 3 степени 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Общее обезвоживание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>
                <a:latin typeface="Calibri" pitchFamily="34" charset="0"/>
              </a:rPr>
              <a:t>Декомпенсированная сердечная недостаточность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828800"/>
            <a:ext cx="41910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Осложнения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Повышение гематокрита с обезвоживанием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ОПН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Ацидоз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Гипокалиемия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Феномен отдачи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 (при повреждении ГЭБ)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latin typeface="Calibri" pitchFamily="34" charset="0"/>
              </a:rPr>
              <a:t>Для профилактики осложнений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Использовать ректальный путь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Контроль гематокрита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• Введение калий содержащих растворов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457200" y="990600"/>
            <a:ext cx="617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333CC"/>
                </a:solidFill>
                <a:latin typeface="Arial" pitchFamily="34" charset="0"/>
              </a:rPr>
              <a:t>Дегидратация</a:t>
            </a:r>
          </a:p>
          <a:p>
            <a:endParaRPr lang="ru-RU" b="1">
              <a:solidFill>
                <a:srgbClr val="3333C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rgbClr val="3333CC"/>
                </a:solidFill>
                <a:latin typeface="Calibri" pitchFamily="34" charset="0"/>
              </a:rPr>
              <a:t>Дегидратация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u="sng" smtClean="0">
                <a:latin typeface="Calibri" pitchFamily="34" charset="0"/>
              </a:rPr>
              <a:t>Гипертонический раствор</a:t>
            </a:r>
            <a:r>
              <a:rPr lang="ru-RU" sz="2800" b="1" smtClean="0">
                <a:latin typeface="Calibri" pitchFamily="34" charset="0"/>
              </a:rPr>
              <a:t> </a:t>
            </a:r>
            <a:r>
              <a:rPr lang="ru-RU" sz="2800" smtClean="0">
                <a:latin typeface="Calibri" pitchFamily="34" charset="0"/>
              </a:rPr>
              <a:t>(3 уровень)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</a:rPr>
              <a:t>3%-20% (7,5%) 100 мл в/в 5 раз в сутки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Calibri" pitchFamily="34" charset="0"/>
              </a:rPr>
              <a:t>Поддерживает эуволемический гиперосмолярный статус мозга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Уменьшает дислокацию при травме и у послеоперационных больных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Равномерно дегидратирует оба полушария мозга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Модулирует воспалительный ответ на травму мозга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382000" cy="51355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b="1" smtClean="0">
                <a:solidFill>
                  <a:srgbClr val="3333CC"/>
                </a:solidFill>
                <a:latin typeface="Calibri" pitchFamily="34" charset="0"/>
              </a:rPr>
              <a:t>Дегидратация </a:t>
            </a:r>
            <a:r>
              <a:rPr lang="ru-RU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buFontTx/>
              <a:buNone/>
              <a:defRPr/>
            </a:pPr>
            <a:r>
              <a:rPr lang="ru-RU" b="1" smtClean="0">
                <a:latin typeface="Calibri" pitchFamily="34" charset="0"/>
              </a:rPr>
              <a:t>Фуросемид </a:t>
            </a:r>
            <a:r>
              <a:rPr lang="ru-RU" smtClean="0">
                <a:latin typeface="Calibri" pitchFamily="34" charset="0"/>
              </a:rPr>
              <a:t>(3 уровень) </a:t>
            </a:r>
          </a:p>
          <a:p>
            <a:pPr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10-20 мг в/в каждые 6 часов при осмоляр-ности &gt;320 ммоль/л и гипернатриемии &gt;150 ммоль/л 	</a:t>
            </a: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defRPr/>
            </a:pPr>
            <a:r>
              <a:rPr lang="ru-RU" smtClean="0">
                <a:latin typeface="Calibri" pitchFamily="34" charset="0"/>
              </a:rPr>
              <a:t>синергизм с маннитом,</a:t>
            </a:r>
          </a:p>
          <a:p>
            <a:pPr eaLnBrk="1" hangingPunct="1">
              <a:defRPr/>
            </a:pPr>
            <a:r>
              <a:rPr lang="ru-RU" smtClean="0">
                <a:latin typeface="Calibri" pitchFamily="34" charset="0"/>
              </a:rPr>
              <a:t>замедляет продукцию спинномозговой жидкости 	</a:t>
            </a: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819650"/>
            <a:ext cx="20859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4419600"/>
            <a:ext cx="18796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382000" cy="548640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ru-RU" b="1" smtClean="0">
                <a:solidFill>
                  <a:srgbClr val="3333CC"/>
                </a:solidFill>
                <a:latin typeface="Calibri" pitchFamily="34" charset="0"/>
              </a:rPr>
              <a:t>Гипервентиляция </a:t>
            </a:r>
            <a:r>
              <a:rPr lang="ru-RU" smtClean="0">
                <a:solidFill>
                  <a:srgbClr val="3333CC"/>
                </a:solidFill>
                <a:latin typeface="Calibri" pitchFamily="34" charset="0"/>
              </a:rPr>
              <a:t>	</a:t>
            </a: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609600" indent="-609600"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 этапе транспортировки. </a:t>
            </a:r>
          </a:p>
          <a:p>
            <a:pPr marL="609600" indent="-609600"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Показана при явных признаках дислокации: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-патологической реакции на боль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-нарастающем мидриазе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 -прогрессирующем угнетении сознания </a:t>
            </a:r>
          </a:p>
          <a:p>
            <a:pPr marL="609600" indent="-609600" eaLnBrk="1" hangingPunct="1"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При неэффективности ликворного дренажа, осмотерапии, но рСО2 не ниже 32 мм рт. ст.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(при этом желательна ТКДГ для профилактики ишемии) </a:t>
            </a:r>
            <a:endParaRPr lang="ru-RU" sz="2800" smtClean="0">
              <a:solidFill>
                <a:srgbClr val="3333CC"/>
              </a:solidFill>
              <a:latin typeface="Calibri" pitchFamily="34" charset="0"/>
            </a:endParaRPr>
          </a:p>
          <a:p>
            <a:pPr marL="609600" indent="-609600" eaLnBrk="1" hangingPunct="1">
              <a:buFontTx/>
              <a:buNone/>
              <a:defRPr/>
            </a:pPr>
            <a:endParaRPr lang="ru-RU" sz="280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3820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3333CC"/>
                </a:solidFill>
                <a:latin typeface="Calibri" pitchFamily="34" charset="0"/>
              </a:rPr>
              <a:t>Гипервентиляция </a:t>
            </a:r>
            <a:r>
              <a:rPr lang="ru-RU" sz="24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Calibri" pitchFamily="34" charset="0"/>
              </a:rPr>
              <a:t>может быть применена у пациентов, чье состояние ухудшается вторично на фоне повышения внутричерепного давления, включая пациентов с дислокационным синдромом (4 уровень).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b="1" smtClean="0">
                <a:latin typeface="Calibri" pitchFamily="34" charset="0"/>
              </a:rPr>
              <a:t>Избыточная вазоконстрикция может привести к ишемии в зонах с нарушенной ауторегуляцией</a:t>
            </a:r>
            <a:r>
              <a:rPr lang="ru-RU" sz="1800" smtClean="0">
                <a:latin typeface="Calibri" pitchFamily="34" charset="0"/>
              </a:rPr>
              <a:t> МК, если компенсаторно не возрастет экстракция О2.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u="sng" smtClean="0">
                <a:latin typeface="Calibri" pitchFamily="34" charset="0"/>
              </a:rPr>
              <a:t>Отрицательные эффекты ГПВ: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Calibri" pitchFamily="34" charset="0"/>
              </a:rPr>
              <a:t>• Снижение порога судорожной активности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Calibri" pitchFamily="34" charset="0"/>
              </a:rPr>
              <a:t>• Увеличение сродства кислорода к гемоглобину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Calibri" pitchFamily="34" charset="0"/>
              </a:rPr>
              <a:t>• Нарушение ауторегуляции МК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Calibri" pitchFamily="34" charset="0"/>
              </a:rPr>
              <a:t>• Парадоксальное повышение ВЧД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i="1" smtClean="0">
                <a:latin typeface="Calibri" pitchFamily="34" charset="0"/>
              </a:rPr>
              <a:t>При снижении СО2 до 30 мм рт ст ВЧД снижается на 25-30% через 30 секунд с максимумом на 8-10 минуте.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i="1" smtClean="0">
                <a:latin typeface="Calibri" pitchFamily="34" charset="0"/>
              </a:rPr>
              <a:t>Эффект сохраняется до часа.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i="1" smtClean="0">
                <a:latin typeface="Calibri" pitchFamily="34" charset="0"/>
              </a:rPr>
              <a:t>Переход на нормокапнию должен быть медленным (в среднем за 4-6 часов), чтобы избежать эффекта отдачи. 	</a:t>
            </a:r>
          </a:p>
          <a:p>
            <a:pPr eaLnBrk="1" hangingPunct="1">
              <a:lnSpc>
                <a:spcPct val="80000"/>
              </a:lnSpc>
            </a:pPr>
            <a:endParaRPr lang="ru-RU" sz="1800" i="1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209800"/>
            <a:ext cx="5029200" cy="377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143000"/>
          </a:xfrm>
        </p:spPr>
        <p:txBody>
          <a:bodyPr/>
          <a:lstStyle/>
          <a:p>
            <a:pPr algn="l" eaLnBrk="1" hangingPunct="1"/>
            <a:r>
              <a:rPr lang="ru-RU" sz="3600" smtClean="0">
                <a:latin typeface="Calibri" pitchFamily="34" charset="0"/>
              </a:rPr>
              <a:t/>
            </a:r>
            <a:br>
              <a:rPr lang="ru-RU" sz="3600" smtClean="0">
                <a:latin typeface="Calibri" pitchFamily="34" charset="0"/>
              </a:rPr>
            </a:br>
            <a:r>
              <a:rPr lang="ru-RU" sz="3200" smtClean="0">
                <a:solidFill>
                  <a:srgbClr val="008000"/>
                </a:solidFill>
                <a:latin typeface="Calibri" pitchFamily="34" charset="0"/>
              </a:rPr>
              <a:t>1. Клиническая диагностика и наблюдение</a:t>
            </a:r>
            <a:r>
              <a:rPr lang="ru-RU" sz="3600" smtClean="0">
                <a:latin typeface="Calibri" pitchFamily="34" charset="0"/>
              </a:rPr>
              <a:t> 	</a:t>
            </a:r>
            <a:br>
              <a:rPr lang="ru-RU" sz="3600" smtClean="0">
                <a:latin typeface="Calibri" pitchFamily="34" charset="0"/>
              </a:rPr>
            </a:br>
            <a:endParaRPr lang="ru-RU" sz="3600" smtClean="0">
              <a:latin typeface="Calibri" pitchFamily="34" charset="0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latin typeface="Calibri" pitchFamily="34" charset="0"/>
              </a:rPr>
              <a:t>Клиническое наблюдение – основной вид мониторинга.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 Периодическая оценка тяжести состояния (1 раз в 4-6 часов или чаще) в первые 3 суток, а затем 1 раз в 6-24 часа (в условиях глубокой седации) по шкале ком Глазго и Ramsay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	Оценка должна проводиться в ходе оказания помощи перед введением седативных препаратов.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Важен </a:t>
            </a:r>
            <a:r>
              <a:rPr lang="ru-RU" sz="2400" b="1" smtClean="0">
                <a:latin typeface="Calibri" pitchFamily="34" charset="0"/>
              </a:rPr>
              <a:t>осмотр всего тела обнаженного пациента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u="sng" smtClean="0">
                <a:latin typeface="Calibri" pitchFamily="34" charset="0"/>
              </a:rPr>
              <a:t>Обращать особое внимание на:</a:t>
            </a:r>
            <a:r>
              <a:rPr lang="ru-RU" sz="240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запах изо рта,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наличие ссадин, кровоподтеков, деформаций суставов,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изменений формы грудной клетки и живота,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наличие истечения крови и ликвора из ушей и носа,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кровотечения из уретры и прямой кишки.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b="1" smtClean="0">
                <a:solidFill>
                  <a:srgbClr val="3333CC"/>
                </a:solidFill>
              </a:rPr>
              <a:t>Гипотермия </a:t>
            </a:r>
            <a:r>
              <a:rPr lang="ru-RU" smtClean="0">
                <a:solidFill>
                  <a:srgbClr val="3333CC"/>
                </a:solidFill>
              </a:rPr>
              <a:t>	</a:t>
            </a:r>
          </a:p>
          <a:p>
            <a:pPr eaLnBrk="1" hangingPunct="1"/>
            <a:r>
              <a:rPr lang="ru-RU" smtClean="0"/>
              <a:t>35-36,0С 	</a:t>
            </a:r>
          </a:p>
          <a:p>
            <a:pPr eaLnBrk="1" hangingPunct="1">
              <a:buFontTx/>
              <a:buNone/>
            </a:pPr>
            <a:r>
              <a:rPr lang="ru-RU" u="sng" smtClean="0"/>
              <a:t>Осложнения: </a:t>
            </a:r>
          </a:p>
          <a:p>
            <a:pPr eaLnBrk="1" hangingPunct="1">
              <a:buFontTx/>
              <a:buNone/>
            </a:pPr>
            <a:r>
              <a:rPr lang="ru-RU" smtClean="0"/>
              <a:t>• Снижение СВ</a:t>
            </a:r>
          </a:p>
          <a:p>
            <a:pPr eaLnBrk="1" hangingPunct="1">
              <a:buFontTx/>
              <a:buNone/>
            </a:pPr>
            <a:r>
              <a:rPr lang="ru-RU" smtClean="0"/>
              <a:t>• Аритмия </a:t>
            </a:r>
          </a:p>
          <a:p>
            <a:pPr eaLnBrk="1" hangingPunct="1">
              <a:buFontTx/>
              <a:buNone/>
            </a:pPr>
            <a:r>
              <a:rPr lang="ru-RU" smtClean="0"/>
              <a:t>• Тромбоцитопения 	</a:t>
            </a:r>
          </a:p>
          <a:p>
            <a:pPr eaLnBrk="1" hangingPunct="1"/>
            <a:endParaRPr lang="ru-RU" smtClean="0">
              <a:solidFill>
                <a:srgbClr val="3333CC"/>
              </a:solidFill>
              <a:latin typeface="Calibri" pitchFamily="34" charset="0"/>
            </a:endParaRPr>
          </a:p>
        </p:txBody>
      </p:sp>
      <p:pic>
        <p:nvPicPr>
          <p:cNvPr id="69636" name="Picture 4" descr="brain_readin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057400"/>
            <a:ext cx="33337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82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3333CC"/>
                </a:solidFill>
                <a:latin typeface="Calibri" pitchFamily="34" charset="0"/>
              </a:rPr>
              <a:t>Инотропная поддержка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rgbClr val="3333CC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При недостаточной эффективности инфузионной терапии для достижения адекватного ЦПД (&gt;70 мм рт ст) симпатомиметики (допамин, адреналин, норадреналин, мезатон).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Все симпатомиметики могут индуцировать полиурию.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Темп диуреза может увеличиваться в 2-5 раз и достигать 200-400 мл/ч, что требует соответствующего увеличения скорости инфузионной терапии.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Показания: как для гипервентиляции</a:t>
            </a:r>
            <a:endParaRPr lang="ru-RU" sz="280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III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3333CC"/>
                </a:solidFill>
                <a:latin typeface="Calibri" pitchFamily="34" charset="0"/>
              </a:rPr>
              <a:t>Инотропная поддержка </a:t>
            </a:r>
            <a:r>
              <a:rPr lang="ru-RU" sz="240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solidFill>
                <a:srgbClr val="3333CC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Артериальная гипертензия - компенсаторная реакция в ответ на сдавление головного мозга и ВЧГ.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Снижение АД сред при повышении ВЧД приводит к снижению ЦПД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Желательный уровень ЦПД составляет не менее 70 мм Hg, что определяет желаемый уровень </a:t>
            </a:r>
            <a:r>
              <a:rPr lang="ru-RU" sz="2400" b="1" smtClean="0">
                <a:latin typeface="Calibri" pitchFamily="34" charset="0"/>
              </a:rPr>
              <a:t>АД сред. - не менее 100 мм Hg</a:t>
            </a:r>
            <a:r>
              <a:rPr lang="ru-RU" sz="2400" smtClean="0">
                <a:latin typeface="Calibri" pitchFamily="34" charset="0"/>
              </a:rPr>
              <a:t>, а </a:t>
            </a:r>
            <a:r>
              <a:rPr lang="ru-RU" sz="2400" b="1" smtClean="0">
                <a:latin typeface="Calibri" pitchFamily="34" charset="0"/>
              </a:rPr>
              <a:t>АД сист. - не менее 140-150 мм Hg.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Использование симпатомиметиков для поддержания артериальной гипертензии способствует поддержанию ЦПД и  препятствует прогрессированию ВЧГ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Целесообразность повышения АД сомнительна при сочетанном характере повреждения и признаках продолжающегося внутреннего кровотечения. 	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latin typeface="Calibri" pitchFamily="34" charset="0"/>
              </a:rPr>
              <a:t>Терапия ВЧГ IV этап </a:t>
            </a:r>
            <a:r>
              <a:rPr lang="ru-RU" sz="3600" smtClean="0">
                <a:latin typeface="Calibri" pitchFamily="34" charset="0"/>
              </a:rPr>
              <a:t/>
            </a:r>
            <a:br>
              <a:rPr lang="ru-RU" sz="3600" smtClean="0">
                <a:latin typeface="Calibri" pitchFamily="34" charset="0"/>
              </a:rPr>
            </a:br>
            <a:endParaRPr lang="ru-RU" sz="3600" smtClean="0">
              <a:latin typeface="Calibri" pitchFamily="34" charset="0"/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Решение о </a:t>
            </a:r>
            <a:r>
              <a:rPr lang="ru-RU" sz="2400" smtClean="0">
                <a:solidFill>
                  <a:srgbClr val="CC3300"/>
                </a:solidFill>
                <a:latin typeface="Calibri" pitchFamily="34" charset="0"/>
              </a:rPr>
              <a:t>«терапии отчаяния» </a:t>
            </a:r>
            <a:r>
              <a:rPr lang="ru-RU" sz="2400" smtClean="0">
                <a:latin typeface="Calibri" pitchFamily="34" charset="0"/>
              </a:rPr>
              <a:t>(«барбитуровая кома» и умеренная гипотермия) </a:t>
            </a:r>
            <a:r>
              <a:rPr lang="ru-RU" sz="2400" u="sng" smtClean="0">
                <a:latin typeface="Calibri" pitchFamily="34" charset="0"/>
              </a:rPr>
              <a:t>принимается консилиумом</a:t>
            </a:r>
            <a:r>
              <a:rPr lang="ru-RU" sz="2400" smtClean="0">
                <a:latin typeface="Calibri" pitchFamily="34" charset="0"/>
              </a:rPr>
              <a:t> в составе: невролог, реаниматолог, нейрофизиолог ЭСТС1, нейрохирург после оценки неврологического статуса вне седации на основании признания нетранспортабельности больного.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Применение только по абсолютным показаниям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неконтролируемый другими способами синдром ВЧГ,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отсутствие хирургических проблем,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консолидированное согласие всех врачей, принимающих участие в лечении данного пострадавшего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latin typeface="Calibri" pitchFamily="34" charset="0"/>
              </a:rPr>
              <a:t>Желательно ЭЭГ-мониторинг и инвазивное измерение АД.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Calibri" pitchFamily="34" charset="0"/>
              </a:rPr>
              <a:t>Терапия ВЧГ </a:t>
            </a:r>
            <a:r>
              <a:rPr lang="ru-RU" sz="3600" b="1" smtClean="0">
                <a:latin typeface="Calibri" pitchFamily="34" charset="0"/>
              </a:rPr>
              <a:t>IV</a:t>
            </a:r>
            <a:r>
              <a:rPr lang="ru-RU" sz="3200" b="1" smtClean="0">
                <a:latin typeface="Calibri" pitchFamily="34" charset="0"/>
              </a:rPr>
              <a:t> этап</a:t>
            </a:r>
            <a:r>
              <a:rPr lang="ru-RU" sz="3200" smtClean="0">
                <a:latin typeface="Calibri" pitchFamily="34" charset="0"/>
              </a:rPr>
              <a:t>	</a:t>
            </a:r>
            <a:br>
              <a:rPr lang="ru-RU" sz="3200" smtClean="0">
                <a:latin typeface="Calibri" pitchFamily="34" charset="0"/>
              </a:rPr>
            </a:br>
            <a:endParaRPr lang="ru-RU" sz="3200" smtClean="0">
              <a:latin typeface="Calibri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b="1" dirty="0" smtClean="0">
                <a:solidFill>
                  <a:srgbClr val="3333CC"/>
                </a:solidFill>
                <a:latin typeface="Calibri" pitchFamily="34" charset="0"/>
              </a:rPr>
              <a:t>Барбитуровая кома </a:t>
            </a:r>
            <a:r>
              <a:rPr lang="ru-RU" sz="1800" dirty="0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Calibri" pitchFamily="34" charset="0"/>
              </a:rPr>
              <a:t>1. 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Вводная доза </a:t>
            </a:r>
            <a:r>
              <a:rPr lang="ru-RU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тиопентала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– 3-5 мг/кг в/в за 10 мин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2. </a:t>
            </a:r>
            <a:r>
              <a:rPr lang="ru-RU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Инфузия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5 мг/кг/час за 24 часа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3. Титрование дозы по клиническому эффекту или ЭЭГ - контролю («ЭЭГ-молчание»)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4. Через 24 часа – кумуляция – снижение дозы до 2,5 мг/кг/час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5. Через 48 часов – прекращение </a:t>
            </a:r>
            <a:r>
              <a:rPr lang="ru-RU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инфузии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6. Если возобновятся патологические мышечные феномены – </a:t>
            </a:r>
            <a:r>
              <a:rPr lang="ru-RU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пропофол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ситуационно 5-10 мг/кг/мин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7. Оценка неврологического статуса через 24 часа после прекращения </a:t>
            </a:r>
            <a:r>
              <a:rPr lang="ru-RU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инфузии</a:t>
            </a:r>
            <a:r>
              <a:rPr lang="ru-RU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(желательно контроль концентрации в плазме)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Calibri" pitchFamily="34" charset="0"/>
              </a:rPr>
              <a:t>Для профилактики </a:t>
            </a:r>
            <a:r>
              <a:rPr lang="ru-RU" sz="1800" dirty="0" err="1" smtClean="0">
                <a:latin typeface="Calibri" pitchFamily="34" charset="0"/>
              </a:rPr>
              <a:t>кардиотоксического</a:t>
            </a:r>
            <a:r>
              <a:rPr lang="ru-RU" sz="1800" dirty="0" smtClean="0">
                <a:latin typeface="Calibri" pitchFamily="34" charset="0"/>
              </a:rPr>
              <a:t> эффекта барбитуратов рекомендуется вводить малые дозы коллоидов в сочетании с дофамином (2-4 мкг/кг/мин). 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dirty="0" smtClean="0">
                <a:latin typeface="Calibri" pitchFamily="34" charset="0"/>
              </a:rPr>
              <a:t>Не следует прекращать введение препарата с целью этапной оценки неврологического статуса до момента полного купирования синдрома ВЧГ.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1800" dirty="0" smtClean="0">
              <a:solidFill>
                <a:srgbClr val="3333CC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latin typeface="Calibri" pitchFamily="34" charset="0"/>
              </a:rPr>
              <a:t>Терапия ВЧГ </a:t>
            </a:r>
            <a:r>
              <a:rPr lang="ru-RU" sz="4000" b="1" smtClean="0">
                <a:latin typeface="Calibri" pitchFamily="34" charset="0"/>
              </a:rPr>
              <a:t>V</a:t>
            </a:r>
            <a:r>
              <a:rPr lang="ru-RU" sz="3600" b="1" smtClean="0">
                <a:latin typeface="Calibri" pitchFamily="34" charset="0"/>
              </a:rPr>
              <a:t> этап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>
                <a:solidFill>
                  <a:srgbClr val="3333CC"/>
                </a:solidFill>
                <a:latin typeface="Calibri" pitchFamily="34" charset="0"/>
              </a:rPr>
              <a:t>Нейрохирургическое лечение</a:t>
            </a:r>
            <a:r>
              <a:rPr lang="ru-RU" b="1" smtClean="0">
                <a:solidFill>
                  <a:srgbClr val="3333CC"/>
                </a:solidFill>
                <a:latin typeface="Calibri" pitchFamily="34" charset="0"/>
              </a:rPr>
              <a:t> </a:t>
            </a:r>
            <a:r>
              <a:rPr lang="ru-RU" smtClean="0">
                <a:solidFill>
                  <a:srgbClr val="3333CC"/>
                </a:solidFill>
                <a:latin typeface="Calibri" pitchFamily="34" charset="0"/>
              </a:rPr>
              <a:t>	</a:t>
            </a:r>
          </a:p>
          <a:p>
            <a:pPr eaLnBrk="1" hangingPunct="1">
              <a:buFontTx/>
              <a:buNone/>
            </a:pPr>
            <a:r>
              <a:rPr lang="ru-RU" b="1" smtClean="0">
                <a:latin typeface="Calibri" pitchFamily="34" charset="0"/>
              </a:rPr>
              <a:t>Абсолютная терапия отчаяния. </a:t>
            </a:r>
          </a:p>
          <a:p>
            <a:pPr eaLnBrk="1" hangingPunct="1">
              <a:buFontTx/>
              <a:buNone/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ru-RU" sz="2400" smtClean="0">
                <a:latin typeface="Calibri" pitchFamily="34" charset="0"/>
              </a:rPr>
              <a:t>Резекция 4-5 см височной доли доминантного и 6-7 см недоминантного полушария</a:t>
            </a:r>
            <a:r>
              <a:rPr lang="ru-RU" smtClean="0">
                <a:latin typeface="Calibri" pitchFamily="34" charset="0"/>
              </a:rPr>
              <a:t>. 	</a:t>
            </a:r>
          </a:p>
          <a:p>
            <a:pPr eaLnBrk="1" hangingPunct="1">
              <a:buFontTx/>
              <a:buNone/>
            </a:pPr>
            <a:r>
              <a:rPr lang="ru-RU" sz="2400" smtClean="0">
                <a:latin typeface="Calibri" pitchFamily="34" charset="0"/>
              </a:rPr>
              <a:t>Обоснованием для проведения декомпрессионного хирургического вмешательства является возможность расширения места для отечной ткани, что ведет к ↓ ВЧД, </a:t>
            </a:r>
            <a:r>
              <a:rPr lang="ru-RU" sz="2400" smtClean="0">
                <a:latin typeface="Calibri" pitchFamily="34" charset="0"/>
                <a:cs typeface="Arial" pitchFamily="34" charset="0"/>
              </a:rPr>
              <a:t>↑</a:t>
            </a:r>
            <a:r>
              <a:rPr lang="ru-RU" sz="2400" smtClean="0">
                <a:latin typeface="Calibri" pitchFamily="34" charset="0"/>
              </a:rPr>
              <a:t>МК, предотвращая компрессию коллатеральных сосудов. </a:t>
            </a:r>
            <a:r>
              <a:rPr lang="ru-RU" sz="2400" smtClean="0"/>
              <a:t>	</a:t>
            </a:r>
          </a:p>
          <a:p>
            <a:pPr eaLnBrk="1" hangingPunct="1"/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1938" y="869950"/>
            <a:ext cx="6078537" cy="512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Rectangle 5"/>
          <p:cNvSpPr>
            <a:spLocks noChangeArrowheads="1"/>
          </p:cNvSpPr>
          <p:nvPr/>
        </p:nvSpPr>
        <p:spPr bwMode="auto">
          <a:xfrm>
            <a:off x="304800" y="304800"/>
            <a:ext cx="863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" pitchFamily="34" charset="0"/>
              </a:rPr>
              <a:t>Схема протокола лечения внутричерепной гипертензии при ЧМТ и ОНМК</a:t>
            </a:r>
            <a:r>
              <a:rPr lang="ru-RU"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404813"/>
            <a:ext cx="8496300" cy="1139825"/>
          </a:xfrm>
        </p:spPr>
        <p:txBody>
          <a:bodyPr anchorCtr="1"/>
          <a:lstStyle/>
          <a:p>
            <a:pPr algn="l" eaLnBrk="1" hangingPunct="1"/>
            <a:r>
              <a:rPr lang="ru-RU" sz="3600" smtClean="0">
                <a:solidFill>
                  <a:srgbClr val="0066FF"/>
                </a:solidFill>
                <a:latin typeface="Tahoma" pitchFamily="34" charset="0"/>
              </a:rPr>
              <a:t>Этапы оказания помощи при  ЧМТ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62200" y="1981200"/>
            <a:ext cx="5943600" cy="35528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Догоспитальный этап</a:t>
            </a: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eaLnBrk="1" hangingPunct="1">
              <a:defRPr/>
            </a:pPr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Госпитальный этап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Экстренные мероприятия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Срочные мероприятия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Отсроченные мероприятия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755650" y="404813"/>
            <a:ext cx="684053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</a:rPr>
              <a:t>Догоспитальный этап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457200" y="1447800"/>
            <a:ext cx="29527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Диагностика</a:t>
            </a:r>
          </a:p>
        </p:txBody>
      </p:sp>
      <p:sp>
        <p:nvSpPr>
          <p:cNvPr id="77828" name="Rectangle 4"/>
          <p:cNvSpPr>
            <a:spLocks noChangeArrowheads="1"/>
          </p:cNvSpPr>
          <p:nvPr/>
        </p:nvSpPr>
        <p:spPr bwMode="auto">
          <a:xfrm>
            <a:off x="381000" y="2362200"/>
            <a:ext cx="5338763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Оценка степени угнетения сознания по Шкале Комы Глазго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Диагностика нарушений дыхания и гемодинамики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Диагностика сочетанных повреждений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Диагностика спинальной травмы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5" descr="Easy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743200"/>
            <a:ext cx="1593850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2438400" y="914400"/>
            <a:ext cx="59436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4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Протезирование дыхательных путей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2971800"/>
            <a:ext cx="56515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200"/>
              <a:t>Интубация трахеи при 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200">
                <a:solidFill>
                  <a:srgbClr val="6600CC"/>
                </a:solidFill>
              </a:rPr>
              <a:t>нарушениях дыхания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200">
                <a:solidFill>
                  <a:srgbClr val="6600CC"/>
                </a:solidFill>
              </a:rPr>
              <a:t>массивной аспирации</a:t>
            </a:r>
          </a:p>
          <a:p>
            <a:pPr marL="742950" lvl="1" indent="-285750"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200">
                <a:solidFill>
                  <a:srgbClr val="6600CC"/>
                </a:solidFill>
              </a:rPr>
              <a:t>угнетении сознания до комы </a:t>
            </a:r>
          </a:p>
        </p:txBody>
      </p:sp>
      <p:sp>
        <p:nvSpPr>
          <p:cNvPr id="78853" name="Rectangle 7"/>
          <p:cNvSpPr>
            <a:spLocks noChangeArrowheads="1"/>
          </p:cNvSpPr>
          <p:nvPr/>
        </p:nvSpPr>
        <p:spPr bwMode="auto">
          <a:xfrm>
            <a:off x="971550" y="0"/>
            <a:ext cx="684053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</a:rPr>
              <a:t>Догоспитальный</a:t>
            </a:r>
            <a:r>
              <a:rPr lang="ru-RU" sz="4000" b="1">
                <a:solidFill>
                  <a:srgbClr val="CCFF33"/>
                </a:solidFill>
              </a:rPr>
              <a:t> </a:t>
            </a:r>
            <a:r>
              <a:rPr lang="ru-RU" sz="4000" b="1">
                <a:solidFill>
                  <a:srgbClr val="6600CC"/>
                </a:solidFill>
              </a:rPr>
              <a:t>этап</a:t>
            </a:r>
            <a:r>
              <a:rPr lang="en-US" sz="4000" b="1">
                <a:solidFill>
                  <a:srgbClr val="CCFF33"/>
                </a:solidFill>
              </a:rPr>
              <a:t> </a:t>
            </a:r>
            <a:endParaRPr lang="ru-RU" sz="4000" b="1">
              <a:solidFill>
                <a:srgbClr val="CCFF33"/>
              </a:solidFill>
            </a:endParaRPr>
          </a:p>
        </p:txBody>
      </p:sp>
      <p:pic>
        <p:nvPicPr>
          <p:cNvPr id="78854" name="Picture 8" descr="La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981075"/>
            <a:ext cx="18192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5" name="Rectangle 7"/>
          <p:cNvSpPr>
            <a:spLocks noChangeArrowheads="1"/>
          </p:cNvSpPr>
          <p:nvPr/>
        </p:nvSpPr>
        <p:spPr bwMode="auto">
          <a:xfrm>
            <a:off x="152400" y="4800600"/>
            <a:ext cx="45720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/>
              <a:t>При технических сложностях</a:t>
            </a:r>
          </a:p>
          <a:p>
            <a:r>
              <a:rPr lang="ru-RU" sz="2200">
                <a:solidFill>
                  <a:srgbClr val="6600CC"/>
                </a:solidFill>
              </a:rPr>
              <a:t>двойная трубка типа </a:t>
            </a:r>
            <a:r>
              <a:rPr lang="en-US" sz="2200">
                <a:solidFill>
                  <a:srgbClr val="6600CC"/>
                </a:solidFill>
              </a:rPr>
              <a:t>Easy-Tube</a:t>
            </a:r>
            <a:endParaRPr lang="ru-RU" sz="2200">
              <a:solidFill>
                <a:srgbClr val="6600CC"/>
              </a:solidFill>
            </a:endParaRPr>
          </a:p>
          <a:p>
            <a:r>
              <a:rPr lang="ru-RU" sz="2200">
                <a:solidFill>
                  <a:srgbClr val="6600CC"/>
                </a:solidFill>
              </a:rPr>
              <a:t>ларингеальная маска</a:t>
            </a:r>
          </a:p>
          <a:p>
            <a:r>
              <a:rPr lang="ru-RU" sz="2200"/>
              <a:t>При асфиксии и невозможности интубации – </a:t>
            </a:r>
            <a:r>
              <a:rPr lang="ru-RU" sz="2200">
                <a:solidFill>
                  <a:srgbClr val="6600CC"/>
                </a:solidFill>
              </a:rPr>
              <a:t>коникотомия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alibri" pitchFamily="34" charset="0"/>
              </a:rPr>
              <a:t>Клиническое обследование: </a:t>
            </a:r>
            <a:br>
              <a:rPr lang="ru-RU" sz="3600" smtClean="0">
                <a:latin typeface="Calibri" pitchFamily="34" charset="0"/>
              </a:rPr>
            </a:br>
            <a:endParaRPr lang="ru-RU" sz="3600" smtClean="0">
              <a:latin typeface="Calibri" pitchFamily="34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763000" cy="5791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smtClean="0">
                <a:latin typeface="Calibri" pitchFamily="34" charset="0"/>
              </a:rPr>
              <a:t>Неврологический статус</a:t>
            </a:r>
            <a:r>
              <a:rPr lang="ru-RU" sz="2000" smtClean="0">
                <a:latin typeface="Calibri" pitchFamily="34" charset="0"/>
              </a:rPr>
              <a:t> с использованием шкалы ком Глазго.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b="1" smtClean="0">
                <a:latin typeface="Calibri" pitchFamily="34" charset="0"/>
              </a:rPr>
              <a:t>Соматический статус</a:t>
            </a:r>
            <a:r>
              <a:rPr lang="ru-RU" sz="2000" smtClean="0">
                <a:latin typeface="Calibri" pitchFamily="34" charset="0"/>
              </a:rPr>
              <a:t> – АД, ЧСС, ЧД, контроль проходимости дыхательных путей, нарушений газообмена (пульсоксиметрия). </a:t>
            </a:r>
          </a:p>
          <a:p>
            <a:pPr eaLnBrk="1" hangingPunct="1">
              <a:lnSpc>
                <a:spcPct val="80000"/>
              </a:lnSpc>
              <a:buFontTx/>
              <a:buAutoNum type="arabicPeriod"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3. </a:t>
            </a:r>
            <a:r>
              <a:rPr lang="ru-RU" sz="2000" b="1" smtClean="0">
                <a:latin typeface="Calibri" pitchFamily="34" charset="0"/>
              </a:rPr>
              <a:t>Сочетанный и комбинированный характер травмы</a:t>
            </a:r>
            <a:r>
              <a:rPr lang="ru-RU" sz="2000" smtClean="0">
                <a:latin typeface="Calibri" pitchFamily="34" charset="0"/>
              </a:rPr>
              <a:t> (повреждение других сегментов, запах алкоголя).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4. </a:t>
            </a:r>
            <a:r>
              <a:rPr lang="ru-RU" sz="2000" b="1" smtClean="0">
                <a:latin typeface="Calibri" pitchFamily="34" charset="0"/>
              </a:rPr>
              <a:t>Степень шока</a:t>
            </a:r>
            <a:r>
              <a:rPr lang="ru-RU" sz="2000" smtClean="0">
                <a:latin typeface="Calibri" pitchFamily="34" charset="0"/>
              </a:rPr>
              <a:t> (шок не характерен для изолированной ЧМТ!).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Снижение АД чаще всего наблюдается при массивном внешнем кровотечении или сочетанной ЧМТ.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5. Одновременно с уточнением степени угнетения сознания должны оцениваться </a:t>
            </a:r>
            <a:r>
              <a:rPr lang="ru-RU" sz="2000" b="1" smtClean="0">
                <a:latin typeface="Calibri" pitchFamily="34" charset="0"/>
              </a:rPr>
              <a:t>открытый характер ЧМТ</a:t>
            </a:r>
            <a:r>
              <a:rPr lang="ru-RU" sz="2000" smtClean="0">
                <a:latin typeface="Calibri" pitchFamily="34" charset="0"/>
              </a:rPr>
              <a:t> (ликворрея, наличие ран головы), </a:t>
            </a:r>
            <a:r>
              <a:rPr lang="ru-RU" sz="2000" b="1" smtClean="0">
                <a:latin typeface="Calibri" pitchFamily="34" charset="0"/>
              </a:rPr>
              <a:t>очаговая симптоматика</a:t>
            </a:r>
            <a:r>
              <a:rPr lang="ru-RU" sz="2000" smtClean="0">
                <a:latin typeface="Calibri" pitchFamily="34" charset="0"/>
              </a:rPr>
              <a:t> (анизокория, парезы, судороги), </a:t>
            </a:r>
            <a:r>
              <a:rPr lang="ru-RU" sz="2000" b="1" smtClean="0">
                <a:latin typeface="Calibri" pitchFamily="34" charset="0"/>
              </a:rPr>
              <a:t>признаки гипертензионно-дислокационного синдрома.</a:t>
            </a:r>
            <a:r>
              <a:rPr lang="ru-RU" sz="200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6.  </a:t>
            </a:r>
            <a:r>
              <a:rPr lang="ru-RU" sz="2000" b="1" smtClean="0">
                <a:latin typeface="Calibri" pitchFamily="34" charset="0"/>
              </a:rPr>
              <a:t>Признаками нарушения внешнего дыхания</a:t>
            </a:r>
            <a:r>
              <a:rPr lang="ru-RU" sz="2000" smtClean="0">
                <a:latin typeface="Calibri" pitchFamily="34" charset="0"/>
              </a:rPr>
              <a:t> являются западение нижней челюсти и языка, отсутствие достаточной экскурсии грудной клетки, наличие в ротоглотке крови, инородных тел и желудочного содержимого, аускультативные признаки гиповентиляции, цианоз, снижение сатурации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ChangeArrowheads="1"/>
          </p:cNvSpPr>
          <p:nvPr/>
        </p:nvSpPr>
        <p:spPr bwMode="auto">
          <a:xfrm>
            <a:off x="457200" y="1066800"/>
            <a:ext cx="6705600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Фиксация позвоночника</a:t>
            </a:r>
          </a:p>
        </p:txBody>
      </p:sp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304800" y="2209800"/>
            <a:ext cx="8382000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ru-RU" sz="2200"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400"/>
              <a:t>Показания для жесткой фиксации шейного отдела позвоночника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ru-RU" sz="2400">
                <a:solidFill>
                  <a:srgbClr val="6600CC"/>
                </a:solidFill>
              </a:rPr>
              <a:t>Автотравма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ru-RU" sz="2400">
                <a:solidFill>
                  <a:srgbClr val="6600CC"/>
                </a:solidFill>
              </a:rPr>
              <a:t>Падение с высоты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ru-RU" sz="2400">
                <a:solidFill>
                  <a:srgbClr val="6600CC"/>
                </a:solidFill>
              </a:rPr>
              <a:t>Утопление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ru-RU" sz="2400">
              <a:solidFill>
                <a:srgbClr val="6600CC"/>
              </a:solidFill>
            </a:endParaRPr>
          </a:p>
        </p:txBody>
      </p:sp>
      <p:sp>
        <p:nvSpPr>
          <p:cNvPr id="79876" name="Rectangle 6"/>
          <p:cNvSpPr>
            <a:spLocks noChangeArrowheads="1"/>
          </p:cNvSpPr>
          <p:nvPr/>
        </p:nvSpPr>
        <p:spPr bwMode="auto">
          <a:xfrm>
            <a:off x="971550" y="0"/>
            <a:ext cx="684053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</a:rPr>
              <a:t>Догоспитальный этап</a:t>
            </a:r>
            <a:r>
              <a:rPr lang="en-US" sz="4000" b="1">
                <a:solidFill>
                  <a:srgbClr val="6600CC"/>
                </a:solidFill>
              </a:rPr>
              <a:t> </a:t>
            </a:r>
            <a:endParaRPr lang="ru-RU" sz="4000" b="1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2209800" y="990600"/>
            <a:ext cx="331152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Оксигенация</a:t>
            </a:r>
          </a:p>
        </p:txBody>
      </p:sp>
      <p:sp>
        <p:nvSpPr>
          <p:cNvPr id="80899" name="Rectangle 5"/>
          <p:cNvSpPr>
            <a:spLocks noChangeArrowheads="1"/>
          </p:cNvSpPr>
          <p:nvPr/>
        </p:nvSpPr>
        <p:spPr bwMode="auto">
          <a:xfrm>
            <a:off x="971550" y="0"/>
            <a:ext cx="684053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</a:rPr>
              <a:t>Догоспитальный этап</a:t>
            </a:r>
          </a:p>
        </p:txBody>
      </p:sp>
      <p:sp>
        <p:nvSpPr>
          <p:cNvPr id="80900" name="Rectangle 6"/>
          <p:cNvSpPr>
            <a:spLocks noChangeArrowheads="1"/>
          </p:cNvSpPr>
          <p:nvPr/>
        </p:nvSpPr>
        <p:spPr bwMode="auto">
          <a:xfrm>
            <a:off x="457200" y="1981200"/>
            <a:ext cx="6156325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ahoma" pitchFamily="34" charset="0"/>
              </a:rPr>
              <a:t>ИВЛ</a:t>
            </a:r>
          </a:p>
          <a:p>
            <a:pPr lvl="1">
              <a:buFontTx/>
              <a:buChar char="•"/>
            </a:pPr>
            <a:r>
              <a:rPr lang="ru-RU" sz="2400">
                <a:solidFill>
                  <a:srgbClr val="6600CC"/>
                </a:solidFill>
                <a:latin typeface="Tahoma" pitchFamily="34" charset="0"/>
              </a:rPr>
              <a:t>Нарушения дыхания</a:t>
            </a:r>
          </a:p>
          <a:p>
            <a:pPr lvl="1">
              <a:buFontTx/>
              <a:buChar char="•"/>
            </a:pPr>
            <a:r>
              <a:rPr lang="ru-RU" sz="2400">
                <a:solidFill>
                  <a:srgbClr val="6600CC"/>
                </a:solidFill>
                <a:latin typeface="Tahoma" pitchFamily="34" charset="0"/>
              </a:rPr>
              <a:t>Кома</a:t>
            </a:r>
          </a:p>
          <a:p>
            <a:pPr lvl="1"/>
            <a:endParaRPr lang="ru-RU" sz="2400">
              <a:solidFill>
                <a:srgbClr val="6600CC"/>
              </a:solidFill>
              <a:latin typeface="Tahoma" pitchFamily="34" charset="0"/>
            </a:endParaRPr>
          </a:p>
          <a:p>
            <a:pPr lvl="1"/>
            <a:r>
              <a:rPr lang="ru-RU" sz="2400">
                <a:latin typeface="Tahoma" pitchFamily="34" charset="0"/>
              </a:rPr>
              <a:t>Вспомогательный режим Нормовентиляция</a:t>
            </a:r>
          </a:p>
          <a:p>
            <a:pPr lvl="1"/>
            <a:r>
              <a:rPr lang="ru-RU" sz="2400">
                <a:latin typeface="Tahoma" pitchFamily="34" charset="0"/>
              </a:rPr>
              <a:t>Повышенная оксигенация </a:t>
            </a:r>
            <a:r>
              <a:rPr lang="en-US" sz="2400">
                <a:latin typeface="Tahoma" pitchFamily="34" charset="0"/>
              </a:rPr>
              <a:t>FiO</a:t>
            </a:r>
            <a:r>
              <a:rPr lang="ru-RU" sz="2400" baseline="-25000">
                <a:latin typeface="Tahoma" pitchFamily="34" charset="0"/>
              </a:rPr>
              <a:t>2</a:t>
            </a:r>
            <a:r>
              <a:rPr lang="ru-RU" sz="2400">
                <a:latin typeface="Tahoma" pitchFamily="34" charset="0"/>
              </a:rPr>
              <a:t>=0,5-1,0</a:t>
            </a:r>
          </a:p>
        </p:txBody>
      </p:sp>
      <p:sp>
        <p:nvSpPr>
          <p:cNvPr id="80901" name="Rectangle 7"/>
          <p:cNvSpPr>
            <a:spLocks noChangeArrowheads="1"/>
          </p:cNvSpPr>
          <p:nvPr/>
        </p:nvSpPr>
        <p:spPr bwMode="auto">
          <a:xfrm>
            <a:off x="381000" y="4876800"/>
            <a:ext cx="5354638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Tahoma" pitchFamily="34" charset="0"/>
              </a:rPr>
              <a:t>Седативные средства</a:t>
            </a:r>
          </a:p>
          <a:p>
            <a:pPr lvl="1"/>
            <a:r>
              <a:rPr lang="ru-RU" sz="2400">
                <a:solidFill>
                  <a:srgbClr val="6600CC"/>
                </a:solidFill>
                <a:latin typeface="Tahoma" pitchFamily="34" charset="0"/>
              </a:rPr>
              <a:t>Диазепам </a:t>
            </a:r>
          </a:p>
          <a:p>
            <a:pPr lvl="1"/>
            <a:r>
              <a:rPr lang="ru-RU" sz="2400">
                <a:solidFill>
                  <a:srgbClr val="6600CC"/>
                </a:solidFill>
                <a:latin typeface="Tahoma" pitchFamily="34" charset="0"/>
              </a:rPr>
              <a:t>Мидазолам</a:t>
            </a:r>
          </a:p>
          <a:p>
            <a:pPr lvl="1"/>
            <a:r>
              <a:rPr lang="ru-RU" sz="2400">
                <a:solidFill>
                  <a:srgbClr val="6600CC"/>
                </a:solidFill>
                <a:latin typeface="Tahoma" pitchFamily="34" charset="0"/>
              </a:rPr>
              <a:t>Дроперидол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-180975" y="2492375"/>
            <a:ext cx="331152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en-US" sz="36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3492500" y="908050"/>
            <a:ext cx="5651500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200">
              <a:latin typeface="Tahoma" pitchFamily="34" charset="0"/>
            </a:endParaRPr>
          </a:p>
        </p:txBody>
      </p:sp>
      <p:sp>
        <p:nvSpPr>
          <p:cNvPr id="81924" name="Rectangle 6"/>
          <p:cNvSpPr>
            <a:spLocks noChangeArrowheads="1"/>
          </p:cNvSpPr>
          <p:nvPr/>
        </p:nvSpPr>
        <p:spPr bwMode="auto">
          <a:xfrm>
            <a:off x="971550" y="0"/>
            <a:ext cx="684053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  <a:latin typeface="Tahoma" pitchFamily="34" charset="0"/>
              </a:rPr>
              <a:t>Догоспитальный этап</a:t>
            </a:r>
          </a:p>
        </p:txBody>
      </p:sp>
      <p:sp>
        <p:nvSpPr>
          <p:cNvPr id="81925" name="Rectangle 7"/>
          <p:cNvSpPr>
            <a:spLocks noChangeArrowheads="1"/>
          </p:cNvSpPr>
          <p:nvPr/>
        </p:nvSpPr>
        <p:spPr bwMode="auto">
          <a:xfrm>
            <a:off x="152400" y="1981200"/>
            <a:ext cx="59404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/>
              <a:t>Тяжелая изолированная ЧМТ и незначительная сочетанная травма</a:t>
            </a:r>
          </a:p>
          <a:p>
            <a:r>
              <a:rPr lang="ru-RU" sz="2000"/>
              <a:t> </a:t>
            </a:r>
            <a:r>
              <a:rPr lang="ru-RU" sz="2000">
                <a:solidFill>
                  <a:srgbClr val="6600CC"/>
                </a:solidFill>
              </a:rPr>
              <a:t>АД не менее 140/80 </a:t>
            </a:r>
            <a:r>
              <a:rPr lang="en-US" sz="2000">
                <a:solidFill>
                  <a:srgbClr val="6600CC"/>
                </a:solidFill>
              </a:rPr>
              <a:t>mmHg</a:t>
            </a:r>
            <a:endParaRPr lang="ru-RU" sz="2000">
              <a:solidFill>
                <a:srgbClr val="6600CC"/>
              </a:solidFill>
            </a:endParaRPr>
          </a:p>
          <a:p>
            <a:endParaRPr lang="ru-RU" sz="2000">
              <a:solidFill>
                <a:srgbClr val="6600CC"/>
              </a:solidFill>
            </a:endParaRPr>
          </a:p>
          <a:p>
            <a:r>
              <a:rPr lang="ru-RU" sz="2000" i="1"/>
              <a:t>Подозрение на кровотечение при тяжелой сочетанной травме</a:t>
            </a:r>
          </a:p>
          <a:p>
            <a:r>
              <a:rPr lang="ru-RU" sz="2000">
                <a:solidFill>
                  <a:srgbClr val="6600CC"/>
                </a:solidFill>
              </a:rPr>
              <a:t>АД не менее 90/60 </a:t>
            </a:r>
            <a:r>
              <a:rPr lang="en-US" sz="2000">
                <a:solidFill>
                  <a:srgbClr val="6600CC"/>
                </a:solidFill>
              </a:rPr>
              <a:t>mmHg</a:t>
            </a:r>
            <a:endParaRPr lang="ru-RU" sz="2000">
              <a:solidFill>
                <a:srgbClr val="6600CC"/>
              </a:solidFill>
            </a:endParaRPr>
          </a:p>
        </p:txBody>
      </p:sp>
      <p:sp>
        <p:nvSpPr>
          <p:cNvPr id="90121" name="Rectangle 9"/>
          <p:cNvSpPr>
            <a:spLocks noChangeArrowheads="1"/>
          </p:cNvSpPr>
          <p:nvPr/>
        </p:nvSpPr>
        <p:spPr bwMode="auto">
          <a:xfrm>
            <a:off x="609600" y="1143000"/>
            <a:ext cx="7848600" cy="5794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Коррекция  гемодинамики</a:t>
            </a:r>
          </a:p>
        </p:txBody>
      </p:sp>
      <p:sp>
        <p:nvSpPr>
          <p:cNvPr id="81927" name="Rectangle 10"/>
          <p:cNvSpPr>
            <a:spLocks noChangeArrowheads="1"/>
          </p:cNvSpPr>
          <p:nvPr/>
        </p:nvSpPr>
        <p:spPr bwMode="auto">
          <a:xfrm>
            <a:off x="152400" y="4572000"/>
            <a:ext cx="56896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Коллоиды и кристаллоиды 1,5-2 л/ч </a:t>
            </a:r>
          </a:p>
          <a:p>
            <a:r>
              <a:rPr lang="ru-RU" sz="2000"/>
              <a:t>Вазопрессоры при неэффективности инфузии в течение 10 мин:</a:t>
            </a:r>
          </a:p>
          <a:p>
            <a:pPr>
              <a:buFontTx/>
              <a:buChar char="•"/>
            </a:pPr>
            <a:r>
              <a:rPr lang="ru-RU" sz="2000"/>
              <a:t>допамин </a:t>
            </a:r>
          </a:p>
          <a:p>
            <a:pPr>
              <a:buFontTx/>
              <a:buChar char="•"/>
            </a:pPr>
            <a:r>
              <a:rPr lang="ru-RU" sz="2000"/>
              <a:t>сочетание допамина с мезатоном или норадреналином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755650" y="404813"/>
            <a:ext cx="7488238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4000" b="1">
                <a:solidFill>
                  <a:srgbClr val="6600CC"/>
                </a:solidFill>
              </a:rPr>
              <a:t>Догоспитальный этап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762000" y="1447800"/>
            <a:ext cx="7239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Коррекция повышенного ВЧД</a:t>
            </a:r>
          </a:p>
        </p:txBody>
      </p:sp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990600" y="2895600"/>
            <a:ext cx="7467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Возвышенное положение головы (35-40</a:t>
            </a:r>
            <a:r>
              <a:rPr lang="en-US" sz="2400"/>
              <a:t>°</a:t>
            </a:r>
            <a:r>
              <a:rPr lang="ru-RU" sz="2400"/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Синхронность с аппаратом ИВЛ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Купирование двигательного возбуждения </a:t>
            </a:r>
            <a:r>
              <a:rPr lang="en-US" sz="2400"/>
              <a:t>(</a:t>
            </a:r>
            <a:r>
              <a:rPr lang="ru-RU" sz="2400"/>
              <a:t>бензодиазепины, барбитураты, кетамин)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Купирование судорог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/>
              <a:t>3% раствор </a:t>
            </a:r>
            <a:r>
              <a:rPr lang="en-US" sz="2400"/>
              <a:t>NaCl</a:t>
            </a:r>
            <a:r>
              <a:rPr lang="ru-RU" sz="2400"/>
              <a:t>, </a:t>
            </a:r>
            <a:r>
              <a:rPr lang="en-US" sz="2400"/>
              <a:t>Hyper</a:t>
            </a:r>
            <a:r>
              <a:rPr lang="ru-RU" sz="2400"/>
              <a:t>НЕС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>
                <a:solidFill>
                  <a:srgbClr val="6600CC"/>
                </a:solidFill>
              </a:rPr>
              <a:t>Салуретики и кортикостероиды (</a:t>
            </a:r>
            <a:r>
              <a:rPr lang="en-US">
                <a:solidFill>
                  <a:srgbClr val="6600CC"/>
                </a:solidFill>
              </a:rPr>
              <a:t>CRASH trial, 2004) </a:t>
            </a:r>
            <a:r>
              <a:rPr lang="ru-RU">
                <a:solidFill>
                  <a:srgbClr val="6600CC"/>
                </a:solidFill>
              </a:rPr>
              <a:t>не применяют.</a:t>
            </a:r>
            <a:endParaRPr lang="ru-RU" sz="2400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1"/>
          <a:lstStyle/>
          <a:p>
            <a:pPr eaLnBrk="1" hangingPunct="1">
              <a:defRPr/>
            </a:pPr>
            <a:r>
              <a:rPr lang="ru-RU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Принципы госпитализации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447800"/>
            <a:ext cx="8229600" cy="20574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Первичная госпитализация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40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нейрохирургические отделения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40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отделения общей реанимации</a:t>
            </a:r>
          </a:p>
          <a:p>
            <a:pPr eaLnBrk="1" hangingPunct="1">
              <a:defRPr/>
            </a:pP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Обязательное условие – круглосуточно нейрохирург и КТ</a:t>
            </a:r>
          </a:p>
          <a:p>
            <a:pPr eaLnBrk="1" hangingPunct="1">
              <a:buFontTx/>
              <a:buNone/>
              <a:defRPr/>
            </a:pPr>
            <a:endParaRPr lang="ru-RU" sz="2400" smtClean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505200"/>
            <a:ext cx="228917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395288" y="0"/>
            <a:ext cx="8748712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3200" b="1">
                <a:solidFill>
                  <a:srgbClr val="3333CC"/>
                </a:solidFill>
                <a:latin typeface="Tahoma" pitchFamily="34" charset="0"/>
              </a:rPr>
              <a:t>Госпитальный этап</a:t>
            </a: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2133600" y="838200"/>
            <a:ext cx="5638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Экстренные мероприятия</a:t>
            </a:r>
          </a:p>
        </p:txBody>
      </p:sp>
      <p:sp>
        <p:nvSpPr>
          <p:cNvPr id="84996" name="Rectangle 5"/>
          <p:cNvSpPr>
            <a:spLocks noChangeArrowheads="1"/>
          </p:cNvSpPr>
          <p:nvPr/>
        </p:nvSpPr>
        <p:spPr bwMode="auto">
          <a:xfrm>
            <a:off x="304800" y="1981200"/>
            <a:ext cx="8434388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>
                <a:latin typeface="Tahoma" pitchFamily="34" charset="0"/>
              </a:rPr>
              <a:t>Протезирование дыхательных путей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Интубация трахеи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Ларингеальная маска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Коникотомия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>
                <a:latin typeface="Tahoma" pitchFamily="34" charset="0"/>
              </a:rPr>
              <a:t>ИВЛ 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Вспомогательный режим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Нормовентиляция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Повышенная оксигенация </a:t>
            </a:r>
            <a:r>
              <a:rPr lang="en-US" sz="2200">
                <a:solidFill>
                  <a:srgbClr val="3333CC"/>
                </a:solidFill>
                <a:latin typeface="Tahoma" pitchFamily="34" charset="0"/>
              </a:rPr>
              <a:t>FiO</a:t>
            </a:r>
            <a:r>
              <a:rPr lang="en-US" sz="2200" baseline="-25000">
                <a:solidFill>
                  <a:srgbClr val="3333CC"/>
                </a:solidFill>
                <a:latin typeface="Tahoma" pitchFamily="34" charset="0"/>
              </a:rPr>
              <a:t>2</a:t>
            </a:r>
            <a:r>
              <a:rPr lang="ru-RU" sz="2200">
                <a:solidFill>
                  <a:srgbClr val="3333CC"/>
                </a:solidFill>
                <a:latin typeface="Tahoma" pitchFamily="34" charset="0"/>
              </a:rPr>
              <a:t>=0,5-1,0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>
                <a:latin typeface="Tahoma" pitchFamily="34" charset="0"/>
              </a:rPr>
              <a:t>Коррекция артериальной гипотонии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>
                <a:latin typeface="Tahoma" pitchFamily="34" charset="0"/>
              </a:rPr>
              <a:t>Коррекция судорожного синдрома и психомоторного возбуждения</a:t>
            </a:r>
            <a:endParaRPr lang="ru-RU" sz="2200">
              <a:solidFill>
                <a:srgbClr val="CCFF33"/>
              </a:solidFill>
              <a:latin typeface="Tahoma" pitchFamily="34" charset="0"/>
            </a:endParaRPr>
          </a:p>
          <a:p>
            <a:pPr marL="742950" lvl="1" indent="-285750"/>
            <a:endParaRPr lang="ru-RU" sz="22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3200" b="1">
                <a:solidFill>
                  <a:srgbClr val="3333CC"/>
                </a:solidFill>
                <a:latin typeface="Tahoma" pitchFamily="34" charset="0"/>
              </a:rPr>
              <a:t>Госпитальный этап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2057400" y="609600"/>
            <a:ext cx="5257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Хирургическая  тактика</a:t>
            </a:r>
          </a:p>
        </p:txBody>
      </p:sp>
      <p:sp>
        <p:nvSpPr>
          <p:cNvPr id="86020" name="Rectangle 5"/>
          <p:cNvSpPr>
            <a:spLocks noChangeArrowheads="1"/>
          </p:cNvSpPr>
          <p:nvPr/>
        </p:nvSpPr>
        <p:spPr bwMode="auto">
          <a:xfrm>
            <a:off x="152400" y="1524000"/>
            <a:ext cx="8610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Кровотечение из носа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</a:rPr>
              <a:t>Передняя тампонада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</a:rPr>
              <a:t>Задняя тампонада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Остановка кровотечения из раны головы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Удаление вдавленного перелома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Удаление объемного процесса 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</a:rPr>
              <a:t>Гематома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</a:rPr>
              <a:t>Гигрома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200">
                <a:solidFill>
                  <a:srgbClr val="3333CC"/>
                </a:solidFill>
              </a:rPr>
              <a:t>Детрит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Устранения обструкции ликворных путей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200"/>
              <a:t>Трепанация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200">
                <a:solidFill>
                  <a:srgbClr val="CCFF33"/>
                </a:solidFill>
              </a:rPr>
              <a:t>      </a:t>
            </a:r>
            <a:r>
              <a:rPr lang="ru-RU" sz="2200">
                <a:solidFill>
                  <a:srgbClr val="3333CC"/>
                </a:solidFill>
              </a:rPr>
              <a:t>Костнопластическая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r>
              <a:rPr lang="ru-RU" sz="2200">
                <a:solidFill>
                  <a:srgbClr val="3333CC"/>
                </a:solidFill>
              </a:rPr>
              <a:t>      Декомпрессивная?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3200" b="1">
                <a:solidFill>
                  <a:srgbClr val="3333CC"/>
                </a:solidFill>
                <a:latin typeface="Tahoma" pitchFamily="34" charset="0"/>
              </a:rPr>
              <a:t>Госпитальный этап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1371600" y="1219200"/>
            <a:ext cx="5715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Анестезия</a:t>
            </a:r>
          </a:p>
        </p:txBody>
      </p:sp>
      <p:sp>
        <p:nvSpPr>
          <p:cNvPr id="87044" name="Rectangle 5"/>
          <p:cNvSpPr>
            <a:spLocks noChangeArrowheads="1"/>
          </p:cNvSpPr>
          <p:nvPr/>
        </p:nvSpPr>
        <p:spPr bwMode="auto">
          <a:xfrm>
            <a:off x="304800" y="1828800"/>
            <a:ext cx="8305800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>
                <a:latin typeface="Tahoma" pitchFamily="34" charset="0"/>
              </a:rPr>
              <a:t>Поддержание АД не менее 140/80 </a:t>
            </a:r>
            <a:r>
              <a:rPr lang="en-US" sz="2400">
                <a:latin typeface="Tahoma" pitchFamily="34" charset="0"/>
              </a:rPr>
              <a:t>mmHg</a:t>
            </a:r>
            <a:r>
              <a:rPr lang="ru-RU" sz="2400">
                <a:latin typeface="Tahoma" pitchFamily="34" charset="0"/>
              </a:rPr>
              <a:t> (перфузия) и не более 160 /90 </a:t>
            </a:r>
            <a:r>
              <a:rPr lang="en-US" sz="2400">
                <a:latin typeface="Tahoma" pitchFamily="34" charset="0"/>
              </a:rPr>
              <a:t>mmHg</a:t>
            </a:r>
            <a:endParaRPr lang="ru-RU" sz="2400">
              <a:latin typeface="Tahoma" pitchFamily="34" charset="0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ru-RU" sz="2400">
                <a:solidFill>
                  <a:srgbClr val="3333CC"/>
                </a:solidFill>
                <a:latin typeface="Tahoma" pitchFamily="34" charset="0"/>
              </a:rPr>
              <a:t>Инфузионная терапия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400">
                <a:solidFill>
                  <a:srgbClr val="3333CC"/>
                </a:solidFill>
                <a:latin typeface="Tahoma" pitchFamily="34" charset="0"/>
              </a:rPr>
              <a:t>Вазопрессоры?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>
                <a:latin typeface="Tahoma" pitchFamily="34" charset="0"/>
              </a:rPr>
              <a:t>ИВЛ </a:t>
            </a:r>
            <a:endParaRPr lang="ru-RU" sz="2400">
              <a:solidFill>
                <a:srgbClr val="CCFF33"/>
              </a:solidFill>
              <a:latin typeface="Tahoma" pitchFamily="34" charset="0"/>
            </a:endParaRPr>
          </a:p>
          <a:p>
            <a:pPr marL="742950" lvl="1" indent="-285750">
              <a:spcBef>
                <a:spcPct val="20000"/>
              </a:spcBef>
            </a:pPr>
            <a:r>
              <a:rPr lang="ru-RU" sz="2400">
                <a:solidFill>
                  <a:srgbClr val="3333CC"/>
                </a:solidFill>
                <a:latin typeface="Tahoma" pitchFamily="34" charset="0"/>
              </a:rPr>
              <a:t>Нормовентиляция</a:t>
            </a:r>
          </a:p>
          <a:p>
            <a:pPr marL="742950" lvl="1" indent="-285750">
              <a:spcBef>
                <a:spcPct val="20000"/>
              </a:spcBef>
            </a:pPr>
            <a:r>
              <a:rPr lang="ru-RU" sz="2400">
                <a:solidFill>
                  <a:srgbClr val="3333CC"/>
                </a:solidFill>
                <a:latin typeface="Tahoma" pitchFamily="34" charset="0"/>
              </a:rPr>
              <a:t>Повышенная оксигенация </a:t>
            </a:r>
            <a:r>
              <a:rPr lang="en-US" sz="2400">
                <a:solidFill>
                  <a:srgbClr val="3333CC"/>
                </a:solidFill>
                <a:latin typeface="Tahoma" pitchFamily="34" charset="0"/>
              </a:rPr>
              <a:t>FiO</a:t>
            </a:r>
            <a:r>
              <a:rPr lang="ru-RU" sz="2400" baseline="-25000">
                <a:solidFill>
                  <a:srgbClr val="3333CC"/>
                </a:solidFill>
                <a:latin typeface="Tahoma" pitchFamily="34" charset="0"/>
              </a:rPr>
              <a:t>2</a:t>
            </a:r>
            <a:r>
              <a:rPr lang="ru-RU" sz="2400">
                <a:solidFill>
                  <a:srgbClr val="3333CC"/>
                </a:solidFill>
                <a:latin typeface="Tahoma" pitchFamily="34" charset="0"/>
              </a:rPr>
              <a:t>=0,5-1,0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>
                <a:latin typeface="Tahoma" pitchFamily="34" charset="0"/>
              </a:rPr>
              <a:t>Комбинированная анестезия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>
                <a:latin typeface="Tahoma" pitchFamily="34" charset="0"/>
              </a:rPr>
              <a:t>Гемостаз – хирургическая мера, а не введение препаратов и снижение АД!</a:t>
            </a:r>
          </a:p>
          <a:p>
            <a:pPr marL="742950" lvl="1" indent="-285750"/>
            <a:endParaRPr lang="ru-RU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52400" y="304800"/>
            <a:ext cx="643572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ИТ - протезирование дыхательных путей и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оксигенация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88067" name="Rectangle 5"/>
          <p:cNvSpPr>
            <a:spLocks noChangeArrowheads="1"/>
          </p:cNvSpPr>
          <p:nvPr/>
        </p:nvSpPr>
        <p:spPr bwMode="auto">
          <a:xfrm>
            <a:off x="381000" y="2695575"/>
            <a:ext cx="670560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 b="1">
                <a:latin typeface="Times New Roman" pitchFamily="18" charset="0"/>
              </a:rPr>
              <a:t>Вспомогательная ИВЛ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ь"/>
            </a:pPr>
            <a:r>
              <a:rPr lang="ru-RU" sz="2400">
                <a:latin typeface="Times New Roman" pitchFamily="18" charset="0"/>
              </a:rPr>
              <a:t>Нормовентиляция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ь"/>
            </a:pPr>
            <a:r>
              <a:rPr lang="en-US" sz="2400">
                <a:latin typeface="Times New Roman" pitchFamily="18" charset="0"/>
              </a:rPr>
              <a:t>FiO</a:t>
            </a:r>
            <a:r>
              <a:rPr lang="ru-RU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 0</a:t>
            </a:r>
            <a:r>
              <a:rPr lang="ru-RU" sz="2400">
                <a:latin typeface="Times New Roman" pitchFamily="18" charset="0"/>
              </a:rPr>
              <a:t>,4-0,6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ь"/>
            </a:pPr>
            <a:r>
              <a:rPr lang="en-US" sz="2400">
                <a:latin typeface="Times New Roman" pitchFamily="18" charset="0"/>
              </a:rPr>
              <a:t>P </a:t>
            </a:r>
            <a:r>
              <a:rPr lang="en-US" sz="2400" baseline="-25000">
                <a:latin typeface="Times New Roman" pitchFamily="18" charset="0"/>
              </a:rPr>
              <a:t>max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</a:rPr>
              <a:t>35 </a:t>
            </a:r>
            <a:r>
              <a:rPr lang="en-US" sz="2400">
                <a:latin typeface="Times New Roman" pitchFamily="18" charset="0"/>
              </a:rPr>
              <a:t>cm H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O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ru-RU" sz="2400"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400">
                <a:latin typeface="Times New Roman" pitchFamily="18" charset="0"/>
              </a:rPr>
              <a:t>Трахеостомия на 2-3 сутки после поступления или раньше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ru-RU" sz="2400">
              <a:latin typeface="Times New Roman" pitchFamily="18" charset="0"/>
            </a:endParaRPr>
          </a:p>
        </p:txBody>
      </p:sp>
      <p:pic>
        <p:nvPicPr>
          <p:cNvPr id="88068" name="Picture 6" descr="Trubk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975" y="3581400"/>
            <a:ext cx="22320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7" descr="Ave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0"/>
            <a:ext cx="25558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755650" y="404813"/>
            <a:ext cx="49688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2800" b="1">
              <a:solidFill>
                <a:srgbClr val="CCFF33"/>
              </a:solidFill>
              <a:latin typeface="Garamond" pitchFamily="18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755650" y="173038"/>
            <a:ext cx="7391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Интенсивная терапия - алгоритм мероприятий при ухудшении неврологического статуса и (или) повышении ВЧД более 25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mmHg</a:t>
            </a:r>
            <a:endParaRPr lang="ru-RU" sz="2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89092" name="Rectangle 5"/>
          <p:cNvSpPr>
            <a:spLocks noChangeArrowheads="1"/>
          </p:cNvSpPr>
          <p:nvPr/>
        </p:nvSpPr>
        <p:spPr bwMode="auto">
          <a:xfrm>
            <a:off x="107950" y="1700213"/>
            <a:ext cx="8686800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800">
                <a:latin typeface="Times New Roman" pitchFamily="18" charset="0"/>
              </a:rPr>
              <a:t>При несинхронности с респиратором  - изменить параметры вентиляции (не допуская гипервентиляции)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800">
                <a:latin typeface="Times New Roman" pitchFamily="18" charset="0"/>
              </a:rPr>
              <a:t>При двигательном беспокойстве и мониторинге ВЧД  - седативные препараты  (контроль АД!)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r>
              <a:rPr lang="ru-RU" sz="2800">
                <a:latin typeface="Times New Roman" pitchFamily="18" charset="0"/>
              </a:rPr>
              <a:t>При гипертермии – жаропонижающие и физическое охлаждение (контроль АД!)</a:t>
            </a:r>
            <a:endParaRPr lang="en-US" sz="2800"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ru-RU" sz="24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alibri" pitchFamily="34" charset="0"/>
              </a:rPr>
              <a:t>Клиническое обследование: </a:t>
            </a:r>
            <a:br>
              <a:rPr lang="ru-RU" sz="3600" smtClean="0">
                <a:latin typeface="Calibri" pitchFamily="34" charset="0"/>
              </a:rPr>
            </a:br>
            <a:endParaRPr lang="ru-RU" sz="3600" smtClean="0">
              <a:latin typeface="Calibri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839200" cy="5181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smtClean="0">
                <a:latin typeface="Calibri" pitchFamily="34" charset="0"/>
              </a:rPr>
              <a:t>7. </a:t>
            </a:r>
            <a:r>
              <a:rPr lang="ru-RU" sz="2400" smtClean="0">
                <a:latin typeface="Calibri" pitchFamily="34" charset="0"/>
              </a:rPr>
              <a:t>Угнетение сознания &lt; 9 баллов по ШКГ, анизокория, артериальная гипертензия с брадикардией свидетельствуют </a:t>
            </a:r>
            <a:r>
              <a:rPr lang="ru-RU" sz="2400" b="1" smtClean="0">
                <a:latin typeface="Calibri" pitchFamily="34" charset="0"/>
              </a:rPr>
              <a:t>о тяжелом и крайне тяжелом состоянии пострадавшего.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smtClean="0">
              <a:latin typeface="Calibri" pitchFamily="34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52400" y="2514600"/>
            <a:ext cx="8763000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 u="sng"/>
              <a:t>Тяжелой ЧМТ соответствует угнетение сознания: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ru-RU"/>
              <a:t>9-10 баллов по ШКГ - сопор (резкая заторможенность пострадавшего, приоткрывание глаз, выполнение простых команд),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ru-RU"/>
              <a:t>менее 8 баллов – кома («неразбудимость», отсутствие осознанного поведения и целенаправленности реакций).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r>
              <a:rPr lang="ru-RU"/>
              <a:t>3-5 баллов по ШКГ в 70% случаев свидетельствует о неблагоприятном прогнозе.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ru-RU"/>
              <a:t>Диагностика менее тяжелого повреждения не отменяет необходимости экстренного обследования! 	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755650" y="404813"/>
            <a:ext cx="49688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2800" b="1">
              <a:solidFill>
                <a:srgbClr val="CCFF33"/>
              </a:solidFill>
              <a:latin typeface="Garamond" pitchFamily="18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755650" y="173038"/>
            <a:ext cx="7391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Интенсивная терапия - алгоритм мероприятий при ухудшении неврологического статуса и (или) повышении ВЧД более 25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mmHg</a:t>
            </a:r>
            <a:endParaRPr lang="ru-RU" sz="2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07950" y="1700213"/>
            <a:ext cx="8686800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Повысить</a:t>
            </a: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>
                <a:solidFill>
                  <a:srgbClr val="3333CC"/>
                </a:solidFill>
                <a:latin typeface="Tahoma" pitchFamily="34" charset="0"/>
              </a:rPr>
              <a:t>FiO</a:t>
            </a:r>
            <a:r>
              <a:rPr lang="en-US" sz="2800" baseline="-25000" dirty="0">
                <a:solidFill>
                  <a:srgbClr val="3333CC"/>
                </a:solidFill>
                <a:latin typeface="Tahoma" pitchFamily="34" charset="0"/>
              </a:rPr>
              <a:t>2</a:t>
            </a:r>
            <a:r>
              <a:rPr lang="en-US" sz="2800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до</a:t>
            </a:r>
            <a:r>
              <a:rPr 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0,6-1,0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Ввести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гиперосмоляльные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препараты (20-25% раствор </a:t>
            </a:r>
            <a:r>
              <a:rPr lang="ru-RU" sz="28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маннитола</a:t>
            </a:r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или 3% раствор натрия хлорида)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ru-RU" sz="2800" dirty="0">
              <a:solidFill>
                <a:schemeClr val="folHlink"/>
              </a:solidFill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ru-RU" sz="2800" dirty="0">
                <a:solidFill>
                  <a:srgbClr val="3333CC"/>
                </a:solidFill>
                <a:latin typeface="Tahoma" pitchFamily="34" charset="0"/>
              </a:rPr>
              <a:t>Кортикостероиды и </a:t>
            </a:r>
            <a:r>
              <a:rPr lang="ru-RU" sz="2800" dirty="0" err="1">
                <a:solidFill>
                  <a:srgbClr val="3333CC"/>
                </a:solidFill>
                <a:latin typeface="Tahoma" pitchFamily="34" charset="0"/>
              </a:rPr>
              <a:t>салуретики</a:t>
            </a:r>
            <a:r>
              <a:rPr lang="ru-RU" sz="2800" dirty="0">
                <a:solidFill>
                  <a:srgbClr val="3333CC"/>
                </a:solidFill>
                <a:latin typeface="Tahoma" pitchFamily="34" charset="0"/>
              </a:rPr>
              <a:t> не применяют</a:t>
            </a:r>
            <a:endParaRPr lang="ru-RU" sz="2800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defRPr/>
            </a:pPr>
            <a:endParaRPr lang="ru-RU" sz="2400" dirty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755650" y="404813"/>
            <a:ext cx="49688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2800" b="1">
              <a:solidFill>
                <a:srgbClr val="CCFF33"/>
              </a:solidFill>
              <a:latin typeface="Garamond" pitchFamily="18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755650" y="173038"/>
            <a:ext cx="7391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Интенсивная терапия - алгоритм мероприятий при ухудшении неврологического статуса и (или) повышении ВЧД более 25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mmHg</a:t>
            </a:r>
            <a:endParaRPr lang="ru-RU" sz="2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91140" name="Rectangle 5"/>
          <p:cNvSpPr>
            <a:spLocks noChangeArrowheads="1"/>
          </p:cNvSpPr>
          <p:nvPr/>
        </p:nvSpPr>
        <p:spPr bwMode="auto">
          <a:xfrm>
            <a:off x="107950" y="2514600"/>
            <a:ext cx="8686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ru-RU" sz="2800" b="1">
                <a:latin typeface="Times New Roman" pitchFamily="18" charset="0"/>
              </a:rPr>
              <a:t>При отсутствии эффекта </a:t>
            </a:r>
            <a:r>
              <a:rPr lang="en-US" sz="2800" b="1">
                <a:latin typeface="Times New Roman" pitchFamily="18" charset="0"/>
              </a:rPr>
              <a:t>- </a:t>
            </a:r>
            <a:r>
              <a:rPr lang="ru-RU" sz="2800" b="1">
                <a:latin typeface="Times New Roman" pitchFamily="18" charset="0"/>
              </a:rPr>
              <a:t> КТ головного мозга. </a:t>
            </a:r>
          </a:p>
          <a:p>
            <a:pPr>
              <a:spcBef>
                <a:spcPct val="20000"/>
              </a:spcBef>
              <a:buClr>
                <a:schemeClr val="hlink"/>
              </a:buClr>
            </a:pPr>
            <a:endParaRPr lang="ru-RU" sz="2800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ru-RU" sz="2800">
                <a:latin typeface="Times New Roman" pitchFamily="18" charset="0"/>
              </a:rPr>
              <a:t>Рассмотреть необходимость хирургического вмешательства (удаление очага ушиба, вентрикулярный дренаж, декомпрессивная трепанация)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755650" y="404813"/>
            <a:ext cx="7993063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3200" b="1">
              <a:solidFill>
                <a:srgbClr val="CCFF33"/>
              </a:solidFill>
              <a:latin typeface="Tahoma" pitchFamily="34" charset="0"/>
            </a:endParaRP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512888" y="404813"/>
            <a:ext cx="64770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ИТ - коррекция гемодинамики</a:t>
            </a:r>
          </a:p>
        </p:txBody>
      </p:sp>
      <p:sp>
        <p:nvSpPr>
          <p:cNvPr id="92164" name="Rectangle 5"/>
          <p:cNvSpPr>
            <a:spLocks noChangeArrowheads="1"/>
          </p:cNvSpPr>
          <p:nvPr/>
        </p:nvSpPr>
        <p:spPr bwMode="auto">
          <a:xfrm>
            <a:off x="3276600" y="1295400"/>
            <a:ext cx="5334000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FontTx/>
              <a:buChar char="•"/>
            </a:pPr>
            <a:endParaRPr lang="en-US" sz="2000">
              <a:latin typeface="Garamond" pitchFamily="18" charset="0"/>
            </a:endParaRPr>
          </a:p>
        </p:txBody>
      </p:sp>
      <p:sp>
        <p:nvSpPr>
          <p:cNvPr id="92165" name="Rectangle 6"/>
          <p:cNvSpPr>
            <a:spLocks noChangeArrowheads="1"/>
          </p:cNvSpPr>
          <p:nvPr/>
        </p:nvSpPr>
        <p:spPr bwMode="auto">
          <a:xfrm>
            <a:off x="381000" y="1695450"/>
            <a:ext cx="8001000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800">
                <a:latin typeface="Times New Roman" pitchFamily="18" charset="0"/>
              </a:rPr>
              <a:t>Поддержание высокого АД (не менее 140</a:t>
            </a:r>
            <a:r>
              <a:rPr lang="en-US" sz="2800">
                <a:latin typeface="Times New Roman" pitchFamily="18" charset="0"/>
              </a:rPr>
              <a:t>/</a:t>
            </a:r>
            <a:r>
              <a:rPr lang="ru-RU" sz="2800">
                <a:latin typeface="Times New Roman" pitchFamily="18" charset="0"/>
              </a:rPr>
              <a:t>80</a:t>
            </a:r>
            <a:r>
              <a:rPr lang="en-US" sz="2800">
                <a:latin typeface="Times New Roman" pitchFamily="18" charset="0"/>
              </a:rPr>
              <a:t> mmHg</a:t>
            </a:r>
            <a:r>
              <a:rPr lang="ru-RU" sz="2800">
                <a:latin typeface="Times New Roman" pitchFamily="18" charset="0"/>
              </a:rPr>
              <a:t> ) - ЦПД 70-80 мм рт.ст.</a:t>
            </a:r>
            <a:endParaRPr lang="en-US" sz="2800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800">
                <a:latin typeface="Times New Roman" pitchFamily="18" charset="0"/>
              </a:rPr>
              <a:t>Резко ограничить применение гипотензивных препаратов</a:t>
            </a:r>
            <a:r>
              <a:rPr lang="en-US" sz="2800">
                <a:latin typeface="Times New Roman" pitchFamily="18" charset="0"/>
              </a:rPr>
              <a:t> (</a:t>
            </a:r>
            <a:r>
              <a:rPr lang="ru-RU" sz="2800">
                <a:latin typeface="Times New Roman" pitchFamily="18" charset="0"/>
              </a:rPr>
              <a:t>исключение – проблемы с сердцем!) 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800">
                <a:latin typeface="Times New Roman" pitchFamily="18" charset="0"/>
              </a:rPr>
              <a:t>Повышение АД – показание к лечению внутричерепной гипертензии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800">
                <a:latin typeface="Times New Roman" pitchFamily="18" charset="0"/>
              </a:rPr>
              <a:t>Индуцированная гипертензия  при нарастании ишемии?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endParaRPr lang="ru-RU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755650" y="404813"/>
            <a:ext cx="80645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3200" b="1">
              <a:solidFill>
                <a:srgbClr val="CCFF33"/>
              </a:solidFill>
              <a:latin typeface="Tahoma" pitchFamily="34" charset="0"/>
            </a:endParaRPr>
          </a:p>
        </p:txBody>
      </p:sp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755650" y="152400"/>
            <a:ext cx="7543800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ИТ  -коррекция гемодинамики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755650" y="1905000"/>
            <a:ext cx="8020050" cy="555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400">
                <a:latin typeface="Times New Roman" pitchFamily="18" charset="0"/>
              </a:rPr>
              <a:t>Инфузионные средства – нормо-  или гиперосмолярные кристаллоиды , современные крахмалы – 200/0,5 и 130</a:t>
            </a:r>
            <a:r>
              <a:rPr lang="en-US" sz="2400">
                <a:latin typeface="Times New Roman" pitchFamily="18" charset="0"/>
              </a:rPr>
              <a:t>/</a:t>
            </a:r>
            <a:r>
              <a:rPr lang="ru-RU" sz="2400">
                <a:latin typeface="Times New Roman" pitchFamily="18" charset="0"/>
              </a:rPr>
              <a:t>0,4 ГЭК</a:t>
            </a:r>
            <a:r>
              <a:rPr lang="ru-RU" sz="2400">
                <a:latin typeface="Garamond" pitchFamily="18" charset="0"/>
              </a:rPr>
              <a:t> </a:t>
            </a:r>
            <a:r>
              <a:rPr lang="en-US" sz="2400">
                <a:latin typeface="Garamond" pitchFamily="18" charset="0"/>
              </a:rPr>
              <a:t>- </a:t>
            </a:r>
            <a:r>
              <a:rPr lang="ru-RU" sz="2400">
                <a:latin typeface="Times New Roman" pitchFamily="18" charset="0"/>
              </a:rPr>
              <a:t>40-50 мл</a:t>
            </a:r>
            <a:r>
              <a:rPr lang="en-US" sz="2400">
                <a:latin typeface="Times New Roman" pitchFamily="18" charset="0"/>
              </a:rPr>
              <a:t>/</a:t>
            </a:r>
            <a:r>
              <a:rPr lang="ru-RU" sz="2400">
                <a:latin typeface="Times New Roman" pitchFamily="18" charset="0"/>
              </a:rPr>
              <a:t>кг в </a:t>
            </a:r>
            <a:r>
              <a:rPr lang="en-US" sz="2400">
                <a:latin typeface="Times New Roman" pitchFamily="18" charset="0"/>
              </a:rPr>
              <a:t>1-3 </a:t>
            </a:r>
            <a:r>
              <a:rPr lang="ru-RU" sz="2400">
                <a:latin typeface="Times New Roman" pitchFamily="18" charset="0"/>
              </a:rPr>
              <a:t>сут, далее – 25-30 мл</a:t>
            </a:r>
            <a:r>
              <a:rPr lang="en-US" sz="2400">
                <a:latin typeface="Times New Roman" pitchFamily="18" charset="0"/>
              </a:rPr>
              <a:t>/</a:t>
            </a:r>
            <a:r>
              <a:rPr lang="ru-RU" sz="2400">
                <a:latin typeface="Times New Roman" pitchFamily="18" charset="0"/>
              </a:rPr>
              <a:t>кг</a:t>
            </a:r>
            <a:endParaRPr lang="en-US" sz="2400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400">
                <a:latin typeface="Times New Roman" pitchFamily="18" charset="0"/>
              </a:rPr>
              <a:t>Не применять 5% раствор глюкозы </a:t>
            </a:r>
          </a:p>
          <a:p>
            <a:pPr>
              <a:spcBef>
                <a:spcPct val="5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400">
                <a:latin typeface="Times New Roman" pitchFamily="18" charset="0"/>
              </a:rPr>
              <a:t>Поддержание нормальной или повышенной осмоляльности и концентрации натрия в плазме крови при помощи 3% р-ра </a:t>
            </a:r>
            <a:r>
              <a:rPr lang="en-US" sz="2400">
                <a:latin typeface="Times New Roman" pitchFamily="18" charset="0"/>
              </a:rPr>
              <a:t>NaCl</a:t>
            </a:r>
            <a:r>
              <a:rPr lang="ru-RU" sz="2400">
                <a:latin typeface="Times New Roman" pitchFamily="18" charset="0"/>
              </a:rPr>
              <a:t> 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400">
                <a:latin typeface="Times New Roman" pitchFamily="18" charset="0"/>
              </a:rPr>
              <a:t>Поддержание нормальных концентраций калия и глюкозы в плазме крови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r>
              <a:rPr lang="ru-RU" sz="2400">
                <a:latin typeface="Times New Roman" pitchFamily="18" charset="0"/>
              </a:rPr>
              <a:t>Переливание крови при концентрации </a:t>
            </a:r>
            <a:r>
              <a:rPr lang="en-US" sz="2400">
                <a:latin typeface="Times New Roman" pitchFamily="18" charset="0"/>
              </a:rPr>
              <a:t>Hb</a:t>
            </a:r>
            <a:r>
              <a:rPr lang="ru-RU" sz="2400">
                <a:latin typeface="Times New Roman" pitchFamily="18" charset="0"/>
              </a:rPr>
              <a:t> менее 100? - 80?? г</a:t>
            </a:r>
            <a:r>
              <a:rPr lang="en-US" sz="2400">
                <a:latin typeface="Times New Roman" pitchFamily="18" charset="0"/>
              </a:rPr>
              <a:t>/</a:t>
            </a:r>
            <a:r>
              <a:rPr lang="ru-RU" sz="2400">
                <a:latin typeface="Times New Roman" pitchFamily="18" charset="0"/>
              </a:rPr>
              <a:t>л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</a:pPr>
            <a:endParaRPr lang="ru-RU" sz="2400">
              <a:latin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Базовая терапия</a:t>
            </a:r>
            <a:r>
              <a:rPr lang="ru-RU" sz="4000" b="1" smtClean="0"/>
              <a:t> </a:t>
            </a:r>
            <a:r>
              <a:rPr lang="ru-RU" sz="4000" smtClean="0"/>
              <a:t>	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5334000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u="sng" smtClean="0">
                <a:solidFill>
                  <a:srgbClr val="FF0000"/>
                </a:solidFill>
                <a:latin typeface="Calibri" pitchFamily="34" charset="0"/>
              </a:rPr>
              <a:t>Нормогликемия </a:t>
            </a:r>
            <a:endParaRPr lang="ru-RU" sz="2400" u="sng" smtClean="0">
              <a:solidFill>
                <a:srgbClr val="FF0000"/>
              </a:solidFill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Следует стремиться к поддержанию уровня не выше 7 ммоль/л.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Уровень глюкозы 10 ммоль/л и выше оправдывает немедленное введение инсулина – 4-8 ЕД п/к с последующим мониторингом уровня гликемии 4-6 раз в сутки в течение 2-3 дней. </a:t>
            </a:r>
          </a:p>
          <a:p>
            <a:pPr eaLnBrk="1" hangingPunct="1">
              <a:lnSpc>
                <a:spcPct val="9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b="1" smtClean="0">
                <a:latin typeface="Calibri" pitchFamily="34" charset="0"/>
              </a:rPr>
              <a:t>Гипергликемия при ЧМТ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ru-RU" sz="2400" b="1" smtClean="0">
                <a:latin typeface="Calibri" pitchFamily="34" charset="0"/>
              </a:rPr>
              <a:t>увеличивает размер зоны повреждения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Если уровень глюкозы крови не известен, нельзя пациенту с ЧМТ вводить глюкозу.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Исключение составляют случаи гипогликемии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Базовая терапия</a:t>
            </a:r>
            <a:r>
              <a:rPr lang="ru-RU" sz="4000" b="1" smtClean="0"/>
              <a:t> </a:t>
            </a:r>
            <a:r>
              <a:rPr lang="ru-RU" sz="4000" smtClean="0"/>
              <a:t>	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3200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u="sng" smtClean="0">
                <a:latin typeface="Calibri" pitchFamily="34" charset="0"/>
              </a:rPr>
              <a:t>Профилактика гнойно-септических осложнений </a:t>
            </a:r>
            <a:endParaRPr lang="ru-RU" sz="2800" u="sng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Для профилактики и лечения ГСО должна применяться система мероприятий, направленная на предупреждение контаминации патогенной флорой и </a:t>
            </a:r>
            <a:r>
              <a:rPr lang="ru-RU" sz="2400" b="1" smtClean="0">
                <a:latin typeface="Calibri" pitchFamily="34" charset="0"/>
              </a:rPr>
              <a:t>рациональная антибиотикотерапия</a:t>
            </a:r>
            <a:r>
              <a:rPr lang="ru-RU" sz="2400" smtClean="0">
                <a:latin typeface="Calibri" pitchFamily="34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Показано профилактическое назначение АБ </a:t>
            </a:r>
            <a:r>
              <a:rPr lang="ru-RU" sz="2400" i="1" smtClean="0">
                <a:latin typeface="Calibri" pitchFamily="34" charset="0"/>
              </a:rPr>
              <a:t>при открытом характере ЧМТ, верифицированном аспирационном синдроме. </a:t>
            </a:r>
            <a:endParaRPr lang="ru-RU" sz="2400" i="1" smtClean="0"/>
          </a:p>
          <a:p>
            <a:pPr eaLnBrk="1" hangingPunct="1">
              <a:lnSpc>
                <a:spcPct val="90000"/>
              </a:lnSpc>
            </a:pPr>
            <a:endParaRPr lang="ru-RU" sz="2400" i="1" smtClean="0"/>
          </a:p>
        </p:txBody>
      </p:sp>
      <p:pic>
        <p:nvPicPr>
          <p:cNvPr id="95236" name="Picture 4" descr="cerebro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86200"/>
            <a:ext cx="4191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755650" y="404813"/>
            <a:ext cx="49688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endParaRPr lang="en-US" sz="2800" b="1">
              <a:solidFill>
                <a:srgbClr val="CCFF33"/>
              </a:solidFill>
              <a:latin typeface="Garamond" pitchFamily="18" charset="0"/>
            </a:endParaRPr>
          </a:p>
        </p:txBody>
      </p:sp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609600" y="1447800"/>
            <a:ext cx="7620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endParaRPr lang="be-BY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99333" name="Rectangle 5"/>
          <p:cNvSpPr>
            <a:spLocks noChangeArrowheads="1"/>
          </p:cNvSpPr>
          <p:nvPr/>
        </p:nvSpPr>
        <p:spPr bwMode="auto">
          <a:xfrm flipH="1">
            <a:off x="0" y="1905000"/>
            <a:ext cx="533400" cy="4572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be-BY" sz="240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96261" name="Rectangle 19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2296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200" b="1" u="sng" smtClean="0">
                <a:latin typeface="Calibri" pitchFamily="34" charset="0"/>
              </a:rPr>
              <a:t>Профилактика гнойно-септических осложнений </a:t>
            </a:r>
            <a:endParaRPr lang="ru-RU" sz="3200" u="sng" smtClean="0">
              <a:latin typeface="Calibri" pitchFamily="34" charset="0"/>
            </a:endParaRPr>
          </a:p>
        </p:txBody>
      </p:sp>
      <p:sp>
        <p:nvSpPr>
          <p:cNvPr id="39956" name="Rectangle 20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Лечение внечерепных ГСО</a:t>
            </a:r>
            <a:endParaRPr lang="ru-RU" sz="2400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Ранняя интубация и ранняя </a:t>
            </a:r>
            <a:r>
              <a:rPr lang="ru-RU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трахеостомия</a:t>
            </a: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Трубки с </a:t>
            </a:r>
            <a:r>
              <a:rPr lang="ru-RU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надманжеточной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аспирацией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Антибиотикотерапия – ротация и ЭЭЭ (эффективная </a:t>
            </a:r>
            <a:r>
              <a:rPr lang="ru-RU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эмпиричекая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эскалация)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Система асептики и антисептики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/>
          </a:p>
        </p:txBody>
      </p:sp>
      <p:sp>
        <p:nvSpPr>
          <p:cNvPr id="39957" name="Rectangle 21"/>
          <p:cNvSpPr>
            <a:spLocks noGrp="1" noChangeArrowheads="1"/>
          </p:cNvSpPr>
          <p:nvPr>
            <p:ph sz="half" idx="2"/>
          </p:nvPr>
        </p:nvSpPr>
        <p:spPr>
          <a:xfrm>
            <a:off x="4648200" y="1752600"/>
            <a:ext cx="41910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Лечение внутричерепных ГСО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sz="2400" b="1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Парентеральное применение АБ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После КТ: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Интратекальное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применение АБ?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Ликворный</a:t>
            </a:r>
            <a:r>
              <a:rPr lang="ru-RU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дренаж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914400"/>
          </a:xfrm>
        </p:spPr>
        <p:txBody>
          <a:bodyPr anchorCtr="1"/>
          <a:lstStyle/>
          <a:p>
            <a:pPr eaLnBrk="1" hangingPunct="1">
              <a:defRPr/>
            </a:pPr>
            <a:r>
              <a:rPr lang="ru-RU" b="1" smtClean="0">
                <a:latin typeface="Calibri" pitchFamily="34" charset="0"/>
              </a:rPr>
              <a:t>Базовая терапия</a:t>
            </a:r>
            <a:endParaRPr lang="ru-RU" sz="4000" b="1" smtClean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400" b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Противосудорожная терапия</a:t>
            </a:r>
            <a:endParaRPr lang="ru-RU" sz="2400" b="1" i="1" smtClean="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000" b="1" i="1" smtClean="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defRPr/>
            </a:pP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Первичная профилактика судорог не проводится </a:t>
            </a: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defRPr/>
            </a:pP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1. Бензодиазепины (2 уровень) 10-20 мг (0,2-0,5 мг/кг) в/в для купирования судорог, затем повторно 10 мг в/в . (2 уровень) </a:t>
            </a:r>
          </a:p>
          <a:p>
            <a:pPr marL="98425" indent="392113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2. Вальпроевая кислота 5-15 мг/кг в сутки (600 мг) при подтвержденной патологической ЭЭГ или (3 уровень) </a:t>
            </a:r>
          </a:p>
          <a:p>
            <a:pPr marL="98425" indent="392113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3. Фенобарбитал 0,2 г на ночь (4 уровень) </a:t>
            </a:r>
          </a:p>
          <a:p>
            <a:pPr marL="98425" indent="392113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5. При серии судорожных приступов или эпистатусе – стандартный протокол 	</a:t>
            </a:r>
            <a:endParaRPr lang="ru-RU" sz="200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defRPr/>
            </a:pPr>
            <a:r>
              <a:rPr lang="ru-RU" sz="20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Экстренная вторичная профилактика повторных судорог – внутривенно струйно  бензодиазепины (диазепам, мидазалам 5-10 мг) или вальпроат (конвулекс 100 мг)</a:t>
            </a: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endParaRPr lang="ru-RU" sz="2000" i="1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0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Эффективность сравнима, но </a:t>
            </a:r>
            <a:r>
              <a:rPr lang="ru-RU" sz="2000" b="1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конвулекс</a:t>
            </a:r>
            <a:r>
              <a:rPr lang="ru-RU" sz="20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вызывает меньший уровень седации*, нет гипотонии, длительнее эффект </a:t>
            </a: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endParaRPr lang="ru-RU" sz="2000" i="1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8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0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*не затрудняет оценку неврологического статуса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9144000" cy="914400"/>
          </a:xfrm>
        </p:spPr>
        <p:txBody>
          <a:bodyPr anchorCtr="1"/>
          <a:lstStyle/>
          <a:p>
            <a:pPr eaLnBrk="1" hangingPunct="1"/>
            <a:r>
              <a:rPr lang="ru-RU" b="1" smtClean="0">
                <a:latin typeface="Calibri" pitchFamily="34" charset="0"/>
              </a:rPr>
              <a:t>Базовая терапия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143000"/>
            <a:ext cx="8763000" cy="5562600"/>
          </a:xfrm>
        </p:spPr>
        <p:txBody>
          <a:bodyPr/>
          <a:lstStyle/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400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Противосудорожная терапия:</a:t>
            </a:r>
            <a:endParaRPr lang="ru-RU" sz="2400" b="1" i="1" dirty="0" smtClean="0">
              <a:solidFill>
                <a:srgbClr val="FFFF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В остром периоде ЧМТ у пострадавших </a:t>
            </a:r>
            <a:r>
              <a:rPr lang="ru-RU" sz="2400" b="1" dirty="0" smtClean="0">
                <a:latin typeface="Calibri" pitchFamily="34" charset="0"/>
              </a:rPr>
              <a:t>с высоким риском развития ранних судорожных припадков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dirty="0" smtClean="0">
                <a:latin typeface="Calibri" pitchFamily="34" charset="0"/>
              </a:rPr>
              <a:t>наличие корковых </a:t>
            </a:r>
            <a:r>
              <a:rPr lang="ru-RU" sz="2400" dirty="0" err="1" smtClean="0">
                <a:latin typeface="Calibri" pitchFamily="34" charset="0"/>
              </a:rPr>
              <a:t>контузионных</a:t>
            </a:r>
            <a:r>
              <a:rPr lang="ru-RU" sz="2400" dirty="0" smtClean="0">
                <a:latin typeface="Calibri" pitchFamily="34" charset="0"/>
              </a:rPr>
              <a:t> очагов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dirty="0" smtClean="0">
                <a:latin typeface="Calibri" pitchFamily="34" charset="0"/>
              </a:rPr>
              <a:t>вдавленных переломов черепа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dirty="0" smtClean="0">
                <a:latin typeface="Calibri" pitchFamily="34" charset="0"/>
              </a:rPr>
              <a:t>внутричерепных гематом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dirty="0" smtClean="0">
                <a:latin typeface="Calibri" pitchFamily="34" charset="0"/>
              </a:rPr>
              <a:t>проникающая ЧМТ 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dirty="0" smtClean="0">
                <a:latin typeface="Calibri" pitchFamily="34" charset="0"/>
              </a:rPr>
              <a:t>развитие судорожного припадка в первые 24 часа после травмы	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en-US" sz="2400" b="1" i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N</a:t>
            </a:r>
            <a:r>
              <a:rPr lang="ru-RU" sz="2400" b="1" i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.В.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–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барбитураты – устаревшие средства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endParaRPr lang="ru-RU" sz="2400" b="1" i="1" dirty="0" smtClean="0">
              <a:solidFill>
                <a:srgbClr val="FF7C8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defRPr/>
            </a:pPr>
            <a:r>
              <a:rPr lang="ru-RU" sz="2400" b="1" i="1" dirty="0" smtClean="0">
                <a:solidFill>
                  <a:srgbClr val="FF7C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Ошибки </a:t>
            </a: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– 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использование </a:t>
            </a: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миорелаксантов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вместо противосудорожной терапии, </a:t>
            </a: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монотерапия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антиконвульсантами</a:t>
            </a:r>
          </a:p>
          <a:p>
            <a:pPr marL="98425" indent="392113" algn="just" eaLnBrk="1" hangingPunct="1">
              <a:lnSpc>
                <a:spcPct val="90000"/>
              </a:lnSpc>
              <a:spcBef>
                <a:spcPct val="10000"/>
              </a:spcBef>
              <a:buFontTx/>
              <a:buNone/>
              <a:defRPr/>
            </a:pP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Базовая терапия</a:t>
            </a:r>
            <a:r>
              <a:rPr lang="ru-RU" sz="4000" b="1" smtClean="0"/>
              <a:t> </a:t>
            </a:r>
            <a:r>
              <a:rPr lang="ru-RU" sz="4000" smtClean="0"/>
              <a:t>	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>
                <a:solidFill>
                  <a:srgbClr val="3333CC"/>
                </a:solidFill>
                <a:latin typeface="Calibri" pitchFamily="34" charset="0"/>
              </a:rPr>
              <a:t>Нейротропная лекарственная терапия</a:t>
            </a:r>
            <a:r>
              <a:rPr lang="ru-RU" sz="2400" b="1" smtClean="0">
                <a:latin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Не существует доказательной базы, подтверждающей эффективность какого-либо препарата.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latin typeface="Calibri" pitchFamily="34" charset="0"/>
              </a:rPr>
              <a:t>Сульфат магния</a:t>
            </a:r>
            <a:r>
              <a:rPr lang="ru-RU" sz="2400" smtClean="0">
                <a:latin typeface="Calibri" pitchFamily="34" charset="0"/>
              </a:rPr>
              <a:t> - 10-40 г/сутки – компонент недифференцированной базовой терапии при любом виде острой церебральной недостаточности, начиная с догоспитального этапа.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Сульфат магния: 20 мл 25% раствора (5г) вводят внутривенно в течение 15–20 минут, затем внутривенная инфузия со скоростью 1 г /ч, не допуская гипотензию.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latin typeface="Calibri" pitchFamily="34" charset="0"/>
              </a:rPr>
              <a:t>Продолжительность инфузии – 24 часа при среднетяжелом течении ЧМТ, 48 часов – при тяжелом течении. 	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latin typeface="Calibri" pitchFamily="34" charset="0"/>
              </a:rPr>
              <a:t>Дополнительно следует обращать внимание </a:t>
            </a:r>
            <a:r>
              <a:rPr lang="ru-RU" sz="3200" b="1" smtClean="0">
                <a:latin typeface="Calibri" pitchFamily="34" charset="0"/>
              </a:rPr>
              <a:t>на зрачковые реакции</a:t>
            </a:r>
            <a:r>
              <a:rPr lang="ru-RU" sz="3200" smtClean="0">
                <a:latin typeface="Calibri" pitchFamily="34" charset="0"/>
              </a:rPr>
              <a:t>, а именно: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610600" cy="4525963"/>
          </a:xfrm>
        </p:spPr>
        <p:txBody>
          <a:bodyPr/>
          <a:lstStyle/>
          <a:p>
            <a:pPr marL="457200" indent="-457200" eaLnBrk="1" hangingPunct="1">
              <a:lnSpc>
                <a:spcPct val="80000"/>
              </a:lnSpc>
              <a:buFontTx/>
              <a:buNone/>
            </a:pPr>
            <a:endParaRPr lang="ru-RU" sz="2800" smtClean="0"/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800" b="1" smtClean="0">
                <a:latin typeface="Calibri" pitchFamily="34" charset="0"/>
              </a:rPr>
              <a:t>значимую асимметрию 1 мм и более</a:t>
            </a:r>
            <a:r>
              <a:rPr lang="ru-RU" sz="2800" smtClean="0">
                <a:latin typeface="Calibri" pitchFamily="34" charset="0"/>
              </a:rPr>
              <a:t>,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800" b="1" smtClean="0">
                <a:latin typeface="Calibri" pitchFamily="34" charset="0"/>
              </a:rPr>
              <a:t>фиксированный зрачок</a:t>
            </a:r>
            <a:r>
              <a:rPr lang="ru-RU" sz="2800" smtClean="0">
                <a:latin typeface="Calibri" pitchFamily="34" charset="0"/>
              </a:rPr>
              <a:t> – отсутствие реакции (более 1 мм) на яркий свет (фонарик, ларингоскоп)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800" b="1" smtClean="0">
                <a:latin typeface="Calibri" pitchFamily="34" charset="0"/>
              </a:rPr>
              <a:t>повреждение орбиты</a:t>
            </a:r>
            <a:r>
              <a:rPr lang="ru-RU" sz="2800" smtClean="0">
                <a:latin typeface="Calibri" pitchFamily="34" charset="0"/>
              </a:rPr>
              <a:t>, 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800" b="1" smtClean="0">
                <a:latin typeface="Calibri" pitchFamily="34" charset="0"/>
              </a:rPr>
              <a:t>продолжительность( минутах) следующих событий</a:t>
            </a:r>
            <a:r>
              <a:rPr lang="ru-RU" sz="2800" smtClean="0">
                <a:latin typeface="Calibri" pitchFamily="34" charset="0"/>
              </a:rPr>
              <a:t>: </a:t>
            </a:r>
          </a:p>
          <a:p>
            <a:pPr marL="457200" indent="-457200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одно- или двустороннее расширение зрачка, </a:t>
            </a:r>
          </a:p>
          <a:p>
            <a:pPr marL="457200" indent="-457200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одно – или двустороннюю фиксацию зрачка, </a:t>
            </a:r>
          </a:p>
          <a:p>
            <a:pPr marL="457200" indent="-457200" eaLnBrk="1" hangingPunct="1">
              <a:lnSpc>
                <a:spcPct val="80000"/>
              </a:lnSpc>
            </a:pPr>
            <a:r>
              <a:rPr lang="ru-RU" sz="2800" smtClean="0">
                <a:latin typeface="Calibri" pitchFamily="34" charset="0"/>
              </a:rPr>
              <a:t>фиксацию и расширение зрачка (зрачков). 	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ru-RU" sz="2800" smtClean="0">
              <a:latin typeface="Calibri" pitchFamily="34" charset="0"/>
            </a:endParaRPr>
          </a:p>
        </p:txBody>
      </p:sp>
      <p:pic>
        <p:nvPicPr>
          <p:cNvPr id="36868" name="Picture 5" descr="EyeAnimation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1371600"/>
            <a:ext cx="16160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Базовая терапия</a:t>
            </a:r>
            <a:r>
              <a:rPr lang="ru-RU" sz="4000" b="1" smtClean="0"/>
              <a:t> </a:t>
            </a:r>
            <a:r>
              <a:rPr lang="ru-RU" sz="4000" smtClean="0"/>
              <a:t>	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8686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smtClean="0">
                <a:solidFill>
                  <a:srgbClr val="3333CC"/>
                </a:solidFill>
                <a:latin typeface="Calibri" pitchFamily="34" charset="0"/>
              </a:rPr>
              <a:t>Профилактика тромбоза глубоких вен и ТЭЛА</a:t>
            </a:r>
            <a:r>
              <a:rPr lang="ru-RU" sz="2800" b="1" smtClean="0">
                <a:latin typeface="Calibri" pitchFamily="34" charset="0"/>
              </a:rPr>
              <a:t> </a:t>
            </a:r>
            <a:r>
              <a:rPr lang="ru-RU" sz="2800" smtClean="0">
                <a:latin typeface="Calibri" pitchFamily="34" charset="0"/>
              </a:rPr>
              <a:t>	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80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>
                <a:latin typeface="Calibri" pitchFamily="34" charset="0"/>
              </a:rPr>
              <a:t>Непрямые антикоагулянты в виде </a:t>
            </a:r>
            <a:r>
              <a:rPr lang="ru-RU" sz="2800" b="1" smtClean="0">
                <a:latin typeface="Calibri" pitchFamily="34" charset="0"/>
              </a:rPr>
              <a:t>низкомолекулярных гепаринов</a:t>
            </a:r>
            <a:r>
              <a:rPr lang="ru-RU" sz="2800" smtClean="0">
                <a:latin typeface="Calibri" pitchFamily="34" charset="0"/>
              </a:rPr>
              <a:t> (фраксипарин, клексан, фрагмин) или высокомолекулярного гепарина вводятся </a:t>
            </a:r>
            <a:r>
              <a:rPr lang="ru-RU" sz="280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с 4-5 суток от момента травмы при отсутствии нарастания обьема внутричерепных гематом и участков геморрагического пропитывания мозга.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>
                <a:latin typeface="Calibri" pitchFamily="34" charset="0"/>
              </a:rPr>
              <a:t>Терапия под контролем ВСК, АЧТВ, ПТИ и количества тромбоцитов периферической крови. 	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Calibri" pitchFamily="34" charset="0"/>
              </a:rPr>
              <a:t>Базовая терапия</a:t>
            </a:r>
            <a:r>
              <a:rPr lang="ru-RU" sz="4000" b="1" smtClean="0"/>
              <a:t> </a:t>
            </a:r>
            <a:r>
              <a:rPr lang="ru-RU" sz="4000" smtClean="0"/>
              <a:t>	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5791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3600" b="1" dirty="0" err="1" smtClean="0">
                <a:solidFill>
                  <a:srgbClr val="3333CC"/>
                </a:solidFill>
                <a:latin typeface="Calibri" pitchFamily="34" charset="0"/>
              </a:rPr>
              <a:t>Нутритивная</a:t>
            </a:r>
            <a:r>
              <a:rPr lang="ru-RU" sz="3600" b="1" dirty="0" smtClean="0">
                <a:solidFill>
                  <a:srgbClr val="3333CC"/>
                </a:solidFill>
                <a:latin typeface="Calibri" pitchFamily="34" charset="0"/>
              </a:rPr>
              <a:t> поддержка </a:t>
            </a:r>
            <a:endParaRPr lang="ru-RU" sz="3600" dirty="0" smtClean="0">
              <a:solidFill>
                <a:srgbClr val="3333CC"/>
              </a:solidFill>
              <a:latin typeface="Calibri" pitchFamily="34" charset="0"/>
            </a:endParaRPr>
          </a:p>
          <a:p>
            <a:pPr eaLnBrk="1" hangingPunct="1">
              <a:buClr>
                <a:schemeClr val="hlink"/>
              </a:buCl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Раннее </a:t>
            </a: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энтеральное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питание (конец 1 </a:t>
            </a: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сут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lvl="1" eaLnBrk="1" hangingPunct="1">
              <a:defRPr/>
            </a:pPr>
            <a:r>
              <a:rPr lang="ru-RU" sz="2400" dirty="0" smtClean="0">
                <a:latin typeface="Calibri" pitchFamily="34" charset="0"/>
              </a:rPr>
              <a:t>Средняя энергетическая потребность - </a:t>
            </a:r>
            <a:r>
              <a:rPr lang="ru-RU" sz="2400" b="1" dirty="0" smtClean="0">
                <a:latin typeface="Calibri" pitchFamily="34" charset="0"/>
              </a:rPr>
              <a:t>25-35 ккал/кг</a:t>
            </a:r>
            <a:r>
              <a:rPr lang="ru-RU" sz="2400" dirty="0" smtClean="0">
                <a:latin typeface="Calibri" pitchFamily="34" charset="0"/>
              </a:rPr>
              <a:t>, что в среднем составляет 2100-2500 ккал/</a:t>
            </a:r>
            <a:r>
              <a:rPr lang="ru-RU" sz="2400" dirty="0" err="1" smtClean="0">
                <a:latin typeface="Calibri" pitchFamily="34" charset="0"/>
              </a:rPr>
              <a:t>сут</a:t>
            </a:r>
            <a:r>
              <a:rPr lang="ru-RU" sz="2400" dirty="0" smtClean="0">
                <a:latin typeface="Calibri" pitchFamily="34" charset="0"/>
              </a:rPr>
              <a:t>. </a:t>
            </a:r>
            <a:endParaRPr lang="ru-RU" sz="2400" dirty="0" smtClean="0">
              <a:solidFill>
                <a:srgbClr val="CCFF33"/>
              </a:solidFill>
            </a:endParaRPr>
          </a:p>
          <a:p>
            <a:pPr lvl="1" eaLnBrk="1" hangingPunct="1">
              <a:defRPr/>
            </a:pPr>
            <a:r>
              <a:rPr lang="ru-RU" sz="2400" dirty="0" smtClean="0">
                <a:solidFill>
                  <a:srgbClr val="3333CC"/>
                </a:solidFill>
              </a:rPr>
              <a:t>Полноценные </a:t>
            </a:r>
            <a:r>
              <a:rPr lang="ru-RU" sz="2400" dirty="0" err="1" smtClean="0">
                <a:solidFill>
                  <a:srgbClr val="3333CC"/>
                </a:solidFill>
              </a:rPr>
              <a:t>полисубстратные</a:t>
            </a:r>
            <a:r>
              <a:rPr lang="ru-RU" sz="2400" dirty="0" smtClean="0">
                <a:solidFill>
                  <a:srgbClr val="3333CC"/>
                </a:solidFill>
              </a:rPr>
              <a:t> сбалансированные смеси</a:t>
            </a:r>
            <a:endParaRPr lang="ru-RU" sz="2400" dirty="0" smtClean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Clr>
                <a:schemeClr val="hlink"/>
              </a:buCl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Парентеральное питание – при невозможности </a:t>
            </a: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энтерального</a:t>
            </a: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buClr>
                <a:schemeClr val="hlink"/>
              </a:buCl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</a:t>
            </a:r>
            <a:r>
              <a:rPr lang="ru-RU" sz="2400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-блокаторы и ингибиторы протонной помпы при признаках кровоточивости</a:t>
            </a:r>
          </a:p>
          <a:p>
            <a:pPr eaLnBrk="1" hangingPunct="1">
              <a:buClr>
                <a:schemeClr val="hlink"/>
              </a:buClr>
              <a:defRPr/>
            </a:pPr>
            <a:r>
              <a:rPr lang="ru-RU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Прокинетики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– по показаниям</a:t>
            </a:r>
            <a:endParaRPr lang="ru-RU" sz="24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latin typeface="Calibri" pitchFamily="34" charset="0"/>
              </a:rPr>
              <a:t>Базовая терапия</a:t>
            </a:r>
            <a:r>
              <a:rPr lang="ru-RU" b="1" smtClean="0"/>
              <a:t> </a:t>
            </a:r>
            <a:r>
              <a:rPr lang="ru-RU" smtClean="0"/>
              <a:t>	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err="1" smtClean="0">
                <a:solidFill>
                  <a:srgbClr val="3333CC"/>
                </a:solidFill>
                <a:latin typeface="Calibri" pitchFamily="34" charset="0"/>
              </a:rPr>
              <a:t>Нутритивная</a:t>
            </a:r>
            <a:r>
              <a:rPr lang="ru-RU" sz="2400" b="1" dirty="0" smtClean="0">
                <a:solidFill>
                  <a:srgbClr val="3333CC"/>
                </a:solidFill>
                <a:latin typeface="Calibri" pitchFamily="34" charset="0"/>
              </a:rPr>
              <a:t> поддержка</a:t>
            </a:r>
            <a:endParaRPr lang="ru-RU" sz="2400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b="1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Показания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• </a:t>
            </a:r>
            <a:r>
              <a:rPr lang="ru-RU" sz="2400" b="1" dirty="0" smtClean="0">
                <a:latin typeface="Calibri" pitchFamily="34" charset="0"/>
              </a:rPr>
              <a:t>продленная ИВЛ (более чем 48 часов);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latin typeface="Calibri" pitchFamily="34" charset="0"/>
              </a:rPr>
              <a:t>• уровень сознания менее 11 баллов по ШКГ;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 smtClean="0">
                <a:latin typeface="Calibri" pitchFamily="34" charset="0"/>
              </a:rPr>
              <a:t>• качественные расстройства сознания – </a:t>
            </a:r>
            <a:r>
              <a:rPr lang="ru-RU" sz="2400" dirty="0" smtClean="0">
                <a:latin typeface="Calibri" pitchFamily="34" charset="0"/>
              </a:rPr>
              <a:t>психомоторное возбуждение, негативизм, лобная психика, вегетативное состояние, менингеальный синдром;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• </a:t>
            </a:r>
            <a:r>
              <a:rPr lang="ru-RU" sz="2400" b="1" dirty="0" smtClean="0">
                <a:latin typeface="Calibri" pitchFamily="34" charset="0"/>
              </a:rPr>
              <a:t>бульбарный синдром;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• </a:t>
            </a:r>
            <a:r>
              <a:rPr lang="ru-RU" sz="2400" b="1" dirty="0" smtClean="0">
                <a:latin typeface="Calibri" pitchFamily="34" charset="0"/>
              </a:rPr>
              <a:t>выраженная астения, не позволяющая адекватно самостоятельно питаться;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• </a:t>
            </a:r>
            <a:r>
              <a:rPr lang="ru-RU" sz="2400" b="1" dirty="0" smtClean="0">
                <a:latin typeface="Calibri" pitchFamily="34" charset="0"/>
              </a:rPr>
              <a:t>неадекватное самостоятельное питание - менее 30% от потребности в жидкости и белке;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>
                <a:latin typeface="Calibri" pitchFamily="34" charset="0"/>
              </a:rPr>
              <a:t>• </a:t>
            </a:r>
            <a:r>
              <a:rPr lang="ru-RU" sz="2400" b="1" dirty="0" err="1" smtClean="0">
                <a:latin typeface="Calibri" pitchFamily="34" charset="0"/>
              </a:rPr>
              <a:t>гипопротеинемия</a:t>
            </a:r>
            <a:r>
              <a:rPr lang="ru-RU" sz="2400" b="1" dirty="0" smtClean="0">
                <a:latin typeface="Calibri" pitchFamily="34" charset="0"/>
              </a:rPr>
              <a:t> менее 60 г\л и\или </a:t>
            </a:r>
            <a:r>
              <a:rPr lang="ru-RU" sz="2400" b="1" dirty="0" err="1" smtClean="0">
                <a:latin typeface="Calibri" pitchFamily="34" charset="0"/>
              </a:rPr>
              <a:t>гипоальбуминемия</a:t>
            </a:r>
            <a:r>
              <a:rPr lang="ru-RU" sz="2400" b="1" dirty="0" smtClean="0">
                <a:latin typeface="Calibri" pitchFamily="34" charset="0"/>
              </a:rPr>
              <a:t> менее 30 г\л.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latin typeface="Calibri" pitchFamily="34" charset="0"/>
              </a:rPr>
              <a:t>Базовая терапия</a:t>
            </a:r>
            <a:r>
              <a:rPr lang="ru-RU" b="1" smtClean="0"/>
              <a:t> </a:t>
            </a:r>
            <a:r>
              <a:rPr lang="ru-RU" smtClean="0"/>
              <a:t>	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smtClean="0">
                <a:solidFill>
                  <a:srgbClr val="3333CC"/>
                </a:solidFill>
                <a:latin typeface="Calibri" pitchFamily="34" charset="0"/>
              </a:rPr>
              <a:t>Нутритивная поддержка</a:t>
            </a:r>
            <a:endParaRPr lang="ru-RU" sz="280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Противопоказания: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рефрактерный шок;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непереносимость сред для проведения нутритивной поддержки;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некупируемая гипоксемия тяжелой степени;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выраженная гиповолемия, декомпенсированный метаболический ацидоз;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• заведомо неблагоприятный прогноз (кома III) 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Когнитивные нарушения при ЧМТ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>
              <a:latin typeface="Calibri" pitchFamily="34" charset="0"/>
            </a:endParaRPr>
          </a:p>
        </p:txBody>
      </p:sp>
      <p:pic>
        <p:nvPicPr>
          <p:cNvPr id="37890" name="Picture 2" descr="J:\Users\6145~1\AppData\Local\Temp\Rar$DIa7360.22144\IMG_20221203_174739.jpg"/>
          <p:cNvPicPr>
            <a:picLocks noChangeAspect="1" noChangeArrowheads="1"/>
          </p:cNvPicPr>
          <p:nvPr/>
        </p:nvPicPr>
        <p:blipFill>
          <a:blip r:embed="rId2" cstate="print"/>
          <a:srcRect l="7812" t="7291" r="7812" b="22917"/>
          <a:stretch>
            <a:fillRect/>
          </a:stretch>
        </p:blipFill>
        <p:spPr bwMode="auto">
          <a:xfrm>
            <a:off x="500034" y="1643050"/>
            <a:ext cx="7715304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Когнитивные нарушения при ЧМТ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>
              <a:latin typeface="Calibri" pitchFamily="34" charset="0"/>
            </a:endParaRPr>
          </a:p>
        </p:txBody>
      </p:sp>
      <p:pic>
        <p:nvPicPr>
          <p:cNvPr id="38914" name="Picture 2" descr="J:\Users\6145~1\AppData\Local\Temp\Rar$DIa7360.39339\IMG_20221203_174803.jpg"/>
          <p:cNvPicPr>
            <a:picLocks noChangeAspect="1" noChangeArrowheads="1"/>
          </p:cNvPicPr>
          <p:nvPr/>
        </p:nvPicPr>
        <p:blipFill>
          <a:blip r:embed="rId2" cstate="print"/>
          <a:srcRect l="4687" t="4167" r="4687" b="18749"/>
          <a:stretch>
            <a:fillRect/>
          </a:stretch>
        </p:blipFill>
        <p:spPr bwMode="auto">
          <a:xfrm>
            <a:off x="500034" y="1357298"/>
            <a:ext cx="8286808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Когнитивные нарушения при ЧМТ</a:t>
            </a:r>
          </a:p>
        </p:txBody>
      </p:sp>
      <p:pic>
        <p:nvPicPr>
          <p:cNvPr id="39938" name="Picture 2" descr="J:\Users\6145~1\AppData\Local\Temp\Rar$DIa7360.2327\IMG_20221203_174938.jpg"/>
          <p:cNvPicPr>
            <a:picLocks noChangeAspect="1" noChangeArrowheads="1"/>
          </p:cNvPicPr>
          <p:nvPr/>
        </p:nvPicPr>
        <p:blipFill>
          <a:blip r:embed="rId2" cstate="print"/>
          <a:srcRect l="11718" t="9375" r="10937" b="10416"/>
          <a:stretch>
            <a:fillRect/>
          </a:stretch>
        </p:blipFill>
        <p:spPr bwMode="auto">
          <a:xfrm>
            <a:off x="1000100" y="1071546"/>
            <a:ext cx="7072362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Когнитивные нарушения при ЧМТ</a:t>
            </a:r>
          </a:p>
        </p:txBody>
      </p:sp>
      <p:pic>
        <p:nvPicPr>
          <p:cNvPr id="40962" name="Picture 2" descr="J:\Users\6145~1\AppData\Local\Temp\Rar$DIa6972.5000\IMG_20221203_180224.jpg"/>
          <p:cNvPicPr>
            <a:picLocks noChangeAspect="1" noChangeArrowheads="1"/>
          </p:cNvPicPr>
          <p:nvPr/>
        </p:nvPicPr>
        <p:blipFill>
          <a:blip r:embed="rId2" cstate="print"/>
          <a:srcRect l="9375" t="3125" r="3906" b="5208"/>
          <a:stretch>
            <a:fillRect/>
          </a:stretch>
        </p:blipFill>
        <p:spPr bwMode="auto">
          <a:xfrm>
            <a:off x="857224" y="428604"/>
            <a:ext cx="7929618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/>
              <a:t>ПИТ-синдром при ЧМТ (продолжение)</a:t>
            </a:r>
          </a:p>
        </p:txBody>
      </p:sp>
      <p:pic>
        <p:nvPicPr>
          <p:cNvPr id="41986" name="Picture 2" descr="J:\Users\6145~1\AppData\Local\Temp\Rar$DIa6972.16253\IMG_20221203_180241.jpg"/>
          <p:cNvPicPr>
            <a:picLocks noChangeAspect="1" noChangeArrowheads="1"/>
          </p:cNvPicPr>
          <p:nvPr/>
        </p:nvPicPr>
        <p:blipFill>
          <a:blip r:embed="rId2" cstate="print"/>
          <a:srcRect l="10937" t="23958" b="9375"/>
          <a:stretch>
            <a:fillRect/>
          </a:stretch>
        </p:blipFill>
        <p:spPr bwMode="auto">
          <a:xfrm>
            <a:off x="428596" y="1357298"/>
            <a:ext cx="8143900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7" descr="ANd9GcQe2mVloHVHVq5qMXXDyMF9DKUKMvmB2ph2cMwyYuWbHlVE79W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429000"/>
            <a:ext cx="1712913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5" descr="Br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0"/>
            <a:ext cx="4760913" cy="38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  <a:latin typeface="Calibri" pitchFamily="34" charset="0"/>
              </a:rPr>
              <a:t>2. Диагностические мероприятия и лабораторные исследования </a:t>
            </a:r>
            <a:r>
              <a:rPr lang="ru-RU" sz="3200" smtClean="0">
                <a:solidFill>
                  <a:srgbClr val="008000"/>
                </a:solidFill>
                <a:latin typeface="Calibri" pitchFamily="34" charset="0"/>
              </a:rPr>
              <a:t>	</a:t>
            </a:r>
            <a:br>
              <a:rPr lang="ru-RU" sz="3200" smtClean="0">
                <a:solidFill>
                  <a:srgbClr val="008000"/>
                </a:solidFill>
                <a:latin typeface="Calibri" pitchFamily="34" charset="0"/>
              </a:rPr>
            </a:br>
            <a:endParaRPr lang="ru-RU" sz="3200" smtClean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763000" cy="51816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u="sng" smtClean="0">
                <a:solidFill>
                  <a:srgbClr val="3333CC"/>
                </a:solidFill>
                <a:latin typeface="Calibri" pitchFamily="34" charset="0"/>
              </a:rPr>
              <a:t>Компьютерная томография ГМ</a:t>
            </a:r>
            <a:r>
              <a:rPr lang="ru-RU" sz="2000" b="1" u="sng" smtClean="0">
                <a:latin typeface="Calibri" pitchFamily="34" charset="0"/>
              </a:rPr>
              <a:t> - обязательно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latin typeface="Calibri" pitchFamily="34" charset="0"/>
              </a:rPr>
              <a:t>Основные задачи: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000" smtClean="0">
                <a:latin typeface="Calibri" pitchFamily="34" charset="0"/>
              </a:rPr>
              <a:t>Своевременная диагностика интракраниальных объемов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smtClean="0">
                <a:latin typeface="Calibri" pitchFamily="34" charset="0"/>
              </a:rPr>
              <a:t>(гематомы, очаги контузий и др.).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000" smtClean="0">
                <a:latin typeface="Calibri" pitchFamily="34" charset="0"/>
              </a:rPr>
              <a:t>Неинвазивная диагностика ВЧГ.</a:t>
            </a:r>
          </a:p>
          <a:p>
            <a:pPr marL="609600" indent="-609600" eaLnBrk="1" hangingPunct="1">
              <a:lnSpc>
                <a:spcPct val="80000"/>
              </a:lnSpc>
              <a:defRPr/>
            </a:pPr>
            <a:r>
              <a:rPr lang="ru-RU" sz="2000" smtClean="0">
                <a:latin typeface="Calibri" pitchFamily="34" charset="0"/>
              </a:rPr>
              <a:t>Диагностика дислокации мозга.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endParaRPr lang="ru-RU" sz="2000" b="1" smtClean="0">
              <a:latin typeface="Calibri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b="1" smtClean="0">
                <a:latin typeface="Calibri" pitchFamily="34" charset="0"/>
              </a:rPr>
              <a:t>Относительные противопоказания к экстренному проведению исследования: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000" smtClean="0">
                <a:latin typeface="Calibri" pitchFamily="34" charset="0"/>
              </a:rPr>
              <a:t>нестабильная гемодинамика: САД ниже 90 мм. рт. ст., необходимость постоянной инфузии вазопрессоров;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ru-RU" sz="2000" smtClean="0">
                <a:latin typeface="Calibri" pitchFamily="34" charset="0"/>
              </a:rPr>
              <a:t>некупированный геморрагический или травматический шок</a:t>
            </a:r>
            <a:endParaRPr lang="ru-RU" sz="1800" smtClean="0">
              <a:latin typeface="Calibri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i="1" smtClean="0">
                <a:latin typeface="Calibri" pitchFamily="34" charset="0"/>
              </a:rPr>
              <a:t>Нет положительной динамики через 12-24 часа -  КТ ГМ </a:t>
            </a:r>
            <a:r>
              <a:rPr lang="ru-RU" sz="18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повторно.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i="1" smtClean="0">
                <a:latin typeface="Calibri" pitchFamily="34" charset="0"/>
              </a:rPr>
              <a:t>При нарастании и появлении новой неврологической симптоматики </a:t>
            </a:r>
            <a:r>
              <a:rPr lang="ru-RU" sz="18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экстренно</a:t>
            </a:r>
            <a:r>
              <a:rPr lang="ru-RU" sz="1800" i="1" smtClean="0">
                <a:latin typeface="Calibri" pitchFamily="34" charset="0"/>
              </a:rPr>
              <a:t>.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r>
              <a:rPr lang="ru-RU" sz="1800" i="1" smtClean="0">
                <a:latin typeface="Calibri" pitchFamily="34" charset="0"/>
              </a:rPr>
              <a:t>При краниофациальном повреждении и подозрении на ликворею необходимо проведение КТ исследования головы во фронтальной проекции.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endParaRPr lang="ru-RU" sz="1600" b="1" i="1" smtClean="0">
              <a:latin typeface="Calibri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  <a:defRPr/>
            </a:pPr>
            <a:endParaRPr lang="ru-RU" sz="2000" i="1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  <a:latin typeface="Calibri" pitchFamily="34" charset="0"/>
              </a:rPr>
              <a:t>2. Диагностические мероприятия и лабораторные исследования </a:t>
            </a:r>
            <a:r>
              <a:rPr lang="ru-RU" sz="3200" smtClean="0">
                <a:solidFill>
                  <a:srgbClr val="008000"/>
                </a:solidFill>
                <a:latin typeface="Calibri" pitchFamily="34" charset="0"/>
              </a:rPr>
              <a:t>	</a:t>
            </a:r>
            <a:br>
              <a:rPr lang="ru-RU" sz="3200" smtClean="0">
                <a:solidFill>
                  <a:srgbClr val="008000"/>
                </a:solidFill>
                <a:latin typeface="Calibri" pitchFamily="34" charset="0"/>
              </a:rPr>
            </a:br>
            <a:endParaRPr lang="ru-RU" sz="3200" smtClean="0">
              <a:solidFill>
                <a:srgbClr val="008000"/>
              </a:solidFill>
              <a:latin typeface="Calibri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2. </a:t>
            </a:r>
            <a:r>
              <a:rPr lang="ru-RU" sz="2800" b="1" smtClean="0">
                <a:solidFill>
                  <a:srgbClr val="3333CC"/>
                </a:solidFill>
                <a:latin typeface="Calibri" pitchFamily="34" charset="0"/>
              </a:rPr>
              <a:t>Рентгеновское исследование</a:t>
            </a:r>
            <a:r>
              <a:rPr lang="ru-RU" sz="2800" smtClean="0">
                <a:latin typeface="Calibri" pitchFamily="34" charset="0"/>
              </a:rPr>
              <a:t> черепа в двух проекциях, шейного, грудного и поясничного отделов позвоночника, грудной клетки, костей таза, костей верхних и нижних конечностей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по показаниям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latin typeface="Calibri" pitchFamily="34" charset="0"/>
              </a:rPr>
              <a:t>ранняя диагностическая процедура, позволяющая исключить сочетанную ЧМТ и защитить пациента от ятрогенных травм при транспортировках и манипуляциях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3. </a:t>
            </a:r>
            <a:r>
              <a:rPr lang="ru-RU" sz="2800" b="1" smtClean="0">
                <a:latin typeface="Calibri" pitchFamily="34" charset="0"/>
              </a:rPr>
              <a:t>Другие методы диагностики</a:t>
            </a:r>
            <a:r>
              <a:rPr lang="ru-RU" sz="2800" smtClean="0">
                <a:latin typeface="Calibri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a.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УЗИ ОБП, забрюшинного пространства, сердца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latin typeface="Calibri" pitchFamily="34" charset="0"/>
              </a:rPr>
              <a:t>b. </a:t>
            </a:r>
            <a:r>
              <a:rPr lang="ru-RU" sz="2800" smtClean="0">
                <a:solidFill>
                  <a:srgbClr val="3333CC"/>
                </a:solidFill>
                <a:latin typeface="Calibri" pitchFamily="34" charset="0"/>
              </a:rPr>
              <a:t>Лапароскопия (лапароцентез).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28e1444e204867aea1abd8ec5568628e773f40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1583</TotalTime>
  <Words>2932</Words>
  <Application>Microsoft Office PowerPoint</Application>
  <PresentationFormat>Экран (4:3)</PresentationFormat>
  <Paragraphs>679</Paragraphs>
  <Slides>79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1" baseType="lpstr">
      <vt:lpstr>Оформление по умолчанию</vt:lpstr>
      <vt:lpstr>Слайд</vt:lpstr>
      <vt:lpstr>ЧМТ: патогенез, диагностика, клиника, когнитивные нарушения</vt:lpstr>
      <vt:lpstr>Нормативные документы</vt:lpstr>
      <vt:lpstr>Принципы диагностики</vt:lpstr>
      <vt:lpstr> 1. Клиническая диагностика и наблюдение   </vt:lpstr>
      <vt:lpstr>Клиническое обследование:  </vt:lpstr>
      <vt:lpstr>Клиническое обследование:  </vt:lpstr>
      <vt:lpstr>Дополнительно следует обращать внимание на зрачковые реакции, а именно:</vt:lpstr>
      <vt:lpstr>2. Диагностические мероприятия и лабораторные исследования   </vt:lpstr>
      <vt:lpstr>2. Диагностические мероприятия и лабораторные исследования   </vt:lpstr>
      <vt:lpstr>2. Диагностические мероприятия и лабораторные исследования   </vt:lpstr>
      <vt:lpstr>3. Стандартный мониторинг</vt:lpstr>
      <vt:lpstr>4. Нейромониторинг   </vt:lpstr>
      <vt:lpstr>Принципы лечения</vt:lpstr>
      <vt:lpstr>Цель ИТ ЧМТ – </vt:lpstr>
      <vt:lpstr>Интенсивная терапия ВЧГ</vt:lpstr>
      <vt:lpstr>I Концепция Монро-Келли</vt:lpstr>
      <vt:lpstr>II Концепция первичного и вторичного поражения головного мозга при ЧМТ</vt:lpstr>
      <vt:lpstr> III  Каскад вазодилатации (Рознер)</vt:lpstr>
      <vt:lpstr> III   Каскад вазоконстрикции (Рознер)</vt:lpstr>
      <vt:lpstr>Терапия ВЧГ</vt:lpstr>
      <vt:lpstr>ВЧД протокол</vt:lpstr>
      <vt:lpstr>ВЧД                 ЦПД </vt:lpstr>
      <vt:lpstr>Причины развития ВЧГ при ЧМТ: </vt:lpstr>
      <vt:lpstr>Диагностика ВЧГ </vt:lpstr>
      <vt:lpstr>ВЧГ клинически</vt:lpstr>
      <vt:lpstr>КТ признаки ВЧГ</vt:lpstr>
      <vt:lpstr>КТ признаки ВЧГ</vt:lpstr>
      <vt:lpstr>Показания для мониторинга ВЧД</vt:lpstr>
      <vt:lpstr>Относительные противопоказания для имплантации датчика ВЧД </vt:lpstr>
      <vt:lpstr>Терапия ВЧГ I этап   </vt:lpstr>
      <vt:lpstr>Терапия ВЧГ I этап   </vt:lpstr>
      <vt:lpstr>Терапия ВЧГ II этап   </vt:lpstr>
      <vt:lpstr>Терапия ВЧГ 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III этап  </vt:lpstr>
      <vt:lpstr>Терапия ВЧГ IV этап  </vt:lpstr>
      <vt:lpstr>Терапия ВЧГ IV этап  </vt:lpstr>
      <vt:lpstr>Терапия ВЧГ V этап</vt:lpstr>
      <vt:lpstr>Слайд 46</vt:lpstr>
      <vt:lpstr>Этапы оказания помощи при  ЧМТ</vt:lpstr>
      <vt:lpstr>Слайд 48</vt:lpstr>
      <vt:lpstr>Слайд 49</vt:lpstr>
      <vt:lpstr>Слайд 50</vt:lpstr>
      <vt:lpstr>Слайд 51</vt:lpstr>
      <vt:lpstr>Слайд 52</vt:lpstr>
      <vt:lpstr>Слайд 53</vt:lpstr>
      <vt:lpstr>Принципы госпитализации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Базовая терапия   </vt:lpstr>
      <vt:lpstr>Базовая терапия   </vt:lpstr>
      <vt:lpstr>Профилактика гнойно-септических осложнений </vt:lpstr>
      <vt:lpstr>Базовая терапия</vt:lpstr>
      <vt:lpstr>Базовая терапия</vt:lpstr>
      <vt:lpstr>Базовая терапия   </vt:lpstr>
      <vt:lpstr>Базовая терапия   </vt:lpstr>
      <vt:lpstr>Базовая терапия   </vt:lpstr>
      <vt:lpstr>Базовая терапия  </vt:lpstr>
      <vt:lpstr>Базовая терапия  </vt:lpstr>
      <vt:lpstr>Когнитивные нарушения при ЧМТ</vt:lpstr>
      <vt:lpstr>Когнитивные нарушения при ЧМТ</vt:lpstr>
      <vt:lpstr>Когнитивные нарушения при ЧМТ</vt:lpstr>
      <vt:lpstr>Когнитивные нарушения при ЧМТ</vt:lpstr>
      <vt:lpstr>ПИТ-синдром при ЧМТ (продолжение)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Елена</cp:lastModifiedBy>
  <cp:revision>37</cp:revision>
  <cp:lastPrinted>1601-01-01T00:00:00Z</cp:lastPrinted>
  <dcterms:created xsi:type="dcterms:W3CDTF">1601-01-01T00:00:00Z</dcterms:created>
  <dcterms:modified xsi:type="dcterms:W3CDTF">2022-12-03T15:13:42Z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