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5"/>
  </p:notesMasterIdLst>
  <p:sldIdLst>
    <p:sldId id="268" r:id="rId2"/>
    <p:sldId id="295" r:id="rId3"/>
    <p:sldId id="316" r:id="rId4"/>
    <p:sldId id="343" r:id="rId5"/>
    <p:sldId id="273" r:id="rId6"/>
    <p:sldId id="283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291" r:id="rId20"/>
    <p:sldId id="342" r:id="rId21"/>
    <p:sldId id="298" r:id="rId22"/>
    <p:sldId id="270" r:id="rId23"/>
    <p:sldId id="294" r:id="rId24"/>
    <p:sldId id="269" r:id="rId25"/>
    <p:sldId id="377" r:id="rId26"/>
    <p:sldId id="370" r:id="rId27"/>
    <p:sldId id="375" r:id="rId28"/>
    <p:sldId id="378" r:id="rId29"/>
    <p:sldId id="376" r:id="rId30"/>
    <p:sldId id="380" r:id="rId31"/>
    <p:sldId id="379" r:id="rId32"/>
    <p:sldId id="332" r:id="rId33"/>
    <p:sldId id="296" r:id="rId34"/>
    <p:sldId id="292" r:id="rId35"/>
    <p:sldId id="333" r:id="rId36"/>
    <p:sldId id="334" r:id="rId37"/>
    <p:sldId id="335" r:id="rId38"/>
    <p:sldId id="350" r:id="rId39"/>
    <p:sldId id="319" r:id="rId40"/>
    <p:sldId id="371" r:id="rId41"/>
    <p:sldId id="352" r:id="rId42"/>
    <p:sldId id="320" r:id="rId43"/>
    <p:sldId id="354" r:id="rId44"/>
    <p:sldId id="355" r:id="rId45"/>
    <p:sldId id="337" r:id="rId46"/>
    <p:sldId id="339" r:id="rId47"/>
    <p:sldId id="340" r:id="rId48"/>
    <p:sldId id="341" r:id="rId49"/>
    <p:sldId id="293" r:id="rId50"/>
    <p:sldId id="349" r:id="rId51"/>
    <p:sldId id="318" r:id="rId52"/>
    <p:sldId id="420" r:id="rId53"/>
    <p:sldId id="34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60C"/>
    <a:srgbClr val="CCFF66"/>
    <a:srgbClr val="FFFF99"/>
    <a:srgbClr val="FF3300"/>
    <a:srgbClr val="F035F5"/>
    <a:srgbClr val="E83D08"/>
    <a:srgbClr val="7D32F8"/>
    <a:srgbClr val="7FE8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6" autoAdjust="0"/>
    <p:restoredTop sz="86468" autoAdjust="0"/>
  </p:normalViewPr>
  <p:slideViewPr>
    <p:cSldViewPr>
      <p:cViewPr varScale="1">
        <p:scale>
          <a:sx n="96" d="100"/>
          <a:sy n="96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D4EF99-F06C-4114-B4E5-89C32C107E5F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F3585-360D-4AC4-99B1-A72DE52BF773}" type="slidenum">
              <a:rPr lang="ar-SA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B5B49-DDE8-4BBA-80DF-926277C3D579}" type="slidenum">
              <a:rPr lang="ar-SA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Лечение обострения включает в себя гормонотерапию (кортикостероиды или АКТГ), а также ангиопротекторы, антиагреганты и антиоксиданты.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8DB6A-E2BC-4A94-851B-7D3ED85351CA}" type="slidenum">
              <a:rPr lang="ar-SA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В лечении обострений возможно использование метода плазмафереза, как монотерапию, т.к. и совместно с гормонами. Для предотвращения острой реакции на плазму используют замороженную плазму, комплексные белковые заменители, т.к. высока вероятность выведения </a:t>
            </a:r>
            <a:r>
              <a:rPr lang="en-GB" smtClean="0">
                <a:latin typeface="Arial" pitchFamily="34" charset="0"/>
              </a:rPr>
              <a:t>Ig</a:t>
            </a:r>
            <a:r>
              <a:rPr lang="ru-RU" smtClean="0">
                <a:latin typeface="Arial" pitchFamily="34" charset="0"/>
              </a:rPr>
              <a:t> вводят сывороточный </a:t>
            </a:r>
            <a:r>
              <a:rPr lang="en-GB" smtClean="0">
                <a:latin typeface="Arial" pitchFamily="34" charset="0"/>
              </a:rPr>
              <a:t>Ig</a:t>
            </a:r>
            <a:r>
              <a:rPr lang="ru-RU" smtClean="0">
                <a:latin typeface="Arial" pitchFamily="34" charset="0"/>
              </a:rPr>
              <a:t>. При прогрессирующем варианте течения плазмаферез используют реже, в сочетании с цитостатиками.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5C28C-7BC1-418B-A3A4-00CC583FCBDF}" type="slidenum">
              <a:rPr lang="ar-SA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462FB-5728-4F8F-8A07-E9ACC3F729DD}" type="slidenum">
              <a:rPr lang="ar-SA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интерфероны-b: IFNb-1a (вводимый подкожно (п/к) — ребиф или внутримышечно (в/м) — авонекс) и IFNb-1b (вводимый п/к — бетаферон).После получения данных о снижении продукции интерферонов возникла попытка применить интерфероны и их индукторы. Выяснилось, что гамма интерферон ведет к обострению, а альфа- и бетафероны оказывают противовирусную активность, снижают выработку цитокинов и активность антигенов. На основе этих представлений синтезированы новые лекарственные препараты, которые относятся к препаратам 1 линии выбора лечения рецидивирующе-ремиттирующих форм РС.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08210-E7ED-4660-8885-9530B722F994}" type="slidenum">
              <a:rPr lang="ar-SA" smtClean="0">
                <a:latin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3BE2E-9D3E-433D-A62C-A8E46FB145BB}" type="slidenum">
              <a:rPr lang="ar-SA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Механизм действия копаксона обусловлен   конкурентным с ОБМ связыванием с молекулой МН</a:t>
            </a:r>
            <a:r>
              <a:rPr lang="en-GB" smtClean="0">
                <a:latin typeface="Arial" pitchFamily="34" charset="0"/>
              </a:rPr>
              <a:t>C,  </a:t>
            </a:r>
            <a:r>
              <a:rPr lang="ru-RU" smtClean="0">
                <a:latin typeface="Arial" pitchFamily="34" charset="0"/>
              </a:rPr>
              <a:t>которая участвует в презентировании антигенов, в стимуляции Т2 клеток, стимулирующих противовоспалительные цитокины ИЛ4,10, а также экспрессирует нейротрофический фактор. Экспериментальные данные позволяют предположить о наличии у копаксона способствовать нейрогенезу.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B1C69-4EBE-48DF-9B97-DBCE6F3B2383}" type="slidenum">
              <a:rPr lang="ar-SA" smtClean="0">
                <a:latin typeface="Arial" pitchFamily="34" charset="0"/>
              </a:rPr>
              <a:pPr/>
              <a:t>32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B211B-565C-45C6-98E1-469CE08F4320}" type="slidenum">
              <a:rPr lang="ar-SA" smtClean="0">
                <a:latin typeface="Arial" pitchFamily="34" charset="0"/>
              </a:rPr>
              <a:pPr/>
              <a:t>33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Циклофосфамид единственный проникает через ГЭБ,но имеет много побочных эффектов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7029-F497-4A43-951C-E6C43B3E32F4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359E-0600-4193-928D-7D1C6448A7A0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B6F0-FD2A-4E2F-A210-592DAAFE238F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5247-3010-4B8B-8D3B-BBCDE92950B5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30BA-3EA0-4AEF-A9F4-ABA8E4A65F91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F8D8-8365-4372-AEB1-BA75598D6BCE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C5D0-668F-409A-BD57-72A9929E24A0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131D-F5A1-499E-A63F-A8B0A8C9AE98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C661-D9D4-4140-9D7D-AEAC783B6381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4555-C9B6-4835-840B-679CCB5B0D6A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0F1F-1B29-472D-A1F2-36DD634F51C2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315B-0C13-4D1C-ABC8-7D41A62379EA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98AB-C441-4F4F-B59B-08605945CEAF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8EBB65D-048E-44BA-BFD1-7E4C24ED294E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m1.ru/st/med/2/skler/pic/vra2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teka.dp.ua/out/photos/ph7846_0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285860"/>
            <a:ext cx="6192838" cy="381635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РАССЕЯННЫЙ </a:t>
            </a:r>
            <a:r>
              <a:rPr lang="ru-RU" sz="4000" b="1" dirty="0" smtClean="0">
                <a:solidFill>
                  <a:srgbClr val="FF0000"/>
                </a:solidFill>
              </a:rPr>
              <a:t>СКЛЕРОЗ (</a:t>
            </a:r>
            <a:r>
              <a:rPr lang="ru-RU" sz="4000" b="1" dirty="0" smtClean="0">
                <a:solidFill>
                  <a:srgbClr val="FF0000"/>
                </a:solidFill>
              </a:rPr>
              <a:t>принципы  терапии,  </a:t>
            </a:r>
            <a:r>
              <a:rPr lang="ru-RU" sz="4000" b="1" dirty="0" err="1" smtClean="0">
                <a:solidFill>
                  <a:srgbClr val="FF0000"/>
                </a:solidFill>
              </a:rPr>
              <a:t>нейрореабилитации</a:t>
            </a:r>
            <a:r>
              <a:rPr lang="ru-RU" sz="4000" b="1" dirty="0" smtClean="0">
                <a:solidFill>
                  <a:srgbClr val="FF0000"/>
                </a:solidFill>
              </a:rPr>
              <a:t>)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8775" y="1196975"/>
          <a:ext cx="8424936" cy="249999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408915"/>
                <a:gridCol w="3016021"/>
              </a:tblGrid>
              <a:tr h="249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3.1.4.1.1. Препараты "</a:t>
                      </a:r>
                      <a:r>
                        <a:rPr lang="ru-RU" sz="1800" b="1" dirty="0">
                          <a:effectLst/>
                        </a:rPr>
                        <a:t>первой линии</a:t>
                      </a:r>
                      <a:r>
                        <a:rPr lang="ru-RU" sz="1800" b="0" dirty="0">
                          <a:effectLst/>
                        </a:rPr>
                        <a:t>" назначаются сразу после установки  диагноза </a:t>
                      </a:r>
                      <a:r>
                        <a:rPr lang="ru-RU" sz="1800" b="0" dirty="0" err="1">
                          <a:effectLst/>
                        </a:rPr>
                        <a:t>ремиттирующего</a:t>
                      </a:r>
                      <a:r>
                        <a:rPr lang="ru-RU" sz="1800" b="0" dirty="0">
                          <a:effectLst/>
                        </a:rPr>
                        <a:t> РС (первичная терапия с учетом течения РС и состояния  пациента, т.е. наличия противопоказаний)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effectLst/>
                        </a:rPr>
                        <a:t>интерферон </a:t>
                      </a:r>
                      <a:r>
                        <a:rPr lang="ru-RU" sz="1600" b="0" dirty="0">
                          <a:effectLst/>
                        </a:rPr>
                        <a:t>бета-1b, 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интерферон бета-1а (для п/к и в/м введения),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 smtClean="0">
                          <a:effectLst/>
                        </a:rPr>
                        <a:t>глатирамера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>
                          <a:effectLst/>
                        </a:rPr>
                        <a:t>ацетат,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 smtClean="0">
                          <a:effectLst/>
                        </a:rPr>
                        <a:t>диметилфумарат</a:t>
                      </a:r>
                      <a:r>
                        <a:rPr lang="ru-RU" sz="1600" b="0" dirty="0">
                          <a:effectLst/>
                        </a:rPr>
                        <a:t>, 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>
                          <a:effectLst/>
                        </a:rPr>
                        <a:t>терифлуномид</a:t>
                      </a:r>
                      <a:r>
                        <a:rPr lang="ru-RU" sz="1600" b="0" dirty="0">
                          <a:effectLst/>
                        </a:rPr>
                        <a:t>.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noFill/>
                  </a:tcPr>
                </a:tc>
              </a:tr>
            </a:tbl>
          </a:graphicData>
        </a:graphic>
      </p:graphicFrame>
      <p:sp>
        <p:nvSpPr>
          <p:cNvPr id="66570" name="Прямоугольник 5"/>
          <p:cNvSpPr>
            <a:spLocks noChangeArrowheads="1"/>
          </p:cNvSpPr>
          <p:nvPr/>
        </p:nvSpPr>
        <p:spPr bwMode="auto">
          <a:xfrm>
            <a:off x="6516688" y="260350"/>
            <a:ext cx="18113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/>
              <a:t>к ним относятся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703888" y="177800"/>
            <a:ext cx="865187" cy="101917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1288" y="260350"/>
          <a:ext cx="8536560" cy="5442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52"/>
                <a:gridCol w="2610771"/>
                <a:gridCol w="2809637"/>
              </a:tblGrid>
              <a:tr h="250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3.1.4.1.2. Препараты "второй линии"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назначаются 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при отсутствия эффекта от лечения средствами "первой линии" (схема «эскалации», см. Приложение Б):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натализумаб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</a:p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финголимод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</a:p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алемтузумаб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</a:p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митоксантрон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</a:p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окрелизумаб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3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</a:rPr>
                        <a:t>При агрессивном течении и высоко-активном течении РС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препараты второй линии могут </a:t>
                      </a: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назначаться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 сразу: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алемтузумаб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</a:p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митоксантрон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</a:p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окрелизумаб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/>
                      </a:r>
                      <a:b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схема «индукции»)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</a:rPr>
                        <a:t>Также при агрессивном течении РС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сразу может </a:t>
                      </a: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назначаться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541338" indent="-276225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натализумаб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67604" name="Rectangle 1"/>
          <p:cNvSpPr>
            <a:spLocks noChangeArrowheads="1"/>
          </p:cNvSpPr>
          <p:nvPr/>
        </p:nvSpPr>
        <p:spPr bwMode="auto">
          <a:xfrm>
            <a:off x="179388" y="6211888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>
                <a:ea typeface="Calibri" pitchFamily="34" charset="0"/>
                <a:cs typeface="Times New Roman" pitchFamily="18" charset="0"/>
              </a:rPr>
              <a:t>Препараты, изменяющие течение РС (ПИТРС), разрешенные в РФ представлены в Приложении Г11.  </a:t>
            </a:r>
            <a:endParaRPr lang="ru-RU" altLang="ru-RU"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3"/>
          <p:cNvSpPr>
            <a:spLocks noChangeArrowheads="1"/>
          </p:cNvSpPr>
          <p:nvPr/>
        </p:nvSpPr>
        <p:spPr bwMode="auto">
          <a:xfrm>
            <a:off x="393700" y="5202238"/>
            <a:ext cx="71310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ru-RU"/>
              <a:t>Интерферон бета-1b, Ронбетал, </a:t>
            </a:r>
            <a:endParaRPr lang="en-US"/>
          </a:p>
          <a:p>
            <a:pPr marL="285750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ru-RU"/>
              <a:t>Инфибета – не моложе 18 лет; опубликован позитивный опыт использования у детей и подростков.</a:t>
            </a:r>
          </a:p>
        </p:txBody>
      </p:sp>
      <p:sp>
        <p:nvSpPr>
          <p:cNvPr id="68611" name="Прямоугольник 4"/>
          <p:cNvSpPr>
            <a:spLocks noChangeArrowheads="1"/>
          </p:cNvSpPr>
          <p:nvPr/>
        </p:nvSpPr>
        <p:spPr bwMode="auto">
          <a:xfrm>
            <a:off x="107950" y="263525"/>
            <a:ext cx="8870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низкодозный интерферон бета-1а для в/м введения</a:t>
            </a:r>
          </a:p>
        </p:txBody>
      </p:sp>
      <p:sp>
        <p:nvSpPr>
          <p:cNvPr id="68612" name="Прямоугольник 5"/>
          <p:cNvSpPr>
            <a:spLocks noChangeArrowheads="1"/>
          </p:cNvSpPr>
          <p:nvPr/>
        </p:nvSpPr>
        <p:spPr bwMode="auto">
          <a:xfrm>
            <a:off x="323850" y="1025525"/>
            <a:ext cx="83280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ru-RU"/>
              <a:t>Авонекс – после 16 лет, (есть опыт использования в возрасте от 12 до 16 лет),</a:t>
            </a:r>
          </a:p>
          <a:p>
            <a:pPr marL="285750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ru-RU"/>
              <a:t>Синновекс – после 12 лет</a:t>
            </a:r>
          </a:p>
        </p:txBody>
      </p:sp>
      <p:sp>
        <p:nvSpPr>
          <p:cNvPr id="68613" name="Прямоугольник 6"/>
          <p:cNvSpPr>
            <a:spLocks noChangeArrowheads="1"/>
          </p:cNvSpPr>
          <p:nvPr/>
        </p:nvSpPr>
        <p:spPr bwMode="auto">
          <a:xfrm>
            <a:off x="107950" y="2587625"/>
            <a:ext cx="8856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высокодозный</a:t>
            </a:r>
            <a:r>
              <a:rPr lang="ru-RU"/>
              <a:t> </a:t>
            </a:r>
            <a:r>
              <a:rPr lang="ru-RU" sz="2800" b="1"/>
              <a:t>интерферон бета-1а для п/к введения:</a:t>
            </a:r>
          </a:p>
        </p:txBody>
      </p:sp>
      <p:sp>
        <p:nvSpPr>
          <p:cNvPr id="68614" name="Прямоугольник 7"/>
          <p:cNvSpPr>
            <a:spLocks noChangeArrowheads="1"/>
          </p:cNvSpPr>
          <p:nvPr/>
        </p:nvSpPr>
        <p:spPr bwMode="auto">
          <a:xfrm>
            <a:off x="360363" y="3335338"/>
            <a:ext cx="42116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ru-RU"/>
              <a:t>Генфаксон – с 12 лет, </a:t>
            </a:r>
            <a:endParaRPr lang="en-US"/>
          </a:p>
          <a:p>
            <a:pPr marL="285750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ru-RU"/>
              <a:t>Ребиф – с 12 лет; </a:t>
            </a:r>
          </a:p>
        </p:txBody>
      </p:sp>
      <p:sp>
        <p:nvSpPr>
          <p:cNvPr id="68615" name="Прямоугольник 8"/>
          <p:cNvSpPr>
            <a:spLocks noChangeArrowheads="1"/>
          </p:cNvSpPr>
          <p:nvPr/>
        </p:nvSpPr>
        <p:spPr bwMode="auto">
          <a:xfrm>
            <a:off x="287338" y="4679950"/>
            <a:ext cx="84978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интерферон</a:t>
            </a:r>
            <a:r>
              <a:rPr lang="ru-RU"/>
              <a:t> </a:t>
            </a:r>
            <a:r>
              <a:rPr lang="ru-RU" sz="2800" b="1"/>
              <a:t>бета-1b: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3213" y="476250"/>
          <a:ext cx="8352928" cy="2581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917"/>
                <a:gridCol w="2996031"/>
                <a:gridCol w="2643980"/>
              </a:tblGrid>
              <a:tr h="1139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глатирамера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ацетат: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6" marR="4288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Копаксон-Тева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 мг)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5113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Копаксон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Аксоглатиран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ФС </a:t>
                      </a:r>
                    </a:p>
                    <a:p>
                      <a:pPr marL="265113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Глатират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5113" indent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Тимексон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886" marR="4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18 лет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6" marR="4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7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натализумаб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6" marR="4288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Тизабри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886" marR="4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18 лет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опубликован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позитивный опыт использования у детей и подростков.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6" marR="4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69648" name="Прямоугольник 4"/>
          <p:cNvSpPr>
            <a:spLocks noChangeArrowheads="1"/>
          </p:cNvSpPr>
          <p:nvPr/>
        </p:nvSpPr>
        <p:spPr bwMode="auto">
          <a:xfrm>
            <a:off x="303213" y="3441700"/>
            <a:ext cx="853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Уровень убедительности рекомендаций С (уровень достоверности доказательств </a:t>
            </a:r>
            <a:r>
              <a:rPr lang="en-US"/>
              <a:t>)</a:t>
            </a:r>
            <a:r>
              <a:rPr lang="ru-RU"/>
              <a:t>–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4149725"/>
          <a:ext cx="8363272" cy="2414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4640"/>
                <a:gridCol w="3086000"/>
                <a:gridCol w="2602632"/>
              </a:tblGrid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финголимод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Гилениа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Несклер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18 лет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09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терифлуномид: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Абаджио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диметилфумарат: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Текфидера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алемтузумаб: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Лемтрада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4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окрелизумаб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Окревус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19" marR="451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3"/>
          <p:cNvSpPr>
            <a:spLocks noChangeArrowheads="1"/>
          </p:cNvSpPr>
          <p:nvPr/>
        </p:nvSpPr>
        <p:spPr bwMode="auto">
          <a:xfrm>
            <a:off x="358775" y="1350963"/>
            <a:ext cx="8461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отсутствием обострений, </a:t>
            </a:r>
          </a:p>
          <a:p>
            <a:r>
              <a:rPr lang="ru-RU"/>
              <a:t>прогрессирования инвалидности (по шкале EDSS) </a:t>
            </a:r>
            <a:r>
              <a:rPr lang="en-US"/>
              <a:t> </a:t>
            </a:r>
            <a:r>
              <a:rPr lang="ru-RU"/>
              <a:t>и </a:t>
            </a:r>
          </a:p>
          <a:p>
            <a:r>
              <a:rPr lang="ru-RU"/>
              <a:t>признаков активности по данным МРТ (отсутствие новых или увеличенных очагов на Т2-взвешенных изображениях или очагов, накапливающих контраст на Т1-взвешенных изображениях).</a:t>
            </a:r>
          </a:p>
          <a:p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88913"/>
            <a:ext cx="8640762" cy="936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</a:rPr>
              <a:t>3.1.4.2.7. Оптимальный ответ на терапию ПИТРС определяется критерием NEDA (</a:t>
            </a:r>
            <a:r>
              <a:rPr lang="ru-RU" sz="2000" dirty="0" err="1">
                <a:solidFill>
                  <a:schemeClr val="tx1"/>
                </a:solidFill>
              </a:rPr>
              <a:t>No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Evidence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of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Disease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Activity</a:t>
            </a:r>
            <a:r>
              <a:rPr lang="ru-RU" sz="2000" dirty="0">
                <a:solidFill>
                  <a:schemeClr val="tx1"/>
                </a:solidFill>
              </a:rPr>
              <a:t>), или «нет данных за активность заболевания» - НДАЗ): </a:t>
            </a:r>
          </a:p>
        </p:txBody>
      </p:sp>
      <p:sp>
        <p:nvSpPr>
          <p:cNvPr id="70660" name="Прямоугольник 5"/>
          <p:cNvSpPr>
            <a:spLocks noChangeArrowheads="1"/>
          </p:cNvSpPr>
          <p:nvPr/>
        </p:nvSpPr>
        <p:spPr bwMode="hidden">
          <a:xfrm>
            <a:off x="323850" y="3105150"/>
            <a:ext cx="8351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 этом длительная терапия должна быть безопасна и хорошо переноситься пациентом [13].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225" y="4149725"/>
            <a:ext cx="8640763" cy="935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</a:rPr>
              <a:t>3.1.4.2.8. Замена препарата ПИТРС при недостаточной эффективности или наличии проблем с переносимостью и безопасностью: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0662" name="Прямоугольник 10"/>
          <p:cNvSpPr>
            <a:spLocks noChangeArrowheads="1"/>
          </p:cNvSpPr>
          <p:nvPr/>
        </p:nvSpPr>
        <p:spPr bwMode="auto">
          <a:xfrm>
            <a:off x="279400" y="5157788"/>
            <a:ext cx="8429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«Горизонтальная замена» – замена на другой препарат «первой» линии».</a:t>
            </a:r>
          </a:p>
          <a:p>
            <a:r>
              <a:rPr lang="ru-RU"/>
              <a:t> «Вертикальная замена» (эскалация терапии) – замена на препарат «второй линии»</a:t>
            </a:r>
          </a:p>
          <a:p>
            <a:r>
              <a:rPr lang="ru-RU"/>
              <a:t> (Приложение Б, Алгоритм 3.2.). </a:t>
            </a:r>
          </a:p>
        </p:txBody>
      </p:sp>
      <p:sp>
        <p:nvSpPr>
          <p:cNvPr id="70663" name="Прямоугольник 11"/>
          <p:cNvSpPr>
            <a:spLocks noChangeArrowheads="1"/>
          </p:cNvSpPr>
          <p:nvPr/>
        </p:nvSpPr>
        <p:spPr bwMode="auto">
          <a:xfrm>
            <a:off x="358775" y="6294438"/>
            <a:ext cx="8275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 активном течении заболевания предпочтительнее «вертикальная замена».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375" y="3249613"/>
            <a:ext cx="211138" cy="358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375" y="6283325"/>
            <a:ext cx="211138" cy="36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220663"/>
          <a:ext cx="8542784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5518448"/>
              </a:tblGrid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Амбулаторным больным,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которые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могут быть осмотрены в условиях поликлиники (EDSS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не более 6,5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баллов), не получающим ПИТРС проводится: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осмотр невролога (не реже 1 раза в 6 месяцев);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общий анализ крови и мочи (с их оценкой, не реже 1 раза в 6 месяцев);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консультации узких специалистов (терапевта, уролога, окулиста, психиатра,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физитерапевта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реабилитолога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) по потребности;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рентгенография (флюорография) органов грудной полости (не реже 1 раза в 2 года);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рекомендации по питанию и лечебной физкультуре;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назначение симптоматической терапии;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noFill/>
                  </a:tcPr>
                </a:tc>
              </a:tr>
              <a:tr h="296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Пациентам с выраженным стойким неврологическим дефицитом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 невозможности осмотра в условиях поликлиники (EDSS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более 6,5 баллов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) проводится: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осмотр терапевта (на дому, не реже 1 раза в 6 месяцев);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осмотр невролога (на дому, не реже 1 раза в 12 месяцев);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общий анализ крови и мочи (с забором дома, с обязательной оценкой, не реже 1 раза в 6 месяцев);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рентгенография (флюорография) органов грудной полости (не реже 1 раза в год);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консультации узких специалистов терапевта, уролога, окулиста, психиатра,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физитерапевта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реабилитолога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)  по потребности;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рекомендации по питанию и лечебной физкультуре;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назначение симптоматической терапии. 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3"/>
          <p:cNvSpPr>
            <a:spLocks noChangeArrowheads="1"/>
          </p:cNvSpPr>
          <p:nvPr/>
        </p:nvSpPr>
        <p:spPr bwMode="auto">
          <a:xfrm>
            <a:off x="250825" y="190500"/>
            <a:ext cx="8478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Побочные эффекты и осложнения </a:t>
            </a:r>
            <a:r>
              <a:rPr lang="en-US" sz="3600"/>
              <a:t/>
            </a:r>
            <a:br>
              <a:rPr lang="en-US" sz="3600"/>
            </a:br>
            <a:r>
              <a:rPr lang="ru-RU" sz="3600"/>
              <a:t>терапии ПИТРС </a:t>
            </a:r>
          </a:p>
        </p:txBody>
      </p:sp>
      <p:sp>
        <p:nvSpPr>
          <p:cNvPr id="8" name="Фигура, имеющая форму буквы L 7"/>
          <p:cNvSpPr/>
          <p:nvPr/>
        </p:nvSpPr>
        <p:spPr>
          <a:xfrm>
            <a:off x="250825" y="1700213"/>
            <a:ext cx="1979613" cy="3673475"/>
          </a:xfrm>
          <a:prstGeom prst="corner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5863" y="1700213"/>
            <a:ext cx="7543800" cy="323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(гриппоподобный синдром при использовании интерферонов*, </a:t>
            </a:r>
          </a:p>
          <a:p>
            <a:pPr>
              <a:spcAft>
                <a:spcPts val="100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местные побочные эффекты инъекционных ПИТРС*,</a:t>
            </a:r>
          </a:p>
          <a:p>
            <a:pPr>
              <a:spcAft>
                <a:spcPts val="100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остеопороз и эрозивно-язвенная патология ЖКТ при лечении </a:t>
            </a:r>
            <a:r>
              <a:rPr lang="ru-RU" sz="2400" dirty="0" err="1">
                <a:solidFill>
                  <a:schemeClr val="tx1"/>
                </a:solidFill>
              </a:rPr>
              <a:t>глюкокортикостероидами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endParaRPr lang="ru-RU" sz="2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5"/>
          <p:cNvSpPr>
            <a:spLocks noChangeArrowheads="1"/>
          </p:cNvSpPr>
          <p:nvPr/>
        </p:nvSpPr>
        <p:spPr bwMode="auto">
          <a:xfrm>
            <a:off x="323850" y="1484313"/>
            <a:ext cx="81359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/>
            <a:r>
              <a:rPr lang="ru-RU" sz="1600"/>
              <a:t>• Интерфероны-бета – усиление депрессии, усиление спастического повышения тонуса, повышение риска припадков при наличии эпилепсии в анамнезе </a:t>
            </a:r>
          </a:p>
          <a:p>
            <a:pPr marL="179388" indent="-179388"/>
            <a:r>
              <a:rPr lang="ru-RU" sz="1600"/>
              <a:t>• Терифлуномид – у женщин детородного возраста - тщательная контрацепция, патология поджелудочной железы </a:t>
            </a:r>
          </a:p>
          <a:p>
            <a:pPr marL="179388" indent="-179388"/>
            <a:r>
              <a:rPr lang="ru-RU" sz="1600"/>
              <a:t>• Диметилфумарат – гастроинтестинальные проблемы, симпатические реакции («жжение и горение» и др.), лимфопения и риск ПМЛ </a:t>
            </a:r>
          </a:p>
          <a:p>
            <a:pPr marL="179388" indent="-179388"/>
            <a:r>
              <a:rPr lang="ru-RU" sz="1600"/>
              <a:t>• Митоксантрон – существенное повышение риска развития лейкозов, повышение риска развития патологии сердца </a:t>
            </a:r>
          </a:p>
          <a:p>
            <a:pPr marL="179388" indent="-179388"/>
            <a:r>
              <a:rPr lang="ru-RU" sz="1600"/>
              <a:t>• Натализумаб – острые аллергические реакции на введение, риск ПМЛ в зависимости от наличия JC-инфекции и титра антител к этому вирусу, а также от предшествующей иммуносупрессии и длительности курса, при отмене препарата –IRIS и обострения РС, нельзя сочетать с другими ПИТРС</a:t>
            </a:r>
          </a:p>
          <a:p>
            <a:pPr marL="179388" indent="-179388"/>
            <a:r>
              <a:rPr lang="ru-RU" sz="1600"/>
              <a:t> • Финголимод – брадикардия и нарушения ритма сердца, нельзя при наличии сердечно-сосудистых заболеваний, особенно с брадикардией, при применении препаратов, замедляющих сердечный ритм, отек макулы (в малой степени), лимфопения и риск ПМЛ и других инфекций, риск обострения при отмене препарата </a:t>
            </a:r>
          </a:p>
          <a:p>
            <a:pPr marL="179388" indent="-179388"/>
            <a:r>
              <a:rPr lang="ru-RU" sz="1600"/>
              <a:t>• Алемтузумаб – острые аллергические реакции на введение, риск оппортунистических инфекций, патология щитовидной железы, ИТП и другие аутоиммунные реакции </a:t>
            </a:r>
          </a:p>
          <a:p>
            <a:pPr marL="179388" indent="-179388"/>
            <a:r>
              <a:rPr lang="ru-RU" sz="1600"/>
              <a:t>• Окрелизумаб – острые аллергические реакции на введение, риск оппортунистических инфекций </a:t>
            </a:r>
          </a:p>
        </p:txBody>
      </p:sp>
      <p:sp>
        <p:nvSpPr>
          <p:cNvPr id="73731" name="Прямоугольник 6"/>
          <p:cNvSpPr>
            <a:spLocks noChangeArrowheads="1"/>
          </p:cNvSpPr>
          <p:nvPr/>
        </p:nvSpPr>
        <p:spPr bwMode="auto">
          <a:xfrm>
            <a:off x="107950" y="244475"/>
            <a:ext cx="8567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При начале и проведении ПИТРС </a:t>
            </a:r>
            <a:r>
              <a:rPr lang="ru-RU" sz="2000" u="sng">
                <a:solidFill>
                  <a:srgbClr val="000000"/>
                </a:solidFill>
              </a:rPr>
              <a:t>необходимо учитывать </a:t>
            </a:r>
            <a:r>
              <a:rPr lang="ru-RU" sz="2000">
                <a:solidFill>
                  <a:srgbClr val="000000"/>
                </a:solidFill>
              </a:rPr>
              <a:t>соматическое состояние пациента и </a:t>
            </a:r>
            <a:r>
              <a:rPr lang="ru-RU" sz="2000" u="sng">
                <a:solidFill>
                  <a:srgbClr val="000000"/>
                </a:solidFill>
              </a:rPr>
              <a:t>возможные побочные реакции</a:t>
            </a:r>
            <a:r>
              <a:rPr lang="ru-RU" sz="20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3732" name="Прямоугольник 7"/>
          <p:cNvSpPr>
            <a:spLocks noChangeArrowheads="1"/>
          </p:cNvSpPr>
          <p:nvPr/>
        </p:nvSpPr>
        <p:spPr bwMode="auto">
          <a:xfrm>
            <a:off x="107950" y="1004888"/>
            <a:ext cx="8640763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Особое внимание нужно уделить следующим состояниям на фоне терапии ПИТРС: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3"/>
          <p:cNvSpPr>
            <a:spLocks noChangeArrowheads="1"/>
          </p:cNvSpPr>
          <p:nvPr/>
        </p:nvSpPr>
        <p:spPr bwMode="auto">
          <a:xfrm>
            <a:off x="4584700" y="6556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ru-RU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401638"/>
            <a:ext cx="6481763" cy="2595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tx1"/>
                </a:solidFill>
              </a:rPr>
              <a:t>Митоксантрон</a:t>
            </a:r>
            <a:r>
              <a:rPr lang="ru-RU" dirty="0">
                <a:solidFill>
                  <a:schemeClr val="tx1"/>
                </a:solidFill>
              </a:rPr>
              <a:t> рекомендуется назначать больным молодого возраста (до 40 лет) при быстром прогрессировании заболевания при вторично-прогрессирующем РС при и отсутствии эффективности ПИТРС и </a:t>
            </a:r>
            <a:r>
              <a:rPr lang="ru-RU" dirty="0" err="1">
                <a:solidFill>
                  <a:schemeClr val="tx1"/>
                </a:solidFill>
              </a:rPr>
              <a:t>глюкокортикостероидной</a:t>
            </a:r>
            <a:r>
              <a:rPr lang="ru-RU" dirty="0">
                <a:solidFill>
                  <a:schemeClr val="tx1"/>
                </a:solidFill>
              </a:rPr>
              <a:t> терапии с целью снижения частоты и тяжести обострений и замедления темпа прогрессирования заболевания (уровень доказательности В). 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350" y="3213100"/>
            <a:ext cx="7129463" cy="2422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 период лечения и в течение 3 месяцев после отмены препарата следует обеспечить эффективные меры предохранения.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Более подробную информацию см. «ПИТРС второй линии»</a:t>
            </a:r>
          </a:p>
        </p:txBody>
      </p:sp>
      <p:sp>
        <p:nvSpPr>
          <p:cNvPr id="74757" name="Прямоугольник 6"/>
          <p:cNvSpPr>
            <a:spLocks noChangeArrowheads="1"/>
          </p:cNvSpPr>
          <p:nvPr/>
        </p:nvSpPr>
        <p:spPr bwMode="auto">
          <a:xfrm>
            <a:off x="3059113" y="5949950"/>
            <a:ext cx="554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Мониторинг терапии: (см. ниже «мониторинг терапии ПИТРС» Приложение Б).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Картинка 35 из 17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33375"/>
            <a:ext cx="4391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403383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Плазмаферез</a:t>
            </a:r>
          </a:p>
          <a:p>
            <a:endParaRPr lang="en-GB" sz="2000">
              <a:solidFill>
                <a:srgbClr val="FF0000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Khatri BO et al.,1985</a:t>
            </a: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А.И.Федин,С.А.Румянцева,1986</a:t>
            </a:r>
          </a:p>
          <a:p>
            <a:r>
              <a:rPr lang="ru-RU" sz="2000">
                <a:solidFill>
                  <a:schemeClr val="accent2"/>
                </a:solidFill>
              </a:rPr>
              <a:t>В.Я.Неретин и соавт.,1988</a:t>
            </a:r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Weiner HL et al.,1989</a:t>
            </a:r>
          </a:p>
          <a:p>
            <a:r>
              <a:rPr lang="en-GB" sz="2000">
                <a:solidFill>
                  <a:schemeClr val="accent2"/>
                </a:solidFill>
              </a:rPr>
              <a:t>Medenica RD et al.,1994</a:t>
            </a:r>
            <a:endParaRPr lang="ru-RU" sz="2000">
              <a:solidFill>
                <a:schemeClr val="accent2"/>
              </a:solidFill>
            </a:endParaRPr>
          </a:p>
          <a:p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0" y="3141663"/>
            <a:ext cx="4140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Иммуномодулирующее действие связано с выведением антител, продуктов  распада миелина, антигенов, цитокинов.</a:t>
            </a:r>
          </a:p>
        </p:txBody>
      </p:sp>
      <p:sp>
        <p:nvSpPr>
          <p:cNvPr id="95237" name="Text Box 8"/>
          <p:cNvSpPr txBox="1">
            <a:spLocks noChangeArrowheads="1"/>
          </p:cNvSpPr>
          <p:nvPr/>
        </p:nvSpPr>
        <p:spPr bwMode="auto">
          <a:xfrm>
            <a:off x="0" y="4797425"/>
            <a:ext cx="924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       Проведение плазмафереза - 1 раз в неделю с обменом плазмы, составляющей  5% от веса тела. Курс  4 -10 сеансов. При обострении и прогрессировании в сочетании с плазмаферезом возможно использование метипреда или АКТГ, цитостатиков.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715250" cy="108426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C0000"/>
                </a:solidFill>
              </a:rPr>
              <a:t>Вопросы терапии</a:t>
            </a:r>
          </a:p>
        </p:txBody>
      </p:sp>
      <p:pic>
        <p:nvPicPr>
          <p:cNvPr id="13328" name="Picture 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60350"/>
            <a:ext cx="1714500" cy="1343025"/>
          </a:xfrm>
          <a:noFill/>
        </p:spPr>
      </p:pic>
      <p:graphicFrame>
        <p:nvGraphicFramePr>
          <p:cNvPr id="13314" name="Organization Chart 8"/>
          <p:cNvGraphicFramePr>
            <a:graphicFrameLocks/>
          </p:cNvGraphicFramePr>
          <p:nvPr>
            <p:ph sz="half" idx="2"/>
          </p:nvPr>
        </p:nvGraphicFramePr>
        <p:xfrm>
          <a:off x="611188" y="981075"/>
          <a:ext cx="8402637" cy="4608513"/>
        </p:xfrm>
        <a:graphic>
          <a:graphicData uri="http://schemas.openxmlformats.org/drawingml/2006/compatibility">
            <com:legacyDrawing xmlns:com="http://schemas.openxmlformats.org/drawingml/2006/compatibility" spid="_x0000_s13314"/>
          </a:graphicData>
        </a:graphic>
      </p:graphicFrame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2176463" y="5589588"/>
            <a:ext cx="534828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Симптоматическая терапия</a:t>
            </a:r>
          </a:p>
        </p:txBody>
      </p:sp>
      <p:sp>
        <p:nvSpPr>
          <p:cNvPr id="13330" name="Text Box 32"/>
          <p:cNvSpPr txBox="1">
            <a:spLocks noChangeArrowheads="1"/>
          </p:cNvSpPr>
          <p:nvPr/>
        </p:nvSpPr>
        <p:spPr bwMode="auto">
          <a:xfrm>
            <a:off x="1023938" y="1844675"/>
            <a:ext cx="3746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</a:t>
            </a:r>
          </a:p>
        </p:txBody>
      </p:sp>
      <p:sp>
        <p:nvSpPr>
          <p:cNvPr id="13331" name="Text Box 33"/>
          <p:cNvSpPr txBox="1">
            <a:spLocks noChangeArrowheads="1"/>
          </p:cNvSpPr>
          <p:nvPr/>
        </p:nvSpPr>
        <p:spPr bwMode="auto">
          <a:xfrm>
            <a:off x="1023938" y="5661025"/>
            <a:ext cx="452437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</a:t>
            </a:r>
          </a:p>
        </p:txBody>
      </p:sp>
      <p:sp>
        <p:nvSpPr>
          <p:cNvPr id="13332" name="Text Box 34"/>
          <p:cNvSpPr txBox="1">
            <a:spLocks noChangeArrowheads="1"/>
          </p:cNvSpPr>
          <p:nvPr/>
        </p:nvSpPr>
        <p:spPr bwMode="auto">
          <a:xfrm>
            <a:off x="1042988" y="6237288"/>
            <a:ext cx="4333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</a:t>
            </a:r>
          </a:p>
        </p:txBody>
      </p:sp>
      <p:sp>
        <p:nvSpPr>
          <p:cNvPr id="13333" name="Text Box 35"/>
          <p:cNvSpPr txBox="1">
            <a:spLocks noChangeArrowheads="1"/>
          </p:cNvSpPr>
          <p:nvPr/>
        </p:nvSpPr>
        <p:spPr bwMode="auto">
          <a:xfrm>
            <a:off x="2124075" y="6308725"/>
            <a:ext cx="532765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Реабилитационные 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582738" y="260350"/>
            <a:ext cx="7561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Модулирование течения РС</a:t>
            </a:r>
          </a:p>
          <a:p>
            <a:pPr algn="ctr"/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323850" y="2060575"/>
            <a:ext cx="2303463" cy="406400"/>
          </a:xfrm>
          <a:prstGeom prst="rect">
            <a:avLst/>
          </a:prstGeom>
          <a:noFill/>
          <a:ln w="9525">
            <a:solidFill>
              <a:srgbClr val="5563E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ИНТЕРФЕРОНЫ</a:t>
            </a:r>
          </a:p>
        </p:txBody>
      </p:sp>
      <p:sp>
        <p:nvSpPr>
          <p:cNvPr id="96260" name="Text Box 9"/>
          <p:cNvSpPr txBox="1">
            <a:spLocks noChangeArrowheads="1"/>
          </p:cNvSpPr>
          <p:nvPr/>
        </p:nvSpPr>
        <p:spPr bwMode="auto">
          <a:xfrm>
            <a:off x="2771775" y="2060575"/>
            <a:ext cx="2232025" cy="1930400"/>
          </a:xfrm>
          <a:prstGeom prst="rect">
            <a:avLst/>
          </a:prstGeom>
          <a:noFill/>
          <a:ln w="9525">
            <a:solidFill>
              <a:srgbClr val="5563E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Синтетические полимеры, близкие по структуре к общему белку миелина</a:t>
            </a:r>
          </a:p>
        </p:txBody>
      </p:sp>
      <p:sp>
        <p:nvSpPr>
          <p:cNvPr id="96261" name="Line 10"/>
          <p:cNvSpPr>
            <a:spLocks noChangeShapeType="1"/>
          </p:cNvSpPr>
          <p:nvPr/>
        </p:nvSpPr>
        <p:spPr bwMode="auto">
          <a:xfrm flipH="1">
            <a:off x="1835150" y="1052513"/>
            <a:ext cx="0" cy="431800"/>
          </a:xfrm>
          <a:prstGeom prst="line">
            <a:avLst/>
          </a:prstGeom>
          <a:noFill/>
          <a:ln w="57150">
            <a:solidFill>
              <a:srgbClr val="5563E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62" name="Line 11"/>
          <p:cNvSpPr>
            <a:spLocks noChangeShapeType="1"/>
          </p:cNvSpPr>
          <p:nvPr/>
        </p:nvSpPr>
        <p:spPr bwMode="auto">
          <a:xfrm>
            <a:off x="6372225" y="1052513"/>
            <a:ext cx="0" cy="431800"/>
          </a:xfrm>
          <a:prstGeom prst="line">
            <a:avLst/>
          </a:prstGeom>
          <a:noFill/>
          <a:ln w="57150">
            <a:solidFill>
              <a:srgbClr val="5563E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63" name="Text Box 12"/>
          <p:cNvSpPr txBox="1">
            <a:spLocks noChangeArrowheads="1"/>
          </p:cNvSpPr>
          <p:nvPr/>
        </p:nvSpPr>
        <p:spPr bwMode="auto">
          <a:xfrm>
            <a:off x="395288" y="4005263"/>
            <a:ext cx="79216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Целью терапии является предотвращение обострений, стабилизация состояния, предупреждение трансформации в прогрессирующее течение  при ремиттирующем РС, а также снижение частоты обострения и замедления нарастания инвалидизация при вторично-прогредиентном РС</a:t>
            </a:r>
          </a:p>
        </p:txBody>
      </p:sp>
      <p:sp>
        <p:nvSpPr>
          <p:cNvPr id="96264" name="Line 13"/>
          <p:cNvSpPr>
            <a:spLocks noChangeShapeType="1"/>
          </p:cNvSpPr>
          <p:nvPr/>
        </p:nvSpPr>
        <p:spPr bwMode="auto">
          <a:xfrm>
            <a:off x="539750" y="6669088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5" name="Text Box 14"/>
          <p:cNvSpPr txBox="1">
            <a:spLocks noChangeArrowheads="1"/>
          </p:cNvSpPr>
          <p:nvPr/>
        </p:nvSpPr>
        <p:spPr bwMode="auto">
          <a:xfrm>
            <a:off x="5651500" y="2060575"/>
            <a:ext cx="2808288" cy="650875"/>
          </a:xfrm>
          <a:prstGeom prst="rect">
            <a:avLst/>
          </a:prstGeom>
          <a:noFill/>
          <a:ln w="9525">
            <a:solidFill>
              <a:srgbClr val="5563E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Иммуносупрессоры</a:t>
            </a:r>
          </a:p>
          <a:p>
            <a:endParaRPr lang="ru-RU"/>
          </a:p>
        </p:txBody>
      </p:sp>
      <p:sp>
        <p:nvSpPr>
          <p:cNvPr id="96266" name="Text Box 15"/>
          <p:cNvSpPr txBox="1">
            <a:spLocks noChangeArrowheads="1"/>
          </p:cNvSpPr>
          <p:nvPr/>
        </p:nvSpPr>
        <p:spPr bwMode="auto">
          <a:xfrm>
            <a:off x="5651500" y="2944813"/>
            <a:ext cx="2808288" cy="650875"/>
          </a:xfrm>
          <a:prstGeom prst="rect">
            <a:avLst/>
          </a:prstGeom>
          <a:noFill/>
          <a:ln w="9525">
            <a:solidFill>
              <a:srgbClr val="5563E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Иммуноглобулины</a:t>
            </a:r>
          </a:p>
          <a:p>
            <a:endParaRPr lang="ru-RU"/>
          </a:p>
        </p:txBody>
      </p:sp>
      <p:sp>
        <p:nvSpPr>
          <p:cNvPr id="96267" name="Text Box 16"/>
          <p:cNvSpPr txBox="1">
            <a:spLocks noChangeArrowheads="1"/>
          </p:cNvSpPr>
          <p:nvPr/>
        </p:nvSpPr>
        <p:spPr bwMode="auto">
          <a:xfrm>
            <a:off x="395288" y="1557338"/>
            <a:ext cx="4608512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</a:rPr>
              <a:t>1- линия</a:t>
            </a:r>
          </a:p>
        </p:txBody>
      </p:sp>
      <p:sp>
        <p:nvSpPr>
          <p:cNvPr id="96268" name="Text Box 17"/>
          <p:cNvSpPr txBox="1">
            <a:spLocks noChangeArrowheads="1"/>
          </p:cNvSpPr>
          <p:nvPr/>
        </p:nvSpPr>
        <p:spPr bwMode="auto">
          <a:xfrm>
            <a:off x="5651500" y="1557338"/>
            <a:ext cx="2808288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</a:rPr>
              <a:t>2-я линия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56126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Модулирование течения РС</a:t>
            </a:r>
          </a:p>
          <a:p>
            <a:r>
              <a:rPr lang="ru-RU" sz="2400" b="1"/>
              <a:t>Препараты, изменяющие течение РС (ПИТРС)</a:t>
            </a:r>
          </a:p>
          <a:p>
            <a:pPr algn="ctr"/>
            <a:endParaRPr lang="ru-RU" sz="2400" b="1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827088" y="1484313"/>
            <a:ext cx="77057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Бетаферон- бета-ИФН</a:t>
            </a:r>
            <a:r>
              <a:rPr lang="en-GB" sz="2000" b="1">
                <a:solidFill>
                  <a:schemeClr val="accent2"/>
                </a:solidFill>
              </a:rPr>
              <a:t>-1b</a:t>
            </a:r>
            <a:r>
              <a:rPr lang="ru-RU" sz="2000" b="1">
                <a:solidFill>
                  <a:schemeClr val="accent2"/>
                </a:solidFill>
              </a:rPr>
              <a:t> (“Шеринг”)</a:t>
            </a:r>
            <a:r>
              <a:rPr lang="ru-RU"/>
              <a:t> назначается в дозе 8 млн. международных единиц (ММЕ или 250 мг) подкожно через день длительно (не менее 12 месяцев). Побочные реакции при введении бетаферона заключаются в локальных реакциях в месте введения, общих гриппоподобных состояниях (озноб, лихорадка, суставные, мышечные боли), депрессия.</a:t>
            </a:r>
          </a:p>
          <a:p>
            <a:r>
              <a:rPr lang="ru-RU" sz="2000" b="1">
                <a:solidFill>
                  <a:schemeClr val="accent2"/>
                </a:solidFill>
              </a:rPr>
              <a:t>Ребиф - бета-ИФН</a:t>
            </a:r>
            <a:r>
              <a:rPr lang="en-GB" sz="2000" b="1">
                <a:solidFill>
                  <a:schemeClr val="accent2"/>
                </a:solidFill>
              </a:rPr>
              <a:t>-1</a:t>
            </a:r>
            <a:r>
              <a:rPr lang="ru-RU" sz="2000" b="1">
                <a:solidFill>
                  <a:schemeClr val="accent2"/>
                </a:solidFill>
              </a:rPr>
              <a:t>a (“Сероно”)</a:t>
            </a:r>
            <a:r>
              <a:rPr lang="ru-RU"/>
              <a:t> вводится подкожно по 44 мкг (или 22 мкг) через день длительно, годами (не менее 12 месяцев).</a:t>
            </a:r>
          </a:p>
          <a:p>
            <a:r>
              <a:rPr lang="ru-RU" sz="2000" b="1">
                <a:solidFill>
                  <a:schemeClr val="accent2"/>
                </a:solidFill>
              </a:rPr>
              <a:t>Авонекс -  бета-ИФН</a:t>
            </a:r>
            <a:r>
              <a:rPr lang="en-GB" sz="2000" b="1">
                <a:solidFill>
                  <a:schemeClr val="accent2"/>
                </a:solidFill>
              </a:rPr>
              <a:t>-1</a:t>
            </a:r>
            <a:r>
              <a:rPr lang="ru-RU" sz="2000" b="1">
                <a:solidFill>
                  <a:schemeClr val="accent2"/>
                </a:solidFill>
              </a:rPr>
              <a:t>a</a:t>
            </a:r>
            <a:r>
              <a:rPr lang="ru-RU" sz="2000"/>
              <a:t> </a:t>
            </a:r>
            <a:r>
              <a:rPr lang="ru-RU" sz="2000" b="1">
                <a:solidFill>
                  <a:schemeClr val="accent2"/>
                </a:solidFill>
              </a:rPr>
              <a:t>(“Гедеон Рихтер”)</a:t>
            </a:r>
            <a:r>
              <a:rPr lang="ru-RU"/>
              <a:t> вводится подкожно по 30 мкг 1 раз в неделю длительно.</a:t>
            </a:r>
          </a:p>
          <a:p>
            <a:r>
              <a:rPr lang="ru-RU"/>
              <a:t>Побочные эффекты у препаратов бета-ИФН-1a те же, что и у бета-ИФН-1b, но развиваются несколько реже.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771775" y="1052513"/>
            <a:ext cx="297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ИНТЕРФЕРОНЫ</a:t>
            </a: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7359650" y="2079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1-я линия</a:t>
            </a:r>
          </a:p>
        </p:txBody>
      </p:sp>
      <p:pic>
        <p:nvPicPr>
          <p:cNvPr id="97286" name="Picture 8" descr="Ребиф 22 (Rebif 2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581525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9" descr="avonex-up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941888"/>
            <a:ext cx="28082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10" descr="betafer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868863"/>
            <a:ext cx="2617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32385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Механизмы действия ИНТЕРФЕРОНА-</a:t>
            </a:r>
            <a:r>
              <a:rPr lang="en-GB" sz="3200" b="1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lang="en-GB" sz="2400">
                <a:solidFill>
                  <a:srgbClr val="0101B3"/>
                </a:solidFill>
              </a:rPr>
              <a:t>(Serono International S.A.,2004)</a:t>
            </a:r>
            <a:endParaRPr lang="ru-RU" sz="2400">
              <a:solidFill>
                <a:srgbClr val="0101B3"/>
              </a:solidFill>
            </a:endParaRP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0" y="1412875"/>
          <a:ext cx="9144000" cy="5445125"/>
        </p:xfrm>
        <a:graphic>
          <a:graphicData uri="http://schemas.openxmlformats.org/presentationml/2006/ole">
            <p:oleObj spid="_x0000_s15362" name="Bitmap Image" r:id="rId3" imgW="8783276" imgH="45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1582738" y="260350"/>
            <a:ext cx="7561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Модулирование течения РС</a:t>
            </a:r>
          </a:p>
          <a:p>
            <a:pPr algn="ctr"/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98307" name="Text Box 7"/>
          <p:cNvSpPr txBox="1">
            <a:spLocks noChangeArrowheads="1"/>
          </p:cNvSpPr>
          <p:nvPr/>
        </p:nvSpPr>
        <p:spPr bwMode="auto">
          <a:xfrm>
            <a:off x="250825" y="1125538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Синтетические полимеры, близкие по структуре к общему белку миелина</a:t>
            </a:r>
          </a:p>
        </p:txBody>
      </p:sp>
      <p:sp>
        <p:nvSpPr>
          <p:cNvPr id="98308" name="Text Box 8"/>
          <p:cNvSpPr txBox="1">
            <a:spLocks noChangeArrowheads="1"/>
          </p:cNvSpPr>
          <p:nvPr/>
        </p:nvSpPr>
        <p:spPr bwMode="auto">
          <a:xfrm>
            <a:off x="323850" y="2565400"/>
            <a:ext cx="54721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Препарат ГЛАТИРАМЕРА АЦЕТАТ (КОПАКСОН, «</a:t>
            </a:r>
            <a:r>
              <a:rPr lang="en-GB" sz="2000" b="1">
                <a:solidFill>
                  <a:schemeClr val="accent2"/>
                </a:solidFill>
              </a:rPr>
              <a:t>TEVA</a:t>
            </a:r>
            <a:r>
              <a:rPr lang="ru-RU" sz="2000" b="1">
                <a:solidFill>
                  <a:schemeClr val="accent2"/>
                </a:solidFill>
              </a:rPr>
              <a:t>») – </a:t>
            </a:r>
            <a:r>
              <a:rPr lang="ru-RU" sz="2000"/>
              <a:t>полимер из 4 аминокислот: </a:t>
            </a:r>
            <a:r>
              <a:rPr lang="en-GB" sz="2000"/>
              <a:t>L-</a:t>
            </a:r>
            <a:r>
              <a:rPr lang="ru-RU" sz="2000"/>
              <a:t>аланин,</a:t>
            </a:r>
            <a:r>
              <a:rPr lang="en-GB" sz="2000"/>
              <a:t>L-</a:t>
            </a:r>
            <a:r>
              <a:rPr lang="ru-RU" sz="2000"/>
              <a:t>глутамин,</a:t>
            </a:r>
            <a:r>
              <a:rPr lang="en-GB" sz="2000"/>
              <a:t>L-</a:t>
            </a:r>
            <a:r>
              <a:rPr lang="ru-RU" sz="2000"/>
              <a:t>лизин, </a:t>
            </a:r>
            <a:r>
              <a:rPr lang="en-GB" sz="2000"/>
              <a:t>L-</a:t>
            </a:r>
            <a:r>
              <a:rPr lang="ru-RU" sz="2000"/>
              <a:t>тирозин.</a:t>
            </a:r>
          </a:p>
          <a:p>
            <a:r>
              <a:rPr lang="ru-RU" sz="2000"/>
              <a:t>Применяется в дозе 20 мг подкожно ежедневно длительно (не менее 12 месяцев). Из побочных эффектов отмечаются умеренные местные реакции, гриппоподобные состояния, общее недомогание, дурнота, боли в эпигастральной области, иногда – панические возбуждения. </a:t>
            </a:r>
          </a:p>
        </p:txBody>
      </p:sp>
      <p:sp>
        <p:nvSpPr>
          <p:cNvPr id="98309" name="Text Box 9"/>
          <p:cNvSpPr txBox="1">
            <a:spLocks noChangeArrowheads="1"/>
          </p:cNvSpPr>
          <p:nvPr/>
        </p:nvSpPr>
        <p:spPr bwMode="auto">
          <a:xfrm>
            <a:off x="7359650" y="2079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1-я линия</a:t>
            </a:r>
          </a:p>
        </p:txBody>
      </p:sp>
      <p:pic>
        <p:nvPicPr>
          <p:cNvPr id="98310" name="Picture 13" descr="Картинка 4 из 1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997200"/>
            <a:ext cx="30241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042988" y="0"/>
            <a:ext cx="7777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Механизмы действия КОПАКСОНА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476375" y="549275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0101B3"/>
                </a:solidFill>
              </a:rPr>
              <a:t>(Neuhaus O et al.,2001; Ziemssen T. et al.,2002)</a:t>
            </a:r>
            <a:endParaRPr lang="ru-RU" b="1">
              <a:solidFill>
                <a:srgbClr val="0101B3"/>
              </a:solidFill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376238" y="6021388"/>
            <a:ext cx="8767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0101B3"/>
                </a:solidFill>
              </a:rPr>
              <a:t>TCR</a:t>
            </a:r>
            <a:r>
              <a:rPr lang="ru-RU" sz="1600" b="1"/>
              <a:t> - Т- клеточный рецептор; </a:t>
            </a:r>
            <a:r>
              <a:rPr lang="ru-RU" sz="1600" b="1">
                <a:solidFill>
                  <a:srgbClr val="0101B3"/>
                </a:solidFill>
              </a:rPr>
              <a:t>МНС</a:t>
            </a:r>
            <a:r>
              <a:rPr lang="ru-RU" sz="1600" b="1"/>
              <a:t> – главный комплекс гистосовместимости; </a:t>
            </a:r>
            <a:r>
              <a:rPr lang="en-GB" sz="1600" b="1">
                <a:solidFill>
                  <a:srgbClr val="0101B3"/>
                </a:solidFill>
              </a:rPr>
              <a:t>Ag</a:t>
            </a:r>
            <a:r>
              <a:rPr lang="ru-RU" sz="1600" b="1"/>
              <a:t> – антиген; </a:t>
            </a:r>
            <a:r>
              <a:rPr lang="en-GB" sz="1600" b="1"/>
              <a:t> </a:t>
            </a:r>
            <a:r>
              <a:rPr lang="en-GB" sz="1600" b="1">
                <a:solidFill>
                  <a:srgbClr val="0101B3"/>
                </a:solidFill>
              </a:rPr>
              <a:t>BDNF</a:t>
            </a:r>
            <a:r>
              <a:rPr lang="ru-RU" sz="1600" b="1"/>
              <a:t>- нейротрофический фактор мозгового происхождения</a:t>
            </a:r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395288" y="908050"/>
          <a:ext cx="8569325" cy="5949950"/>
        </p:xfrm>
        <a:graphic>
          <a:graphicData uri="http://schemas.openxmlformats.org/presentationml/2006/ole">
            <p:oleObj spid="_x0000_s16386" name="Photo Editor Photo" r:id="rId4" imgW="9716856" imgH="6020640" progId="">
              <p:embed/>
            </p:oleObj>
          </a:graphicData>
        </a:graphic>
      </p:graphicFrame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0" y="6216650"/>
            <a:ext cx="19070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101B3"/>
                </a:solidFill>
              </a:rPr>
              <a:t>TCR</a:t>
            </a:r>
            <a:r>
              <a:rPr lang="ru-RU" b="1"/>
              <a:t> - Т- клеточный рецептор; </a:t>
            </a:r>
            <a:r>
              <a:rPr lang="ru-RU" b="1">
                <a:solidFill>
                  <a:srgbClr val="0101B3"/>
                </a:solidFill>
              </a:rPr>
              <a:t>МНС</a:t>
            </a:r>
            <a:r>
              <a:rPr lang="ru-RU" b="1"/>
              <a:t> – главный комплекс гистосовместимости; </a:t>
            </a:r>
          </a:p>
          <a:p>
            <a:r>
              <a:rPr lang="en-GB" b="1">
                <a:solidFill>
                  <a:srgbClr val="0101B3"/>
                </a:solidFill>
              </a:rPr>
              <a:t>Ag</a:t>
            </a:r>
            <a:r>
              <a:rPr lang="ru-RU" b="1"/>
              <a:t> – антиген; </a:t>
            </a:r>
            <a:r>
              <a:rPr lang="en-GB" b="1"/>
              <a:t> </a:t>
            </a:r>
            <a:r>
              <a:rPr lang="en-GB" b="1">
                <a:solidFill>
                  <a:srgbClr val="0101B3"/>
                </a:solidFill>
              </a:rPr>
              <a:t>BDNF</a:t>
            </a:r>
            <a:r>
              <a:rPr lang="ru-RU" b="1"/>
              <a:t>- нейротрофический фактор мозгового происхождения</a:t>
            </a:r>
          </a:p>
          <a:p>
            <a:endParaRPr lang="ru-RU"/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519113" y="1052513"/>
            <a:ext cx="8374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Механизм действия копаксона обусловлен   конкурентным с ОБМ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связыванием с молекулой МН</a:t>
            </a:r>
            <a:r>
              <a:rPr lang="en-GB" sz="1600" b="1">
                <a:solidFill>
                  <a:schemeClr val="bg1"/>
                </a:solidFill>
              </a:rPr>
              <a:t>C,  </a:t>
            </a:r>
            <a:r>
              <a:rPr lang="ru-RU" sz="1600" b="1">
                <a:solidFill>
                  <a:schemeClr val="bg1"/>
                </a:solidFill>
              </a:rPr>
              <a:t>которая участвует в презентировании антигенов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9001125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Сравнение эффективности современных средств </a:t>
            </a:r>
            <a:r>
              <a:rPr lang="ru-RU" sz="2800" b="1" dirty="0" err="1" smtClean="0">
                <a:solidFill>
                  <a:srgbClr val="FF0000"/>
                </a:solidFill>
              </a:rPr>
              <a:t>болезнь-модифицирующей</a:t>
            </a:r>
            <a:r>
              <a:rPr lang="ru-RU" sz="2800" b="1" dirty="0" smtClean="0">
                <a:solidFill>
                  <a:srgbClr val="FF0000"/>
                </a:solidFill>
              </a:rPr>
              <a:t> терапии, рекомендуемых в качестве препаратов первого выбора при лечении РС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3463" y="1839913"/>
            <a:ext cx="7077075" cy="4048125"/>
          </a:xfrm>
          <a:noFill/>
        </p:spPr>
      </p:pic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214313" y="1643063"/>
            <a:ext cx="892968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                       </a:t>
            </a:r>
            <a:r>
              <a:rPr lang="ru-RU" b="1">
                <a:solidFill>
                  <a:schemeClr val="accent2"/>
                </a:solidFill>
              </a:rPr>
              <a:t>  по данным 2-х летних клинических исследований</a:t>
            </a:r>
            <a:r>
              <a:rPr lang="ru-RU" b="1">
                <a:solidFill>
                  <a:srgbClr val="FF0000"/>
                </a:solidFill>
              </a:rPr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3300"/>
                </a:solidFill>
              </a:rPr>
              <a:t>Показания к иммуномодулирующей терапии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/>
            <a:r>
              <a:rPr lang="ru-RU" smtClean="0"/>
              <a:t>При уровне инвалидизации по </a:t>
            </a:r>
            <a:r>
              <a:rPr lang="en-US" smtClean="0"/>
              <a:t>EDSS</a:t>
            </a:r>
            <a:r>
              <a:rPr lang="ru-RU" smtClean="0"/>
              <a:t> не более 6,5</a:t>
            </a:r>
          </a:p>
          <a:p>
            <a:pPr marL="609600" indent="-609600" eaLnBrk="1" hangingPunct="1"/>
            <a:r>
              <a:rPr lang="ru-RU" smtClean="0"/>
              <a:t>при ремитирующем течении РС</a:t>
            </a:r>
          </a:p>
          <a:p>
            <a:pPr marL="609600" indent="-609600" eaLnBrk="1" hangingPunct="1"/>
            <a:r>
              <a:rPr lang="ru-RU" smtClean="0"/>
              <a:t>при вторично прогрессирующем РС с обострениями</a:t>
            </a:r>
          </a:p>
          <a:p>
            <a:pPr marL="609600" indent="-609600" eaLnBrk="1" hangingPunct="1">
              <a:buFontTx/>
              <a:buNone/>
            </a:pPr>
            <a:r>
              <a:rPr lang="ru-RU" smtClean="0">
                <a:solidFill>
                  <a:srgbClr val="7D32F8"/>
                </a:solidFill>
              </a:rPr>
              <a:t>ПРИЧИНЫ ОТКАЗА:</a:t>
            </a:r>
          </a:p>
          <a:p>
            <a:pPr marL="609600" indent="-609600" eaLnBrk="1" hangingPunct="1"/>
            <a:r>
              <a:rPr lang="ru-RU" smtClean="0"/>
              <a:t>Побочные явления</a:t>
            </a:r>
          </a:p>
          <a:p>
            <a:pPr marL="609600" indent="-609600" eaLnBrk="1" hangingPunct="1"/>
            <a:r>
              <a:rPr lang="ru-RU" smtClean="0"/>
              <a:t>Частые инъекции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Натализумаб </a:t>
            </a:r>
            <a:r>
              <a:rPr lang="ru-RU" sz="2800" b="1" smtClean="0">
                <a:solidFill>
                  <a:schemeClr val="accent2"/>
                </a:solidFill>
              </a:rPr>
              <a:t>(</a:t>
            </a:r>
            <a:r>
              <a:rPr lang="en-US" sz="2800" b="1" smtClean="0">
                <a:solidFill>
                  <a:schemeClr val="accent2"/>
                </a:solidFill>
              </a:rPr>
              <a:t>TYSABRI)</a:t>
            </a:r>
            <a:r>
              <a:rPr lang="ru-RU" sz="2800" b="1" smtClean="0">
                <a:solidFill>
                  <a:schemeClr val="accent2"/>
                </a:solidFill>
              </a:rPr>
              <a:t> </a:t>
            </a:r>
            <a:r>
              <a:rPr lang="ru-RU" sz="2800" b="1" smtClean="0">
                <a:solidFill>
                  <a:srgbClr val="FF0000"/>
                </a:solidFill>
              </a:rPr>
              <a:t>– класс моноклональных антител</a:t>
            </a:r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215312" cy="4186237"/>
          </a:xfrm>
        </p:spPr>
        <p:txBody>
          <a:bodyPr/>
          <a:lstStyle/>
          <a:p>
            <a:pPr eaLnBrk="1" hangingPunct="1"/>
            <a:r>
              <a:rPr lang="ru-RU" sz="2000" smtClean="0"/>
              <a:t>первый селективный ингибитор молекул адгезии</a:t>
            </a:r>
            <a:endParaRPr lang="en-US" sz="2000" smtClean="0"/>
          </a:p>
          <a:p>
            <a:pPr eaLnBrk="1" hangingPunct="1"/>
            <a:r>
              <a:rPr lang="ru-RU" sz="2000" smtClean="0"/>
              <a:t>связывается с a 4-субъединицей интегриновых рецепторов на поверхности активированных Т-лимфоцитов и ингибирует их трансмиграцию в ЦНС</a:t>
            </a:r>
          </a:p>
          <a:p>
            <a:pPr eaLnBrk="1" hangingPunct="1"/>
            <a:r>
              <a:rPr lang="ru-RU" sz="2000" smtClean="0"/>
              <a:t>В рамках исследования </a:t>
            </a:r>
            <a:r>
              <a:rPr lang="ru-RU" sz="2000" i="1" smtClean="0">
                <a:solidFill>
                  <a:schemeClr val="accent2"/>
                </a:solidFill>
              </a:rPr>
              <a:t>AFFIRM</a:t>
            </a:r>
            <a:r>
              <a:rPr lang="ru-RU" sz="2000" smtClean="0">
                <a:solidFill>
                  <a:schemeClr val="accent2"/>
                </a:solidFill>
              </a:rPr>
              <a:t> </a:t>
            </a:r>
            <a:r>
              <a:rPr lang="ru-RU" sz="2000" smtClean="0"/>
              <a:t> натализумаб достоверно снижал частоту клинических рецидивов на 68 % (p &lt; 0,001), риск стойкого прогрессирования нетрудоспособности в течение 12 недель — на 42 %, в течение 24 недель — на 54 % (p &lt; 0,001), количество </a:t>
            </a:r>
            <a:r>
              <a:rPr lang="en-US" sz="2000" smtClean="0"/>
              <a:t>Gd</a:t>
            </a:r>
            <a:r>
              <a:rPr lang="ru-RU" sz="2000" smtClean="0"/>
              <a:t>-контрастированных повреждений на 92 % (p &lt; 0,001) и новых или увеличенных Т2-гиперинтенсивных повреждений на 83 % (p &lt; 0,001)</a:t>
            </a:r>
            <a:endParaRPr lang="ru-RU" sz="1400" smtClean="0"/>
          </a:p>
        </p:txBody>
      </p:sp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357188" y="5934075"/>
            <a:ext cx="8786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Polman C.H., O’Connor P.W., Havrdova E. et al. A randomized, placebo-controlled trial of natalizumab for relapsing multiple sclerosis // N. Engl. J. Med. — 2006. — 354. — 889-910.</a:t>
            </a:r>
            <a:endParaRPr lang="ru-RU"/>
          </a:p>
        </p:txBody>
      </p:sp>
      <p:pic>
        <p:nvPicPr>
          <p:cNvPr id="1013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Точки, в которых </a:t>
            </a:r>
            <a:r>
              <a:rPr lang="ru-RU" sz="3200" b="1" dirty="0" err="1" smtClean="0">
                <a:solidFill>
                  <a:schemeClr val="accent2"/>
                </a:solidFill>
              </a:rPr>
              <a:t>натализумаб</a:t>
            </a:r>
            <a:r>
              <a:rPr lang="ru-RU" sz="3200" b="1" dirty="0" smtClean="0">
                <a:solidFill>
                  <a:srgbClr val="FF0000"/>
                </a:solidFill>
              </a:rPr>
              <a:t> может ингибировать воспалительный процесс при РС</a:t>
            </a:r>
          </a:p>
        </p:txBody>
      </p:sp>
      <p:pic>
        <p:nvPicPr>
          <p:cNvPr id="1024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71625"/>
            <a:ext cx="6429375" cy="5072063"/>
          </a:xfrm>
          <a:noFill/>
        </p:spPr>
      </p:pic>
      <p:sp>
        <p:nvSpPr>
          <p:cNvPr id="102404" name="TextBox 4"/>
          <p:cNvSpPr txBox="1">
            <a:spLocks noChangeArrowheads="1"/>
          </p:cNvSpPr>
          <p:nvPr/>
        </p:nvSpPr>
        <p:spPr bwMode="auto">
          <a:xfrm>
            <a:off x="785813" y="6072188"/>
            <a:ext cx="7358062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Побочные эффекты</a:t>
            </a:r>
          </a:p>
        </p:txBody>
      </p:sp>
      <p:sp>
        <p:nvSpPr>
          <p:cNvPr id="1034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Наиболее тяжелым побочным эффектом лечения Тисабри является прогрессирующая мультифокальная лейкоэнцефалопатия</a:t>
            </a:r>
          </a:p>
          <a:p>
            <a:pPr eaLnBrk="1" hangingPunct="1"/>
            <a:r>
              <a:rPr lang="ru-RU" sz="2800" b="1" smtClean="0"/>
              <a:t>ПМЛ связана с активизацией в условиях иммунодефицита полиомавируса JCV (опортунистическая вирусная инфекция) в ЦНС </a:t>
            </a:r>
          </a:p>
          <a:p>
            <a:pPr eaLnBrk="1" hangingPunct="1"/>
            <a:r>
              <a:rPr lang="ru-RU" sz="2800" b="1" smtClean="0"/>
              <a:t>Частота ПМЛ при лечении Тисабри составляет по последним данным 1.2/10000 пациентов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ques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44675"/>
            <a:ext cx="3105150" cy="2827338"/>
          </a:xfrm>
          <a:noFill/>
        </p:spPr>
      </p:pic>
      <p:sp>
        <p:nvSpPr>
          <p:cNvPr id="9216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851275" y="1052513"/>
            <a:ext cx="4835525" cy="507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rgbClr val="CC0000"/>
                </a:solidFill>
              </a:rPr>
              <a:t>Вопросы к специалисту:</a:t>
            </a:r>
          </a:p>
          <a:p>
            <a:pPr algn="ctr" eaLnBrk="1" hangingPunct="1">
              <a:buFontTx/>
              <a:buNone/>
            </a:pPr>
            <a:r>
              <a:rPr lang="ru-RU" sz="3600" smtClean="0"/>
              <a:t>1.Когда необходимо начинать лечение?</a:t>
            </a:r>
          </a:p>
          <a:p>
            <a:pPr algn="ctr" eaLnBrk="1" hangingPunct="1">
              <a:buFontTx/>
              <a:buNone/>
            </a:pPr>
            <a:r>
              <a:rPr lang="ru-RU" sz="3600" smtClean="0"/>
              <a:t>2.Целесообразно ли лечить больных с РС  в период ремиссии?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42875"/>
            <a:ext cx="7572375" cy="9572625"/>
          </a:xfrm>
          <a:noFill/>
        </p:spPr>
      </p:pic>
      <p:sp>
        <p:nvSpPr>
          <p:cNvPr id="104451" name="TextBox 5"/>
          <p:cNvSpPr txBox="1">
            <a:spLocks noChangeArrowheads="1"/>
          </p:cNvSpPr>
          <p:nvPr/>
        </p:nvSpPr>
        <p:spPr bwMode="auto">
          <a:xfrm>
            <a:off x="500063" y="4643438"/>
            <a:ext cx="178593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14313"/>
            <a:ext cx="7429500" cy="6429375"/>
          </a:xfrm>
          <a:noFill/>
        </p:spPr>
      </p:pic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785813" y="4143375"/>
            <a:ext cx="178593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6" name="TextBox 5"/>
          <p:cNvSpPr txBox="1">
            <a:spLocks noChangeArrowheads="1"/>
          </p:cNvSpPr>
          <p:nvPr/>
        </p:nvSpPr>
        <p:spPr bwMode="auto">
          <a:xfrm>
            <a:off x="6858000" y="642937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5813" y="4214813"/>
            <a:ext cx="1857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250825" y="6381750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cs typeface="Arial" pitchFamily="34" charset="0"/>
              </a:rPr>
              <a:t>* </a:t>
            </a:r>
            <a:r>
              <a:rPr lang="en-US" sz="1600" b="1" i="1">
                <a:cs typeface="Arial" pitchFamily="34" charset="0"/>
              </a:rPr>
              <a:t>Bruck et.al. 2007</a:t>
            </a:r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539750" y="2133600"/>
            <a:ext cx="7969250" cy="2333625"/>
            <a:chOff x="10664" y="16535"/>
            <a:chExt cx="8622" cy="2193"/>
          </a:xfrm>
        </p:grpSpPr>
        <p:sp>
          <p:nvSpPr>
            <p:cNvPr id="17446" name="Text Box 4"/>
            <p:cNvSpPr txBox="1">
              <a:spLocks noChangeArrowheads="1"/>
            </p:cNvSpPr>
            <p:nvPr/>
          </p:nvSpPr>
          <p:spPr bwMode="auto">
            <a:xfrm>
              <a:off x="18133" y="17176"/>
              <a:ext cx="1153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767" tIns="48384" rIns="96767" bIns="48384">
              <a:spAutoFit/>
            </a:bodyPr>
            <a:lstStyle/>
            <a:p>
              <a:pPr defTabSz="852488">
                <a:spcBef>
                  <a:spcPct val="50000"/>
                </a:spcBef>
              </a:pPr>
              <a:endParaRPr lang="de-DE" sz="2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17447" name="Group 5"/>
            <p:cNvGrpSpPr>
              <a:grpSpLocks/>
            </p:cNvGrpSpPr>
            <p:nvPr/>
          </p:nvGrpSpPr>
          <p:grpSpPr bwMode="auto">
            <a:xfrm>
              <a:off x="10664" y="16535"/>
              <a:ext cx="7388" cy="2193"/>
              <a:chOff x="10664" y="16535"/>
              <a:chExt cx="7388" cy="2193"/>
            </a:xfrm>
          </p:grpSpPr>
          <p:grpSp>
            <p:nvGrpSpPr>
              <p:cNvPr id="17448" name="Group 6"/>
              <p:cNvGrpSpPr>
                <a:grpSpLocks/>
              </p:cNvGrpSpPr>
              <p:nvPr/>
            </p:nvGrpSpPr>
            <p:grpSpPr bwMode="auto">
              <a:xfrm>
                <a:off x="11247" y="16535"/>
                <a:ext cx="2270" cy="1577"/>
                <a:chOff x="10908" y="16103"/>
                <a:chExt cx="2270" cy="1577"/>
              </a:xfrm>
            </p:grpSpPr>
            <p:pic>
              <p:nvPicPr>
                <p:cNvPr id="17456" name="Picture 7" descr="Z142_3LFB200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4000" contrast="48000"/>
                </a:blip>
                <a:srcRect b="7689"/>
                <a:stretch>
                  <a:fillRect/>
                </a:stretch>
              </p:blipFill>
              <p:spPr bwMode="auto">
                <a:xfrm>
                  <a:off x="10911" y="16103"/>
                  <a:ext cx="2267" cy="1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7457" name="Group 8"/>
                <p:cNvGrpSpPr>
                  <a:grpSpLocks/>
                </p:cNvGrpSpPr>
                <p:nvPr/>
              </p:nvGrpSpPr>
              <p:grpSpPr bwMode="auto">
                <a:xfrm>
                  <a:off x="10908" y="17016"/>
                  <a:ext cx="907" cy="664"/>
                  <a:chOff x="10908" y="17142"/>
                  <a:chExt cx="907" cy="664"/>
                </a:xfrm>
              </p:grpSpPr>
              <p:pic>
                <p:nvPicPr>
                  <p:cNvPr id="17458" name="Picture 9" descr="Z142_3LFB40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24000" contrast="36000"/>
                  </a:blip>
                  <a:srcRect l="8742" t="7074" r="7700" b="11610"/>
                  <a:stretch>
                    <a:fillRect/>
                  </a:stretch>
                </p:blipFill>
                <p:spPr bwMode="auto">
                  <a:xfrm>
                    <a:off x="10908" y="17142"/>
                    <a:ext cx="907" cy="6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745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1222" y="17172"/>
                    <a:ext cx="228" cy="144"/>
                  </a:xfrm>
                  <a:prstGeom prst="rect">
                    <a:avLst/>
                  </a:prstGeom>
                  <a:noFill/>
                  <a:ln w="19050">
                    <a:solidFill>
                      <a:srgbClr val="000099"/>
                    </a:solidFill>
                    <a:miter lim="800000"/>
                    <a:headEnd/>
                    <a:tailEnd/>
                  </a:ln>
                </p:spPr>
                <p:txBody>
                  <a:bodyPr lIns="96767" tIns="48384" rIns="96767" bIns="48384" anchor="ctr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449" name="Group 11"/>
              <p:cNvGrpSpPr>
                <a:grpSpLocks/>
              </p:cNvGrpSpPr>
              <p:nvPr/>
            </p:nvGrpSpPr>
            <p:grpSpPr bwMode="auto">
              <a:xfrm>
                <a:off x="13549" y="16535"/>
                <a:ext cx="2269" cy="1576"/>
                <a:chOff x="13162" y="16103"/>
                <a:chExt cx="2269" cy="1576"/>
              </a:xfrm>
            </p:grpSpPr>
            <p:pic>
              <p:nvPicPr>
                <p:cNvPr id="17452" name="Picture 12" descr="115_1LFB200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7689"/>
                <a:stretch>
                  <a:fillRect/>
                </a:stretch>
              </p:blipFill>
              <p:spPr bwMode="auto">
                <a:xfrm>
                  <a:off x="13164" y="16103"/>
                  <a:ext cx="2267" cy="1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7453" name="Group 13"/>
                <p:cNvGrpSpPr>
                  <a:grpSpLocks/>
                </p:cNvGrpSpPr>
                <p:nvPr/>
              </p:nvGrpSpPr>
              <p:grpSpPr bwMode="auto">
                <a:xfrm>
                  <a:off x="13162" y="17013"/>
                  <a:ext cx="907" cy="666"/>
                  <a:chOff x="13162" y="17139"/>
                  <a:chExt cx="907" cy="666"/>
                </a:xfrm>
              </p:grpSpPr>
              <p:pic>
                <p:nvPicPr>
                  <p:cNvPr id="17454" name="Picture 14" descr="115_1LFB40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bright="24000" contrast="6000"/>
                  </a:blip>
                  <a:srcRect l="11638" t="9842" r="4227" b="8073"/>
                  <a:stretch>
                    <a:fillRect/>
                  </a:stretch>
                </p:blipFill>
                <p:spPr bwMode="auto">
                  <a:xfrm>
                    <a:off x="13162" y="17139"/>
                    <a:ext cx="907" cy="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745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3476" y="17158"/>
                    <a:ext cx="228" cy="144"/>
                  </a:xfrm>
                  <a:prstGeom prst="rect">
                    <a:avLst/>
                  </a:prstGeom>
                  <a:noFill/>
                  <a:ln w="19050">
                    <a:solidFill>
                      <a:srgbClr val="000099"/>
                    </a:solidFill>
                    <a:miter lim="800000"/>
                    <a:headEnd/>
                    <a:tailEnd/>
                  </a:ln>
                </p:spPr>
                <p:txBody>
                  <a:bodyPr lIns="96767" tIns="48384" rIns="96767" bIns="48384" anchor="ctr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</p:grpSp>
          <p:graphicFrame>
            <p:nvGraphicFramePr>
              <p:cNvPr id="17411" name="Object 16"/>
              <p:cNvGraphicFramePr>
                <a:graphicFrameLocks noChangeAspect="1"/>
              </p:cNvGraphicFramePr>
              <p:nvPr/>
            </p:nvGraphicFramePr>
            <p:xfrm>
              <a:off x="15850" y="16535"/>
              <a:ext cx="2202" cy="1581"/>
            </p:xfrm>
            <a:graphic>
              <a:graphicData uri="http://schemas.openxmlformats.org/presentationml/2006/ole">
                <p:oleObj spid="_x0000_s17411" name="Prism Project" r:id="rId8" imgW="3781044" imgH="2424684" progId="">
                  <p:embed/>
                </p:oleObj>
              </a:graphicData>
            </a:graphic>
          </p:graphicFrame>
          <p:sp>
            <p:nvSpPr>
              <p:cNvPr id="17450" name="Text Box 17"/>
              <p:cNvSpPr txBox="1">
                <a:spLocks noChangeArrowheads="1"/>
              </p:cNvSpPr>
              <p:nvPr/>
            </p:nvSpPr>
            <p:spPr bwMode="auto">
              <a:xfrm>
                <a:off x="10664" y="17188"/>
                <a:ext cx="4635" cy="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767" tIns="48384" rIns="96767" bIns="48384">
                <a:spAutoFit/>
              </a:bodyPr>
              <a:lstStyle/>
              <a:p>
                <a:pPr defTabSz="852488">
                  <a:spcBef>
                    <a:spcPct val="50000"/>
                  </a:spcBef>
                </a:pPr>
                <a:endParaRPr lang="de-DE" sz="32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51" name="Text Box 18"/>
              <p:cNvSpPr txBox="1">
                <a:spLocks noChangeArrowheads="1"/>
              </p:cNvSpPr>
              <p:nvPr/>
            </p:nvSpPr>
            <p:spPr bwMode="auto">
              <a:xfrm>
                <a:off x="11232" y="18180"/>
                <a:ext cx="5183" cy="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767" tIns="48384" rIns="96767" bIns="48384">
                <a:spAutoFit/>
              </a:bodyPr>
              <a:lstStyle/>
              <a:p>
                <a:pPr defTabSz="852488">
                  <a:spcBef>
                    <a:spcPct val="50000"/>
                  </a:spcBef>
                </a:pPr>
                <a:endParaRPr lang="de-DE" sz="32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250825" y="1628775"/>
            <a:ext cx="401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ru-RU" sz="2000" b="1">
                <a:solidFill>
                  <a:srgbClr val="5456B6"/>
                </a:solidFill>
                <a:cs typeface="Arial" pitchFamily="34" charset="0"/>
              </a:rPr>
              <a:t>Демиелинизация</a:t>
            </a:r>
            <a:endParaRPr lang="en-US" sz="2000" b="1">
              <a:solidFill>
                <a:srgbClr val="5456B6"/>
              </a:solidFill>
              <a:cs typeface="Arial" pitchFamily="34" charset="0"/>
            </a:endParaRPr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1835150" y="6049963"/>
            <a:ext cx="136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ahoma" pitchFamily="34" charset="0"/>
                <a:cs typeface="Arial" pitchFamily="34" charset="0"/>
              </a:rPr>
              <a:t>До лечения</a:t>
            </a:r>
            <a:endParaRPr lang="en-US" sz="1400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7416" name="Text Box 21"/>
          <p:cNvSpPr txBox="1">
            <a:spLocks noChangeArrowheads="1"/>
          </p:cNvSpPr>
          <p:nvPr/>
        </p:nvSpPr>
        <p:spPr bwMode="auto">
          <a:xfrm>
            <a:off x="3779838" y="6049963"/>
            <a:ext cx="1366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ahoma" pitchFamily="34" charset="0"/>
                <a:cs typeface="Arial" pitchFamily="34" charset="0"/>
              </a:rPr>
              <a:t>После лечения</a:t>
            </a:r>
            <a:r>
              <a:rPr lang="en-US" sz="1400" b="1"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7" name="Text Box 22"/>
          <p:cNvSpPr txBox="1">
            <a:spLocks noChangeArrowheads="1"/>
          </p:cNvSpPr>
          <p:nvPr/>
        </p:nvSpPr>
        <p:spPr bwMode="auto">
          <a:xfrm>
            <a:off x="7740650" y="2636838"/>
            <a:ext cx="865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ahoma" pitchFamily="34" charset="0"/>
                <a:cs typeface="Arial" pitchFamily="34" charset="0"/>
              </a:rPr>
              <a:t>P&lt;0.01</a:t>
            </a:r>
          </a:p>
        </p:txBody>
      </p:sp>
      <p:grpSp>
        <p:nvGrpSpPr>
          <p:cNvPr id="17418" name="Group 23"/>
          <p:cNvGrpSpPr>
            <a:grpSpLocks/>
          </p:cNvGrpSpPr>
          <p:nvPr/>
        </p:nvGrpSpPr>
        <p:grpSpPr bwMode="auto">
          <a:xfrm>
            <a:off x="250825" y="4437063"/>
            <a:ext cx="7778750" cy="2171700"/>
            <a:chOff x="19918" y="8450"/>
            <a:chExt cx="8283" cy="2394"/>
          </a:xfrm>
        </p:grpSpPr>
        <p:sp>
          <p:nvSpPr>
            <p:cNvPr id="17430" name="Rectangle 24"/>
            <p:cNvSpPr>
              <a:spLocks noChangeArrowheads="1"/>
            </p:cNvSpPr>
            <p:nvPr/>
          </p:nvSpPr>
          <p:spPr bwMode="auto">
            <a:xfrm>
              <a:off x="23909" y="8450"/>
              <a:ext cx="13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Rectangle 25"/>
            <p:cNvSpPr>
              <a:spLocks noChangeArrowheads="1"/>
            </p:cNvSpPr>
            <p:nvPr/>
          </p:nvSpPr>
          <p:spPr bwMode="auto">
            <a:xfrm>
              <a:off x="24705" y="8450"/>
              <a:ext cx="13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Rectangle 26"/>
            <p:cNvSpPr>
              <a:spLocks noChangeArrowheads="1"/>
            </p:cNvSpPr>
            <p:nvPr/>
          </p:nvSpPr>
          <p:spPr bwMode="auto">
            <a:xfrm>
              <a:off x="25568" y="8450"/>
              <a:ext cx="13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Rectangle 27"/>
            <p:cNvSpPr>
              <a:spLocks noChangeArrowheads="1"/>
            </p:cNvSpPr>
            <p:nvPr/>
          </p:nvSpPr>
          <p:spPr bwMode="auto">
            <a:xfrm>
              <a:off x="26365" y="8450"/>
              <a:ext cx="13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Rectangle 28"/>
            <p:cNvSpPr>
              <a:spLocks noChangeArrowheads="1"/>
            </p:cNvSpPr>
            <p:nvPr/>
          </p:nvSpPr>
          <p:spPr bwMode="auto">
            <a:xfrm>
              <a:off x="27162" y="8450"/>
              <a:ext cx="13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Rectangle 29"/>
            <p:cNvSpPr>
              <a:spLocks noChangeArrowheads="1"/>
            </p:cNvSpPr>
            <p:nvPr/>
          </p:nvSpPr>
          <p:spPr bwMode="auto">
            <a:xfrm>
              <a:off x="22813" y="8450"/>
              <a:ext cx="13" cy="43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7436" name="Picture 30" descr="VB270402"/>
            <p:cNvPicPr>
              <a:picLocks noChangeAspect="1" noChangeArrowheads="1"/>
            </p:cNvPicPr>
            <p:nvPr/>
          </p:nvPicPr>
          <p:blipFill>
            <a:blip r:embed="rId9">
              <a:lum contrast="30000"/>
            </a:blip>
            <a:srcRect/>
            <a:stretch>
              <a:fillRect/>
            </a:stretch>
          </p:blipFill>
          <p:spPr bwMode="auto">
            <a:xfrm>
              <a:off x="22930" y="8480"/>
              <a:ext cx="2267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7" name="Picture 31" descr="JC090408"/>
            <p:cNvPicPr>
              <a:picLocks noChangeAspect="1" noChangeArrowheads="1"/>
            </p:cNvPicPr>
            <p:nvPr/>
          </p:nvPicPr>
          <p:blipFill>
            <a:blip r:embed="rId10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20603" y="8487"/>
              <a:ext cx="2267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8" name="Text Box 32"/>
            <p:cNvSpPr txBox="1">
              <a:spLocks noChangeArrowheads="1"/>
            </p:cNvSpPr>
            <p:nvPr/>
          </p:nvSpPr>
          <p:spPr bwMode="auto">
            <a:xfrm>
              <a:off x="20712" y="10200"/>
              <a:ext cx="518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767" tIns="48384" rIns="96767" bIns="48384">
              <a:spAutoFit/>
            </a:bodyPr>
            <a:lstStyle/>
            <a:p>
              <a:pPr defTabSz="852488">
                <a:spcBef>
                  <a:spcPct val="50000"/>
                </a:spcBef>
              </a:pPr>
              <a:endParaRPr lang="de-DE" sz="2800">
                <a:solidFill>
                  <a:srgbClr val="FFCC00"/>
                </a:solidFill>
                <a:cs typeface="Times New Roman" pitchFamily="18" charset="0"/>
              </a:endParaRPr>
            </a:p>
          </p:txBody>
        </p:sp>
        <p:sp>
          <p:nvSpPr>
            <p:cNvPr id="17439" name="Text Box 33"/>
            <p:cNvSpPr txBox="1">
              <a:spLocks noChangeArrowheads="1"/>
            </p:cNvSpPr>
            <p:nvPr/>
          </p:nvSpPr>
          <p:spPr bwMode="auto">
            <a:xfrm>
              <a:off x="19918" y="9127"/>
              <a:ext cx="5184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767" tIns="48384" rIns="96767" bIns="48384">
              <a:spAutoFit/>
            </a:bodyPr>
            <a:lstStyle/>
            <a:p>
              <a:pPr defTabSz="852488">
                <a:spcBef>
                  <a:spcPct val="50000"/>
                </a:spcBef>
              </a:pPr>
              <a:endParaRPr lang="de-DE" sz="32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17440" name="Group 34"/>
            <p:cNvGrpSpPr>
              <a:grpSpLocks/>
            </p:cNvGrpSpPr>
            <p:nvPr/>
          </p:nvGrpSpPr>
          <p:grpSpPr bwMode="auto">
            <a:xfrm>
              <a:off x="25269" y="8722"/>
              <a:ext cx="2931" cy="2122"/>
              <a:chOff x="25347" y="8614"/>
              <a:chExt cx="2931" cy="2122"/>
            </a:xfrm>
          </p:grpSpPr>
          <p:graphicFrame>
            <p:nvGraphicFramePr>
              <p:cNvPr id="17410" name="Object 35"/>
              <p:cNvGraphicFramePr>
                <a:graphicFrameLocks noChangeAspect="1"/>
              </p:cNvGraphicFramePr>
              <p:nvPr/>
            </p:nvGraphicFramePr>
            <p:xfrm>
              <a:off x="25347" y="8614"/>
              <a:ext cx="2927" cy="1886"/>
            </p:xfrm>
            <a:graphic>
              <a:graphicData uri="http://schemas.openxmlformats.org/presentationml/2006/ole">
                <p:oleObj spid="_x0000_s17410" name="Prism Project" r:id="rId11" imgW="4646676" imgH="2994660" progId="">
                  <p:embed/>
                </p:oleObj>
              </a:graphicData>
            </a:graphic>
          </p:graphicFrame>
          <p:sp>
            <p:nvSpPr>
              <p:cNvPr id="17442" name="Text Box 36"/>
              <p:cNvSpPr txBox="1">
                <a:spLocks noChangeArrowheads="1"/>
              </p:cNvSpPr>
              <p:nvPr/>
            </p:nvSpPr>
            <p:spPr bwMode="auto">
              <a:xfrm>
                <a:off x="25350" y="10430"/>
                <a:ext cx="2928" cy="3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6767" tIns="48384" rIns="96767" bIns="48384">
                <a:spAutoFit/>
              </a:bodyPr>
              <a:lstStyle/>
              <a:p>
                <a:pPr defTabSz="852488">
                  <a:spcBef>
                    <a:spcPct val="50000"/>
                  </a:spcBef>
                </a:pPr>
                <a:r>
                  <a:rPr lang="de-DE" sz="1200">
                    <a:solidFill>
                      <a:srgbClr val="000000"/>
                    </a:solidFill>
                    <a:cs typeface="Times New Roman" pitchFamily="18" charset="0"/>
                  </a:rPr>
                  <a:t>	</a:t>
                </a:r>
                <a:r>
                  <a:rPr lang="de-DE" sz="1000">
                    <a:solidFill>
                      <a:srgbClr val="000000"/>
                    </a:solidFill>
                    <a:cs typeface="Times New Roman" pitchFamily="18" charset="0"/>
                  </a:rPr>
                  <a:t>	</a:t>
                </a:r>
                <a:endParaRPr lang="de-DE" sz="8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43" name="Line 37"/>
              <p:cNvSpPr>
                <a:spLocks noChangeShapeType="1"/>
              </p:cNvSpPr>
              <p:nvPr/>
            </p:nvSpPr>
            <p:spPr bwMode="auto">
              <a:xfrm flipH="1" flipV="1">
                <a:off x="26118" y="8700"/>
                <a:ext cx="0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96767" tIns="48384" rIns="96767" bIns="48384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444" name="Line 38"/>
              <p:cNvSpPr>
                <a:spLocks noChangeShapeType="1"/>
              </p:cNvSpPr>
              <p:nvPr/>
            </p:nvSpPr>
            <p:spPr bwMode="auto">
              <a:xfrm flipH="1" flipV="1">
                <a:off x="27640" y="8698"/>
                <a:ext cx="0" cy="6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96767" tIns="48384" rIns="96767" bIns="48384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445" name="Line 39"/>
              <p:cNvSpPr>
                <a:spLocks noChangeShapeType="1"/>
              </p:cNvSpPr>
              <p:nvPr/>
            </p:nvSpPr>
            <p:spPr bwMode="auto">
              <a:xfrm>
                <a:off x="26118" y="8694"/>
                <a:ext cx="151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96767" tIns="48384" rIns="96767" bIns="48384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17441" name="Text Box 40"/>
            <p:cNvSpPr txBox="1">
              <a:spLocks noChangeArrowheads="1"/>
            </p:cNvSpPr>
            <p:nvPr/>
          </p:nvSpPr>
          <p:spPr bwMode="auto">
            <a:xfrm>
              <a:off x="25272" y="8474"/>
              <a:ext cx="2929" cy="4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6767" tIns="48384" rIns="96767" bIns="48384">
              <a:spAutoFit/>
            </a:bodyPr>
            <a:lstStyle/>
            <a:p>
              <a:pPr algn="ctr" defTabSz="852488">
                <a:spcBef>
                  <a:spcPct val="50000"/>
                </a:spcBef>
              </a:pPr>
              <a:r>
                <a:rPr lang="de-DE" sz="20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7419" name="Text Box 41"/>
          <p:cNvSpPr txBox="1">
            <a:spLocks noChangeArrowheads="1"/>
          </p:cNvSpPr>
          <p:nvPr/>
        </p:nvSpPr>
        <p:spPr bwMode="auto">
          <a:xfrm>
            <a:off x="6516688" y="4365625"/>
            <a:ext cx="865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ahoma" pitchFamily="34" charset="0"/>
                <a:cs typeface="Arial" pitchFamily="34" charset="0"/>
              </a:rPr>
              <a:t>P&lt;0.01</a:t>
            </a:r>
          </a:p>
        </p:txBody>
      </p:sp>
      <p:sp>
        <p:nvSpPr>
          <p:cNvPr id="17420" name="Text Box 42"/>
          <p:cNvSpPr txBox="1">
            <a:spLocks noChangeArrowheads="1"/>
          </p:cNvSpPr>
          <p:nvPr/>
        </p:nvSpPr>
        <p:spPr bwMode="auto">
          <a:xfrm>
            <a:off x="179388" y="4076700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pitchFamily="34" charset="0"/>
              </a:rPr>
              <a:t>Аксональная деструкция</a:t>
            </a:r>
            <a:r>
              <a:rPr lang="en-US" sz="2000" b="1">
                <a:cs typeface="Arial" pitchFamily="34" charset="0"/>
              </a:rPr>
              <a:t>  </a:t>
            </a:r>
          </a:p>
        </p:txBody>
      </p:sp>
      <p:sp>
        <p:nvSpPr>
          <p:cNvPr id="17421" name="Line 43"/>
          <p:cNvSpPr>
            <a:spLocks noChangeShapeType="1"/>
          </p:cNvSpPr>
          <p:nvPr/>
        </p:nvSpPr>
        <p:spPr bwMode="auto">
          <a:xfrm flipV="1">
            <a:off x="6156325" y="46529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44"/>
          <p:cNvSpPr>
            <a:spLocks noChangeShapeType="1"/>
          </p:cNvSpPr>
          <p:nvPr/>
        </p:nvSpPr>
        <p:spPr bwMode="auto">
          <a:xfrm>
            <a:off x="6156325" y="46529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45"/>
          <p:cNvSpPr>
            <a:spLocks noChangeShapeType="1"/>
          </p:cNvSpPr>
          <p:nvPr/>
        </p:nvSpPr>
        <p:spPr bwMode="auto">
          <a:xfrm>
            <a:off x="7524750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Text Box 46"/>
          <p:cNvSpPr txBox="1">
            <a:spLocks noChangeArrowheads="1"/>
          </p:cNvSpPr>
          <p:nvPr/>
        </p:nvSpPr>
        <p:spPr bwMode="auto">
          <a:xfrm>
            <a:off x="6516688" y="6165850"/>
            <a:ext cx="504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700">
                <a:latin typeface="Tahoma" pitchFamily="34" charset="0"/>
                <a:cs typeface="Arial" pitchFamily="34" charset="0"/>
              </a:rPr>
              <a:t>Day 0</a:t>
            </a:r>
          </a:p>
        </p:txBody>
      </p:sp>
      <p:sp>
        <p:nvSpPr>
          <p:cNvPr id="17425" name="Text Box 47"/>
          <p:cNvSpPr txBox="1">
            <a:spLocks noChangeArrowheads="1"/>
          </p:cNvSpPr>
          <p:nvPr/>
        </p:nvSpPr>
        <p:spPr bwMode="auto">
          <a:xfrm>
            <a:off x="7235825" y="6165850"/>
            <a:ext cx="5778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700">
                <a:latin typeface="Tahoma" pitchFamily="34" charset="0"/>
                <a:cs typeface="Arial" pitchFamily="34" charset="0"/>
              </a:rPr>
              <a:t>Day 10</a:t>
            </a:r>
          </a:p>
        </p:txBody>
      </p:sp>
      <p:sp>
        <p:nvSpPr>
          <p:cNvPr id="17426" name="Text Box 48"/>
          <p:cNvSpPr txBox="1">
            <a:spLocks noChangeArrowheads="1"/>
          </p:cNvSpPr>
          <p:nvPr/>
        </p:nvSpPr>
        <p:spPr bwMode="auto">
          <a:xfrm>
            <a:off x="1828800" y="3794125"/>
            <a:ext cx="136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ahoma" pitchFamily="34" charset="0"/>
                <a:cs typeface="Arial" pitchFamily="34" charset="0"/>
              </a:rPr>
              <a:t>До лечения</a:t>
            </a:r>
            <a:endParaRPr lang="en-US" sz="1400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7427" name="Text Box 49"/>
          <p:cNvSpPr txBox="1">
            <a:spLocks noChangeArrowheads="1"/>
          </p:cNvSpPr>
          <p:nvPr/>
        </p:nvSpPr>
        <p:spPr bwMode="auto">
          <a:xfrm>
            <a:off x="3773488" y="3794125"/>
            <a:ext cx="1366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ahoma" pitchFamily="34" charset="0"/>
                <a:cs typeface="Arial" pitchFamily="34" charset="0"/>
              </a:rPr>
              <a:t>После лечения</a:t>
            </a:r>
            <a:endParaRPr lang="en-US" sz="1400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7428" name="Text Box 50"/>
          <p:cNvSpPr txBox="1">
            <a:spLocks noChangeArrowheads="1"/>
          </p:cNvSpPr>
          <p:nvPr/>
        </p:nvSpPr>
        <p:spPr bwMode="auto">
          <a:xfrm>
            <a:off x="468313" y="395288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Результаты иммуномодулирующей терапии Лаквинимодом 0,6мг/сут</a:t>
            </a:r>
          </a:p>
        </p:txBody>
      </p:sp>
      <p:sp>
        <p:nvSpPr>
          <p:cNvPr id="17429" name="Line 51"/>
          <p:cNvSpPr>
            <a:spLocks noChangeShapeType="1"/>
          </p:cNvSpPr>
          <p:nvPr/>
        </p:nvSpPr>
        <p:spPr bwMode="auto">
          <a:xfrm>
            <a:off x="684213" y="1412875"/>
            <a:ext cx="80645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582738" y="260350"/>
            <a:ext cx="7561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Модулирование течения РС</a:t>
            </a:r>
          </a:p>
          <a:p>
            <a:pPr algn="ctr"/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1258888" y="908050"/>
            <a:ext cx="64087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                      Иммуносупрессоры:</a:t>
            </a:r>
          </a:p>
          <a:p>
            <a:pPr algn="ctr"/>
            <a:r>
              <a:rPr lang="ru-RU" sz="2400">
                <a:solidFill>
                  <a:schemeClr val="accent2"/>
                </a:solidFill>
              </a:rPr>
              <a:t>      </a:t>
            </a:r>
            <a:r>
              <a:rPr lang="ru-RU" sz="2400" b="1">
                <a:solidFill>
                  <a:schemeClr val="accent2"/>
                </a:solidFill>
              </a:rPr>
              <a:t> Ц</a:t>
            </a:r>
            <a:r>
              <a:rPr lang="ru-RU" sz="2000" b="1">
                <a:solidFill>
                  <a:schemeClr val="accent2"/>
                </a:solidFill>
              </a:rPr>
              <a:t>итостатики и антипролиферативные средства</a:t>
            </a:r>
          </a:p>
          <a:p>
            <a:r>
              <a:rPr lang="ru-RU" sz="2000" b="1">
                <a:solidFill>
                  <a:schemeClr val="accent2"/>
                </a:solidFill>
              </a:rPr>
              <a:t>Азатиоприн</a:t>
            </a:r>
            <a:r>
              <a:rPr lang="ru-RU" sz="2000"/>
              <a:t> – </a:t>
            </a:r>
            <a:r>
              <a:rPr lang="ru-RU"/>
              <a:t>1,5-3 мг/кг массы тела с возможным увеличением на  25мг/мес.</a:t>
            </a:r>
          </a:p>
          <a:p>
            <a:r>
              <a:rPr lang="ru-RU" sz="2000" b="1">
                <a:solidFill>
                  <a:schemeClr val="accent2"/>
                </a:solidFill>
              </a:rPr>
              <a:t>Циклофосфамид</a:t>
            </a:r>
            <a:r>
              <a:rPr lang="ru-RU"/>
              <a:t> - 400-800 мг в/в, разделяя на 4 дозы 2-7 раз в неделю</a:t>
            </a:r>
          </a:p>
          <a:p>
            <a:r>
              <a:rPr lang="ru-RU" sz="2000" b="1">
                <a:solidFill>
                  <a:schemeClr val="accent2"/>
                </a:solidFill>
              </a:rPr>
              <a:t>Циклоспорин А</a:t>
            </a:r>
            <a:r>
              <a:rPr lang="ru-RU"/>
              <a:t> – «иммунологический скальпель» 3-5 мг/кг массы 3 месяца</a:t>
            </a:r>
          </a:p>
          <a:p>
            <a:endParaRPr lang="ru-RU"/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2339975" y="4005263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       иммуноглобулины</a:t>
            </a:r>
          </a:p>
        </p:txBody>
      </p:sp>
      <p:sp>
        <p:nvSpPr>
          <p:cNvPr id="106501" name="Text Box 7"/>
          <p:cNvSpPr txBox="1">
            <a:spLocks noChangeArrowheads="1"/>
          </p:cNvSpPr>
          <p:nvPr/>
        </p:nvSpPr>
        <p:spPr bwMode="auto">
          <a:xfrm>
            <a:off x="7359650" y="2079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2-я линия</a:t>
            </a:r>
          </a:p>
        </p:txBody>
      </p:sp>
      <p:sp>
        <p:nvSpPr>
          <p:cNvPr id="106502" name="Text Box 9"/>
          <p:cNvSpPr txBox="1">
            <a:spLocks noChangeArrowheads="1"/>
          </p:cNvSpPr>
          <p:nvPr/>
        </p:nvSpPr>
        <p:spPr bwMode="auto">
          <a:xfrm>
            <a:off x="1116013" y="4797425"/>
            <a:ext cx="69484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5456B6"/>
                </a:solidFill>
              </a:rPr>
              <a:t>Сандоглобин (“Новартис) </a:t>
            </a:r>
            <a:r>
              <a:rPr lang="ru-RU" sz="2000"/>
              <a:t>по </a:t>
            </a:r>
            <a:r>
              <a:rPr lang="ru-RU"/>
              <a:t>2 мг на кг массы тела 3 дня, затем 1 раз в месяц по 0,4 мг на кг массы тела в течение двух месяцев, в сочетание с небольшой дозой азатиоприна (по 3 мг на кг массы тела в сутки 2 года, затем по 2 мг на кг массы тела в сутки в течение года).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8"/>
          <p:cNvSpPr txBox="1">
            <a:spLocks noChangeArrowheads="1"/>
          </p:cNvSpPr>
          <p:nvPr/>
        </p:nvSpPr>
        <p:spPr bwMode="auto">
          <a:xfrm>
            <a:off x="1239838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523" name="Text Box 9"/>
          <p:cNvSpPr txBox="1">
            <a:spLocks noChangeArrowheads="1"/>
          </p:cNvSpPr>
          <p:nvPr/>
        </p:nvSpPr>
        <p:spPr bwMode="auto">
          <a:xfrm>
            <a:off x="0" y="260350"/>
            <a:ext cx="8748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Лечение при неуклонном прогрессировании рассеянного склероза</a:t>
            </a:r>
          </a:p>
        </p:txBody>
      </p:sp>
      <p:sp>
        <p:nvSpPr>
          <p:cNvPr id="107524" name="Text Box 10"/>
          <p:cNvSpPr txBox="1">
            <a:spLocks noChangeArrowheads="1"/>
          </p:cNvSpPr>
          <p:nvPr/>
        </p:nvSpPr>
        <p:spPr bwMode="auto">
          <a:xfrm>
            <a:off x="663575" y="1863725"/>
            <a:ext cx="7940675" cy="3270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solidFill>
                  <a:srgbClr val="FF0000"/>
                </a:solidFill>
              </a:rPr>
              <a:t>Принципы:</a:t>
            </a:r>
          </a:p>
          <a:p>
            <a:pPr marL="342900" indent="-342900"/>
            <a:endParaRPr lang="ru-RU" sz="24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/>
              <a:t>Назначение сильных иммуносупрессоров нецелесообразно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Обосновано использование метаболических препаратов,</a:t>
            </a:r>
          </a:p>
          <a:p>
            <a:pPr marL="342900" indent="-342900"/>
            <a:r>
              <a:rPr lang="ru-RU" sz="2000"/>
              <a:t>     комплексного симптоматического и реабилитационного лечения</a:t>
            </a:r>
          </a:p>
          <a:p>
            <a:pPr marL="342900" indent="-342900"/>
            <a:r>
              <a:rPr lang="ru-RU" sz="2000"/>
              <a:t>3. Положительные эффекты дают повторные курсы препаратов АКТГ</a:t>
            </a:r>
          </a:p>
          <a:p>
            <a:pPr marL="342900" indent="-342900"/>
            <a:r>
              <a:rPr lang="ru-RU" sz="2000"/>
              <a:t>4. При неэффективности повторных курсов кортикостероидов </a:t>
            </a:r>
          </a:p>
          <a:p>
            <a:pPr marL="342900" indent="-342900"/>
            <a:r>
              <a:rPr lang="ru-RU" sz="2000"/>
              <a:t>    назначают цитостатики и антипролиферативные средства</a:t>
            </a:r>
          </a:p>
        </p:txBody>
      </p:sp>
      <p:sp>
        <p:nvSpPr>
          <p:cNvPr id="107525" name="Line 11"/>
          <p:cNvSpPr>
            <a:spLocks noChangeShapeType="1"/>
          </p:cNvSpPr>
          <p:nvPr/>
        </p:nvSpPr>
        <p:spPr bwMode="auto">
          <a:xfrm>
            <a:off x="323850" y="1341438"/>
            <a:ext cx="79930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425950"/>
          </a:xfrm>
          <a:ln>
            <a:solidFill>
              <a:srgbClr val="FF0000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</a:t>
            </a:r>
            <a:r>
              <a:rPr lang="ru-RU" sz="2400" b="1" smtClean="0">
                <a:solidFill>
                  <a:srgbClr val="FF0000"/>
                </a:solidFill>
              </a:rPr>
              <a:t>Выделяют три основные тенденции: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/>
              <a:t>больные с сохранением обострений и активными очагами, накапливающими контраст на МРТ, могут получать бета-ИФН или метотрексат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/>
              <a:t>больные с постепенно неуклонным прогрессированием могут получать метотрексат или митоксантрон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/>
              <a:t>больные со злокачественным быстропрогрессирующим течением могут получать циклофосфамид, циклоспорин А, азатиоприн, метотрексат или митоксантрон в сочетании с большими дозами кортикостероидов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95288" y="639763"/>
            <a:ext cx="8424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Лечение вторично-прогредиентного РС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539750" y="1196975"/>
            <a:ext cx="7993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b="1" smtClean="0"/>
              <a:t>        </a:t>
            </a:r>
            <a:r>
              <a:rPr lang="ru-RU" sz="2000" smtClean="0"/>
              <a:t>Эффективность в отношении вторичного прогрессирования доказана только при использовании бета-ИФН-1b </a:t>
            </a:r>
            <a:r>
              <a:rPr lang="ru-RU" sz="2000" smtClean="0">
                <a:solidFill>
                  <a:srgbClr val="3333CC"/>
                </a:solidFill>
              </a:rPr>
              <a:t>(бетаферона)</a:t>
            </a:r>
            <a:r>
              <a:rPr lang="ru-RU" sz="2000" smtClean="0"/>
              <a:t> по приведенным ранее схемам.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000" smtClean="0"/>
              <a:t>          Из применяемых при РС цитостатиков, наиболее изучены эффекты </a:t>
            </a:r>
            <a:r>
              <a:rPr lang="ru-RU" sz="2000" smtClean="0">
                <a:solidFill>
                  <a:srgbClr val="3333CC"/>
                </a:solidFill>
              </a:rPr>
              <a:t>азатиоприна и циклофосфамида</a:t>
            </a:r>
            <a:r>
              <a:rPr lang="ru-RU" sz="2000" smtClean="0"/>
              <a:t>. Постоянный длительный прием азатиоприна не оказывает существенного влияния на скорость прогрессирования, но сопровождается многочисленными побочными эффектами.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000" smtClean="0"/>
              <a:t>         </a:t>
            </a:r>
            <a:r>
              <a:rPr lang="ru-RU" sz="2000" smtClean="0">
                <a:solidFill>
                  <a:srgbClr val="3333CC"/>
                </a:solidFill>
              </a:rPr>
              <a:t>Циклофосфамид</a:t>
            </a:r>
            <a:r>
              <a:rPr lang="ru-RU" sz="2000" smtClean="0"/>
              <a:t> оказывает более выраженное влияние на прогрессирование болезни, но является и более токсичным. Для уменьшения выраженности побочных эффектов снижают суточную дозу препарата до 100-200 мг в сутки или проводят короткие курсы пульс-доз циклофосфамида (2 раза в год) в сочетании с кортикостероидами. При крайне злокачественном прогрессирующем течении РС он является средством выбора.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42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Лечение вторично-прогредиентного РС</a:t>
            </a:r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79388" y="981075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800" b="1" smtClean="0"/>
              <a:t>        </a:t>
            </a:r>
            <a:r>
              <a:rPr lang="ru-RU" sz="2000" smtClean="0"/>
              <a:t>Одним из наиболее перспективных видов терапии вторичного прогрессирования РС является применение </a:t>
            </a:r>
            <a:r>
              <a:rPr lang="ru-RU" sz="2000" smtClean="0">
                <a:solidFill>
                  <a:srgbClr val="3333CC"/>
                </a:solidFill>
              </a:rPr>
              <a:t>метотрексата (7,5 мг внутрь),</a:t>
            </a:r>
            <a:r>
              <a:rPr lang="ru-RU" sz="2000" smtClean="0"/>
              <a:t> особенно при комбинации его с курсами метилпреднизолона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000" smtClean="0"/>
              <a:t>          В последнее время достаточно широко применяется </a:t>
            </a:r>
            <a:r>
              <a:rPr lang="ru-RU" sz="2000" smtClean="0">
                <a:solidFill>
                  <a:srgbClr val="3333CC"/>
                </a:solidFill>
              </a:rPr>
              <a:t>митоксантрон (новантрон, 20 мг в месяц)</a:t>
            </a:r>
            <a:r>
              <a:rPr lang="ru-RU" sz="2000" smtClean="0"/>
              <a:t> в сочетании с метилпреднизолоном (1000 мг в месяц), как метод показавший существенное замедление нарастания инвалидизации и образования очагов на МРТ, хотя и сопровождающийся частыми побочными эффектами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000" smtClean="0"/>
              <a:t>        Замедление прогрессирования получено при использовании </a:t>
            </a:r>
            <a:r>
              <a:rPr lang="ru-RU" sz="2000" smtClean="0">
                <a:solidFill>
                  <a:srgbClr val="3333CC"/>
                </a:solidFill>
              </a:rPr>
              <a:t>кладрибина</a:t>
            </a:r>
            <a:r>
              <a:rPr lang="ru-RU" sz="2000" smtClean="0"/>
              <a:t> при вторичной прогредиентности РС</a:t>
            </a:r>
            <a:endParaRPr lang="en-US" sz="2000" smtClean="0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95288" y="639763"/>
            <a:ext cx="8424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Лечение вторично-прогредиентного РС</a:t>
            </a:r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Препараты, замедляющие прогрессирование заболевания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686800" cy="421005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mtClean="0"/>
              <a:t>Ангиопротекторы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mtClean="0"/>
              <a:t>Антиоксиданты</a:t>
            </a:r>
            <a:endParaRPr lang="ru-RU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mtClean="0"/>
              <a:t>Антиагреганты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mtClean="0"/>
              <a:t>Нейропротективные и нейротрофические препараты</a:t>
            </a:r>
          </a:p>
        </p:txBody>
      </p:sp>
      <p:sp>
        <p:nvSpPr>
          <p:cNvPr id="111620" name="Line 5"/>
          <p:cNvSpPr>
            <a:spLocks noChangeShapeType="1"/>
          </p:cNvSpPr>
          <p:nvPr/>
        </p:nvSpPr>
        <p:spPr bwMode="auto">
          <a:xfrm>
            <a:off x="684213" y="1341438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876300" y="5176838"/>
            <a:ext cx="7697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Используются курсовым лечением 2-3 раза в год, осенне-зимний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и весенний  периоды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260350"/>
            <a:ext cx="4038600" cy="37449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Симптоматическая терапия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Миорелаксанты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Коррекция тазовых нарушений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Антибактериальная терапия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Вегетотропные и седативные препараты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Антидепрессанты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Метаболические средства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8313" y="3716338"/>
            <a:ext cx="4464050" cy="26654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b="1" smtClean="0">
                <a:solidFill>
                  <a:srgbClr val="FF0000"/>
                </a:solidFill>
              </a:rPr>
              <a:t>    </a:t>
            </a:r>
            <a:r>
              <a:rPr lang="ru-RU" sz="2400" b="1" smtClean="0">
                <a:solidFill>
                  <a:srgbClr val="FF0000"/>
                </a:solidFill>
              </a:rPr>
              <a:t>Медико-социальная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       реабилитация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Физиотерапия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ЛФК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Логопед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Диетолог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Нейропсихолог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b="1" smtClean="0"/>
              <a:t>Психотерапия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800" b="1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smtClean="0"/>
          </a:p>
        </p:txBody>
      </p:sp>
      <p:pic>
        <p:nvPicPr>
          <p:cNvPr id="112644" name="Picture 4" descr="skl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765175"/>
            <a:ext cx="39639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1600200"/>
            <a:ext cx="62753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</a:t>
            </a:r>
            <a:r>
              <a:rPr lang="ru-RU" smtClean="0">
                <a:solidFill>
                  <a:schemeClr val="accent2"/>
                </a:solidFill>
              </a:rPr>
              <a:t>Лечение необходимо начинать наиболее в ранние сроки заболевания. Лечение должно быть пожизненным, включать все направления патогенетической терапии, при необходимости симптоматические и реабилитационные мероприятия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93187" name="Picture 4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3300"/>
                </a:solidFill>
              </a:rPr>
              <a:t>Повышение  мышечного тонуса при РС обусловлено</a:t>
            </a:r>
            <a:r>
              <a:rPr lang="en-US" sz="3600" dirty="0" smtClean="0">
                <a:solidFill>
                  <a:srgbClr val="FF3300"/>
                </a:solidFill>
              </a:rPr>
              <a:t/>
            </a:r>
            <a:br>
              <a:rPr lang="en-US" sz="3600" dirty="0" smtClean="0">
                <a:solidFill>
                  <a:srgbClr val="FF3300"/>
                </a:solidFill>
              </a:rPr>
            </a:br>
            <a:endParaRPr 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поражением пирамидного тракта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образованием очагов демиелинизации в медиальных ретикулоспинальных проводниках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образованием очагов демиелинизации в дорзальных ретикулоспинальных проводниках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наличием очагов демиелинизации в вестибулоспинальном пути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3300"/>
                </a:solidFill>
              </a:rPr>
              <a:t>Применяемые </a:t>
            </a:r>
            <a:r>
              <a:rPr lang="ru-RU" sz="3200" b="1" dirty="0" err="1" smtClean="0">
                <a:solidFill>
                  <a:srgbClr val="FF3300"/>
                </a:solidFill>
              </a:rPr>
              <a:t>миорелаксанты</a:t>
            </a:r>
            <a:endParaRPr lang="ru-RU" sz="3200" b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203938" name="Group 162"/>
          <p:cNvGraphicFramePr>
            <a:graphicFrameLocks noGrp="1"/>
          </p:cNvGraphicFramePr>
          <p:nvPr>
            <p:ph type="tbl" idx="1"/>
          </p:nvPr>
        </p:nvGraphicFramePr>
        <p:xfrm>
          <a:off x="0" y="908050"/>
          <a:ext cx="9144000" cy="6003926"/>
        </p:xfrm>
        <a:graphic>
          <a:graphicData uri="http://schemas.openxmlformats.org/drawingml/2006/table">
            <a:tbl>
              <a:tblPr/>
              <a:tblGrid>
                <a:gridCol w="1662113"/>
                <a:gridCol w="1508125"/>
                <a:gridCol w="1330325"/>
                <a:gridCol w="4643437"/>
              </a:tblGrid>
              <a:tr h="67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Препарат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Инициальная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доза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Мах доза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Примечание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Баклофен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5 мг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раза/сут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мг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раза/сут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Уменьшает клонусы, препарат первого выбора при болезненных тонических спазмах. Обладает противотревожным действием. При высоких дозах сонливость, гипотония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Дантролен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мг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мг 4раза/сут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Уменьшает мышечную силу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Тизанидин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 мг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мг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4раза/сут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Необходим мониторинг АСТ, АЛТ. При высоких дозах головокружение, сухость во рту, гипотония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Толперизон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мг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 мг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3раза/сут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Имеется инъекционная форма. Миорелаксирующее действие слабее, чем у баклофена, тизанидина.Снижение мышечного тонуса иногда сопровождается сосудо-расширяющим действием, снижением АД.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Диазепам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5-10 мг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30-50 мг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Терапевтическая эффективность непредсказуема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Габапентин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мг 3 раза/сут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600-800 мг 4 раза/сут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 глюкозы крови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33" name="Line 118"/>
          <p:cNvSpPr>
            <a:spLocks noChangeShapeType="1"/>
          </p:cNvSpPr>
          <p:nvPr/>
        </p:nvSpPr>
        <p:spPr bwMode="auto">
          <a:xfrm>
            <a:off x="611188" y="765175"/>
            <a:ext cx="79200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542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Дополнительные специальные методы борьбы со </a:t>
            </a:r>
            <a:r>
              <a:rPr lang="ru-RU" sz="3200" b="1" dirty="0" err="1" smtClean="0">
                <a:solidFill>
                  <a:srgbClr val="FF0000"/>
                </a:solidFill>
              </a:rPr>
              <a:t>спастичностью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775"/>
            <a:ext cx="8856663" cy="5157788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ru-RU" sz="2400" b="1" dirty="0" smtClean="0"/>
              <a:t>Физиотерапевтические мероприятия: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sym typeface="Symbol" pitchFamily="18" charset="2"/>
              </a:rPr>
              <a:t> </a:t>
            </a:r>
            <a:r>
              <a:rPr lang="ru-RU" sz="2400" dirty="0" smtClean="0">
                <a:sym typeface="Symbol" pitchFamily="18" charset="2"/>
              </a:rPr>
              <a:t>электрофорез с </a:t>
            </a:r>
            <a:r>
              <a:rPr lang="ru-RU" sz="2400" dirty="0" err="1" smtClean="0">
                <a:sym typeface="Symbol" pitchFamily="18" charset="2"/>
              </a:rPr>
              <a:t>миорелаксантами</a:t>
            </a:r>
            <a:r>
              <a:rPr lang="ru-RU" sz="2400" dirty="0" smtClean="0">
                <a:sym typeface="Symbol" pitchFamily="18" charset="2"/>
              </a:rPr>
              <a:t>;</a:t>
            </a:r>
          </a:p>
          <a:p>
            <a:pPr eaLnBrk="1" hangingPunct="1">
              <a:lnSpc>
                <a:spcPct val="8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400" dirty="0" smtClean="0">
                <a:sym typeface="Symbol" pitchFamily="18" charset="2"/>
              </a:rPr>
              <a:t>	 </a:t>
            </a:r>
            <a:r>
              <a:rPr lang="ru-RU" sz="2400" dirty="0" err="1" smtClean="0">
                <a:sym typeface="Symbol" pitchFamily="18" charset="2"/>
              </a:rPr>
              <a:t>парафино</a:t>
            </a:r>
            <a:r>
              <a:rPr lang="ru-RU" sz="2400" dirty="0" smtClean="0">
                <a:sym typeface="Symbol" pitchFamily="18" charset="2"/>
              </a:rPr>
              <a:t>- и </a:t>
            </a:r>
            <a:r>
              <a:rPr lang="ru-RU" sz="2400" dirty="0" err="1" smtClean="0">
                <a:sym typeface="Symbol" pitchFamily="18" charset="2"/>
              </a:rPr>
              <a:t>озокеритотерапия</a:t>
            </a:r>
            <a:r>
              <a:rPr lang="ru-RU" sz="2400" dirty="0" smtClean="0">
                <a:sym typeface="Symbol" pitchFamily="18" charset="2"/>
              </a:rPr>
              <a:t>;  холод;</a:t>
            </a:r>
          </a:p>
          <a:p>
            <a:pPr eaLnBrk="1" hangingPunct="1">
              <a:lnSpc>
                <a:spcPct val="8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400" dirty="0" smtClean="0">
                <a:sym typeface="Symbol" pitchFamily="18" charset="2"/>
              </a:rPr>
              <a:t>	 рефлексотерапия, расслабляющий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400" dirty="0" smtClean="0">
                <a:sym typeface="Symbol" pitchFamily="18" charset="2"/>
              </a:rPr>
              <a:t> 	   массаж, медленные растяжения и др.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ru-RU" sz="2400" b="1" dirty="0" smtClean="0"/>
              <a:t>Высокочастотная электростимуляция спинного мозга на уровне </a:t>
            </a:r>
            <a:r>
              <a:rPr lang="en-US" sz="2400" b="1" dirty="0" smtClean="0"/>
              <a:t>L-</a:t>
            </a:r>
            <a:r>
              <a:rPr lang="ru-RU" sz="2400" b="1" dirty="0" smtClean="0"/>
              <a:t>сегментов 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ru-RU" sz="2400" b="1" dirty="0" smtClean="0"/>
              <a:t>ЛФК, </a:t>
            </a:r>
            <a:r>
              <a:rPr lang="ru-RU" sz="2400" b="1" dirty="0" err="1" smtClean="0"/>
              <a:t>биоуправление</a:t>
            </a:r>
            <a:r>
              <a:rPr lang="ru-RU" sz="2400" b="1" dirty="0" smtClean="0"/>
              <a:t> с обратной связью по ЭМГ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ru-RU" sz="2400" b="1" dirty="0" smtClean="0"/>
              <a:t>Хирургическое лечение: мио- и </a:t>
            </a:r>
            <a:r>
              <a:rPr lang="ru-RU" sz="2400" b="1" dirty="0" err="1" smtClean="0"/>
              <a:t>тендотомия</a:t>
            </a:r>
            <a:r>
              <a:rPr lang="ru-RU" sz="2400" b="1" dirty="0" smtClean="0"/>
              <a:t>, передняя и задняя </a:t>
            </a:r>
            <a:r>
              <a:rPr lang="ru-RU" sz="2400" b="1" dirty="0" err="1" smtClean="0"/>
              <a:t>ризотомия</a:t>
            </a:r>
            <a:r>
              <a:rPr lang="ru-RU" sz="2400" b="1" dirty="0" smtClean="0"/>
              <a:t>, невротомия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ru-RU" sz="2400" b="1" dirty="0" smtClean="0"/>
              <a:t>Введение лекарственных препаратов </a:t>
            </a:r>
            <a:r>
              <a:rPr lang="ru-RU" sz="2400" b="1" dirty="0" err="1" smtClean="0"/>
              <a:t>интратекально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баклофен</a:t>
            </a:r>
            <a:r>
              <a:rPr lang="ru-RU" sz="2400" b="1" dirty="0" smtClean="0"/>
              <a:t>); в </a:t>
            </a:r>
            <a:r>
              <a:rPr lang="ru-RU" sz="2400" b="1" dirty="0" err="1" smtClean="0"/>
              <a:t>спазмированные</a:t>
            </a:r>
            <a:r>
              <a:rPr lang="ru-RU" sz="2400" b="1" dirty="0" smtClean="0"/>
              <a:t> мышцы (</a:t>
            </a:r>
            <a:r>
              <a:rPr lang="ru-RU" sz="2400" b="1" dirty="0" err="1" smtClean="0"/>
              <a:t>толперизон</a:t>
            </a:r>
            <a:r>
              <a:rPr lang="ru-RU" sz="2400" b="1" dirty="0" smtClean="0"/>
              <a:t>)</a:t>
            </a:r>
            <a:r>
              <a:rPr lang="ru-RU" sz="2400" b="1" dirty="0" smtClean="0">
                <a:latin typeface="Arial Narrow" pitchFamily="34" charset="0"/>
              </a:rPr>
              <a:t>,</a:t>
            </a:r>
            <a:r>
              <a:rPr lang="ru-RU" sz="2400" b="1" dirty="0" smtClean="0"/>
              <a:t> фенола и алкоголя по ходу нервных </a:t>
            </a:r>
            <a:r>
              <a:rPr lang="ru-RU" sz="2400" b="1" dirty="0" smtClean="0"/>
              <a:t>стволов, </a:t>
            </a:r>
            <a:r>
              <a:rPr lang="ru-RU" sz="2400" b="1" dirty="0" err="1" smtClean="0"/>
              <a:t>ботулинотерапия</a:t>
            </a:r>
            <a:r>
              <a:rPr lang="ru-RU" sz="2400" b="1" dirty="0" smtClean="0"/>
              <a:t> </a:t>
            </a:r>
            <a:endParaRPr lang="ru-RU" sz="2400" b="1" dirty="0" smtClean="0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395288" y="1268413"/>
            <a:ext cx="8424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8316913" y="188913"/>
          <a:ext cx="647700" cy="312737"/>
        </p:xfrm>
        <a:graphic>
          <a:graphicData uri="http://schemas.openxmlformats.org/presentationml/2006/ole">
            <p:oleObj spid="_x0000_s18434" name="Image" r:id="rId3" imgW="1918814" imgH="927311" progId="">
              <p:embed/>
            </p:oleObj>
          </a:graphicData>
        </a:graphic>
      </p:graphicFrame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323850" y="930275"/>
            <a:ext cx="63357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E83D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ФУНКЦИОНАЛЬНАЯ </a:t>
            </a:r>
          </a:p>
          <a:p>
            <a:pPr algn="ctr">
              <a:defRPr/>
            </a:pPr>
            <a:r>
              <a:rPr lang="ru-RU" sz="4400" b="1">
                <a:solidFill>
                  <a:srgbClr val="E83D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НЕЙРОХИРУРГИЯ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250825" y="256540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D32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(ИЛИ ОПЕРАТИВНАЯ НЕВРОЛОГИЯ)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323850" y="4960938"/>
            <a:ext cx="460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Профессор В.А. ШАБАЛОВ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323850" y="3213100"/>
            <a:ext cx="4464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НАПРАВЛЕННОЕ ИЗМЕНЕНИЕ ФУНКЦИИ 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РАЗЛИЧНЫХ ОТДЕЛОВ ЦЕНТРАЛЬНОЙ НЕРВНОЙ СИСТЕМЫ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4932363" y="2420938"/>
            <a:ext cx="3889375" cy="4176712"/>
            <a:chOff x="4241" y="1434"/>
            <a:chExt cx="1200" cy="2121"/>
          </a:xfrm>
        </p:grpSpPr>
        <p:pic>
          <p:nvPicPr>
            <p:cNvPr id="18441" name="Picture 8" descr="shho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1797"/>
              <a:ext cx="1200" cy="1758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6857" name="Text Box 9"/>
            <p:cNvSpPr txBox="1">
              <a:spLocks noChangeArrowheads="1"/>
            </p:cNvSpPr>
            <p:nvPr/>
          </p:nvSpPr>
          <p:spPr bwMode="auto">
            <a:xfrm>
              <a:off x="4604" y="1434"/>
              <a:ext cx="544" cy="23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2051050" y="136525"/>
            <a:ext cx="576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/>
              <a:t>НИИ НЕЙРОХИРУРГИИ им. Н.Н. БУРДЕНКО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ynchmed_cath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1824038" cy="242093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6739" name="Picture 3" descr="synchmed_pmp_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341438"/>
            <a:ext cx="3286125" cy="24288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6740" name="Picture 4" descr="synchromed88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60800"/>
            <a:ext cx="2592388" cy="23812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692275" y="188913"/>
            <a:ext cx="6696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E83D08"/>
                </a:solidFill>
                <a:latin typeface="Times New Roman" pitchFamily="18" charset="0"/>
              </a:rPr>
              <a:t>ХРОНИЧЕСКАЯ ИНТРАТЕКАЛЬНАЯ ТЕРАПИЯ</a:t>
            </a:r>
          </a:p>
          <a:p>
            <a:pPr algn="ctr" eaLnBrk="0" hangingPunct="0">
              <a:defRPr/>
            </a:pPr>
            <a:r>
              <a:rPr lang="ru-RU" sz="2400" b="1">
                <a:solidFill>
                  <a:srgbClr val="E83D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БАКЛОСАНОМ (</a:t>
            </a:r>
            <a:r>
              <a:rPr lang="en-US" sz="2400" b="1">
                <a:solidFill>
                  <a:srgbClr val="E83D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ITB)</a:t>
            </a:r>
            <a:endParaRPr lang="ru-RU" sz="2400" b="1">
              <a:solidFill>
                <a:srgbClr val="E83D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2400" b="1">
              <a:solidFill>
                <a:srgbClr val="E83D08"/>
              </a:solidFill>
              <a:latin typeface="Times New Roman" pitchFamily="18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23850" y="4437063"/>
            <a:ext cx="653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E83D08"/>
                </a:solidFill>
              </a:rPr>
              <a:t>ITB </a:t>
            </a:r>
            <a:r>
              <a:rPr lang="ru-RU" b="1">
                <a:solidFill>
                  <a:srgbClr val="E83D08"/>
                </a:solidFill>
              </a:rPr>
              <a:t> </a:t>
            </a:r>
          </a:p>
          <a:p>
            <a:pPr eaLnBrk="0" hangingPunct="0"/>
            <a:r>
              <a:rPr lang="ru-RU" b="1">
                <a:solidFill>
                  <a:srgbClr val="E83D08"/>
                </a:solidFill>
              </a:rPr>
              <a:t>ОБОРУДОВАНИЕ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79388" y="3108325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7D32F8"/>
                </a:solidFill>
                <a:latin typeface="Times New Roman" pitchFamily="18" charset="0"/>
              </a:rPr>
              <a:t>ЭНДОЛЮМБАЛЬНЫЙ </a:t>
            </a:r>
          </a:p>
          <a:p>
            <a:pPr eaLnBrk="0" hangingPunct="0"/>
            <a:r>
              <a:rPr lang="ru-RU" sz="1400" b="1">
                <a:solidFill>
                  <a:srgbClr val="7D32F8"/>
                </a:solidFill>
                <a:latin typeface="Times New Roman" pitchFamily="18" charset="0"/>
              </a:rPr>
              <a:t>КАТЕТЕР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2286000" y="3500438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7D32F8"/>
                </a:solidFill>
              </a:rPr>
              <a:t>ПРОГРАММИРУЕМАЯ ПОМПА</a:t>
            </a:r>
          </a:p>
          <a:p>
            <a:pPr eaLnBrk="0" hangingPunct="0"/>
            <a:r>
              <a:rPr lang="ru-RU" sz="1400" b="1">
                <a:solidFill>
                  <a:srgbClr val="7D32F8"/>
                </a:solidFill>
              </a:rPr>
              <a:t>(ОБЪЕМ 20 МЛ)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3348038" y="6165850"/>
            <a:ext cx="3509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7D32F8"/>
                </a:solidFill>
              </a:rPr>
              <a:t>ПРОГРАММАТОР</a:t>
            </a:r>
          </a:p>
          <a:p>
            <a:pPr eaLnBrk="0" hangingPunct="0"/>
            <a:r>
              <a:rPr lang="ru-RU" sz="1400" b="1">
                <a:solidFill>
                  <a:srgbClr val="7D32F8"/>
                </a:solidFill>
              </a:rPr>
              <a:t>ВРАЧА</a:t>
            </a: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6227763" y="6308725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400" b="1">
                <a:solidFill>
                  <a:srgbClr val="7D32F8"/>
                </a:solidFill>
                <a:latin typeface="Arial" charset="0"/>
              </a:rPr>
              <a:t>ИМПЛАНТАЦИЯ ПОМПЫ</a:t>
            </a:r>
          </a:p>
        </p:txBody>
      </p:sp>
      <p:grpSp>
        <p:nvGrpSpPr>
          <p:cNvPr id="116747" name="Group 11"/>
          <p:cNvGrpSpPr>
            <a:grpSpLocks/>
          </p:cNvGrpSpPr>
          <p:nvPr/>
        </p:nvGrpSpPr>
        <p:grpSpPr bwMode="auto">
          <a:xfrm>
            <a:off x="6732588" y="692150"/>
            <a:ext cx="2411412" cy="4249738"/>
            <a:chOff x="4241" y="1434"/>
            <a:chExt cx="1200" cy="2121"/>
          </a:xfrm>
        </p:grpSpPr>
        <p:pic>
          <p:nvPicPr>
            <p:cNvPr id="116749" name="Picture 12" descr="shho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1" y="1797"/>
              <a:ext cx="1200" cy="1758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7885" name="Text Box 13"/>
            <p:cNvSpPr txBox="1">
              <a:spLocks noChangeArrowheads="1"/>
            </p:cNvSpPr>
            <p:nvPr/>
          </p:nvSpPr>
          <p:spPr bwMode="auto">
            <a:xfrm>
              <a:off x="4604" y="1434"/>
              <a:ext cx="544" cy="230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116748" name="Picture 14" descr="image0303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652963"/>
            <a:ext cx="2124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Лечение тазовых нарушений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       </a:t>
            </a:r>
            <a:r>
              <a:rPr lang="ru-RU" sz="1600" smtClean="0">
                <a:solidFill>
                  <a:srgbClr val="3333CC"/>
                </a:solidFill>
              </a:rPr>
              <a:t>Рекомендуется определённая последовательность действий при нарушении мочеиспускания у больных: 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ru-RU" sz="2000" smtClean="0"/>
              <a:t>антибактериальное лечение урологических инфекций под контролем анализов и посевов мочи; 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ru-RU" sz="2000" smtClean="0"/>
              <a:t>коррекция нейропсихологических нарушений, особенно депрессии; 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ru-RU" sz="2000" smtClean="0"/>
              <a:t>проведение уродинамического исследования (включая исследование объема остаточной мочи), УЗИ мочевого пузыря, реже – контрастной урографии; 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ru-RU" sz="2000" smtClean="0"/>
              <a:t>на основании данных клинико-инструментального обследования определяется тип нарушений – неудержание мочи (гиперрефлексия детрузора), задержка (гипорефлексия детрузора), комбинированные нарушения (диссинергия сфинктеров и детрузора);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ru-RU" sz="2000" smtClean="0"/>
              <a:t>нормализация питьевого режима и сна, модификация режима дня и диетических привычек (исключение кофеина и алкоголя), проведение психотерапевтических мероприятий, применение методов магнето- и электростимуляции мочевого пузыря, тренировки мышц тазового дна, коррекция спастического повышения тонуса.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3333CC"/>
                </a:solidFill>
              </a:rPr>
              <a:t>Только затем желательно начинать медикаментозную терапию.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1187450" y="836613"/>
            <a:ext cx="66246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Лечение тазовых нарушений</a:t>
            </a:r>
            <a:endParaRPr lang="en-US" sz="3600" b="1" smtClean="0">
              <a:solidFill>
                <a:srgbClr val="FF000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/>
              <a:t>        </a:t>
            </a:r>
            <a:r>
              <a:rPr lang="ru-RU" sz="2000" smtClean="0">
                <a:solidFill>
                  <a:srgbClr val="3333CC"/>
                </a:solidFill>
              </a:rPr>
              <a:t>При слабости или невозможности задержать мочу используют следующие препараты: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антихолинергические – оксибутинин (дриптан, дитропан), пробантин (пропантелин бромид), метантелин бромид, толтеродин (детрузитол), хлорид троспиума;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спазмолитики (флавоксат, нифедипин);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a -адреномиметики - имипрамин (тофранил, апоимипрамин, мелипрамин);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синтетический аналог антидиуретического гормона – дисмопрессин (адиуретин, десмоспрей)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/>
              <a:t>          </a:t>
            </a:r>
            <a:r>
              <a:rPr lang="ru-RU" sz="2000" smtClean="0">
                <a:solidFill>
                  <a:srgbClr val="3333CC"/>
                </a:solidFill>
              </a:rPr>
              <a:t>При слабости или невозможности мочеиспускания применяют следующие средства: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холиномиметики (бетанехол, дистигмин-бромид, неостигмин);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блокаторы a -симпатической активности (празолин, феноксибензамин, резерпин, гуанитидин сульфат);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миорелаксанты (баклофен, сирдалуд)</a:t>
            </a:r>
            <a:endParaRPr lang="en-US" sz="2000" smtClean="0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539750" y="981075"/>
            <a:ext cx="7704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Лечение атаксии и тремора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None/>
            </a:pPr>
            <a:r>
              <a:rPr lang="ru-RU" sz="2800" smtClean="0"/>
              <a:t>   </a:t>
            </a:r>
            <a:r>
              <a:rPr lang="ru-RU" sz="2800" smtClean="0">
                <a:solidFill>
                  <a:schemeClr val="accent2"/>
                </a:solidFill>
              </a:rPr>
              <a:t>Коррекция этих нарушений является одной из наиболее трудных задач симптоматической терапии РС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None/>
            </a:pPr>
            <a:r>
              <a:rPr lang="ru-RU" sz="2800" smtClean="0"/>
              <a:t>   Большое значение имеют немедикаментозные методы: 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2800" smtClean="0"/>
              <a:t>кинезиологическая компенсация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2800" smtClean="0"/>
              <a:t>стабилометрия с применением специальных платформ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2800" smtClean="0"/>
              <a:t>применение утяжеляющих браслетов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2800" smtClean="0"/>
              <a:t>упражнений по восстановлению координации и разработка нового двигательного стереотипа</a:t>
            </a:r>
            <a:endParaRPr lang="en-US" sz="2800" smtClean="0"/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684213" y="1341438"/>
            <a:ext cx="77041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Лечение атаксии и тремора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1800" dirty="0" smtClean="0"/>
              <a:t>Медикаментозные возможности уменьшения тремора и </a:t>
            </a:r>
            <a:r>
              <a:rPr lang="ru-RU" sz="1800" dirty="0" err="1" smtClean="0"/>
              <a:t>дискоординации</a:t>
            </a:r>
            <a:r>
              <a:rPr lang="ru-RU" sz="1800" dirty="0" smtClean="0"/>
              <a:t> очень ограничен: </a:t>
            </a:r>
            <a:r>
              <a:rPr lang="ru-RU" sz="1800" dirty="0" smtClean="0">
                <a:solidFill>
                  <a:srgbClr val="3333CC"/>
                </a:solidFill>
              </a:rPr>
              <a:t>курсы витамина В6</a:t>
            </a:r>
            <a:r>
              <a:rPr lang="ru-RU" sz="1800" dirty="0" smtClean="0"/>
              <a:t> (1% раствор по 1 мл внутримышечно через день № 15), </a:t>
            </a:r>
            <a:r>
              <a:rPr lang="ru-RU" sz="1800" dirty="0" err="1" smtClean="0">
                <a:solidFill>
                  <a:srgbClr val="3333CC"/>
                </a:solidFill>
              </a:rPr>
              <a:t>бета-адреноблокаторы</a:t>
            </a:r>
            <a:r>
              <a:rPr lang="ru-RU" sz="1800" dirty="0" smtClean="0">
                <a:solidFill>
                  <a:srgbClr val="3333CC"/>
                </a:solidFill>
              </a:rPr>
              <a:t> (</a:t>
            </a:r>
            <a:r>
              <a:rPr lang="ru-RU" sz="1800" dirty="0" err="1" smtClean="0">
                <a:solidFill>
                  <a:srgbClr val="3333CC"/>
                </a:solidFill>
              </a:rPr>
              <a:t>анаприлин</a:t>
            </a:r>
            <a:r>
              <a:rPr lang="ru-RU" sz="1800" dirty="0" smtClean="0">
                <a:solidFill>
                  <a:srgbClr val="3333CC"/>
                </a:solidFill>
              </a:rPr>
              <a:t> до 120-160 мг в сутки)</a:t>
            </a:r>
            <a:r>
              <a:rPr lang="ru-RU" sz="1800" dirty="0" smtClean="0"/>
              <a:t> в сочетании с антидепрессантами (небольшими индивидуальными дозами </a:t>
            </a:r>
            <a:r>
              <a:rPr lang="ru-RU" sz="1800" dirty="0" err="1" smtClean="0">
                <a:solidFill>
                  <a:schemeClr val="accent2"/>
                </a:solidFill>
              </a:rPr>
              <a:t>амитриптилина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/>
              <a:t> начиная с 40 мг в сутки).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1800" dirty="0" smtClean="0"/>
              <a:t>Для купирования выраженного тремора, достигающего степени гиперкинеза, можно использовать </a:t>
            </a:r>
            <a:r>
              <a:rPr lang="ru-RU" sz="1800" dirty="0" err="1" smtClean="0">
                <a:solidFill>
                  <a:srgbClr val="3333CC"/>
                </a:solidFill>
              </a:rPr>
              <a:t>карбомазепин</a:t>
            </a:r>
            <a:r>
              <a:rPr lang="ru-RU" sz="1800" dirty="0" smtClean="0">
                <a:solidFill>
                  <a:srgbClr val="3333CC"/>
                </a:solidFill>
              </a:rPr>
              <a:t> </a:t>
            </a:r>
            <a:r>
              <a:rPr lang="ru-RU" sz="1800" dirty="0" smtClean="0"/>
              <a:t>(с постепенным увеличением дозы с 0,1 до 1,2г в сутки, в среднем 0,6 г).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1800" dirty="0" smtClean="0"/>
              <a:t>При длительном использовании препарата рекомендуется постепенное снижение дозы или перерывы в приеме на 2-4 недели.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1800" dirty="0" smtClean="0"/>
              <a:t>При выраженных гиперкинезах изредка используют </a:t>
            </a:r>
            <a:r>
              <a:rPr lang="ru-RU" sz="1800" dirty="0" err="1" smtClean="0">
                <a:solidFill>
                  <a:srgbClr val="3333CC"/>
                </a:solidFill>
              </a:rPr>
              <a:t>норакин</a:t>
            </a:r>
            <a:r>
              <a:rPr lang="ru-RU" sz="1800" dirty="0" smtClean="0"/>
              <a:t> по 0,01 мг в день, </a:t>
            </a:r>
            <a:r>
              <a:rPr lang="ru-RU" sz="1800" dirty="0" err="1" smtClean="0">
                <a:solidFill>
                  <a:srgbClr val="3333CC"/>
                </a:solidFill>
              </a:rPr>
              <a:t>циклодол</a:t>
            </a:r>
            <a:r>
              <a:rPr lang="ru-RU" sz="1800" dirty="0" smtClean="0">
                <a:solidFill>
                  <a:srgbClr val="3333CC"/>
                </a:solidFill>
              </a:rPr>
              <a:t> или </a:t>
            </a:r>
            <a:r>
              <a:rPr lang="ru-RU" sz="1800" dirty="0" err="1" smtClean="0">
                <a:solidFill>
                  <a:srgbClr val="3333CC"/>
                </a:solidFill>
              </a:rPr>
              <a:t>наком</a:t>
            </a:r>
            <a:r>
              <a:rPr lang="ru-RU" sz="1800" dirty="0" smtClean="0"/>
              <a:t> в небольших дозах. Есть данные об успешном лечении тремора </a:t>
            </a:r>
            <a:r>
              <a:rPr lang="ru-RU" sz="1800" dirty="0" err="1" smtClean="0">
                <a:solidFill>
                  <a:schemeClr val="accent2"/>
                </a:solidFill>
              </a:rPr>
              <a:t>изониазидом</a:t>
            </a:r>
            <a:r>
              <a:rPr lang="ru-RU" sz="1800" dirty="0" smtClean="0"/>
              <a:t> в дозе от 800 до 1600 мг, постепенно наращивая её с 300-400 мг.</a:t>
            </a:r>
          </a:p>
          <a:p>
            <a:pPr eaLnBrk="1" hangingPunct="1">
              <a:lnSpc>
                <a:spcPct val="80000"/>
              </a:lnSpc>
              <a:buClr>
                <a:srgbClr val="5563E9"/>
              </a:buClr>
              <a:buFont typeface="Wingdings" pitchFamily="2" charset="2"/>
              <a:buChar char="§"/>
            </a:pPr>
            <a:r>
              <a:rPr lang="ru-RU" sz="1800" dirty="0" smtClean="0"/>
              <a:t>Обнадеживает применение при треморе </a:t>
            </a:r>
            <a:r>
              <a:rPr lang="ru-RU" sz="1800" dirty="0" err="1" smtClean="0">
                <a:solidFill>
                  <a:srgbClr val="3333CC"/>
                </a:solidFill>
              </a:rPr>
              <a:t>онданстерона</a:t>
            </a:r>
            <a:r>
              <a:rPr lang="ru-RU" sz="1800" dirty="0" smtClean="0">
                <a:solidFill>
                  <a:srgbClr val="3333CC"/>
                </a:solidFill>
              </a:rPr>
              <a:t> или </a:t>
            </a:r>
            <a:r>
              <a:rPr lang="ru-RU" sz="1800" dirty="0" err="1" smtClean="0">
                <a:solidFill>
                  <a:srgbClr val="3333CC"/>
                </a:solidFill>
              </a:rPr>
              <a:t>зофрана</a:t>
            </a:r>
            <a:r>
              <a:rPr lang="ru-RU" sz="1800" dirty="0" smtClean="0"/>
              <a:t> (от 2 до 8 мл внутривенно или по 4 мг внутрь). У некоторых больных улучшение наступает на фоне применения </a:t>
            </a:r>
            <a:r>
              <a:rPr lang="ru-RU" sz="1800" dirty="0" err="1" smtClean="0">
                <a:solidFill>
                  <a:srgbClr val="3333CC"/>
                </a:solidFill>
              </a:rPr>
              <a:t>семакса</a:t>
            </a:r>
            <a:r>
              <a:rPr lang="ru-RU" sz="1800" dirty="0" smtClean="0">
                <a:solidFill>
                  <a:srgbClr val="3333CC"/>
                </a:solidFill>
              </a:rPr>
              <a:t> и глицина</a:t>
            </a:r>
            <a:r>
              <a:rPr lang="ru-RU" sz="1800" dirty="0" smtClean="0"/>
              <a:t>.</a:t>
            </a:r>
            <a:endParaRPr lang="en-US" sz="1800" dirty="0" smtClean="0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900113" y="1341438"/>
            <a:ext cx="7272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ChangeArrowheads="1"/>
          </p:cNvSpPr>
          <p:nvPr/>
        </p:nvSpPr>
        <p:spPr bwMode="auto">
          <a:xfrm>
            <a:off x="827088" y="1851025"/>
            <a:ext cx="79216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8203" anchor="ctr">
            <a:spAutoFit/>
          </a:bodyPr>
          <a:lstStyle/>
          <a:p>
            <a:pPr algn="ctr"/>
            <a:r>
              <a:rPr lang="ru-RU" sz="2400" b="1"/>
              <a:t>ПОЛУЧЕНИЕ Т- КЛЕТОЧНОЙ ВАКЦИНЫ И ЕЕ ПРИМЕНЕНИЕ В ЛЕЧЕНИИ БОЛЬНЫХ РАССЕЯННЫМ СКЛЕРОЗОМ</a:t>
            </a:r>
          </a:p>
          <a:p>
            <a:pPr algn="ctr"/>
            <a:r>
              <a:rPr lang="ru-RU" sz="2400"/>
              <a:t/>
            </a:r>
            <a:br>
              <a:rPr lang="ru-RU" sz="2400"/>
            </a:br>
            <a:r>
              <a:rPr lang="ru-RU" sz="2400" i="1"/>
              <a:t>И.П.Иванова, Н.В.Банул, Д.М.Самарин, В.И.Селедцов, В.С.Ширинский</a:t>
            </a:r>
            <a:br>
              <a:rPr lang="ru-RU" sz="2400" i="1"/>
            </a:br>
            <a:r>
              <a:rPr lang="ru-RU" sz="2400" i="1"/>
              <a:t/>
            </a:r>
            <a:br>
              <a:rPr lang="ru-RU" sz="2400" i="1"/>
            </a:br>
            <a:r>
              <a:rPr lang="ru-RU" sz="2400" i="1"/>
              <a:t>Институт клинической иммунологии СО РАМН</a:t>
            </a:r>
            <a:r>
              <a:rPr lang="ru-RU" sz="2400"/>
              <a:t> </a:t>
            </a:r>
          </a:p>
        </p:txBody>
      </p:sp>
      <p:pic>
        <p:nvPicPr>
          <p:cNvPr id="123907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12192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7"/>
          <p:cNvSpPr>
            <a:spLocks noChangeArrowheads="1"/>
          </p:cNvSpPr>
          <p:nvPr/>
        </p:nvSpPr>
        <p:spPr bwMode="auto">
          <a:xfrm>
            <a:off x="1752600" y="1095375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Центр Иммунотерапии и клеточных технологий</a:t>
            </a:r>
          </a:p>
          <a:p>
            <a:pPr eaLnBrk="0" hangingPunct="0"/>
            <a:endParaRPr lang="ru-RU"/>
          </a:p>
        </p:txBody>
      </p:sp>
      <p:sp>
        <p:nvSpPr>
          <p:cNvPr id="123909" name="Line 8"/>
          <p:cNvSpPr>
            <a:spLocks noChangeShapeType="1"/>
          </p:cNvSpPr>
          <p:nvPr/>
        </p:nvSpPr>
        <p:spPr bwMode="auto">
          <a:xfrm flipV="1">
            <a:off x="827088" y="5229225"/>
            <a:ext cx="74882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0" name="Text Box 10"/>
          <p:cNvSpPr txBox="1">
            <a:spLocks noChangeArrowheads="1"/>
          </p:cNvSpPr>
          <p:nvPr/>
        </p:nvSpPr>
        <p:spPr bwMode="auto">
          <a:xfrm>
            <a:off x="395288" y="188913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Новые технологии в лечении рассеянного склероза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042988" y="1484313"/>
          <a:ext cx="7129462" cy="4967287"/>
        </p:xfrm>
        <a:graphic>
          <a:graphicData uri="http://schemas.openxmlformats.org/presentationml/2006/ole">
            <p:oleObj spid="_x0000_s14338" name="Photo Editor Photo" r:id="rId4" imgW="5172797" imgH="4161905" progId="">
              <p:embed/>
            </p:oleObj>
          </a:graphicData>
        </a:graphic>
      </p:graphicFrame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1331913" y="2565400"/>
            <a:ext cx="503237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 flipV="1">
            <a:off x="7092950" y="2781300"/>
            <a:ext cx="287338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2987675" y="3284538"/>
            <a:ext cx="2889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 flipV="1">
            <a:off x="5364163" y="4652963"/>
            <a:ext cx="287337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H="1" flipV="1">
            <a:off x="7596188" y="3573463"/>
            <a:ext cx="71437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V="1">
            <a:off x="4859338" y="5084763"/>
            <a:ext cx="2889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 flipH="1">
            <a:off x="6659563" y="3213100"/>
            <a:ext cx="360362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>
            <a:off x="4572000" y="5949950"/>
            <a:ext cx="287338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6372225" y="5661025"/>
            <a:ext cx="21590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1403350" y="2133600"/>
            <a:ext cx="288925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>
            <a:off x="2339975" y="1844675"/>
            <a:ext cx="144463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879475" y="398463"/>
            <a:ext cx="7978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У больных РС, не получавших лечения, зона поражения</a:t>
            </a:r>
          </a:p>
          <a:p>
            <a:r>
              <a:rPr lang="ru-RU" sz="2000" b="1">
                <a:solidFill>
                  <a:srgbClr val="FF0000"/>
                </a:solidFill>
              </a:rPr>
              <a:t> увеличивается в среднем на 10% в год, а при многократных </a:t>
            </a:r>
          </a:p>
          <a:p>
            <a:r>
              <a:rPr lang="ru-RU" sz="2000" b="1">
                <a:solidFill>
                  <a:srgbClr val="FF0000"/>
                </a:solidFill>
              </a:rPr>
              <a:t> обострениях образуются большее количество очагов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Line 5"/>
          <p:cNvSpPr>
            <a:spLocks noChangeShapeType="1"/>
          </p:cNvSpPr>
          <p:nvPr/>
        </p:nvSpPr>
        <p:spPr bwMode="auto">
          <a:xfrm flipV="1">
            <a:off x="684213" y="3933825"/>
            <a:ext cx="74882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31" name="Text Box 6"/>
          <p:cNvSpPr txBox="1">
            <a:spLocks noChangeArrowheads="1"/>
          </p:cNvSpPr>
          <p:nvPr/>
        </p:nvSpPr>
        <p:spPr bwMode="auto">
          <a:xfrm>
            <a:off x="2195513" y="1341438"/>
            <a:ext cx="65420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Национальный медико-хирургический центр  им. Н. И. Пирогова</a:t>
            </a:r>
          </a:p>
          <a:p>
            <a:pPr algn="ctr"/>
            <a:r>
              <a:rPr lang="ru-RU" sz="2400" b="1"/>
              <a:t>Клиника гематологии и клеточной терапии имени А.А. Максимова</a:t>
            </a:r>
          </a:p>
          <a:p>
            <a:pPr algn="ctr"/>
            <a:r>
              <a:rPr lang="ru-RU" sz="2400"/>
              <a:t>Аутологичная трансплантация стволовых клеток – новый метод лечения рассеянного склероза</a:t>
            </a:r>
          </a:p>
          <a:p>
            <a:pPr algn="ctr"/>
            <a:endParaRPr lang="ru-RU" sz="2400"/>
          </a:p>
        </p:txBody>
      </p:sp>
      <p:sp>
        <p:nvSpPr>
          <p:cNvPr id="124932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Новые технологии в лечении рассеянного склероза</a:t>
            </a:r>
          </a:p>
        </p:txBody>
      </p:sp>
      <p:sp>
        <p:nvSpPr>
          <p:cNvPr id="124933" name="Text Box 8"/>
          <p:cNvSpPr txBox="1">
            <a:spLocks noChangeArrowheads="1"/>
          </p:cNvSpPr>
          <p:nvPr/>
        </p:nvSpPr>
        <p:spPr bwMode="auto">
          <a:xfrm>
            <a:off x="250825" y="4076700"/>
            <a:ext cx="40338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Метод трансплантации стволовых клеток при рассеянном склерозе начали изучать в США и Европе одновременно с 1995 года.</a:t>
            </a:r>
          </a:p>
          <a:p>
            <a:r>
              <a:rPr lang="ru-RU" b="1"/>
              <a:t>    В России первая трансплантация стволовых клеток при рассеянном склерозе выполнена в 1999 году.</a:t>
            </a:r>
          </a:p>
        </p:txBody>
      </p:sp>
      <p:pic>
        <p:nvPicPr>
          <p:cNvPr id="12493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18716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Text Box 10"/>
          <p:cNvSpPr txBox="1">
            <a:spLocks noChangeArrowheads="1"/>
          </p:cNvSpPr>
          <p:nvPr/>
        </p:nvSpPr>
        <p:spPr bwMode="auto">
          <a:xfrm>
            <a:off x="5416550" y="438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4936" name="Text Box 12"/>
          <p:cNvSpPr txBox="1">
            <a:spLocks noChangeArrowheads="1"/>
          </p:cNvSpPr>
          <p:nvPr/>
        </p:nvSpPr>
        <p:spPr bwMode="auto">
          <a:xfrm>
            <a:off x="5148263" y="4149725"/>
            <a:ext cx="3673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0000"/>
                </a:solidFill>
              </a:rPr>
              <a:t>Клинические испытания трансплантации стволовых клеток для лечения РС  не завершены. </a:t>
            </a:r>
          </a:p>
          <a:p>
            <a:r>
              <a:rPr lang="ru-RU" b="1">
                <a:solidFill>
                  <a:srgbClr val="CC0000"/>
                </a:solidFill>
              </a:rPr>
              <a:t>Эффективность и безопасность данной процедуры для лечения РС </a:t>
            </a:r>
          </a:p>
          <a:p>
            <a:endParaRPr lang="ru-RU" b="1">
              <a:solidFill>
                <a:srgbClr val="CC0000"/>
              </a:solidFill>
            </a:endParaRPr>
          </a:p>
          <a:p>
            <a:r>
              <a:rPr lang="ru-RU" b="1">
                <a:solidFill>
                  <a:srgbClr val="CC0000"/>
                </a:solidFill>
              </a:rPr>
              <a:t>НЕ ДОКАЗАНЫ!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Лазерная терапия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при рассеянном склерозе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(А.И.Федин,А.Н.Карнеев,Э.Ю.Соловьева,1999)</a:t>
            </a:r>
          </a:p>
        </p:txBody>
      </p:sp>
      <p:pic>
        <p:nvPicPr>
          <p:cNvPr id="125955" name="Picture 3" descr="3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00213"/>
            <a:ext cx="4038600" cy="3168650"/>
          </a:xfrm>
          <a:noFill/>
        </p:spPr>
      </p:pic>
      <p:pic>
        <p:nvPicPr>
          <p:cNvPr id="125956" name="Picture 4" descr="GP_Matrix_VLOK_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4652963"/>
            <a:ext cx="2952750" cy="1871662"/>
          </a:xfrm>
          <a:noFill/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593263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840288" y="1700213"/>
            <a:ext cx="41243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Внутривенное лазерное </a:t>
            </a:r>
          </a:p>
          <a:p>
            <a:pPr algn="ctr"/>
            <a:r>
              <a:rPr lang="ru-RU" sz="2000"/>
              <a:t>облучение крови (ВЛОК) у</a:t>
            </a:r>
          </a:p>
          <a:p>
            <a:pPr algn="ctr"/>
            <a:r>
              <a:rPr lang="ru-RU" sz="2000"/>
              <a:t>больных  рассеянным </a:t>
            </a:r>
          </a:p>
          <a:p>
            <a:pPr algn="ctr"/>
            <a:r>
              <a:rPr lang="ru-RU" sz="2000"/>
              <a:t>склерозом оказывает положительный клинический эффект, уменьшая выраженность координаторных расстройств, нарушение тазовых функций. Способствует более быстрому выходу из обострения заболевания.</a:t>
            </a:r>
          </a:p>
          <a:p>
            <a:pPr algn="ctr"/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Когнитивные нарушения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900113" y="1341438"/>
            <a:ext cx="7272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8546" name="Picture 2" descr="J:\Users\6145~1\AppData\Local\Temp\Rar$DIa7816.24615\IMG_20221203_143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15" t="5682"/>
          <a:stretch>
            <a:fillRect/>
          </a:stretch>
        </p:blipFill>
        <p:spPr bwMode="auto">
          <a:xfrm>
            <a:off x="857224" y="1500174"/>
            <a:ext cx="6929486" cy="516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820150" cy="1012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Лечение депрессии и хронической усталости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D32F8"/>
                </a:solidFill>
              </a:rPr>
              <a:t>депрессия – наиболее частое психопатологическое расстройство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500306"/>
            <a:ext cx="8229600" cy="4065587"/>
          </a:xfrm>
        </p:spPr>
        <p:txBody>
          <a:bodyPr/>
          <a:lstStyle/>
          <a:p>
            <a:pPr eaLnBrk="1" hangingPunct="1">
              <a:buClr>
                <a:srgbClr val="5456B6"/>
              </a:buClr>
              <a:buFont typeface="Wingdings" pitchFamily="2" charset="2"/>
              <a:buChar char="§"/>
            </a:pPr>
            <a:r>
              <a:rPr lang="ru-RU" sz="2400" dirty="0" err="1" smtClean="0"/>
              <a:t>Семакс</a:t>
            </a:r>
            <a:r>
              <a:rPr lang="ru-RU" sz="2400" dirty="0" smtClean="0"/>
              <a:t> в дозе 0,3 мг 3 раза в день </a:t>
            </a:r>
            <a:r>
              <a:rPr lang="ru-RU" sz="2400" dirty="0" err="1" smtClean="0"/>
              <a:t>эндоназально</a:t>
            </a:r>
            <a:r>
              <a:rPr lang="ru-RU" sz="2400" dirty="0" smtClean="0"/>
              <a:t> в течение 1 месяца</a:t>
            </a:r>
          </a:p>
          <a:p>
            <a:pPr eaLnBrk="1" hangingPunct="1">
              <a:buClr>
                <a:srgbClr val="5456B6"/>
              </a:buClr>
              <a:buFont typeface="Wingdings" pitchFamily="2" charset="2"/>
              <a:buChar char="§"/>
            </a:pPr>
            <a:r>
              <a:rPr lang="ru-RU" sz="2400" dirty="0" err="1" smtClean="0"/>
              <a:t>Флуоксетин</a:t>
            </a:r>
            <a:r>
              <a:rPr lang="ru-RU" sz="2400" dirty="0" smtClean="0"/>
              <a:t> (</a:t>
            </a:r>
            <a:r>
              <a:rPr lang="ru-RU" sz="2400" dirty="0" err="1" smtClean="0"/>
              <a:t>прозак</a:t>
            </a:r>
            <a:r>
              <a:rPr lang="ru-RU" sz="2400" dirty="0" smtClean="0"/>
              <a:t>) начальная и терапевтическая доза - 20 мг/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 не менее 6 </a:t>
            </a:r>
            <a:r>
              <a:rPr lang="ru-RU" sz="2400" dirty="0" err="1" smtClean="0"/>
              <a:t>мес</a:t>
            </a:r>
            <a:endParaRPr lang="ru-RU" sz="2400" dirty="0" smtClean="0"/>
          </a:p>
          <a:p>
            <a:pPr eaLnBrk="1" hangingPunct="1">
              <a:buClr>
                <a:srgbClr val="5456B6"/>
              </a:buClr>
              <a:buFont typeface="Wingdings" pitchFamily="2" charset="2"/>
              <a:buChar char="§"/>
            </a:pPr>
            <a:r>
              <a:rPr lang="ru-RU" sz="2400" dirty="0" err="1" smtClean="0"/>
              <a:t>Пароксетин</a:t>
            </a:r>
            <a:r>
              <a:rPr lang="ru-RU" sz="2400" dirty="0" smtClean="0"/>
              <a:t> (</a:t>
            </a:r>
            <a:r>
              <a:rPr lang="ru-RU" sz="2400" dirty="0" err="1" smtClean="0"/>
              <a:t>паксил</a:t>
            </a:r>
            <a:r>
              <a:rPr lang="ru-RU" sz="2400" dirty="0" smtClean="0"/>
              <a:t>) начальная доза 25мг/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, терапевтическая – 50 мг/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 не менее 6 месяцев</a:t>
            </a:r>
          </a:p>
          <a:p>
            <a:pPr eaLnBrk="1" hangingPunct="1">
              <a:buClr>
                <a:srgbClr val="5456B6"/>
              </a:buClr>
              <a:buFont typeface="Wingdings" pitchFamily="2" charset="2"/>
              <a:buChar char="§"/>
            </a:pPr>
            <a:r>
              <a:rPr lang="ru-RU" sz="2400" dirty="0" err="1" smtClean="0"/>
              <a:t>Сертралин</a:t>
            </a:r>
            <a:r>
              <a:rPr lang="ru-RU" sz="2400" dirty="0" smtClean="0"/>
              <a:t> (</a:t>
            </a:r>
            <a:r>
              <a:rPr lang="ru-RU" sz="2400" dirty="0" err="1" smtClean="0"/>
              <a:t>золофт</a:t>
            </a:r>
            <a:r>
              <a:rPr lang="ru-RU" sz="2400" dirty="0" smtClean="0"/>
              <a:t>) начальная доза 25мг/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, терапевтическая – 50 мг/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 не менее 6 месяцев</a:t>
            </a:r>
          </a:p>
          <a:p>
            <a:pPr eaLnBrk="1" hangingPunct="1">
              <a:buClr>
                <a:srgbClr val="5456B6"/>
              </a:buClr>
              <a:buFont typeface="Wingdings" pitchFamily="2" charset="2"/>
              <a:buChar char="§"/>
            </a:pPr>
            <a:r>
              <a:rPr lang="ru-RU" sz="2400" dirty="0" smtClean="0"/>
              <a:t>Индивидуальная и групповая </a:t>
            </a:r>
            <a:r>
              <a:rPr lang="ru-RU" sz="2400" dirty="0" smtClean="0"/>
              <a:t>психотерапия</a:t>
            </a:r>
          </a:p>
          <a:p>
            <a:pPr eaLnBrk="1" hangingPunct="1">
              <a:buClr>
                <a:srgbClr val="5456B6"/>
              </a:buClr>
              <a:buFont typeface="Wingdings" pitchFamily="2" charset="2"/>
              <a:buChar char="§"/>
            </a:pPr>
            <a:r>
              <a:rPr lang="ru-RU" sz="2400" dirty="0" err="1" smtClean="0"/>
              <a:t>Эрготерапия</a:t>
            </a:r>
            <a:endParaRPr lang="ru-RU" sz="2400" dirty="0" smtClean="0"/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611188" y="1628775"/>
            <a:ext cx="727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4"/>
          <p:cNvSpPr txBox="1">
            <a:spLocks noChangeArrowheads="1"/>
          </p:cNvSpPr>
          <p:nvPr/>
        </p:nvSpPr>
        <p:spPr bwMode="auto">
          <a:xfrm>
            <a:off x="684213" y="333375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Лечение обострения</a:t>
            </a:r>
          </a:p>
        </p:txBody>
      </p:sp>
      <p:sp>
        <p:nvSpPr>
          <p:cNvPr id="94211" name="Rectangle 16"/>
          <p:cNvSpPr>
            <a:spLocks noChangeArrowheads="1"/>
          </p:cNvSpPr>
          <p:nvPr/>
        </p:nvSpPr>
        <p:spPr bwMode="auto">
          <a:xfrm>
            <a:off x="179388" y="1052513"/>
            <a:ext cx="4968875" cy="56626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C0000"/>
                </a:solidFill>
              </a:rPr>
              <a:t>Кортикостероиды</a:t>
            </a:r>
            <a:r>
              <a:rPr lang="ru-RU">
                <a:solidFill>
                  <a:srgbClr val="CC0000"/>
                </a:solidFill>
              </a:rPr>
              <a:t> </a:t>
            </a:r>
            <a:r>
              <a:rPr lang="ru-RU"/>
              <a:t>(</a:t>
            </a:r>
            <a:r>
              <a:rPr lang="ru-RU" b="1"/>
              <a:t>метилпреднизолон</a:t>
            </a:r>
            <a:r>
              <a:rPr lang="ru-RU"/>
              <a:t> и его аналоги: метипред,медрол,урбазон)</a:t>
            </a:r>
          </a:p>
          <a:p>
            <a:endParaRPr lang="ru-RU"/>
          </a:p>
          <a:p>
            <a:r>
              <a:rPr lang="ru-RU" b="1" u="sng">
                <a:solidFill>
                  <a:schemeClr val="accent2"/>
                </a:solidFill>
              </a:rPr>
              <a:t>Пульс-терапия</a:t>
            </a:r>
            <a:r>
              <a:rPr lang="ru-RU" b="1">
                <a:solidFill>
                  <a:schemeClr val="accent2"/>
                </a:solidFill>
              </a:rPr>
              <a:t>:</a:t>
            </a:r>
            <a:r>
              <a:rPr lang="ru-RU"/>
              <a:t> 1000мг препарата в/в капельно в 200 мл физ р-ра ежедневно или через день №5-7</a:t>
            </a:r>
          </a:p>
          <a:p>
            <a:endParaRPr lang="ru-RU"/>
          </a:p>
          <a:p>
            <a:r>
              <a:rPr lang="ru-RU"/>
              <a:t>В отсутствии метилпреднизолона возможно использование </a:t>
            </a:r>
            <a:r>
              <a:rPr lang="ru-RU" b="1"/>
              <a:t>дексаметазона</a:t>
            </a:r>
            <a:r>
              <a:rPr lang="ru-RU"/>
              <a:t>:</a:t>
            </a:r>
          </a:p>
          <a:p>
            <a:r>
              <a:rPr lang="ru-RU"/>
              <a:t>по 8 мг 2 раза/сут, снижая дозировку по 2 мг каждые 2 дня с дальнейшим назначением </a:t>
            </a:r>
            <a:r>
              <a:rPr lang="ru-RU" b="1"/>
              <a:t>преднизолона</a:t>
            </a:r>
            <a:r>
              <a:rPr lang="ru-RU"/>
              <a:t> </a:t>
            </a:r>
            <a:r>
              <a:rPr lang="en-GB"/>
              <a:t>per os</a:t>
            </a:r>
            <a:endParaRPr lang="ru-RU"/>
          </a:p>
          <a:p>
            <a:endParaRPr lang="ru-RU"/>
          </a:p>
          <a:p>
            <a:r>
              <a:rPr lang="ru-RU"/>
              <a:t> Допускается использование </a:t>
            </a:r>
            <a:r>
              <a:rPr lang="ru-RU" b="1"/>
              <a:t>только преднизолона</a:t>
            </a:r>
            <a:r>
              <a:rPr lang="ru-RU"/>
              <a:t>:1-1,5 мг/кг через день,2/3дозы утром, остальное днем в течение 15-20 дней, снижая затем на 5-10 мг каждые 2-3 дня, с полной отменой через 1 месяц</a:t>
            </a:r>
          </a:p>
          <a:p>
            <a:endParaRPr lang="ru-RU"/>
          </a:p>
        </p:txBody>
      </p:sp>
      <p:sp>
        <p:nvSpPr>
          <p:cNvPr id="94212" name="Rectangle 17"/>
          <p:cNvSpPr>
            <a:spLocks noChangeArrowheads="1"/>
          </p:cNvSpPr>
          <p:nvPr/>
        </p:nvSpPr>
        <p:spPr bwMode="auto">
          <a:xfrm>
            <a:off x="5219700" y="1628775"/>
            <a:ext cx="3744913" cy="4006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C0000"/>
                </a:solidFill>
              </a:rPr>
              <a:t>АКТГ и его синтетические аналоги</a:t>
            </a:r>
            <a:r>
              <a:rPr lang="ru-RU" b="1">
                <a:solidFill>
                  <a:srgbClr val="CC0000"/>
                </a:solidFill>
              </a:rPr>
              <a:t> </a:t>
            </a:r>
          </a:p>
          <a:p>
            <a:r>
              <a:rPr lang="ru-RU" b="1">
                <a:solidFill>
                  <a:schemeClr val="accent2"/>
                </a:solidFill>
              </a:rPr>
              <a:t>Основное преимущество – меньше побочных эффектов и поддержание продукции собственных стероидов</a:t>
            </a:r>
          </a:p>
          <a:p>
            <a:r>
              <a:rPr lang="ru-RU" b="1"/>
              <a:t>АКТГ</a:t>
            </a:r>
            <a:r>
              <a:rPr lang="ru-RU"/>
              <a:t> по 120 ЕД в/м 1 раз/сут 8-10 дней, затеи по 120 ед 1 раз в 3дня трижды, затем 1 раз в неделю в течение 2-4 недель по 120 ЕД.</a:t>
            </a:r>
          </a:p>
          <a:p>
            <a:r>
              <a:rPr lang="ru-RU" b="1"/>
              <a:t>Синактен-депо</a:t>
            </a:r>
            <a:r>
              <a:rPr lang="ru-RU"/>
              <a:t> по 3 мл в/м 1раз трижды,затем по 3 мл в\м 1 раз в 3 дня 3-7 раз.</a:t>
            </a:r>
          </a:p>
        </p:txBody>
      </p:sp>
      <p:sp>
        <p:nvSpPr>
          <p:cNvPr id="94213" name="Text Box 18"/>
          <p:cNvSpPr txBox="1">
            <a:spLocks noChangeArrowheads="1"/>
          </p:cNvSpPr>
          <p:nvPr/>
        </p:nvSpPr>
        <p:spPr bwMode="auto">
          <a:xfrm>
            <a:off x="5272088" y="5734050"/>
            <a:ext cx="2395537" cy="9255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0000"/>
                </a:solidFill>
              </a:rPr>
              <a:t>Ангиопротекторы Антиагреганты</a:t>
            </a:r>
          </a:p>
          <a:p>
            <a:r>
              <a:rPr lang="ru-RU" b="1">
                <a:solidFill>
                  <a:srgbClr val="CC0000"/>
                </a:solidFill>
              </a:rPr>
              <a:t>Антиоксиданты</a:t>
            </a:r>
          </a:p>
        </p:txBody>
      </p:sp>
      <p:pic>
        <p:nvPicPr>
          <p:cNvPr id="94214" name="Picture 31" descr=" 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0"/>
            <a:ext cx="2447925" cy="1484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913"/>
            <a:ext cx="8820150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Минимальный перечень обследований при сомнении в диагнозе РС на этапе первичного осмотра: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981075"/>
          <a:ext cx="8496943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611"/>
                <a:gridCol w="2563977"/>
                <a:gridCol w="3120355"/>
              </a:tblGrid>
              <a:tr h="525658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ysClr val="windowText" lastClr="000000"/>
                          </a:solidFill>
                        </a:rPr>
                        <a:t>Дексаметазон</a:t>
                      </a:r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</a:rPr>
                        <a:t>для парентерального введения </a:t>
                      </a:r>
                      <a:endParaRPr lang="ru-RU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рекомендуется 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при обострениях, высокой их частоте, невысокой эффективности предшествующих курсов </a:t>
                      </a:r>
                      <a:r>
                        <a:rPr lang="ru-RU" b="0" dirty="0" err="1" smtClean="0">
                          <a:solidFill>
                            <a:sysClr val="windowText" lastClr="000000"/>
                          </a:solidFill>
                        </a:rPr>
                        <a:t>метилпреднизолона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 или вторично-прогрессирующем </a:t>
                      </a:r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течении обострениями,</a:t>
                      </a:r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вводится внутривенно </a:t>
                      </a:r>
                      <a:r>
                        <a:rPr lang="ru-RU" b="0" dirty="0" err="1" smtClean="0">
                          <a:solidFill>
                            <a:sysClr val="windowText" lastClr="000000"/>
                          </a:solidFill>
                        </a:rPr>
                        <a:t>струйно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 медленно изотонического раствора натрия хлорида или </a:t>
                      </a:r>
                      <a:r>
                        <a:rPr lang="ru-RU" b="0" dirty="0" err="1" smtClean="0">
                          <a:solidFill>
                            <a:sysClr val="windowText" lastClr="000000"/>
                          </a:solidFill>
                        </a:rPr>
                        <a:t>капельно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 в 100 мл изотонического раствора натрия хлорида 4 раза в сутки в течение 8 дней в дозе: с 1-го по 4-й день – 16- 40 мг/</a:t>
                      </a:r>
                      <a:r>
                        <a:rPr lang="ru-RU" b="0" dirty="0" err="1" smtClean="0">
                          <a:solidFill>
                            <a:sysClr val="windowText" lastClr="000000"/>
                          </a:solidFill>
                        </a:rPr>
                        <a:t>сут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; с 5-го по 8-й день – 8-20 мг/</a:t>
                      </a:r>
                      <a:r>
                        <a:rPr lang="ru-RU" b="0" dirty="0" err="1" smtClean="0">
                          <a:solidFill>
                            <a:sysClr val="windowText" lastClr="000000"/>
                          </a:solidFill>
                        </a:rPr>
                        <a:t>сут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; с 9-го по 12-й день </a:t>
                      </a:r>
                      <a:r>
                        <a:rPr lang="ru-RU" b="0" dirty="0" err="1" smtClean="0">
                          <a:solidFill>
                            <a:sysClr val="windowText" lastClr="000000"/>
                          </a:solidFill>
                        </a:rPr>
                        <a:t>дексаметазон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 вводится внутримышечно по 4-12 мг 1-3 раза в сутки; с 13-го дня препарат отменяют или постепенно снижают дозу препарата на 4 мг через день. [11]. </a:t>
                      </a:r>
                      <a:endParaRPr lang="ru-RU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404813"/>
          <a:ext cx="8496943" cy="496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208236"/>
                <a:gridCol w="3120355"/>
              </a:tblGrid>
              <a:tr h="295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Высокодозные иммуноглобулины для внутривенного введения ( ВВИГ)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альтернатива пульс-терапии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резистентности кортикостероидам, у детей и подростков, а также при терапии обострения РС у беременных женщин.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6515"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Митоксантрон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лечения тяжелых повторных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обострений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РС, резистентных к терапии кортикостероидами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мг/м2 в/в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549275"/>
          <a:ext cx="8496944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136"/>
                <a:gridCol w="3489808"/>
              </a:tblGrid>
              <a:tr h="2683674">
                <a:tc>
                  <a:txBody>
                    <a:bodyPr/>
                    <a:lstStyle/>
                    <a:p>
                      <a:r>
                        <a:rPr lang="ru-RU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Окрелизумаб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назначается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первично-прогрессирующем РС (ППРС) как  препарат первой линии ПИТРС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вторично-прогрессирующем РС (ВПРС) с  обострениями как препарат второй линии ПИТРС (см. раздел 3.1.4.5.5).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074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49" name="Прямоугольник 4"/>
          <p:cNvSpPr>
            <a:spLocks noChangeArrowheads="1"/>
          </p:cNvSpPr>
          <p:nvPr/>
        </p:nvSpPr>
        <p:spPr bwMode="auto">
          <a:xfrm>
            <a:off x="431800" y="4770438"/>
            <a:ext cx="828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Мониторинг  терапии: </a:t>
            </a:r>
            <a:r>
              <a:rPr lang="en-US" sz="2800"/>
              <a:t/>
            </a:r>
            <a:br>
              <a:rPr lang="en-US" sz="2800"/>
            </a:br>
            <a:r>
              <a:rPr lang="ru-RU" sz="2800"/>
              <a:t>(см. ниже «мониторинг терапии ПИТРС»</a:t>
            </a:r>
            <a:r>
              <a:rPr lang="en-US" sz="2800"/>
              <a:t>)</a:t>
            </a:r>
            <a:r>
              <a:rPr lang="ru-RU" sz="2800"/>
              <a:t> Приложение   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</TotalTime>
  <Words>3664</Words>
  <Application>Microsoft Office PowerPoint</Application>
  <PresentationFormat>Экран (4:3)</PresentationFormat>
  <Paragraphs>424</Paragraphs>
  <Slides>53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53</vt:i4>
      </vt:variant>
    </vt:vector>
  </HeadingPairs>
  <TitlesOfParts>
    <vt:vector size="71" baseType="lpstr">
      <vt:lpstr>Arial</vt:lpstr>
      <vt:lpstr>Calibri</vt:lpstr>
      <vt:lpstr>Wingdings</vt:lpstr>
      <vt:lpstr>Times New Roman</vt:lpstr>
      <vt:lpstr>ＭＳ Ｐゴシック</vt:lpstr>
      <vt:lpstr>Times</vt:lpstr>
      <vt:lpstr>Arial Black</vt:lpstr>
      <vt:lpstr>Arabic Typesetting</vt:lpstr>
      <vt:lpstr>Corbel</vt:lpstr>
      <vt:lpstr>Calibri Light</vt:lpstr>
      <vt:lpstr>Symbol</vt:lpstr>
      <vt:lpstr>Tahoma</vt:lpstr>
      <vt:lpstr>Arial Narrow</vt:lpstr>
      <vt:lpstr>Тема Office</vt:lpstr>
      <vt:lpstr>Photo Editor Photo</vt:lpstr>
      <vt:lpstr>Bitmap Image</vt:lpstr>
      <vt:lpstr>Prism Project</vt:lpstr>
      <vt:lpstr>Image</vt:lpstr>
      <vt:lpstr>РАССЕЯННЫЙ СКЛЕРОЗ (принципы  терапии,  нейрореабилитации) </vt:lpstr>
      <vt:lpstr>Вопросы терапии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Сравнение эффективности современных средств болезнь-модифицирующей терапии, рекомендуемых в качестве препаратов первого выбора при лечении РС </vt:lpstr>
      <vt:lpstr>Показания к иммуномодулирующей терапии</vt:lpstr>
      <vt:lpstr>Натализумаб (TYSABRI) – класс моноклональных антител</vt:lpstr>
      <vt:lpstr>Точки, в которых натализумаб может ингибировать воспалительный процесс при РС</vt:lpstr>
      <vt:lpstr>Побочные эффекты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Препараты, замедляющие прогрессирование заболевания</vt:lpstr>
      <vt:lpstr>Слайд 39</vt:lpstr>
      <vt:lpstr>Повышение  мышечного тонуса при РС обусловлено </vt:lpstr>
      <vt:lpstr>Применяемые миорелаксанты</vt:lpstr>
      <vt:lpstr>Дополнительные специальные методы борьбы со спастичностью</vt:lpstr>
      <vt:lpstr>Слайд 43</vt:lpstr>
      <vt:lpstr>Слайд 44</vt:lpstr>
      <vt:lpstr>Лечение тазовых нарушений</vt:lpstr>
      <vt:lpstr>Лечение тазовых нарушений</vt:lpstr>
      <vt:lpstr>Лечение атаксии и тремора</vt:lpstr>
      <vt:lpstr>Лечение атаксии и тремора</vt:lpstr>
      <vt:lpstr>Слайд 49</vt:lpstr>
      <vt:lpstr>Слайд 50</vt:lpstr>
      <vt:lpstr>Лазерная терапия при рассеянном склерозе (А.И.Федин,А.Н.Карнеев,Э.Ю.Соловьева,1999)</vt:lpstr>
      <vt:lpstr>Когнитивные нарушения</vt:lpstr>
      <vt:lpstr>  Лечение депрессии и хронической усталости депрессия – наиболее частое психопатологическое расстройство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USER-1</dc:creator>
  <cp:lastModifiedBy>Елена</cp:lastModifiedBy>
  <cp:revision>90</cp:revision>
  <dcterms:created xsi:type="dcterms:W3CDTF">2007-11-03T11:53:56Z</dcterms:created>
  <dcterms:modified xsi:type="dcterms:W3CDTF">2022-12-03T13:32:41Z</dcterms:modified>
</cp:coreProperties>
</file>