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6" r:id="rId2"/>
    <p:sldId id="608" r:id="rId3"/>
    <p:sldId id="586" r:id="rId4"/>
    <p:sldId id="587" r:id="rId5"/>
    <p:sldId id="588" r:id="rId6"/>
    <p:sldId id="590" r:id="rId7"/>
    <p:sldId id="583" r:id="rId8"/>
    <p:sldId id="609" r:id="rId9"/>
    <p:sldId id="592" r:id="rId10"/>
    <p:sldId id="605" r:id="rId11"/>
    <p:sldId id="606" r:id="rId12"/>
    <p:sldId id="607" r:id="rId13"/>
    <p:sldId id="594" r:id="rId14"/>
    <p:sldId id="595" r:id="rId15"/>
    <p:sldId id="596" r:id="rId16"/>
    <p:sldId id="597" r:id="rId17"/>
    <p:sldId id="598" r:id="rId18"/>
    <p:sldId id="599" r:id="rId19"/>
    <p:sldId id="601" r:id="rId20"/>
    <p:sldId id="616" r:id="rId21"/>
    <p:sldId id="617" r:id="rId22"/>
    <p:sldId id="630" r:id="rId23"/>
    <p:sldId id="631" r:id="rId24"/>
    <p:sldId id="632" r:id="rId25"/>
    <p:sldId id="633" r:id="rId26"/>
    <p:sldId id="634" r:id="rId27"/>
    <p:sldId id="635" r:id="rId28"/>
    <p:sldId id="636" r:id="rId29"/>
    <p:sldId id="637" r:id="rId30"/>
    <p:sldId id="638" r:id="rId31"/>
    <p:sldId id="639" r:id="rId32"/>
    <p:sldId id="640" r:id="rId33"/>
    <p:sldId id="641" r:id="rId34"/>
    <p:sldId id="642" r:id="rId35"/>
    <p:sldId id="643" r:id="rId36"/>
    <p:sldId id="644" r:id="rId37"/>
    <p:sldId id="645" r:id="rId38"/>
    <p:sldId id="577" r:id="rId39"/>
    <p:sldId id="578" r:id="rId40"/>
    <p:sldId id="579" r:id="rId41"/>
    <p:sldId id="580" r:id="rId42"/>
    <p:sldId id="581" r:id="rId43"/>
    <p:sldId id="582" r:id="rId44"/>
    <p:sldId id="647" r:id="rId45"/>
    <p:sldId id="648" r:id="rId46"/>
    <p:sldId id="649" r:id="rId47"/>
    <p:sldId id="650" r:id="rId48"/>
    <p:sldId id="651" r:id="rId49"/>
    <p:sldId id="652" r:id="rId50"/>
    <p:sldId id="653" r:id="rId51"/>
    <p:sldId id="654" r:id="rId52"/>
    <p:sldId id="660" r:id="rId53"/>
    <p:sldId id="688" r:id="rId54"/>
    <p:sldId id="689" r:id="rId55"/>
    <p:sldId id="691" r:id="rId56"/>
    <p:sldId id="661" r:id="rId57"/>
    <p:sldId id="663" r:id="rId58"/>
    <p:sldId id="664" r:id="rId59"/>
    <p:sldId id="665" r:id="rId60"/>
    <p:sldId id="666" r:id="rId61"/>
    <p:sldId id="668" r:id="rId62"/>
    <p:sldId id="670" r:id="rId63"/>
    <p:sldId id="671" r:id="rId64"/>
    <p:sldId id="672" r:id="rId65"/>
    <p:sldId id="673" r:id="rId66"/>
    <p:sldId id="674" r:id="rId67"/>
    <p:sldId id="676" r:id="rId68"/>
    <p:sldId id="677" r:id="rId69"/>
    <p:sldId id="680" r:id="rId70"/>
    <p:sldId id="681" r:id="rId71"/>
    <p:sldId id="683" r:id="rId72"/>
    <p:sldId id="685" r:id="rId73"/>
    <p:sldId id="686" r:id="rId74"/>
    <p:sldId id="693" r:id="rId75"/>
    <p:sldId id="694" r:id="rId76"/>
    <p:sldId id="696" r:id="rId77"/>
    <p:sldId id="697" r:id="rId78"/>
    <p:sldId id="698" r:id="rId79"/>
    <p:sldId id="700" r:id="rId80"/>
    <p:sldId id="701" r:id="rId81"/>
    <p:sldId id="613" r:id="rId82"/>
    <p:sldId id="614" r:id="rId83"/>
    <p:sldId id="615" r:id="rId84"/>
    <p:sldId id="575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560" autoAdjust="0"/>
    <p:restoredTop sz="94660"/>
  </p:normalViewPr>
  <p:slideViewPr>
    <p:cSldViewPr>
      <p:cViewPr>
        <p:scale>
          <a:sx n="76" d="100"/>
          <a:sy n="76" d="100"/>
        </p:scale>
        <p:origin x="-1800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C128D-B22F-4C77-9DD3-3B180203C71D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8A341-C6B4-461F-9A46-CA899EAE0E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5374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DEC2-73AD-402E-AB04-31507E899C2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rontolog.info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2520279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solidFill>
                  <a:srgbClr val="00B050"/>
                </a:solidFill>
              </a:rPr>
              <a:t>РЕАБИЛИТАЦИЯ ПРИ ДЕМЕНЦИИ. РАБОТА С КЛИЕНТАМИ И ИХ РОДСТВЕННИКАМИ</a:t>
            </a:r>
            <a:endParaRPr lang="ru-RU" sz="3500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714752"/>
            <a:ext cx="6400800" cy="2214578"/>
          </a:xfrm>
        </p:spPr>
        <p:txBody>
          <a:bodyPr>
            <a:normAutofit/>
          </a:bodyPr>
          <a:lstStyle/>
          <a:p>
            <a:r>
              <a:rPr lang="ru-RU" smtClean="0"/>
              <a:t>А.Н.Ильницкий</a:t>
            </a:r>
            <a:endParaRPr lang="ru-RU" dirty="0" smtClean="0"/>
          </a:p>
        </p:txBody>
      </p:sp>
      <p:pic>
        <p:nvPicPr>
          <p:cNvPr id="4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Деменция как зонтик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</p:spTree>
    <p:extLst>
      <p:ext uri="{BB962C8B-B14F-4D97-AF65-F5344CB8AC3E}">
        <p14:creationId xmlns:p14="http://schemas.microsoft.com/office/powerpoint/2010/main" xmlns="" val="3884413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Особенности деменции 1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болезнь Альцгеймера: прогредиентное течение с постепенным ухудшением когнитивных способностей;</a:t>
            </a:r>
          </a:p>
          <a:p>
            <a:r>
              <a:rPr lang="ru-RU" dirty="0" smtClean="0"/>
              <a:t>сосудистая деменция: внезапное начало (в 25% случаев – после инсульта), сопровождается острым функциональным дефицитом, синдромами падений, недержания мочи, нарушением походки и баланса, нарушения настроения.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24142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Особенности деменции 2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деменция с тельцами Леви: прогрессирующие когнитивные нарушения, зрительные галлюцинации;</a:t>
            </a:r>
          </a:p>
          <a:p>
            <a:r>
              <a:rPr lang="ru-RU" dirty="0" smtClean="0"/>
              <a:t>фронто-темпоральная деменция: ранние нарушения социальных взаимоотношений и эмоциональные расстройства, снижение самоконтроля и нарушения ориентации в собственной личности.   </a:t>
            </a:r>
            <a:endParaRPr lang="ru-RU" dirty="0"/>
          </a:p>
        </p:txBody>
      </p:sp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00059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Течение деменции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легкая степень тяжести;</a:t>
            </a:r>
          </a:p>
          <a:p>
            <a:r>
              <a:rPr lang="ru-RU" dirty="0" smtClean="0"/>
              <a:t>умеренная степень тяжести;</a:t>
            </a:r>
          </a:p>
          <a:p>
            <a:r>
              <a:rPr lang="ru-RU" dirty="0" smtClean="0"/>
              <a:t>тяжелая деменция.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8480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Легкая деменция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повседневная деятельность затруднена, </a:t>
            </a:r>
          </a:p>
          <a:p>
            <a:r>
              <a:rPr lang="ru-RU" dirty="0" smtClean="0"/>
              <a:t>возможно независимое проживание,</a:t>
            </a:r>
          </a:p>
          <a:p>
            <a:r>
              <a:rPr lang="ru-RU" dirty="0" smtClean="0"/>
              <a:t>нарушено главным образом усвоение нового материала. Появляется забывчивость в быту, в области социальных договоренностей или информации, полученной от родственников.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6408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Умеренная деменция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нарушение памяти представляет собой серьезное препятствие для повседневной жизни,</a:t>
            </a:r>
          </a:p>
          <a:p>
            <a:r>
              <a:rPr lang="ru-RU" dirty="0" smtClean="0"/>
              <a:t>удерживается в памяти только хорошо знакомый материал,</a:t>
            </a:r>
          </a:p>
          <a:p>
            <a:r>
              <a:rPr lang="ru-RU" dirty="0" smtClean="0"/>
              <a:t>новая информация удерживается в памяти на очень короткое время,</a:t>
            </a:r>
          </a:p>
          <a:p>
            <a:r>
              <a:rPr lang="ru-RU" dirty="0" smtClean="0"/>
              <a:t>больной не в состоянии вспомнить основные сведения о том, где он живет, что он недавно делал или как зовут его знакомых.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84024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Тяжелая деменция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полная неспособность усвоения информации,</a:t>
            </a:r>
          </a:p>
          <a:p>
            <a:r>
              <a:rPr lang="ru-RU" dirty="0" smtClean="0"/>
              <a:t>полная зависимость от посторонней помощи.</a:t>
            </a:r>
          </a:p>
          <a:p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09408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Отличия деменции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от нормального старения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1). Способность сохранять нормальную жизнедеятельность при помощи применения методов терапевтической среды;</a:t>
            </a:r>
          </a:p>
          <a:p>
            <a:pPr>
              <a:buNone/>
            </a:pPr>
            <a:r>
              <a:rPr lang="ru-RU" dirty="0" smtClean="0"/>
              <a:t>2). Длительный период (10 – 30 лет) снижения когнитивных способностей (при деменции – несколько лет);</a:t>
            </a:r>
          </a:p>
          <a:p>
            <a:pPr>
              <a:buNone/>
            </a:pPr>
            <a:r>
              <a:rPr lang="ru-RU" dirty="0" smtClean="0"/>
              <a:t>3). Невыраженная степень снижения когнитивных способностей;</a:t>
            </a:r>
          </a:p>
          <a:p>
            <a:pPr>
              <a:buNone/>
            </a:pPr>
            <a:r>
              <a:rPr lang="ru-RU" dirty="0" smtClean="0"/>
              <a:t>4). Сохранение «ядерного» интеллекта при возможном снижении динамического.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4198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Лечение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необходимо пытаться как можно дольше сохранять навыки самообслуживания,</a:t>
            </a:r>
          </a:p>
          <a:p>
            <a:r>
              <a:rPr lang="ru-RU" dirty="0"/>
              <a:t>п</a:t>
            </a:r>
            <a:r>
              <a:rPr lang="ru-RU" dirty="0" smtClean="0"/>
              <a:t>оддерживать возможность и желание общения пациента с внешним миром: лучше подобранные очки, слуховой аппарат, приемник с простым управлением, газета с крупным шрифтом.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1783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Препараты для лечения деменции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Донепезил</a:t>
            </a:r>
            <a:r>
              <a:rPr lang="ru-RU" dirty="0" smtClean="0"/>
              <a:t> (</a:t>
            </a:r>
            <a:r>
              <a:rPr lang="ru-RU" dirty="0" err="1" smtClean="0"/>
              <a:t>Арицепт</a:t>
            </a:r>
            <a:r>
              <a:rPr lang="ru-RU" dirty="0" smtClean="0"/>
              <a:t>) – 5 – 10 мг/день 4 недели;</a:t>
            </a:r>
          </a:p>
          <a:p>
            <a:r>
              <a:rPr lang="ru-RU" dirty="0" err="1" smtClean="0"/>
              <a:t>Галантамин</a:t>
            </a:r>
            <a:r>
              <a:rPr lang="ru-RU" dirty="0" smtClean="0"/>
              <a:t> (</a:t>
            </a:r>
            <a:r>
              <a:rPr lang="ru-RU" dirty="0" err="1" smtClean="0"/>
              <a:t>Ременил</a:t>
            </a:r>
            <a:r>
              <a:rPr lang="ru-RU" dirty="0" smtClean="0"/>
              <a:t>) – 4 – 8 мг/день до 8 недель;</a:t>
            </a:r>
          </a:p>
          <a:p>
            <a:r>
              <a:rPr lang="ru-RU" dirty="0" err="1" smtClean="0"/>
              <a:t>Ривастигмин</a:t>
            </a:r>
            <a:r>
              <a:rPr lang="ru-RU" dirty="0" smtClean="0"/>
              <a:t> (</a:t>
            </a:r>
            <a:r>
              <a:rPr lang="ru-RU" dirty="0" err="1" smtClean="0"/>
              <a:t>Элексон</a:t>
            </a:r>
            <a:r>
              <a:rPr lang="ru-RU" dirty="0" smtClean="0"/>
              <a:t>) – до 6 мг/день (в среднем 1,5 мг) до 3 месяцев.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624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ДЕМЕНЦИЯ: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ЧЕЛОВЕК И РОДСТВЕННИКИ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11623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ПАРТНЕР ПО УХОДУ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КАК НОВАЯ ПАРАДИЗМА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РЕАБИЛИТАЦИИ ЧЕЛОВЕКА С ДЕМЕНЦИЕЙ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1286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П</a:t>
            </a:r>
            <a:r>
              <a:rPr lang="ru-RU" b="1" dirty="0" smtClean="0">
                <a:solidFill>
                  <a:srgbClr val="00B050"/>
                </a:solidFill>
              </a:rPr>
              <a:t>артнер по уходу как основа психологической реабилитации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с</a:t>
            </a:r>
            <a:r>
              <a:rPr lang="ru-RU" dirty="0" smtClean="0"/>
              <a:t>егодня в мире употребляют термин «партнер по уходу», «получатель социальных услуг» понятие устаревшее;</a:t>
            </a:r>
          </a:p>
          <a:p>
            <a:r>
              <a:rPr lang="ru-RU" dirty="0" smtClean="0"/>
              <a:t>диагноз деменция не </a:t>
            </a:r>
            <a:r>
              <a:rPr lang="ru-RU" dirty="0"/>
              <a:t>т</a:t>
            </a:r>
            <a:r>
              <a:rPr lang="ru-RU" dirty="0" smtClean="0"/>
              <a:t>ождественен понятию «длинное прощание»; </a:t>
            </a:r>
          </a:p>
          <a:p>
            <a:r>
              <a:rPr lang="ru-RU" dirty="0"/>
              <a:t>п</a:t>
            </a:r>
            <a:r>
              <a:rPr lang="ru-RU" dirty="0" smtClean="0"/>
              <a:t>ринцип опоры при долговременном сопровождении на остаточные способности человека с деменцией – </a:t>
            </a:r>
            <a:r>
              <a:rPr lang="ru-RU" b="1" dirty="0" smtClean="0">
                <a:solidFill>
                  <a:srgbClr val="00B050"/>
                </a:solidFill>
              </a:rPr>
              <a:t>модель способностей</a:t>
            </a:r>
            <a:r>
              <a:rPr lang="ru-RU" dirty="0" smtClean="0"/>
              <a:t> (</a:t>
            </a:r>
            <a:r>
              <a:rPr lang="en-US" dirty="0" smtClean="0"/>
              <a:t>Wendy Moyle et al., 2016)</a:t>
            </a:r>
            <a:r>
              <a:rPr lang="ru-RU" dirty="0" smtClean="0"/>
              <a:t>. 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84030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Злокачественная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социальная психология (ЗСП)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з</a:t>
            </a:r>
            <a:r>
              <a:rPr lang="ru-RU" dirty="0" smtClean="0"/>
              <a:t>локачественная или опасная психология/отношение к людям с деменцией;</a:t>
            </a:r>
          </a:p>
          <a:p>
            <a:r>
              <a:rPr lang="ru-RU" dirty="0"/>
              <a:t>п</a:t>
            </a:r>
            <a:r>
              <a:rPr lang="ru-RU" dirty="0" smtClean="0"/>
              <a:t>риводит к деперсонализации людей с деменцией;</a:t>
            </a:r>
          </a:p>
          <a:p>
            <a:r>
              <a:rPr lang="ru-RU" dirty="0"/>
              <a:t>у</a:t>
            </a:r>
            <a:r>
              <a:rPr lang="ru-RU" dirty="0" smtClean="0"/>
              <a:t> них появляется ощущение приниженности, отверженности;</a:t>
            </a:r>
          </a:p>
          <a:p>
            <a:r>
              <a:rPr lang="ru-RU" dirty="0"/>
              <a:t>в</a:t>
            </a:r>
            <a:r>
              <a:rPr lang="ru-RU" dirty="0" smtClean="0"/>
              <a:t>ажность обучения с целью формирования грамотного подхода к людям с деменцией «партнеров по уходу».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3877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Характеристика ЗСП - 1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Манипулирование человеком – для того, чтобы «выманить» человека из комнаты ему говорят что, например, скоро придет его сын и надо его подождать на улице, вместо того, чтобы разговаривать и терпеливо объяснять для чего надо уйти </a:t>
            </a:r>
            <a:r>
              <a:rPr lang="ru-RU" dirty="0" err="1" smtClean="0"/>
              <a:t>з</a:t>
            </a:r>
            <a:r>
              <a:rPr lang="ru-RU" dirty="0" smtClean="0"/>
              <a:t> комнаты;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0905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Характеристика ЗСП - 2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Лишение прав – не признавать права человека с деменцией, насильно завершать его действия, лишать привычной работы, например, по дому в связи с тем, что раньше он ее выполнял с большей эффективностью;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3630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Характеристика ЗСП - 3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Инфантилизация человека – обращение как с ребенком, применение специфических речевых оборотов типа «старческого лепета», «детских слов»;</a:t>
            </a:r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Запугивание – применение приемов с угрозами физической расправы, таких как «если будешь плохо себя вести, но при выполнении инъекции наложу жгут не на руку, а на шею»;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25654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Характеристика ЗСП - 4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Стигматизация – ситуация, когда наличие диагноза является главным фактором взаимодействия с человеком;</a:t>
            </a:r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Опережающие действия – когда партнер по уходу совершает какие-либо действия в намеренно более быстром темпе, который приемлем для человека с деменцией;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0243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Характеристика ЗСП - 5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468632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Аннулирование реакций – ситуация, когда тревога пациента рассматривается партнером по уходу не как результат воздействия социальной среды, а только как проявление заболевания;</a:t>
            </a:r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 err="1" smtClean="0"/>
              <a:t>Эксклюзия</a:t>
            </a:r>
            <a:r>
              <a:rPr lang="ru-RU" dirty="0" smtClean="0"/>
              <a:t> из мира </a:t>
            </a:r>
            <a:r>
              <a:rPr lang="ru-RU" dirty="0"/>
              <a:t>с</a:t>
            </a:r>
            <a:r>
              <a:rPr lang="ru-RU" dirty="0" smtClean="0"/>
              <a:t>оциальной жизни – запрещение пациентам на раннем этапе деменции водить машину, нежелание видеть в человеке с деменцией личность, которая может вносить вклад в социальные отношения</a:t>
            </a:r>
            <a:r>
              <a:rPr lang="ru-RU" dirty="0"/>
              <a:t>;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6289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Характеристика ЗСП - 6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Опредмечивание – о человеке судят как о «большой с деменцией», «вон Альцгеймер», «малофункциональный человек с плохой памятью», но не как о личности;</a:t>
            </a:r>
          </a:p>
          <a:p>
            <a:pPr>
              <a:buNone/>
            </a:pPr>
            <a:r>
              <a:rPr lang="ru-RU" dirty="0" smtClean="0"/>
              <a:t>    Игнорирование – наличие разговоров о пациенте и его проблемах в его присутствии с обсуждением тем, при которых присутствие пациента неэтично; 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67463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Характеристика ЗСП - 7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Навязывание – например, когда человек с деменцией с кем-либо разговаривает, партнер по уходу приходит к нему, безапиляционно прерывает разговор и заставляет делать то, что ему надо;</a:t>
            </a:r>
          </a:p>
          <a:p>
            <a:pPr>
              <a:buNone/>
            </a:pPr>
            <a:r>
              <a:rPr lang="ru-RU" dirty="0" smtClean="0"/>
              <a:t>   Отказ – не принятие во внимание обращения человека с деменцией, когда он в чем-то нуждается, что по мнению партнера по уходу имеет мало значения;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93698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Актуальность проблемы: деменция не препятствие браку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кристиан брайде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615" y="1600200"/>
            <a:ext cx="3620770" cy="4525963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8405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Характеристика ЗСП - 8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Обвинения – человек обвиняется в специальном, намеренном действии, которое происходит в связи с болезнью («то, что ты хочешь слышать ты слышишь, а что не хочешь – не слышишь»);</a:t>
            </a:r>
          </a:p>
          <a:p>
            <a:pPr>
              <a:buNone/>
            </a:pPr>
            <a:r>
              <a:rPr lang="ru-RU" dirty="0" smtClean="0"/>
              <a:t>    Насмешки – по поводу отдельных проявлений заболевания («такой старый, что пора спички пора прятать»);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4782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Характеристика ЗСП - 9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Умаление человеческого достоинства – говорить в лицо человеку, что он ограничен в каких-либо действиях в связи с наличием у него деменции;</a:t>
            </a:r>
          </a:p>
          <a:p>
            <a:pPr>
              <a:buNone/>
            </a:pPr>
            <a:r>
              <a:rPr lang="ru-RU" dirty="0" smtClean="0"/>
              <a:t>    Умаление в свободе говорить – прерывание человека при его высказываниях, ограничение в праве «системы взглядов» (</a:t>
            </a:r>
            <a:r>
              <a:rPr lang="en-US" dirty="0" smtClean="0"/>
              <a:t>T.Kitwood, 1998).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31530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Общие принципы поведения с человеком с деменцией: преодоление ЗСП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1). Придерживаться принципа «преднамеренного состояния».</a:t>
            </a:r>
          </a:p>
          <a:p>
            <a:pPr>
              <a:buNone/>
            </a:pPr>
            <a:r>
              <a:rPr lang="ru-RU" dirty="0" smtClean="0"/>
              <a:t>2). Активное слушание при разговоре.</a:t>
            </a:r>
          </a:p>
          <a:p>
            <a:pPr>
              <a:buNone/>
            </a:pPr>
            <a:r>
              <a:rPr lang="ru-RU" dirty="0" smtClean="0"/>
              <a:t>3). Прибегание к непрямым повторам в разговоре.</a:t>
            </a:r>
          </a:p>
          <a:p>
            <a:pPr>
              <a:buNone/>
            </a:pPr>
            <a:r>
              <a:rPr lang="ru-RU" dirty="0" smtClean="0"/>
              <a:t>4). Принцип «ненавязчивого, нетревожного» присутствия.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32946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Преднамеренное состояние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</a:t>
            </a:r>
            <a:r>
              <a:rPr lang="ru-RU" dirty="0" smtClean="0"/>
              <a:t>артнер, осуществляющий уход, должен вступать во взаимодействие с человеком с деменцией, даже если не понимает что тот хочет выразить;</a:t>
            </a:r>
          </a:p>
          <a:p>
            <a:r>
              <a:rPr lang="ru-RU" dirty="0"/>
              <a:t>е</a:t>
            </a:r>
            <a:r>
              <a:rPr lang="ru-RU" dirty="0" smtClean="0"/>
              <a:t>сли Вы не поняли что именно хочет выразить человек с деменцией, то это не значит, что это не важно или лишено значения;</a:t>
            </a:r>
          </a:p>
          <a:p>
            <a:r>
              <a:rPr lang="ru-RU" dirty="0"/>
              <a:t>н</a:t>
            </a:r>
            <a:r>
              <a:rPr lang="ru-RU" dirty="0" smtClean="0"/>
              <a:t>адо пытаться разобраться в действиях и высказываниях человека с деменцией, стремясь понять их значение;  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07310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Активное слушание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торой этап после «преднамеренного состояния», цель которого вникнуть в мотивы человека с деменцией;</a:t>
            </a:r>
          </a:p>
          <a:p>
            <a:r>
              <a:rPr lang="ru-RU" dirty="0"/>
              <a:t>п</a:t>
            </a:r>
            <a:r>
              <a:rPr lang="ru-RU" dirty="0" smtClean="0"/>
              <a:t>омогать высказываться, вставляю или подбирая нужные слова;</a:t>
            </a:r>
          </a:p>
          <a:p>
            <a:r>
              <a:rPr lang="ru-RU" dirty="0"/>
              <a:t>н</a:t>
            </a:r>
            <a:r>
              <a:rPr lang="ru-RU" dirty="0" smtClean="0"/>
              <a:t>е торопить человека с деменцией;</a:t>
            </a:r>
          </a:p>
          <a:p>
            <a:r>
              <a:rPr lang="ru-RU" dirty="0"/>
              <a:t>п</a:t>
            </a:r>
            <a:r>
              <a:rPr lang="ru-RU" dirty="0" smtClean="0"/>
              <a:t>омогать в высказываниях/действиях, подбадривая человека взглядами и жестом;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95257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Непрямые повторы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</a:t>
            </a:r>
            <a:r>
              <a:rPr lang="ru-RU" dirty="0" smtClean="0"/>
              <a:t>рямые повторы – характерно для патерналистских отношений, обычно в системе преподаватель – студент;</a:t>
            </a:r>
          </a:p>
          <a:p>
            <a:r>
              <a:rPr lang="ru-RU" dirty="0" smtClean="0"/>
              <a:t>«я не очень хорошо понял Вашу мысль, но мне кажется, что Вы имели ввиду…… (непрямой повтор)» - человеку надо сказать «да» или «нет»;</a:t>
            </a:r>
          </a:p>
          <a:p>
            <a:r>
              <a:rPr lang="ru-RU" dirty="0" smtClean="0"/>
              <a:t> стимулирование человека, поддержание достоинства.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56001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Нетревожное, ненавязчивое присутствие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</a:t>
            </a:r>
            <a:r>
              <a:rPr lang="ru-RU" dirty="0" smtClean="0"/>
              <a:t>асто люди с деменцией могут оказываться в психотравмирующей ситуации;</a:t>
            </a:r>
          </a:p>
          <a:p>
            <a:r>
              <a:rPr lang="ru-RU" dirty="0"/>
              <a:t>н</a:t>
            </a:r>
            <a:r>
              <a:rPr lang="ru-RU" dirty="0" smtClean="0"/>
              <a:t>уждаются в присутствии человека, который бы их в такой ситуации успокоил и снял напряженность;</a:t>
            </a:r>
          </a:p>
          <a:p>
            <a:r>
              <a:rPr lang="ru-RU" dirty="0"/>
              <a:t>в</a:t>
            </a:r>
            <a:r>
              <a:rPr lang="ru-RU" dirty="0" smtClean="0"/>
              <a:t>ажно дружелюбное присутствие для купирования явлений социальной изоляции.  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26047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НУТРИТИВНАЯ РЕАБИЛИТАЦИЯ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(ПИТАНИЕ)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8132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Индекс массы тела и его расчет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a0ec8a9195841e1d4e5d393fb9a9f2017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2214554"/>
            <a:ext cx="6286544" cy="2428891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63159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Как выявить синдром недостаточности питания?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По величине индекса массы тела:</a:t>
            </a:r>
          </a:p>
          <a:p>
            <a:pPr marL="514350" indent="-514350">
              <a:buFontTx/>
              <a:buChar char="-"/>
            </a:pPr>
            <a:r>
              <a:rPr lang="ru-RU" dirty="0" smtClean="0"/>
              <a:t>менее 18,5 – наличие синдрома недостаточности питания;</a:t>
            </a:r>
          </a:p>
          <a:p>
            <a:pPr marL="514350" indent="-514350">
              <a:buFontTx/>
              <a:buChar char="-"/>
            </a:pPr>
            <a:r>
              <a:rPr lang="ru-RU" b="1" dirty="0" smtClean="0">
                <a:solidFill>
                  <a:srgbClr val="00B050"/>
                </a:solidFill>
              </a:rPr>
              <a:t>18,5 – 24,9 – нормальный статус питания</a:t>
            </a:r>
            <a:r>
              <a:rPr lang="ru-RU" dirty="0" smtClean="0"/>
              <a:t>;</a:t>
            </a:r>
          </a:p>
          <a:p>
            <a:pPr marL="514350" indent="-514350">
              <a:buFontTx/>
              <a:buChar char="-"/>
            </a:pPr>
            <a:r>
              <a:rPr lang="ru-RU" dirty="0" smtClean="0"/>
              <a:t>18,5 – 20,0 – возможен риск развития синдрома недостаточности питания;</a:t>
            </a:r>
          </a:p>
          <a:p>
            <a:pPr marL="514350" indent="-514350">
              <a:buFontTx/>
              <a:buChar char="-"/>
            </a:pPr>
            <a:r>
              <a:rPr lang="ru-RU" dirty="0" smtClean="0"/>
              <a:t>20 – 24,9 – низкий риск развития синдрома недостаточности питания.</a:t>
            </a:r>
          </a:p>
          <a:p>
            <a:pPr marL="514350" indent="-514350">
              <a:buFontTx/>
              <a:buChar char="-"/>
            </a:pP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6687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Актуальность проблемы: движение активистов. </a:t>
            </a:r>
            <a:r>
              <a:rPr lang="en-US" b="1" dirty="0" smtClean="0">
                <a:solidFill>
                  <a:srgbClr val="00B050"/>
                </a:solidFill>
              </a:rPr>
              <a:t>Kate Swaffer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swaff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615" y="1600200"/>
            <a:ext cx="3620770" cy="4525963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32557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Как выявить синдром недостаточности питания?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2. По величине окружности плеча в области средней трети:</a:t>
            </a:r>
          </a:p>
          <a:p>
            <a:pPr>
              <a:buFontTx/>
              <a:buChar char="-"/>
            </a:pPr>
            <a:r>
              <a:rPr lang="ru-RU" dirty="0" smtClean="0"/>
              <a:t>у мужчин – более или 23 см – малая вероятность развития синдрома недостаточности питания, менее 23 см – риск развития синдрома недостаточности питания;</a:t>
            </a:r>
          </a:p>
          <a:p>
            <a:pPr>
              <a:buFontTx/>
              <a:buChar char="-"/>
            </a:pPr>
            <a:r>
              <a:rPr lang="ru-RU" dirty="0" smtClean="0"/>
              <a:t>у женщин более или 22 см – малая вероятность, менее 22 см – риск развития.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42804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British Association for </a:t>
            </a:r>
            <a:r>
              <a:rPr lang="en-US" b="1" dirty="0" err="1" smtClean="0">
                <a:solidFill>
                  <a:srgbClr val="00B050"/>
                </a:solidFill>
              </a:rPr>
              <a:t>Parenteral</a:t>
            </a:r>
            <a:r>
              <a:rPr lang="en-US" b="1" dirty="0" smtClean="0">
                <a:solidFill>
                  <a:srgbClr val="00B050"/>
                </a:solidFill>
              </a:rPr>
              <a:t> and </a:t>
            </a:r>
            <a:r>
              <a:rPr lang="en-US" b="1" dirty="0" err="1" smtClean="0">
                <a:solidFill>
                  <a:srgbClr val="00B050"/>
                </a:solidFill>
              </a:rPr>
              <a:t>Enteral</a:t>
            </a:r>
            <a:r>
              <a:rPr lang="en-US" b="1" dirty="0" smtClean="0">
                <a:solidFill>
                  <a:srgbClr val="00B050"/>
                </a:solidFill>
              </a:rPr>
              <a:t> Nutrition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setwalls_ru-682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785926"/>
            <a:ext cx="6572296" cy="4143404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44184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Malnutrition Universal </a:t>
            </a:r>
            <a:r>
              <a:rPr lang="ru-RU" b="1" dirty="0" smtClean="0">
                <a:solidFill>
                  <a:srgbClr val="00B050"/>
                </a:solidFill>
              </a:rPr>
              <a:t/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Screening Tool (MUST)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Рассчитать индекс массы тела: больше 20 = 0 баллов; 18,5 = 1 балл; менее 18,5 = 2 балла.</a:t>
            </a:r>
          </a:p>
          <a:p>
            <a:pPr marL="514350" indent="-514350">
              <a:buAutoNum type="arabicPeriod"/>
            </a:pPr>
            <a:r>
              <a:rPr lang="ru-RU" dirty="0" smtClean="0"/>
              <a:t>Снижение массы тела за последние 3 – 6 месяцев: менее чем на 3% = 0 баллов; 5% = 1 балл; более 10% = 2 балла.</a:t>
            </a:r>
          </a:p>
          <a:p>
            <a:pPr marL="514350" indent="-514350">
              <a:buAutoNum type="arabicPeriod"/>
            </a:pPr>
            <a:r>
              <a:rPr lang="ru-RU" dirty="0" smtClean="0"/>
              <a:t>Наличие острого заболевания с недостаточным приемом пищи 5 дней и более = 2 балла.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92770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00B050"/>
                </a:solidFill>
              </a:rPr>
              <a:t>Malnutrition Universal </a:t>
            </a:r>
            <a:r>
              <a:rPr lang="ru-RU" sz="3000" b="1" dirty="0" smtClean="0">
                <a:solidFill>
                  <a:srgbClr val="00B050"/>
                </a:solidFill>
              </a:rPr>
              <a:t/>
            </a:r>
            <a:br>
              <a:rPr lang="ru-RU" sz="3000" b="1" dirty="0" smtClean="0">
                <a:solidFill>
                  <a:srgbClr val="00B050"/>
                </a:solidFill>
              </a:rPr>
            </a:br>
            <a:r>
              <a:rPr lang="en-US" sz="3000" b="1" dirty="0" smtClean="0">
                <a:solidFill>
                  <a:srgbClr val="00B050"/>
                </a:solidFill>
              </a:rPr>
              <a:t>Screening Tool (MUST)</a:t>
            </a:r>
            <a:r>
              <a:rPr lang="ru-RU" sz="3000" b="1" dirty="0" smtClean="0">
                <a:solidFill>
                  <a:srgbClr val="00B050"/>
                </a:solidFill>
              </a:rPr>
              <a:t>: что делать дальше?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dirty="0" smtClean="0"/>
              <a:t>0 баллов – низкий риск синдрома недостаточности питания: повтор теста через 1 месяц, наблюдение;</a:t>
            </a:r>
          </a:p>
          <a:p>
            <a:pPr>
              <a:buFontTx/>
              <a:buChar char="-"/>
            </a:pPr>
            <a:r>
              <a:rPr lang="ru-RU" dirty="0" smtClean="0"/>
              <a:t>1 балл – средний риск: анализ диеты на протяжении трех дней, коррекция диеты, повторное тестирование через 2 – 3 месяца;</a:t>
            </a:r>
          </a:p>
          <a:p>
            <a:pPr>
              <a:buFontTx/>
              <a:buChar char="-"/>
            </a:pPr>
            <a:r>
              <a:rPr lang="ru-RU" dirty="0" smtClean="0"/>
              <a:t>2 балла и более – высокий риск: консультация необходимых специалистов.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87501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Диета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" name="Содержимое 4" descr="976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675" y="1600200"/>
            <a:ext cx="5530649" cy="4525963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3952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Полезные рекомендации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клетчатка;</a:t>
            </a:r>
          </a:p>
          <a:p>
            <a:r>
              <a:rPr lang="ru-RU" dirty="0" smtClean="0"/>
              <a:t>орехи и оливковое масло (средиземноморская диета);</a:t>
            </a:r>
          </a:p>
          <a:p>
            <a:r>
              <a:rPr lang="ru-RU" dirty="0" smtClean="0"/>
              <a:t>йогурт.</a:t>
            </a:r>
          </a:p>
          <a:p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350681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Средиземноморская диета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022879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643050"/>
            <a:ext cx="6786610" cy="4143404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41657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Средиземноморская диета: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чего много?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фрукты и орехи – витамины С, Е, каротиноиды, полифенолы, </a:t>
            </a:r>
            <a:r>
              <a:rPr lang="ru-RU" dirty="0" err="1" smtClean="0"/>
              <a:t>альфа-линолиевая</a:t>
            </a:r>
            <a:r>
              <a:rPr lang="ru-RU" dirty="0" smtClean="0"/>
              <a:t> кислота;</a:t>
            </a:r>
          </a:p>
          <a:p>
            <a:r>
              <a:rPr lang="ru-RU" dirty="0" smtClean="0"/>
              <a:t>овощи – витамин С, каротиноиды, полифенолы, </a:t>
            </a:r>
            <a:r>
              <a:rPr lang="ru-RU" dirty="0" err="1" smtClean="0"/>
              <a:t>фолат</a:t>
            </a:r>
            <a:r>
              <a:rPr lang="ru-RU" dirty="0" smtClean="0"/>
              <a:t>;</a:t>
            </a:r>
          </a:p>
          <a:p>
            <a:r>
              <a:rPr lang="ru-RU" dirty="0" smtClean="0"/>
              <a:t>зелень – низкий </a:t>
            </a:r>
            <a:r>
              <a:rPr lang="ru-RU" dirty="0" err="1" smtClean="0"/>
              <a:t>гликемический</a:t>
            </a:r>
            <a:r>
              <a:rPr lang="ru-RU" dirty="0" smtClean="0"/>
              <a:t> индекс;</a:t>
            </a:r>
          </a:p>
          <a:p>
            <a:r>
              <a:rPr lang="ru-RU" dirty="0" smtClean="0"/>
              <a:t>зерновые – витамин В6, низкий </a:t>
            </a:r>
            <a:r>
              <a:rPr lang="ru-RU" dirty="0" err="1" smtClean="0"/>
              <a:t>гликемический</a:t>
            </a:r>
            <a:r>
              <a:rPr lang="ru-RU" dirty="0" smtClean="0"/>
              <a:t> индекс;</a:t>
            </a:r>
          </a:p>
          <a:p>
            <a:r>
              <a:rPr lang="ru-RU" dirty="0" smtClean="0"/>
              <a:t>морская рыба – полиненасыщенные жирные кислоты;</a:t>
            </a:r>
          </a:p>
          <a:p>
            <a:r>
              <a:rPr lang="ru-RU" dirty="0" smtClean="0"/>
              <a:t>оливковое масло – полифенолы, ненасыщенные жирные кислоты.     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925927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Омега 3 жирные кислоты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мозг – «липидный» орган, для работы которого жизненно необходимы омега 3 жирные кислоты;</a:t>
            </a:r>
          </a:p>
          <a:p>
            <a:r>
              <a:rPr lang="ru-RU" dirty="0" smtClean="0"/>
              <a:t> </a:t>
            </a:r>
            <a:r>
              <a:rPr lang="ru-RU" dirty="0" smtClean="0">
                <a:latin typeface="+mj-lt"/>
              </a:rPr>
              <a:t>потребление </a:t>
            </a:r>
            <a:r>
              <a:rPr lang="ru-RU" dirty="0" smtClean="0">
                <a:latin typeface="+mj-lt"/>
                <a:cs typeface="Times New Roman" pitchFamily="18" charset="0"/>
              </a:rPr>
              <a:t>морской жирной рыбы (скумбрию, сардину, сельдь иваси) по 300–400 г в неделю в </a:t>
            </a:r>
            <a:r>
              <a:rPr lang="ru-RU" dirty="0" err="1" smtClean="0">
                <a:latin typeface="+mj-lt"/>
                <a:cs typeface="Times New Roman" pitchFamily="18" charset="0"/>
              </a:rPr>
              <a:t>запеченом</a:t>
            </a:r>
            <a:r>
              <a:rPr lang="ru-RU" dirty="0" smtClean="0">
                <a:latin typeface="+mj-lt"/>
                <a:cs typeface="Times New Roman" pitchFamily="18" charset="0"/>
              </a:rPr>
              <a:t> или консервированном виде достоверно улучшает когнитивные способности. </a:t>
            </a:r>
            <a:endParaRPr lang="ru-RU" dirty="0">
              <a:latin typeface="+mj-lt"/>
            </a:endParaRPr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23741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Не менее 50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грамм орехов в день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588" y="1428736"/>
            <a:ext cx="6786824" cy="4697427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12538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Том Китвуд: пациент-ориентированный подход к ведению пациентов с деменцией 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Кидвуд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6598" y="1600200"/>
            <a:ext cx="3190804" cy="4525963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919003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С возрастом теряется миелин: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нужно 10 мг цинка в день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myelin sheat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9864" y="1600200"/>
            <a:ext cx="5564272" cy="4525963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572201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100 грамм семечек тыквы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538025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65855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Йогурт на ночь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нормализация потребления кальция: профилактика остеопороза, деменции, мочекаменной болезни, патологии сердечно-сосудистой системы, запоров;</a:t>
            </a:r>
          </a:p>
          <a:p>
            <a:r>
              <a:rPr lang="ru-RU" dirty="0" smtClean="0"/>
              <a:t>должный уровень потребления кальция – 600 – 1000 мг/день;</a:t>
            </a:r>
          </a:p>
          <a:p>
            <a:r>
              <a:rPr lang="ru-RU" dirty="0" smtClean="0"/>
              <a:t>ночью – увеличение расходование кальция – для восстановления запасов – один йогурт перед сном!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21098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Физическая реабилитация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3010" name="Picture 2" descr="Значение физкультуры для пожилых людейПоиск лекарств в аптеках Киева. . Цены и наличие лекарства в аптеках Украины. . Пошук лік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344376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Почему важно двигаться?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В любом возрасте физическая активность - это:</a:t>
            </a:r>
          </a:p>
          <a:p>
            <a:r>
              <a:rPr lang="ru-RU" dirty="0" smtClean="0"/>
              <a:t>снижение смертности,</a:t>
            </a:r>
          </a:p>
          <a:p>
            <a:r>
              <a:rPr lang="ru-RU" dirty="0" smtClean="0"/>
              <a:t>снижение частоты развития инсульта, инфаркта, сахарного диабета,</a:t>
            </a:r>
          </a:p>
          <a:p>
            <a:r>
              <a:rPr lang="ru-RU" dirty="0" smtClean="0"/>
              <a:t>предупреждение депрессии,</a:t>
            </a:r>
          </a:p>
          <a:p>
            <a:r>
              <a:rPr lang="ru-RU" dirty="0" smtClean="0"/>
              <a:t>снижение частоты развития рака толстой кишки и молочной железы. 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37283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18 лет и старше (ВОЗ, 2010)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аэробные нагрузки средней интенсивности 150 минут в неделю </a:t>
            </a:r>
            <a:r>
              <a:rPr lang="ru-RU" b="1" dirty="0" smtClean="0">
                <a:solidFill>
                  <a:srgbClr val="00B050"/>
                </a:solidFill>
              </a:rPr>
              <a:t>или</a:t>
            </a:r>
          </a:p>
          <a:p>
            <a:r>
              <a:rPr lang="ru-RU" dirty="0" smtClean="0"/>
              <a:t>аэробные нагрузки высокой интенсивности 75 минут в неделю,</a:t>
            </a:r>
          </a:p>
          <a:p>
            <a:r>
              <a:rPr lang="ru-RU" dirty="0" smtClean="0"/>
              <a:t>не менее 10 минут в день,</a:t>
            </a:r>
          </a:p>
          <a:p>
            <a:r>
              <a:rPr lang="ru-RU" dirty="0" smtClean="0"/>
              <a:t>упражнения для укрепления основных мышечных групп не менее 2 дней в неделю,</a:t>
            </a:r>
          </a:p>
          <a:p>
            <a:r>
              <a:rPr lang="ru-RU" dirty="0" smtClean="0"/>
              <a:t>упражнения на баланс (</a:t>
            </a:r>
            <a:r>
              <a:rPr lang="ru-RU" dirty="0" err="1" smtClean="0"/>
              <a:t>чай-ши</a:t>
            </a:r>
            <a:r>
              <a:rPr lang="ru-RU" dirty="0" smtClean="0"/>
              <a:t>) или 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любые доступные упражнения по состоянию здоровья! </a:t>
            </a:r>
          </a:p>
          <a:p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075911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ТЕРАПЕВТИЧЕСКАЯ СРЕДА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13728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Трость как элемент имиджа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5745b3a518dca953ef9343daec84a2c3_mini-683x10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3" y="1600200"/>
            <a:ext cx="3143272" cy="4525963"/>
          </a:xfrm>
        </p:spPr>
      </p:pic>
      <p:pic>
        <p:nvPicPr>
          <p:cNvPr id="115714" name="Picture 2" descr="C:\Users\Lenovo\Pictures\6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643050"/>
            <a:ext cx="3286148" cy="4452939"/>
          </a:xfrm>
          <a:prstGeom prst="rect">
            <a:avLst/>
          </a:prstGeom>
          <a:noFill/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995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Не носите бифокальные очки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SDC10141C1-300x2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1785926"/>
            <a:ext cx="5286412" cy="4000527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7912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Будьте внимательны,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спускаясь по лестнице!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down-300x16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2000240"/>
            <a:ext cx="6357982" cy="3929090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1876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b="1" dirty="0" smtClean="0">
                <a:solidFill>
                  <a:srgbClr val="00B050"/>
                </a:solidFill>
              </a:rPr>
              <a:t>Картина человека с деменцией в стиле Кандинского и Джаспера Джонса</a:t>
            </a:r>
            <a:endParaRPr lang="ru-RU" sz="3500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61254984_2164527893668460_1327472205331693568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20834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1663" y="728663"/>
            <a:ext cx="540067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5868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I\Desktop\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7662" y="2628900"/>
            <a:ext cx="3658394" cy="3658394"/>
          </a:xfrm>
          <a:prstGeom prst="rect">
            <a:avLst/>
          </a:prstGeom>
          <a:noFill/>
        </p:spPr>
      </p:pic>
      <p:pic>
        <p:nvPicPr>
          <p:cNvPr id="2051" name="Picture 3" descr="C:\Users\ADI\Desktop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7725" y="0"/>
            <a:ext cx="4286250" cy="5715000"/>
          </a:xfrm>
          <a:prstGeom prst="rect">
            <a:avLst/>
          </a:prstGeom>
          <a:noFill/>
        </p:spPr>
      </p:pic>
      <p:pic>
        <p:nvPicPr>
          <p:cNvPr id="4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204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I\Desktop\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85950" y="3351213"/>
            <a:ext cx="4072467" cy="3054350"/>
          </a:xfrm>
          <a:prstGeom prst="rect">
            <a:avLst/>
          </a:prstGeom>
          <a:noFill/>
        </p:spPr>
      </p:pic>
      <p:pic>
        <p:nvPicPr>
          <p:cNvPr id="4099" name="Picture 3" descr="C:\Users\ADI\Desktop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6388" y="419100"/>
            <a:ext cx="3562350" cy="3562350"/>
          </a:xfrm>
          <a:prstGeom prst="rect">
            <a:avLst/>
          </a:prstGeom>
          <a:noFill/>
        </p:spPr>
      </p:pic>
      <p:pic>
        <p:nvPicPr>
          <p:cNvPr id="4100" name="Picture 4" descr="C:\Users\ADI\Desktop\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398" y="346074"/>
            <a:ext cx="1334690" cy="4294669"/>
          </a:xfrm>
          <a:prstGeom prst="rect">
            <a:avLst/>
          </a:prstGeom>
          <a:noFill/>
        </p:spPr>
      </p:pic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336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metroblog.ru/files/nizkopol/ktm-5_invalid_zlatoust_st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667500" cy="4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0685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03807"/>
            <a:ext cx="633670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1434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695210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2038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583488" cy="568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62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MG_08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520342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MG_084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609323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MG_877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224" y="1600200"/>
            <a:ext cx="6785552" cy="4525963"/>
          </a:xfrm>
        </p:spPr>
      </p:pic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8039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b="1" dirty="0" smtClean="0">
                <a:solidFill>
                  <a:srgbClr val="00B050"/>
                </a:solidFill>
              </a:rPr>
              <a:t>Деменция: риски для родственников</a:t>
            </a:r>
            <a:endParaRPr lang="ru-RU" sz="35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нарушения в диете – 30 – 35%;</a:t>
            </a:r>
          </a:p>
          <a:p>
            <a:r>
              <a:rPr lang="ru-RU" dirty="0" smtClean="0"/>
              <a:t>недостаток физической активности – 75%;</a:t>
            </a:r>
          </a:p>
          <a:p>
            <a:r>
              <a:rPr lang="ru-RU" dirty="0" smtClean="0"/>
              <a:t>нарушения сна – 75%;</a:t>
            </a:r>
          </a:p>
          <a:p>
            <a:r>
              <a:rPr lang="ru-RU" dirty="0" smtClean="0"/>
              <a:t>ощущение того, что человек круглосуточно находится на своем посту – 60%;</a:t>
            </a:r>
          </a:p>
          <a:p>
            <a:r>
              <a:rPr lang="ru-RU" dirty="0" smtClean="0"/>
              <a:t>ощущение одиночества в своей проблеме – 55%.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53569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MG_889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816827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MG_89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561382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MG_89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416430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MG_928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607652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00B050"/>
                </a:solidFill>
              </a:rPr>
              <a:t>IT-</a:t>
            </a:r>
            <a:r>
              <a:rPr lang="ru-RU" b="1" dirty="0" smtClean="0">
                <a:solidFill>
                  <a:srgbClr val="00B050"/>
                </a:solidFill>
              </a:rPr>
              <a:t>ПОДХОДЫ К СОЦИАЛЬНО-МЕДИЦИНСКОЙ РЕАБИЛИТАЦИИ ЛЮДЕЙ С ДЕМЕНЦИЕЙ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405294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Устройства-роботы для пациентов с деменцией (проект </a:t>
            </a:r>
            <a:r>
              <a:rPr lang="en-US" b="1" i="1" dirty="0" smtClean="0">
                <a:solidFill>
                  <a:srgbClr val="00B050"/>
                </a:solidFill>
              </a:rPr>
              <a:t>MARIO</a:t>
            </a:r>
            <a:r>
              <a:rPr lang="ru-RU" b="1" i="1" dirty="0" smtClean="0">
                <a:solidFill>
                  <a:srgbClr val="00B050"/>
                </a:solidFill>
              </a:rPr>
              <a:t>)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1885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1571612"/>
            <a:ext cx="4643470" cy="4929222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323480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Снижение риска падений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(проект</a:t>
            </a:r>
            <a:r>
              <a:rPr lang="en-US" b="1" dirty="0" smtClean="0">
                <a:solidFill>
                  <a:srgbClr val="00B050"/>
                </a:solidFill>
              </a:rPr>
              <a:t> ISTOPPFALLS</a:t>
            </a:r>
            <a:r>
              <a:rPr lang="ru-RU" b="1" dirty="0" smtClean="0">
                <a:solidFill>
                  <a:srgbClr val="00B050"/>
                </a:solidFill>
              </a:rPr>
              <a:t>)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1885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785926"/>
            <a:ext cx="5643602" cy="4572032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008955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Создание модераторов походки (проект </a:t>
            </a:r>
            <a:r>
              <a:rPr lang="en-US" b="1" dirty="0" smtClean="0">
                <a:solidFill>
                  <a:srgbClr val="00B050"/>
                </a:solidFill>
              </a:rPr>
              <a:t>SILVER</a:t>
            </a:r>
            <a:r>
              <a:rPr lang="ru-RU" b="1" dirty="0" smtClean="0">
                <a:solidFill>
                  <a:srgbClr val="00B050"/>
                </a:solidFill>
              </a:rPr>
              <a:t>)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1885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785926"/>
            <a:ext cx="5572164" cy="4643469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55096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Доступные беспроводные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детекторы падений (проект </a:t>
            </a:r>
            <a:r>
              <a:rPr lang="en-US" b="1" i="1" dirty="0" smtClean="0">
                <a:solidFill>
                  <a:srgbClr val="00B050"/>
                </a:solidFill>
              </a:rPr>
              <a:t>FATE</a:t>
            </a:r>
            <a:r>
              <a:rPr lang="ru-RU" b="1" i="1" dirty="0" smtClean="0">
                <a:solidFill>
                  <a:srgbClr val="00B050"/>
                </a:solidFill>
              </a:rPr>
              <a:t>)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1885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785926"/>
            <a:ext cx="5715040" cy="4572032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80005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0B050"/>
                </a:solidFill>
              </a:rPr>
              <a:t>Высокотехнологичная поддержка пациентов с деменцией (</a:t>
            </a:r>
            <a:r>
              <a:rPr lang="en-US" sz="3400" b="1" dirty="0" smtClean="0">
                <a:solidFill>
                  <a:srgbClr val="00B050"/>
                </a:solidFill>
              </a:rPr>
              <a:t>DEM@CARE </a:t>
            </a:r>
            <a:r>
              <a:rPr lang="ru-RU" sz="3400" b="1" dirty="0" smtClean="0">
                <a:solidFill>
                  <a:srgbClr val="00B050"/>
                </a:solidFill>
              </a:rPr>
              <a:t>)</a:t>
            </a:r>
            <a:endParaRPr lang="ru-RU" sz="3400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1885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714488"/>
            <a:ext cx="6215106" cy="4572032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9422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СОВРЕМЕННЫЕ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ОБЩИЕ ПОДХОДЫ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118304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… НЕ ПРИГОВОР!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434727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b="1" dirty="0" err="1" smtClean="0">
                <a:solidFill>
                  <a:srgbClr val="00B050"/>
                </a:solidFill>
              </a:rPr>
              <a:t>Тэд</a:t>
            </a:r>
            <a:r>
              <a:rPr lang="ru-RU" sz="3500" b="1" dirty="0" smtClean="0">
                <a:solidFill>
                  <a:srgbClr val="00B050"/>
                </a:solidFill>
              </a:rPr>
              <a:t> Тернер: публично признался, что страдает деменцией с тельцами Леви </a:t>
            </a:r>
            <a:endParaRPr lang="ru-RU" sz="3500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56482f2d03edf92593-ted-terner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334" y="1600200"/>
            <a:ext cx="8043331" cy="4525963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847766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Джейн Фонда: про-эйдж активистка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file70ofv235i9zqwxvums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850658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Человек в меняющемся мире…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Спасибо за внимание!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gandex.ru-26_8148_boy-with-eart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29" y="1600200"/>
            <a:ext cx="7192671" cy="4525963"/>
          </a:xfrm>
        </p:spPr>
      </p:pic>
      <p:pic>
        <p:nvPicPr>
          <p:cNvPr id="6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797485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15801" y="2348880"/>
            <a:ext cx="8640960" cy="179945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СПАСИБО ЗА ВНИМАНИЕ!</a:t>
            </a:r>
            <a:r>
              <a:rPr lang="en-US" sz="3200" b="1" dirty="0" smtClean="0">
                <a:solidFill>
                  <a:srgbClr val="002060"/>
                </a:solidFill>
              </a:rPr>
              <a:t/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Ильницкий Андрей Николаевич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en-US" sz="3200" b="1" dirty="0" err="1" smtClean="0">
                <a:solidFill>
                  <a:srgbClr val="7030A0"/>
                </a:solidFill>
              </a:rPr>
              <a:t>Telegramm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be-BY" sz="3200" b="1" dirty="0" smtClean="0">
                <a:solidFill>
                  <a:srgbClr val="7030A0"/>
                </a:solidFill>
              </a:rPr>
              <a:t>канал </a:t>
            </a:r>
            <a:r>
              <a:rPr lang="en-US" sz="3200" b="1" dirty="0" smtClean="0">
                <a:solidFill>
                  <a:srgbClr val="7030A0"/>
                </a:solidFill>
              </a:rPr>
              <a:t>@</a:t>
            </a:r>
            <a:r>
              <a:rPr lang="en-US" sz="3200" b="1" dirty="0" err="1" smtClean="0">
                <a:solidFill>
                  <a:srgbClr val="7030A0"/>
                </a:solidFill>
              </a:rPr>
              <a:t>ProageTV</a:t>
            </a:r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>
                <a:solidFill>
                  <a:srgbClr val="009900"/>
                </a:solidFill>
              </a:rPr>
              <a:t/>
            </a:r>
            <a:br>
              <a:rPr lang="ru-RU" sz="3200" b="1" dirty="0">
                <a:solidFill>
                  <a:srgbClr val="009900"/>
                </a:solidFill>
              </a:rPr>
            </a:br>
            <a:endParaRPr lang="ru-RU" sz="3200" b="1" dirty="0" smtClean="0">
              <a:solidFill>
                <a:srgbClr val="0099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789040"/>
            <a:ext cx="9107488" cy="1441450"/>
          </a:xfrm>
        </p:spPr>
        <p:txBody>
          <a:bodyPr rtlCol="0">
            <a:normAutofit fontScale="92500" lnSpcReduction="10000"/>
          </a:bodyPr>
          <a:lstStyle/>
          <a:p>
            <a:endParaRPr lang="ru-RU" sz="2400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err="1" smtClean="0">
                <a:solidFill>
                  <a:schemeClr val="accent4"/>
                </a:solidFill>
              </a:rPr>
              <a:t>Инстаграм</a:t>
            </a:r>
            <a:r>
              <a:rPr lang="ru-RU" b="1" dirty="0" smtClean="0">
                <a:solidFill>
                  <a:schemeClr val="accent4"/>
                </a:solidFill>
              </a:rPr>
              <a:t> </a:t>
            </a:r>
            <a:r>
              <a:rPr lang="en-US" b="1" dirty="0" smtClean="0">
                <a:solidFill>
                  <a:schemeClr val="accent4"/>
                </a:solidFill>
              </a:rPr>
              <a:t> #</a:t>
            </a:r>
            <a:r>
              <a:rPr lang="en-US" b="1" dirty="0" err="1" smtClean="0">
                <a:solidFill>
                  <a:schemeClr val="accent4"/>
                </a:solidFill>
              </a:rPr>
              <a:t>center_gerontology</a:t>
            </a:r>
            <a:endParaRPr lang="ru-RU" b="1" dirty="0" smtClean="0">
              <a:solidFill>
                <a:schemeClr val="accent4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774825" cy="151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0" y="1628775"/>
            <a:ext cx="9144000" cy="0"/>
          </a:xfrm>
          <a:prstGeom prst="line">
            <a:avLst/>
          </a:prstGeom>
          <a:ln w="15875" cmpd="thickThin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5373688"/>
            <a:ext cx="91440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3" name="Прямоугольник 12"/>
          <p:cNvSpPr>
            <a:spLocks noChangeArrowheads="1"/>
          </p:cNvSpPr>
          <p:nvPr/>
        </p:nvSpPr>
        <p:spPr bwMode="auto">
          <a:xfrm>
            <a:off x="2385120" y="5356470"/>
            <a:ext cx="4572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hlinkClick r:id="rId3"/>
              </a:rPr>
              <a:t>www.gerontolog.info</a:t>
            </a:r>
            <a:endParaRPr lang="ru-RU" sz="3000" b="1" dirty="0" smtClean="0">
              <a:solidFill>
                <a:srgbClr val="0000FF"/>
              </a:solidFill>
            </a:endParaRPr>
          </a:p>
          <a:p>
            <a:pPr algn="ctr"/>
            <a:endParaRPr lang="en-US" sz="3000" b="1" dirty="0" smtClean="0">
              <a:solidFill>
                <a:srgbClr val="0000FF"/>
              </a:solidFill>
            </a:endParaRPr>
          </a:p>
          <a:p>
            <a:pPr algn="ctr"/>
            <a:endParaRPr lang="en-US" sz="3000" b="1" dirty="0" smtClean="0">
              <a:solidFill>
                <a:srgbClr val="0000FF"/>
              </a:solidFill>
            </a:endParaRPr>
          </a:p>
          <a:p>
            <a:pPr algn="ctr"/>
            <a:endParaRPr lang="en-US" sz="3000" b="1" dirty="0" smtClean="0">
              <a:solidFill>
                <a:srgbClr val="0000FF"/>
              </a:solidFill>
            </a:endParaRPr>
          </a:p>
          <a:p>
            <a:pPr algn="r"/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10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285728"/>
            <a:ext cx="1524000" cy="1247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48573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Деменция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  Деменция – процесс, характеризующийся деградацией всей психической деятельности:</a:t>
            </a:r>
          </a:p>
          <a:p>
            <a:r>
              <a:rPr lang="ru-RU" dirty="0" smtClean="0"/>
              <a:t>поражается память, творческое мышление, оказывается невозможным выполнение простых задач;</a:t>
            </a:r>
          </a:p>
          <a:p>
            <a:r>
              <a:rPr lang="ru-RU" dirty="0" smtClean="0"/>
              <a:t>человек перестает ориентироваться во времени, пространстве, в тяжелых случаях, в собственной личности; </a:t>
            </a:r>
          </a:p>
          <a:p>
            <a:r>
              <a:rPr lang="ru-RU" dirty="0" smtClean="0"/>
              <a:t>изменения эмоционально-волевой сферы – появляется эмоциональная лабильность, раздражительность, нарушается социальная адаптация, существенно страдает мотивация.</a:t>
            </a:r>
            <a:endParaRPr lang="ru-RU" dirty="0"/>
          </a:p>
        </p:txBody>
      </p:sp>
      <p:pic>
        <p:nvPicPr>
          <p:cNvPr id="5" name="Picture 4" descr="http://www.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756" y="6215082"/>
            <a:ext cx="785243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395360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1963</Words>
  <Application>Microsoft Office PowerPoint</Application>
  <PresentationFormat>Экран (4:3)</PresentationFormat>
  <Paragraphs>213</Paragraphs>
  <Slides>84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5" baseType="lpstr">
      <vt:lpstr>Тема Office</vt:lpstr>
      <vt:lpstr>РЕАБИЛИТАЦИЯ ПРИ ДЕМЕНЦИИ. РАБОТА С КЛИЕНТАМИ И ИХ РОДСТВЕННИКАМИ</vt:lpstr>
      <vt:lpstr>Слайд 2</vt:lpstr>
      <vt:lpstr>Актуальность проблемы: деменция не препятствие браку</vt:lpstr>
      <vt:lpstr>Актуальность проблемы: движение активистов. Kate Swaffer</vt:lpstr>
      <vt:lpstr>Том Китвуд: пациент-ориентированный подход к ведению пациентов с деменцией </vt:lpstr>
      <vt:lpstr>Картина человека с деменцией в стиле Кандинского и Джаспера Джонса</vt:lpstr>
      <vt:lpstr>Деменция: риски для родственников</vt:lpstr>
      <vt:lpstr>Слайд 8</vt:lpstr>
      <vt:lpstr>Деменция</vt:lpstr>
      <vt:lpstr>Деменция как зонтик</vt:lpstr>
      <vt:lpstr>Особенности деменции 1 </vt:lpstr>
      <vt:lpstr>Особенности деменции 2</vt:lpstr>
      <vt:lpstr>Течение деменции</vt:lpstr>
      <vt:lpstr>Легкая деменция</vt:lpstr>
      <vt:lpstr>Умеренная деменция</vt:lpstr>
      <vt:lpstr>Тяжелая деменция</vt:lpstr>
      <vt:lpstr>Отличия деменции  от нормального старения</vt:lpstr>
      <vt:lpstr>Лечение</vt:lpstr>
      <vt:lpstr>Препараты для лечения деменции</vt:lpstr>
      <vt:lpstr>Слайд 20</vt:lpstr>
      <vt:lpstr>Партнер по уходу как основа психологической реабилитации</vt:lpstr>
      <vt:lpstr>Злокачественная  социальная психология (ЗСП)</vt:lpstr>
      <vt:lpstr>Характеристика ЗСП - 1</vt:lpstr>
      <vt:lpstr>Характеристика ЗСП - 2</vt:lpstr>
      <vt:lpstr>Характеристика ЗСП - 3</vt:lpstr>
      <vt:lpstr>Характеристика ЗСП - 4</vt:lpstr>
      <vt:lpstr>Характеристика ЗСП - 5</vt:lpstr>
      <vt:lpstr>Характеристика ЗСП - 6</vt:lpstr>
      <vt:lpstr>Характеристика ЗСП - 7</vt:lpstr>
      <vt:lpstr>Характеристика ЗСП - 8</vt:lpstr>
      <vt:lpstr>Характеристика ЗСП - 9</vt:lpstr>
      <vt:lpstr>Общие принципы поведения с человеком с деменцией: преодоление ЗСП</vt:lpstr>
      <vt:lpstr>Преднамеренное состояние</vt:lpstr>
      <vt:lpstr>Активное слушание</vt:lpstr>
      <vt:lpstr>Непрямые повторы </vt:lpstr>
      <vt:lpstr>Нетревожное, ненавязчивое присутствие</vt:lpstr>
      <vt:lpstr>Слайд 37</vt:lpstr>
      <vt:lpstr>Индекс массы тела и его расчет</vt:lpstr>
      <vt:lpstr>Как выявить синдром недостаточности питания?</vt:lpstr>
      <vt:lpstr>Как выявить синдром недостаточности питания?</vt:lpstr>
      <vt:lpstr>British Association for Parenteral and Enteral Nutrition </vt:lpstr>
      <vt:lpstr>Malnutrition Universal  Screening Tool (MUST)</vt:lpstr>
      <vt:lpstr>Malnutrition Universal  Screening Tool (MUST): что делать дальше?</vt:lpstr>
      <vt:lpstr>Диета</vt:lpstr>
      <vt:lpstr>Полезные рекомендации</vt:lpstr>
      <vt:lpstr>Средиземноморская диета</vt:lpstr>
      <vt:lpstr>Средиземноморская диета:  чего много?</vt:lpstr>
      <vt:lpstr>Омега 3 жирные кислоты</vt:lpstr>
      <vt:lpstr>Не менее 50 грамм орехов в день</vt:lpstr>
      <vt:lpstr>С возрастом теряется миелин:  нужно 10 мг цинка в день</vt:lpstr>
      <vt:lpstr>100 грамм семечек тыквы</vt:lpstr>
      <vt:lpstr>Йогурт на ночь</vt:lpstr>
      <vt:lpstr>Физическая реабилитация</vt:lpstr>
      <vt:lpstr>Почему важно двигаться?</vt:lpstr>
      <vt:lpstr>18 лет и старше (ВОЗ, 2010)</vt:lpstr>
      <vt:lpstr>Слайд 56</vt:lpstr>
      <vt:lpstr>Трость как элемент имиджа</vt:lpstr>
      <vt:lpstr>Не носите бифокальные очки</vt:lpstr>
      <vt:lpstr>Будьте внимательны,  спускаясь по лестнице!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Устройства-роботы для пациентов с деменцией (проект MARIO)</vt:lpstr>
      <vt:lpstr>Снижение риска падений  (проект ISTOPPFALLS) </vt:lpstr>
      <vt:lpstr>Создание модераторов походки (проект SILVER)</vt:lpstr>
      <vt:lpstr>Доступные беспроводные  детекторы падений (проект FATE)</vt:lpstr>
      <vt:lpstr>Высокотехнологичная поддержка пациентов с деменцией (DEM@CARE )</vt:lpstr>
      <vt:lpstr>Слайд 80</vt:lpstr>
      <vt:lpstr>Тэд Тернер: публично признался, что страдает деменцией с тельцами Леви </vt:lpstr>
      <vt:lpstr>Джейн Фонда: про-эйдж активистка</vt:lpstr>
      <vt:lpstr>Человек в меняющемся мире… Спасибо за внимание!</vt:lpstr>
      <vt:lpstr>  СПАСИБО ЗА ВНИМАНИЕ!  Ильницкий Андрей Николаевич Telegramm канал @ProageTV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ЛАЙФХАКИ ДОЛГОЛЕТИЯ. КАК УКРЕПИТЬ ИММУНИТЕТ</dc:title>
  <dc:creator>Андрей Николаевич</dc:creator>
  <cp:lastModifiedBy>Admin</cp:lastModifiedBy>
  <cp:revision>69</cp:revision>
  <dcterms:created xsi:type="dcterms:W3CDTF">2020-04-04T09:42:48Z</dcterms:created>
  <dcterms:modified xsi:type="dcterms:W3CDTF">2024-04-08T12:45:36Z</dcterms:modified>
</cp:coreProperties>
</file>