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26" r:id="rId4"/>
    <p:sldId id="327" r:id="rId5"/>
    <p:sldId id="316" r:id="rId6"/>
    <p:sldId id="315" r:id="rId7"/>
    <p:sldId id="317" r:id="rId8"/>
    <p:sldId id="318" r:id="rId9"/>
    <p:sldId id="319" r:id="rId10"/>
    <p:sldId id="320" r:id="rId11"/>
    <p:sldId id="322" r:id="rId12"/>
    <p:sldId id="344" r:id="rId13"/>
    <p:sldId id="323" r:id="rId14"/>
    <p:sldId id="324" r:id="rId15"/>
    <p:sldId id="330" r:id="rId16"/>
    <p:sldId id="331" r:id="rId17"/>
    <p:sldId id="332" r:id="rId18"/>
    <p:sldId id="333" r:id="rId19"/>
    <p:sldId id="334" r:id="rId20"/>
    <p:sldId id="335" r:id="rId21"/>
    <p:sldId id="336" r:id="rId22"/>
    <p:sldId id="337" r:id="rId23"/>
    <p:sldId id="338" r:id="rId24"/>
    <p:sldId id="339" r:id="rId25"/>
    <p:sldId id="340" r:id="rId26"/>
    <p:sldId id="346" r:id="rId27"/>
    <p:sldId id="341" r:id="rId28"/>
    <p:sldId id="342" r:id="rId29"/>
    <p:sldId id="343" r:id="rId30"/>
    <p:sldId id="347" r:id="rId31"/>
    <p:sldId id="348" r:id="rId32"/>
    <p:sldId id="349" r:id="rId33"/>
    <p:sldId id="350" r:id="rId34"/>
    <p:sldId id="351" r:id="rId35"/>
    <p:sldId id="352" r:id="rId36"/>
    <p:sldId id="353" r:id="rId37"/>
    <p:sldId id="354" r:id="rId38"/>
    <p:sldId id="356" r:id="rId39"/>
    <p:sldId id="357" r:id="rId40"/>
    <p:sldId id="355" r:id="rId41"/>
    <p:sldId id="359" r:id="rId42"/>
    <p:sldId id="360" r:id="rId43"/>
    <p:sldId id="361" r:id="rId44"/>
    <p:sldId id="363" r:id="rId45"/>
    <p:sldId id="376" r:id="rId46"/>
    <p:sldId id="377" r:id="rId47"/>
    <p:sldId id="378" r:id="rId48"/>
    <p:sldId id="379" r:id="rId49"/>
    <p:sldId id="380" r:id="rId50"/>
    <p:sldId id="381" r:id="rId51"/>
    <p:sldId id="382" r:id="rId52"/>
    <p:sldId id="383" r:id="rId53"/>
    <p:sldId id="384" r:id="rId54"/>
    <p:sldId id="385" r:id="rId55"/>
    <p:sldId id="386" r:id="rId56"/>
    <p:sldId id="311" r:id="rId57"/>
    <p:sldId id="314" r:id="rId5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E5249112-B9F8-413C-B97C-4CBFBC622E88}" type="datetimeFigureOut">
              <a:rPr lang="ru-RU" smtClean="0"/>
              <a:t>07.04.2024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200954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E5249112-B9F8-413C-B97C-4CBFBC622E88}" type="datetimeFigureOut">
              <a:rPr lang="ru-RU" smtClean="0"/>
              <a:t>07.04.2024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67983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E5249112-B9F8-413C-B97C-4CBFBC622E88}" type="datetimeFigureOut">
              <a:rPr lang="ru-RU" smtClean="0"/>
              <a:t>07.04.2024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154969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E5249112-B9F8-413C-B97C-4CBFBC622E88}" type="datetimeFigureOut">
              <a:rPr lang="ru-RU" smtClean="0"/>
              <a:t>07.04.2024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92754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249112-B9F8-413C-B97C-4CBFBC622E88}" type="datetimeFigureOut">
              <a:rPr lang="ru-RU" smtClean="0"/>
              <a:t>07.04.2024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2994962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E5249112-B9F8-413C-B97C-4CBFBC622E88}" type="datetimeFigureOut">
              <a:rPr lang="ru-RU" smtClean="0"/>
              <a:t>07.04.2024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346936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E5249112-B9F8-413C-B97C-4CBFBC622E88}" type="datetimeFigureOut">
              <a:rPr lang="ru-RU" smtClean="0"/>
              <a:t>07.04.2024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196806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E5249112-B9F8-413C-B97C-4CBFBC622E88}" type="datetimeFigureOut">
              <a:rPr lang="ru-RU" smtClean="0"/>
              <a:t>07.04.2024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17205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49112-B9F8-413C-B97C-4CBFBC622E88}" type="datetimeFigureOut">
              <a:rPr lang="ru-RU" smtClean="0"/>
              <a:t>07.04.2024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91501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249112-B9F8-413C-B97C-4CBFBC622E88}" type="datetimeFigureOut">
              <a:rPr lang="ru-RU" smtClean="0"/>
              <a:t>07.04.2024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33935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249112-B9F8-413C-B97C-4CBFBC622E88}" type="datetimeFigureOut">
              <a:rPr lang="ru-RU" smtClean="0"/>
              <a:t>07.04.2024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028014-3C93-4F2D-8C0C-1374BD7688F1}" type="slidenum">
              <a:rPr lang="ru-RU" smtClean="0"/>
              <a:t>‹#›</a:t>
            </a:fld>
            <a:endParaRPr lang="ru-RU"/>
          </a:p>
        </p:txBody>
      </p:sp>
    </p:spTree>
    <p:extLst>
      <p:ext uri="{BB962C8B-B14F-4D97-AF65-F5344CB8AC3E}">
        <p14:creationId xmlns:p14="http://schemas.microsoft.com/office/powerpoint/2010/main" val="3844826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49112-B9F8-413C-B97C-4CBFBC622E88}" type="datetimeFigureOut">
              <a:rPr lang="ru-RU" smtClean="0"/>
              <a:t>07.04.2024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28014-3C93-4F2D-8C0C-1374BD7688F1}" type="slidenum">
              <a:rPr lang="ru-RU" smtClean="0"/>
              <a:t>‹#›</a:t>
            </a:fld>
            <a:endParaRPr lang="ru-RU"/>
          </a:p>
        </p:txBody>
      </p:sp>
    </p:spTree>
    <p:extLst>
      <p:ext uri="{BB962C8B-B14F-4D97-AF65-F5344CB8AC3E}">
        <p14:creationId xmlns:p14="http://schemas.microsoft.com/office/powerpoint/2010/main" val="1919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67725"/>
          </a:xfrm>
        </p:spPr>
        <p:txBody>
          <a:bodyPr/>
          <a:lstStyle/>
          <a:p>
            <a:r>
              <a:rPr lang="ru-RU" b="1" dirty="0">
                <a:solidFill>
                  <a:schemeClr val="accent6"/>
                </a:solidFill>
              </a:rPr>
              <a:t>ВАКЦИНАЦИЯ И ПИТАНИЕ</a:t>
            </a:r>
          </a:p>
        </p:txBody>
      </p:sp>
      <p:sp>
        <p:nvSpPr>
          <p:cNvPr id="3" name="Subtitle 2"/>
          <p:cNvSpPr>
            <a:spLocks noGrp="1"/>
          </p:cNvSpPr>
          <p:nvPr>
            <p:ph type="subTitle" idx="1"/>
          </p:nvPr>
        </p:nvSpPr>
        <p:spPr/>
        <p:txBody>
          <a:bodyPr/>
          <a:lstStyle/>
          <a:p>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314551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5)</a:t>
            </a:r>
          </a:p>
        </p:txBody>
      </p:sp>
      <p:sp>
        <p:nvSpPr>
          <p:cNvPr id="3" name="Content Placeholder 2"/>
          <p:cNvSpPr>
            <a:spLocks noGrp="1"/>
          </p:cNvSpPr>
          <p:nvPr>
            <p:ph idx="1"/>
          </p:nvPr>
        </p:nvSpPr>
        <p:spPr/>
        <p:txBody>
          <a:bodyPr>
            <a:normAutofit fontScale="92500" lnSpcReduction="20000"/>
          </a:bodyPr>
          <a:lstStyle/>
          <a:p>
            <a:r>
              <a:rPr lang="ru-RU" dirty="0"/>
              <a:t>необходимо адекватное долгосрочное финансирование мер противодействия пандемии;</a:t>
            </a:r>
          </a:p>
          <a:p>
            <a:r>
              <a:rPr lang="ru-RU" dirty="0"/>
              <a:t>учитывая, что готовность к пандемиям является глобальным общественным благом, многостороннее финансирование и управление должны стать основой глобальной системы здравоохранения наряду с укреплением механизмов надзора и подотчетности;</a:t>
            </a:r>
          </a:p>
          <a:p>
            <a:r>
              <a:rPr lang="ru-RU" dirty="0"/>
              <a:t>затраты на немедленные действия, необходимые для финансирования глобального справедливого доступа к вакцинам, лечению и тестам COVID-19, невелики по сравнению с затратами на устранение болезней при пандемии, равно как и затраты на обеспечение готовности и реагирование, чтобы избежать огромных расходов от будущих глобальных кризисов в области здравоохранения.</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98777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0048" y="758952"/>
            <a:ext cx="6711696" cy="5623560"/>
          </a:xfrm>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09490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4832" y="466344"/>
            <a:ext cx="7808976" cy="6190488"/>
          </a:xfrm>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85625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Определение вакцины</a:t>
            </a:r>
          </a:p>
        </p:txBody>
      </p:sp>
      <p:sp>
        <p:nvSpPr>
          <p:cNvPr id="3" name="Content Placeholder 2"/>
          <p:cNvSpPr>
            <a:spLocks noGrp="1"/>
          </p:cNvSpPr>
          <p:nvPr>
            <p:ph idx="1"/>
          </p:nvPr>
        </p:nvSpPr>
        <p:spPr/>
        <p:txBody>
          <a:bodyPr>
            <a:normAutofit fontScale="77500" lnSpcReduction="20000"/>
          </a:bodyPr>
          <a:lstStyle/>
          <a:p>
            <a:r>
              <a:rPr lang="ru-RU" dirty="0"/>
              <a:t>вакцина - это биологический продукт, который может быть использован для безопасной индукции иммунного ответа, обеспечивающего защиту от инфекции и/или заболевания при последующем воздействии патогена;</a:t>
            </a:r>
          </a:p>
          <a:p>
            <a:r>
              <a:rPr lang="ru-RU" dirty="0"/>
              <a:t>вакцина должна содержать антигены, которые либо получены из патогена, либо произведены синтетически, чтобы представлять компоненты патогена;</a:t>
            </a:r>
          </a:p>
          <a:p>
            <a:r>
              <a:rPr lang="ru-RU" dirty="0"/>
              <a:t>один или несколько белковых антигенов, которые индуцируют иммунные реакции, обеспечивающие защиту;</a:t>
            </a:r>
          </a:p>
          <a:p>
            <a:r>
              <a:rPr lang="ru-RU" dirty="0"/>
              <a:t>полисахаридные антигены также могут индуцировать защитные иммунные реакции и являются основой вакцин, которые были разработаны для предотвращения ряда бактериальных инфекций, таких как пневмония и менингит, вызванные </a:t>
            </a:r>
            <a:r>
              <a:rPr lang="ru-RU" dirty="0" err="1"/>
              <a:t>Streptococcus</a:t>
            </a:r>
            <a:r>
              <a:rPr lang="ru-RU" dirty="0"/>
              <a:t> </a:t>
            </a:r>
            <a:r>
              <a:rPr lang="ru-RU" dirty="0" err="1"/>
              <a:t>pneumoniae</a:t>
            </a:r>
            <a:r>
              <a:rPr lang="ru-RU" dirty="0"/>
              <a:t>, с конца 1980-х годов;</a:t>
            </a:r>
          </a:p>
          <a:p>
            <a:r>
              <a:rPr lang="ru-RU" dirty="0"/>
              <a:t>защита, обеспечиваемая вакциной, измеряется в клинических испытаниях, которые связывают иммунные реакции на вакцинный антиген с клиническими конечными точками (такими как предотвращение инфекции, снижение тяжести заболевания или снижение частоты госпитализации).</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697514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Виды вакцин</a:t>
            </a:r>
          </a:p>
        </p:txBody>
      </p:sp>
      <p:sp>
        <p:nvSpPr>
          <p:cNvPr id="3" name="Content Placeholder 2"/>
          <p:cNvSpPr>
            <a:spLocks noGrp="1"/>
          </p:cNvSpPr>
          <p:nvPr>
            <p:ph idx="1"/>
          </p:nvPr>
        </p:nvSpPr>
        <p:spPr/>
        <p:txBody>
          <a:bodyPr>
            <a:normAutofit fontScale="77500" lnSpcReduction="20000"/>
          </a:bodyPr>
          <a:lstStyle/>
          <a:p>
            <a:r>
              <a:rPr lang="ru-RU" dirty="0"/>
              <a:t>вакцины обычно классифицируются как живые или неживые ("инактивированные");</a:t>
            </a:r>
          </a:p>
          <a:p>
            <a:r>
              <a:rPr lang="ru-RU" dirty="0"/>
              <a:t>содержат ослабленные </a:t>
            </a:r>
            <a:r>
              <a:rPr lang="ru-RU" dirty="0" err="1"/>
              <a:t>реплицирующиеся</a:t>
            </a:r>
            <a:r>
              <a:rPr lang="ru-RU" dirty="0"/>
              <a:t> штаммы соответствующего патогенного организма, только компоненты патогена или убитые целые организмы;</a:t>
            </a:r>
          </a:p>
          <a:p>
            <a:r>
              <a:rPr lang="ru-RU" dirty="0"/>
              <a:t>за последние несколько десятилетий было разработано несколько других платформ, включая вирусные векторы, вакцины на основе РНК и ДНК (на нуклеиновых кислотах и вирусоподобных частицах);</a:t>
            </a:r>
          </a:p>
          <a:p>
            <a:r>
              <a:rPr lang="ru-RU" dirty="0"/>
              <a:t>живые вакцины могут иметь потенциал для неконтролируемого размножения у лиц с ослабленным иммунитетом (например, у детей с некоторыми первичными иммунодефицитами, или у лиц с ВИЧ-инфекцией или лиц, получающих </a:t>
            </a:r>
            <a:r>
              <a:rPr lang="ru-RU" dirty="0" err="1"/>
              <a:t>иммуносупрессивные</a:t>
            </a:r>
            <a:r>
              <a:rPr lang="ru-RU" dirty="0"/>
              <a:t> препараты), что приводит к некоторым ограничениям в их использовании;</a:t>
            </a:r>
          </a:p>
          <a:p>
            <a:r>
              <a:rPr lang="ru-RU" dirty="0"/>
              <a:t>инактивированные вакцины не представляют риска для лиц с ослабленным иммунитетом (хотя они могут не обеспечивать защиту у лиц с В-клеточным или комбинированным иммунодефицитом).</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43179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Особенности живых вакцин</a:t>
            </a:r>
          </a:p>
        </p:txBody>
      </p:sp>
      <p:sp>
        <p:nvSpPr>
          <p:cNvPr id="3" name="Content Placeholder 2"/>
          <p:cNvSpPr>
            <a:spLocks noGrp="1"/>
          </p:cNvSpPr>
          <p:nvPr>
            <p:ph idx="1"/>
          </p:nvPr>
        </p:nvSpPr>
        <p:spPr/>
        <p:txBody>
          <a:bodyPr>
            <a:normAutofit fontScale="77500" lnSpcReduction="20000"/>
          </a:bodyPr>
          <a:lstStyle/>
          <a:p>
            <a:r>
              <a:rPr lang="ru-RU" dirty="0"/>
              <a:t>живые вакцины разрабатываются таким образом, чтобы в иммунокомпетентном хозяине они реплицировались в достаточной степени, чтобы вызвать сильный иммунный ответ, но не настолько, чтобы вызвать значительные проявления заболевания (например, вакцины против кори, эпидемического паротита, краснухи и </a:t>
            </a:r>
            <a:r>
              <a:rPr lang="ru-RU" dirty="0" err="1"/>
              <a:t>ротавируса</a:t>
            </a:r>
            <a:r>
              <a:rPr lang="ru-RU" dirty="0"/>
              <a:t>, пероральная вакцина против полиомиелита, вакцина против туберкулеза </a:t>
            </a:r>
            <a:r>
              <a:rPr lang="ru-RU" dirty="0" err="1"/>
              <a:t>Mycobacterium</a:t>
            </a:r>
            <a:r>
              <a:rPr lang="ru-RU" dirty="0"/>
              <a:t> </a:t>
            </a:r>
            <a:r>
              <a:rPr lang="ru-RU" dirty="0" err="1"/>
              <a:t>bovis</a:t>
            </a:r>
            <a:r>
              <a:rPr lang="ru-RU" dirty="0"/>
              <a:t> </a:t>
            </a:r>
            <a:r>
              <a:rPr lang="ru-RU" dirty="0" err="1"/>
              <a:t>bacillus</a:t>
            </a:r>
            <a:r>
              <a:rPr lang="ru-RU" dirty="0"/>
              <a:t> </a:t>
            </a:r>
            <a:r>
              <a:rPr lang="ru-RU" dirty="0" err="1"/>
              <a:t>Calmette</a:t>
            </a:r>
            <a:r>
              <a:rPr lang="ru-RU" dirty="0"/>
              <a:t>–</a:t>
            </a:r>
            <a:r>
              <a:rPr lang="ru-RU" dirty="0" err="1"/>
              <a:t>Guérin</a:t>
            </a:r>
            <a:r>
              <a:rPr lang="ru-RU" dirty="0"/>
              <a:t> (BCG) и живая </a:t>
            </a:r>
            <a:r>
              <a:rPr lang="ru-RU" dirty="0" err="1"/>
              <a:t>аттенуированная</a:t>
            </a:r>
            <a:r>
              <a:rPr lang="ru-RU" dirty="0"/>
              <a:t> вакцина против гриппа);</a:t>
            </a:r>
          </a:p>
          <a:p>
            <a:r>
              <a:rPr lang="ru-RU" dirty="0"/>
              <a:t>компромисс между достаточной репликацией вакцинного патогена, чтобы вызвать сильный иммунный ответ, и достаточным ослаблением патогена, чтобы избежать симптоматического заболевания;</a:t>
            </a:r>
          </a:p>
          <a:p>
            <a:r>
              <a:rPr lang="ru-RU" dirty="0"/>
              <a:t>по этой причине некоторые безопасные живые </a:t>
            </a:r>
            <a:r>
              <a:rPr lang="ru-RU" dirty="0" err="1"/>
              <a:t>аттенуированные</a:t>
            </a:r>
            <a:r>
              <a:rPr lang="ru-RU" dirty="0"/>
              <a:t> вакцины требуют многократных доз и индуцируют относительно недолговечный иммунитет (например, живая </a:t>
            </a:r>
            <a:r>
              <a:rPr lang="ru-RU" dirty="0" err="1"/>
              <a:t>аттенуированная</a:t>
            </a:r>
            <a:r>
              <a:rPr lang="ru-RU" dirty="0"/>
              <a:t> вакцина против брюшного тифа, Ty21a), а другие живые </a:t>
            </a:r>
            <a:r>
              <a:rPr lang="ru-RU" dirty="0" err="1"/>
              <a:t>аттенуированные</a:t>
            </a:r>
            <a:r>
              <a:rPr lang="ru-RU" dirty="0"/>
              <a:t> вакцины могут индуцировать некоторые легкие заболевания (например, около 5% детей - сыпь и до 15% - лихорадка после вакцинации против кори).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825944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Особенности неживых вакцин 1</a:t>
            </a:r>
          </a:p>
        </p:txBody>
      </p:sp>
      <p:sp>
        <p:nvSpPr>
          <p:cNvPr id="3" name="Content Placeholder 2"/>
          <p:cNvSpPr>
            <a:spLocks noGrp="1"/>
          </p:cNvSpPr>
          <p:nvPr>
            <p:ph idx="1"/>
          </p:nvPr>
        </p:nvSpPr>
        <p:spPr/>
        <p:txBody>
          <a:bodyPr>
            <a:normAutofit fontScale="92500"/>
          </a:bodyPr>
          <a:lstStyle/>
          <a:p>
            <a:r>
              <a:rPr lang="ru-RU" dirty="0"/>
              <a:t>антигенным компонентом неживых вакцин могут быть убитые целые организмы (</a:t>
            </a:r>
            <a:r>
              <a:rPr lang="ru-RU" dirty="0" err="1"/>
              <a:t>цельноклеточная</a:t>
            </a:r>
            <a:r>
              <a:rPr lang="ru-RU" dirty="0"/>
              <a:t> коклюшная вакцина и инактивированная </a:t>
            </a:r>
            <a:r>
              <a:rPr lang="ru-RU" dirty="0" err="1"/>
              <a:t>полиовакцина</a:t>
            </a:r>
            <a:r>
              <a:rPr lang="ru-RU" dirty="0"/>
              <a:t>), очищенные белки организма (бесклеточная коклюшная вакцина), рекомбинантные белки (вакцина против вируса гепатита В (HBV)) или полисахариды (пневмококковая вакцина против S. </a:t>
            </a:r>
            <a:r>
              <a:rPr lang="ru-RU" dirty="0" err="1"/>
              <a:t>pneumoniae</a:t>
            </a:r>
            <a:r>
              <a:rPr lang="ru-RU" dirty="0"/>
              <a:t>);</a:t>
            </a:r>
          </a:p>
          <a:p>
            <a:r>
              <a:rPr lang="ru-RU" dirty="0" err="1"/>
              <a:t>анатоксиновые</a:t>
            </a:r>
            <a:r>
              <a:rPr lang="ru-RU" dirty="0"/>
              <a:t> вакцины (против столбняка и дифтерии) представляют собой инактивированные формальдегидом белковые токсины, которые были очищены от патогена;</a:t>
            </a:r>
          </a:p>
          <a:p>
            <a:r>
              <a:rPr lang="ru-RU" dirty="0"/>
              <a:t>неживые вакцины часто комбинируют с адъювантом, чтобы улучшить их способность индуцировать иммунный ответ (иммуногенность).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85640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Особенности неживых вакцин 2</a:t>
            </a:r>
          </a:p>
        </p:txBody>
      </p:sp>
      <p:sp>
        <p:nvSpPr>
          <p:cNvPr id="3" name="Content Placeholder 2"/>
          <p:cNvSpPr>
            <a:spLocks noGrp="1"/>
          </p:cNvSpPr>
          <p:nvPr>
            <p:ph idx="1"/>
          </p:nvPr>
        </p:nvSpPr>
        <p:spPr/>
        <p:txBody>
          <a:bodyPr>
            <a:normAutofit fontScale="85000" lnSpcReduction="20000"/>
          </a:bodyPr>
          <a:lstStyle/>
          <a:p>
            <a:r>
              <a:rPr lang="ru-RU" dirty="0"/>
              <a:t>количество адъювантов неуклонно расширяется, и в последние несколько десятилетий были лицензированы адъюванты на основе </a:t>
            </a:r>
            <a:r>
              <a:rPr lang="ru-RU" dirty="0" err="1"/>
              <a:t>липосом</a:t>
            </a:r>
            <a:r>
              <a:rPr lang="ru-RU" dirty="0"/>
              <a:t>;</a:t>
            </a:r>
          </a:p>
          <a:p>
            <a:r>
              <a:rPr lang="ru-RU" dirty="0"/>
              <a:t>механизм действия солей алюминия (квасцов), хотя он широко используется в качестве адъюванта в течение более 80 лет, остается не до конца понятым, но появляется все больше доказательств того, что иммунные реакции и защита могут быть усилены добавлением новых адъювантов, которые обеспечивают сигналы опасности для врожденной иммунной системы;</a:t>
            </a:r>
          </a:p>
          <a:p>
            <a:r>
              <a:rPr lang="ru-RU" dirty="0"/>
              <a:t>вакцины содержат другие компоненты, которые функционируют как консерванты, эмульгаторы (такие как </a:t>
            </a:r>
            <a:r>
              <a:rPr lang="ru-RU" dirty="0" err="1"/>
              <a:t>полисорбат</a:t>
            </a:r>
            <a:r>
              <a:rPr lang="ru-RU" dirty="0"/>
              <a:t> 80) или стабилизаторы (например, желатин или сорбит);</a:t>
            </a:r>
          </a:p>
          <a:p>
            <a:r>
              <a:rPr lang="ru-RU" dirty="0"/>
              <a:t>различные продукты, используемые в производстве вакцин, могут быть перенесены в конечный продукт и включены в качестве потенциальных микрокомпонентов вакцины, за исключением случаев аллергии на любой из этих компонентов, нет доказательств риска для здоровья человека от этих микрокомпонентов некоторых вакцин.</a:t>
            </a:r>
          </a:p>
          <a:p>
            <a:endParaRPr lang="ru-RU" dirty="0"/>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07110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Механизм действия вакцин</a:t>
            </a:r>
          </a:p>
        </p:txBody>
      </p:sp>
      <p:sp>
        <p:nvSpPr>
          <p:cNvPr id="3" name="Content Placeholder 2"/>
          <p:cNvSpPr>
            <a:spLocks noGrp="1"/>
          </p:cNvSpPr>
          <p:nvPr>
            <p:ph idx="1"/>
          </p:nvPr>
        </p:nvSpPr>
        <p:spPr/>
        <p:txBody>
          <a:bodyPr>
            <a:normAutofit fontScale="92500" lnSpcReduction="10000"/>
          </a:bodyPr>
          <a:lstStyle/>
          <a:p>
            <a:r>
              <a:rPr lang="ru-RU" dirty="0"/>
              <a:t>иммунный ответ опосредуется В-клетками, продуцирующими антитела (гуморальный иммунитет), и Т-клетками (клеточный иммунитет);</a:t>
            </a:r>
          </a:p>
          <a:p>
            <a:r>
              <a:rPr lang="ru-RU" dirty="0"/>
              <a:t>все вакцины, используемые в повседневной практике, за исключением БЦЖ (которая индуцирует Т-клеточные реакции, предотвращающие тяжелые заболевания, и врожденные иммунные реакции, которые могут подавлять инфекцию), в основном обеспечивают защиту за счет индукции антител;</a:t>
            </a:r>
          </a:p>
          <a:p>
            <a:r>
              <a:rPr lang="ru-RU" dirty="0"/>
              <a:t>имеются значительные подтверждающие доказательства того, что различные типы функциональных антител играют важную роль в защите, вызванной вакциной, и эти доказательства получены из трех основных источников: иммунодефицитные состояния, исследования пассивной защиты и иммунологические данные.</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79038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Иммунодефицитные состояния</a:t>
            </a:r>
          </a:p>
        </p:txBody>
      </p:sp>
      <p:sp>
        <p:nvSpPr>
          <p:cNvPr id="3" name="Content Placeholder 2"/>
          <p:cNvSpPr>
            <a:spLocks noGrp="1"/>
          </p:cNvSpPr>
          <p:nvPr>
            <p:ph idx="1"/>
          </p:nvPr>
        </p:nvSpPr>
        <p:spPr/>
        <p:txBody>
          <a:bodyPr>
            <a:normAutofit fontScale="85000" lnSpcReduction="20000"/>
          </a:bodyPr>
          <a:lstStyle/>
          <a:p>
            <a:r>
              <a:rPr lang="ru-RU" dirty="0"/>
              <a:t>лица с иммунологическими дефектами в антителах или связанных с ними иммунных компонентах особенно восприимчивы к заражению определенными патогенами, что может дать представление о характеристиках антител, необходимых для защиты от этого конкретного патогена;</a:t>
            </a:r>
          </a:p>
          <a:p>
            <a:r>
              <a:rPr lang="ru-RU" dirty="0"/>
              <a:t>люди с дефицитом системы комплемента особенно восприимчивы к менингококковому заболеванию, вызванному инфекцией </a:t>
            </a:r>
            <a:r>
              <a:rPr lang="ru-RU" dirty="0" err="1"/>
              <a:t>Neisseria</a:t>
            </a:r>
            <a:r>
              <a:rPr lang="ru-RU" dirty="0"/>
              <a:t> </a:t>
            </a:r>
            <a:r>
              <a:rPr lang="ru-RU" dirty="0" err="1"/>
              <a:t>meningitidis</a:t>
            </a:r>
            <a:r>
              <a:rPr lang="ru-RU" dirty="0"/>
              <a:t>, поскольку контроль этой инфекции зависит от опосредованного комплементом уничтожения бактерий, в результате чего комплемент направляется на бактериальную поверхность антителами </a:t>
            </a:r>
            <a:r>
              <a:rPr lang="ru-RU" dirty="0" err="1"/>
              <a:t>IgG</a:t>
            </a:r>
            <a:r>
              <a:rPr lang="ru-RU" dirty="0"/>
              <a:t>;</a:t>
            </a:r>
          </a:p>
          <a:p>
            <a:r>
              <a:rPr lang="ru-RU" dirty="0"/>
              <a:t>люди с дефицитом антител восприимчивы к вирусу ветряной оспы, но после заражения они могут избегать болезни таким же образом, как и иммунокомпетентный человек, если у них есть нормальный Т-клеточный ответ.</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4540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Вакцинология: актуальность</a:t>
            </a:r>
          </a:p>
        </p:txBody>
      </p:sp>
      <p:sp>
        <p:nvSpPr>
          <p:cNvPr id="3" name="Content Placeholder 2"/>
          <p:cNvSpPr>
            <a:spLocks noGrp="1"/>
          </p:cNvSpPr>
          <p:nvPr>
            <p:ph idx="1"/>
          </p:nvPr>
        </p:nvSpPr>
        <p:spPr>
          <a:xfrm>
            <a:off x="838200" y="1517904"/>
            <a:ext cx="10515600" cy="4965191"/>
          </a:xfrm>
        </p:spPr>
        <p:txBody>
          <a:bodyPr>
            <a:normAutofit fontScale="85000" lnSpcReduction="20000"/>
          </a:bodyPr>
          <a:lstStyle/>
          <a:p>
            <a:r>
              <a:rPr lang="ru-RU" dirty="0"/>
              <a:t>вакцины изменили общественное здравоохранение, особенно с тех пор, как национальные программы иммунизации впервые были должным образом разработаны и скоординированы в 1960-х годах;</a:t>
            </a:r>
          </a:p>
          <a:p>
            <a:r>
              <a:rPr lang="ru-RU" dirty="0"/>
              <a:t>по оценкам ВОЗ благодаря текущим программам иммунизации ежегодно спасается 2-3 миллиона жизней, что способствует заметному снижению смертности детей в возрасте до 5 лет во всем мире с 93 смертей на 1000 живорождений в 1990 году до 39 смертей на 1000 живорождений в 2018 году;</a:t>
            </a:r>
          </a:p>
          <a:p>
            <a:r>
              <a:rPr lang="ru-RU" dirty="0"/>
              <a:t>вакцины используют способность высокоразвитой иммунной системы человека реагировать на столкновения с антигенами патогенов и запоминать их;</a:t>
            </a:r>
          </a:p>
          <a:p>
            <a:r>
              <a:rPr lang="ru-RU" dirty="0"/>
              <a:t>существует большая потребность лучше понять иммунологические основы для вакцинации в разработке вакцин для труднодоступных целевых патогенов (например, микобактерии туберкулеза) и антигенно переменных патогенов (ВИЧ);</a:t>
            </a:r>
          </a:p>
          <a:p>
            <a:r>
              <a:rPr lang="ru-RU" dirty="0"/>
              <a:t>проблема стимуляции иммунных реакций при старении иммунной системы.</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875167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Пассивная защита</a:t>
            </a:r>
          </a:p>
        </p:txBody>
      </p:sp>
      <p:sp>
        <p:nvSpPr>
          <p:cNvPr id="3" name="Content Placeholder 2"/>
          <p:cNvSpPr>
            <a:spLocks noGrp="1"/>
          </p:cNvSpPr>
          <p:nvPr>
            <p:ph idx="1"/>
          </p:nvPr>
        </p:nvSpPr>
        <p:spPr/>
        <p:txBody>
          <a:bodyPr>
            <a:normAutofit fontScale="92500" lnSpcReduction="10000"/>
          </a:bodyPr>
          <a:lstStyle/>
          <a:p>
            <a:r>
              <a:rPr lang="ru-RU" dirty="0"/>
              <a:t>пассивный перенос материнских антител через плаценту обеспечивает новорожденным защиту от широкого спектра патогенов, по крайней мере, в течение нескольких месяцев после рождения;</a:t>
            </a:r>
          </a:p>
          <a:p>
            <a:r>
              <a:rPr lang="ru-RU" dirty="0"/>
              <a:t>вакцинация матерей против коклюша, столбняка и гриппа использует эту важную защитную адаптацию для снижения риска заболевания вскоре после рождения и четко демонстрирует роль антител в защите от этих заболеваний;</a:t>
            </a:r>
          </a:p>
          <a:p>
            <a:r>
              <a:rPr lang="ru-RU" dirty="0"/>
              <a:t>люди с наследственным дефицитом антител не имеют защиты от серьезных вирусных и бактериальных инфекций, но регулярное введение сывороточных антител от иммунокомпетентного донора может обеспечить почти полностью нормальную иммунную защиту для человека с подобной патологией.</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548645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Иммунологические данные</a:t>
            </a:r>
          </a:p>
        </p:txBody>
      </p:sp>
      <p:sp>
        <p:nvSpPr>
          <p:cNvPr id="3" name="Content Placeholder 2"/>
          <p:cNvSpPr>
            <a:spLocks noGrp="1"/>
          </p:cNvSpPr>
          <p:nvPr>
            <p:ph idx="1"/>
          </p:nvPr>
        </p:nvSpPr>
        <p:spPr>
          <a:xfrm>
            <a:off x="838200" y="1825624"/>
            <a:ext cx="10866120" cy="4684904"/>
          </a:xfrm>
        </p:spPr>
        <p:txBody>
          <a:bodyPr>
            <a:normAutofit fontScale="77500" lnSpcReduction="20000"/>
          </a:bodyPr>
          <a:lstStyle/>
          <a:p>
            <a:r>
              <a:rPr lang="ru-RU" dirty="0"/>
              <a:t>полисахаридные вакцины, которые изготавливаются из поверхностных полисахаридов инвазивных бактерий, таких как менингококки (N. </a:t>
            </a:r>
            <a:r>
              <a:rPr lang="ru-RU" dirty="0" err="1"/>
              <a:t>meningitidis</a:t>
            </a:r>
            <a:r>
              <a:rPr lang="ru-RU" dirty="0"/>
              <a:t>) и пневмококки  (S. </a:t>
            </a:r>
            <a:r>
              <a:rPr lang="ru-RU" dirty="0" err="1"/>
              <a:t>pneumoniae</a:t>
            </a:r>
            <a:r>
              <a:rPr lang="ru-RU" dirty="0"/>
              <a:t>), обеспечивают значительную защиту от этих заболеваний;</a:t>
            </a:r>
          </a:p>
          <a:p>
            <a:r>
              <a:rPr lang="ru-RU" dirty="0"/>
              <a:t>эти вакцины не индуцируют Т-клеточные реакции, поскольку полисахариды являются независимыми от Т-клеток антигенами и опосредуют  защиту с помощью </a:t>
            </a:r>
            <a:r>
              <a:rPr lang="ru-RU" dirty="0" err="1"/>
              <a:t>антителозависимых</a:t>
            </a:r>
            <a:r>
              <a:rPr lang="ru-RU" dirty="0"/>
              <a:t> механизмов;</a:t>
            </a:r>
          </a:p>
          <a:p>
            <a:r>
              <a:rPr lang="ru-RU" dirty="0"/>
              <a:t>белково-полисахаридные конъюгированные вакцины содержат те же самые полисахариды с бактериальной поверхности, но в этом случае они химически конъюгированы с белковым носителем (в основном столбнячным анатоксином, или дифтерийным анатоксином);</a:t>
            </a:r>
          </a:p>
          <a:p>
            <a:r>
              <a:rPr lang="ru-RU" dirty="0"/>
              <a:t>Т-клетки, индуцированные вакциной, распознают белковый носитель (Т-клеточно-зависимый антиген), и эти Т-клетки оказывают помощь В-клеткам, которые распознают полисахарид, то есть только антитела участвуют в защите, индуцируемой этими вакцинами;</a:t>
            </a:r>
          </a:p>
          <a:p>
            <a:r>
              <a:rPr lang="ru-RU" dirty="0"/>
              <a:t>оценка коррелят защиты используется для демонстрации роли антител в защите от малярии и тифа.</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56150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Идентификация защитного уровня антител</a:t>
            </a:r>
          </a:p>
        </p:txBody>
      </p:sp>
      <p:sp>
        <p:nvSpPr>
          <p:cNvPr id="3" name="Content Placeholder 2"/>
          <p:cNvSpPr>
            <a:spLocks noGrp="1"/>
          </p:cNvSpPr>
          <p:nvPr>
            <p:ph idx="1"/>
          </p:nvPr>
        </p:nvSpPr>
        <p:spPr/>
        <p:txBody>
          <a:bodyPr>
            <a:normAutofit/>
          </a:bodyPr>
          <a:lstStyle/>
          <a:p>
            <a:pPr marL="0" indent="0">
              <a:buNone/>
            </a:pPr>
            <a:r>
              <a:rPr lang="ru-RU" dirty="0"/>
              <a:t>1) специфический функциональный иммунный механизм, который обеспечивает защиту. Например, общий уровень антител </a:t>
            </a:r>
            <a:r>
              <a:rPr lang="ru-RU" dirty="0" err="1"/>
              <a:t>IgG</a:t>
            </a:r>
            <a:r>
              <a:rPr lang="ru-RU" dirty="0"/>
              <a:t> против пневмококков, который определяется в клинических испытаниях. Важны поствакцинальные сыворотки, полученные от лиц, у которых развивается или не развивается заболевание;</a:t>
            </a:r>
          </a:p>
          <a:p>
            <a:pPr marL="0" indent="0">
              <a:buNone/>
            </a:pPr>
            <a:r>
              <a:rPr lang="ru-RU" dirty="0"/>
              <a:t>2) экстраполяция результатов сероэпидемиологических исследований в вакцинированной популяции и соотнесение данных с заболеваемостью населения.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179018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Вакцины и Т-клеточные реакции 1</a:t>
            </a:r>
          </a:p>
        </p:txBody>
      </p:sp>
      <p:sp>
        <p:nvSpPr>
          <p:cNvPr id="3" name="Content Placeholder 2"/>
          <p:cNvSpPr>
            <a:spLocks noGrp="1"/>
          </p:cNvSpPr>
          <p:nvPr>
            <p:ph idx="1"/>
          </p:nvPr>
        </p:nvSpPr>
        <p:spPr>
          <a:xfrm>
            <a:off x="838200" y="1825624"/>
            <a:ext cx="10515600" cy="4758056"/>
          </a:xfrm>
        </p:spPr>
        <p:txBody>
          <a:bodyPr>
            <a:normAutofit fontScale="85000" lnSpcReduction="20000"/>
          </a:bodyPr>
          <a:lstStyle/>
          <a:p>
            <a:r>
              <a:rPr lang="ru-RU" dirty="0"/>
              <a:t>антитела - ключевые медиаторы иммунитета, индуцированного вакцинацией, большинство вакцин также индуцируют и Т-клеточные реакции;</a:t>
            </a:r>
          </a:p>
          <a:p>
            <a:r>
              <a:rPr lang="ru-RU" dirty="0"/>
              <a:t>роль Т-клеток изучена недостаточно, за исключением их роли в оказании помощи в дифференцировке В-клеток и выработке антител в лимфатических узлах;</a:t>
            </a:r>
          </a:p>
          <a:p>
            <a:r>
              <a:rPr lang="ru-RU" dirty="0"/>
              <a:t>дефицит антител повышает восприимчивость к приобретению инфекции, а дефицит Т-клеток приводит к неспособности контролировать патоген после заражения;</a:t>
            </a:r>
          </a:p>
          <a:p>
            <a:r>
              <a:rPr lang="ru-RU" dirty="0"/>
              <a:t>дефицит Т-клеток приводит к неконтролируемой и смертельной вирусной инфекции ветряной оспы, в то время как у людей с дефицитом антител легко развивается инфекция, но выздоравливают они так же, как и иммунокомпетентные люди;</a:t>
            </a:r>
          </a:p>
          <a:p>
            <a:r>
              <a:rPr lang="ru-RU" dirty="0"/>
              <a:t>относительное подавление Т-клеточных реакций, которое происходит в конце беременности, увеличивает тяжесть заражения вирусами гриппа и ветряной оспы.</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11210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Вакцины и Т-клеточные реакции 2</a:t>
            </a:r>
            <a:endParaRPr lang="ru-RU" dirty="0"/>
          </a:p>
        </p:txBody>
      </p:sp>
      <p:sp>
        <p:nvSpPr>
          <p:cNvPr id="3" name="Content Placeholder 2"/>
          <p:cNvSpPr>
            <a:spLocks noGrp="1"/>
          </p:cNvSpPr>
          <p:nvPr>
            <p:ph idx="1"/>
          </p:nvPr>
        </p:nvSpPr>
        <p:spPr/>
        <p:txBody>
          <a:bodyPr>
            <a:normAutofit/>
          </a:bodyPr>
          <a:lstStyle/>
          <a:p>
            <a:r>
              <a:rPr lang="ru-RU" dirty="0"/>
              <a:t>иммунитет против С. </a:t>
            </a:r>
            <a:r>
              <a:rPr lang="ru-RU" dirty="0" err="1"/>
              <a:t>pneumoniae</a:t>
            </a:r>
            <a:r>
              <a:rPr lang="ru-RU" dirty="0"/>
              <a:t> у мышей может быть достигнут путем переноса Т-клеток от мышей-доноров, подвергающихся инокуляции С. </a:t>
            </a:r>
            <a:r>
              <a:rPr lang="en-US" dirty="0"/>
              <a:t>P</a:t>
            </a:r>
            <a:r>
              <a:rPr lang="ru-RU" dirty="0" err="1"/>
              <a:t>neumoniae</a:t>
            </a:r>
            <a:r>
              <a:rPr lang="ru-RU" dirty="0"/>
              <a:t>;</a:t>
            </a:r>
          </a:p>
          <a:p>
            <a:r>
              <a:rPr lang="ru-RU" dirty="0"/>
              <a:t>дальнейшее изучение Т-клеточного-опосредованного иммунитета является оправданным и перспективным;</a:t>
            </a:r>
          </a:p>
          <a:p>
            <a:r>
              <a:rPr lang="ru-RU" dirty="0"/>
              <a:t>антитела играют главную роль в предотвращении инфекции (поддерживаемой T</a:t>
            </a:r>
            <a:r>
              <a:rPr lang="en-US" dirty="0"/>
              <a:t>h</a:t>
            </a:r>
            <a:r>
              <a:rPr lang="ru-RU" dirty="0"/>
              <a:t>-клетками), в то время как цитотоксические Т-клетки необходимы для контроля и устранения возбудителей уже перенесенной инфекции.</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60094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b="1" dirty="0">
                <a:solidFill>
                  <a:schemeClr val="accent6"/>
                </a:solidFill>
              </a:rPr>
              <a:t>Принципиальная схема </a:t>
            </a:r>
            <a:br>
              <a:rPr lang="ru-RU" b="1" dirty="0">
                <a:solidFill>
                  <a:schemeClr val="accent6"/>
                </a:solidFill>
              </a:rPr>
            </a:br>
            <a:r>
              <a:rPr lang="ru-RU" b="1" dirty="0">
                <a:solidFill>
                  <a:schemeClr val="accent6"/>
                </a:solidFill>
              </a:rPr>
              <a:t>развития иммунного ответа</a:t>
            </a:r>
          </a:p>
        </p:txBody>
      </p:sp>
      <p:sp>
        <p:nvSpPr>
          <p:cNvPr id="3" name="Content Placeholder 2"/>
          <p:cNvSpPr>
            <a:spLocks noGrp="1"/>
          </p:cNvSpPr>
          <p:nvPr>
            <p:ph idx="1"/>
          </p:nvPr>
        </p:nvSpPr>
        <p:spPr/>
        <p:txBody>
          <a:bodyPr>
            <a:normAutofit fontScale="77500" lnSpcReduction="20000"/>
          </a:bodyPr>
          <a:lstStyle/>
          <a:p>
            <a:r>
              <a:rPr lang="ru-RU" dirty="0"/>
              <a:t>вакцина вводится в мышцу, белковый антиген поглощается дендритными клетками, которые активируются через рецепторы распознавания образов (</a:t>
            </a:r>
            <a:r>
              <a:rPr lang="ru-RU" dirty="0" err="1"/>
              <a:t>PRRs</a:t>
            </a:r>
            <a:r>
              <a:rPr lang="ru-RU" dirty="0"/>
              <a:t>-рецепторы), а затем транспортируются в дренирующий лимфатический узел;</a:t>
            </a:r>
          </a:p>
          <a:p>
            <a:r>
              <a:rPr lang="ru-RU" dirty="0"/>
              <a:t>активация Т-клеток через их Т-клеточный рецептор (TCR), что приводит к стимуляции В-клеток в лимфатическом узле;</a:t>
            </a:r>
          </a:p>
          <a:p>
            <a:r>
              <a:rPr lang="ru-RU" dirty="0"/>
              <a:t>Т-клеточно-зависимое развитие В-клеток приводит к созреванию ответа антитела, что приводит к быстрому повышению уровня антител в сыворотке крови в течение следующих 2 недель;</a:t>
            </a:r>
          </a:p>
          <a:p>
            <a:r>
              <a:rPr lang="ru-RU" dirty="0"/>
              <a:t>вырабатываются В-клетки памяти, которые опосредуют иммунную память;</a:t>
            </a:r>
          </a:p>
          <a:p>
            <a:r>
              <a:rPr lang="ru-RU" dirty="0"/>
              <a:t>долгоживущие плазматические клетки, которые могут продолжать вырабатывать антитела в течение десятилетий, перемещаются в ниши костного мозга;</a:t>
            </a:r>
          </a:p>
          <a:p>
            <a:r>
              <a:rPr lang="ru-RU" dirty="0"/>
              <a:t>Т-клетки памяти CD8+ могут быстро размножаться, когда они сталкиваются с патогеном, и Т-клетки-эффекторы CD8+ важны для уничтожения инфицированных клеток.</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738938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3120" y="365124"/>
            <a:ext cx="7525512" cy="6309995"/>
          </a:xfrm>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153975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Результаты иммунного ответа</a:t>
            </a:r>
          </a:p>
        </p:txBody>
      </p:sp>
      <p:sp>
        <p:nvSpPr>
          <p:cNvPr id="3" name="Content Placeholder 2"/>
          <p:cNvSpPr>
            <a:spLocks noGrp="1"/>
          </p:cNvSpPr>
          <p:nvPr>
            <p:ph idx="1"/>
          </p:nvPr>
        </p:nvSpPr>
        <p:spPr>
          <a:xfrm>
            <a:off x="838200" y="1825624"/>
            <a:ext cx="10515600" cy="4666615"/>
          </a:xfrm>
        </p:spPr>
        <p:txBody>
          <a:bodyPr>
            <a:normAutofit fontScale="77500" lnSpcReduction="20000"/>
          </a:bodyPr>
          <a:lstStyle/>
          <a:p>
            <a:r>
              <a:rPr lang="ru-RU" dirty="0"/>
              <a:t>вакцины были разработаны в течение последних двух столетий для обеспечения прямой защиты иммунизированного человека с помощью механизмов, зависящих от В-клеток и Т-клеток;</a:t>
            </a:r>
          </a:p>
          <a:p>
            <a:r>
              <a:rPr lang="ru-RU" dirty="0"/>
              <a:t>защита в значительной степени проявляется через выработку антител;</a:t>
            </a:r>
          </a:p>
          <a:p>
            <a:r>
              <a:rPr lang="ru-RU" dirty="0"/>
              <a:t>важная черта </a:t>
            </a:r>
            <a:r>
              <a:rPr lang="ru-RU" dirty="0" err="1"/>
              <a:t>вакцино</a:t>
            </a:r>
            <a:r>
              <a:rPr lang="ru-RU" dirty="0"/>
              <a:t>-индуцированной защиты является индукция иммунной памяти;</a:t>
            </a:r>
          </a:p>
          <a:p>
            <a:r>
              <a:rPr lang="ru-RU" dirty="0"/>
              <a:t>некоторые вакцины, в дополнение к профилактике заболевания, могут также защищать от бессимптомной инфекции или от колонизации, тем самым уменьшая приобретение патогена и, следовательно, его дальнейшую передачу, устанавливая коллективный иммунитет;</a:t>
            </a:r>
          </a:p>
          <a:p>
            <a:r>
              <a:rPr lang="ru-RU" dirty="0"/>
              <a:t>индукция коллективного иммунитета является наиболее важной характеристикой программ иммунизации;</a:t>
            </a:r>
          </a:p>
          <a:p>
            <a:r>
              <a:rPr lang="ru-RU" dirty="0"/>
              <a:t>некоторые вакцины также могут приводить к изменениям реактивности к будущим инфекциям с различными патогенами, так называемым неспецифическим эффектам, возможно, путем стимулирования длительных изменений в состоянии активации врожденного иммунитета.</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287487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Иммунная память</a:t>
            </a:r>
            <a:r>
              <a:rPr lang="en-US" b="1" dirty="0">
                <a:solidFill>
                  <a:schemeClr val="accent6"/>
                </a:solidFill>
              </a:rPr>
              <a:t> </a:t>
            </a:r>
            <a:endParaRPr lang="ru-RU" b="1" dirty="0">
              <a:solidFill>
                <a:schemeClr val="accent6"/>
              </a:solidFill>
            </a:endParaRPr>
          </a:p>
        </p:txBody>
      </p:sp>
      <p:sp>
        <p:nvSpPr>
          <p:cNvPr id="3" name="Content Placeholder 2"/>
          <p:cNvSpPr>
            <a:spLocks noGrp="1"/>
          </p:cNvSpPr>
          <p:nvPr>
            <p:ph idx="1"/>
          </p:nvPr>
        </p:nvSpPr>
        <p:spPr/>
        <p:txBody>
          <a:bodyPr>
            <a:normAutofit fontScale="77500" lnSpcReduction="20000"/>
          </a:bodyPr>
          <a:lstStyle/>
          <a:p>
            <a:r>
              <a:rPr lang="ru-RU" dirty="0"/>
              <a:t>при столкновении с патогеном иммунная система человека, который был вакцинирован против этого специфического патогена, способна более быстро и более надежно установить защитный иммунный ответ;</a:t>
            </a:r>
          </a:p>
          <a:p>
            <a:r>
              <a:rPr lang="ru-RU" dirty="0"/>
              <a:t>иммунная память достаточна для защиты от патогенов, когда инкубационный период достаточно продолжителен для развития нового иммунного ответа (при вирусном гепатите В, инкубационный период которого составляет от 6 недель до 6 месяцев, вакцинированный человек обычно защищен после вакцинации, даже если воздействие вируса происходит через некоторое время после вакцинации и уровни антител, индуцированных вакциной, уже снизились);</a:t>
            </a:r>
          </a:p>
          <a:p>
            <a:r>
              <a:rPr lang="ru-RU" dirty="0"/>
              <a:t>иммунной памяти может быть недостаточно для защиты от </a:t>
            </a:r>
            <a:r>
              <a:rPr lang="ru-RU" dirty="0" err="1"/>
              <a:t>быстроинвазивных</a:t>
            </a:r>
            <a:r>
              <a:rPr lang="ru-RU" dirty="0"/>
              <a:t> бактериальных инфекций, которые могут вызвать тяжелое заболевание в течение нескольких часов или дней после инфицирования. Например, в случае как гемофильной инфекции типа В (</a:t>
            </a:r>
            <a:r>
              <a:rPr lang="ru-RU" dirty="0" err="1"/>
              <a:t>Hib</a:t>
            </a:r>
            <a:r>
              <a:rPr lang="ru-RU" dirty="0"/>
              <a:t>), так и менингококковой инфекции капсульной группы С имеются доказательства того, что у людей с иммунной памятью, индуцированной вакциной, все еще может развиться заболевание, как только уровень антител снизится, несмотря на растущую устойчивую, хотя и недостаточно быструю реакцию иммунной памяти.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779011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55264" y="265176"/>
            <a:ext cx="5157216" cy="6464808"/>
          </a:xfrm>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83075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История вакцинации 1</a:t>
            </a:r>
          </a:p>
        </p:txBody>
      </p:sp>
      <p:sp>
        <p:nvSpPr>
          <p:cNvPr id="3" name="Content Placeholder 2"/>
          <p:cNvSpPr>
            <a:spLocks noGrp="1"/>
          </p:cNvSpPr>
          <p:nvPr>
            <p:ph idx="1"/>
          </p:nvPr>
        </p:nvSpPr>
        <p:spPr/>
        <p:txBody>
          <a:bodyPr>
            <a:normAutofit fontScale="92500" lnSpcReduction="10000"/>
          </a:bodyPr>
          <a:lstStyle/>
          <a:p>
            <a:r>
              <a:rPr lang="ru-RU" dirty="0"/>
              <a:t>эпидемии оспы была в Европе в XVII и XVIII веках, 29% детской смертности;</a:t>
            </a:r>
          </a:p>
          <a:p>
            <a:r>
              <a:rPr lang="ru-RU" dirty="0"/>
              <a:t>вариоляция, которая была введена в Англии леди Мэри </a:t>
            </a:r>
            <a:r>
              <a:rPr lang="ru-RU" dirty="0" err="1"/>
              <a:t>Уортли</a:t>
            </a:r>
            <a:r>
              <a:rPr lang="ru-RU" dirty="0"/>
              <a:t> Монтегю в 1722 году;</a:t>
            </a:r>
          </a:p>
          <a:p>
            <a:r>
              <a:rPr lang="ru-RU" dirty="0"/>
              <a:t>при вариоляции материал из струпьев поражений оспой наносили на царапину на коже в попытке обеспечить защиту от болезни;</a:t>
            </a:r>
          </a:p>
          <a:p>
            <a:r>
              <a:rPr lang="ru-RU" dirty="0"/>
              <a:t>Эдвард </a:t>
            </a:r>
            <a:r>
              <a:rPr lang="ru-RU" dirty="0" err="1"/>
              <a:t>Дженнер</a:t>
            </a:r>
            <a:r>
              <a:rPr lang="ru-RU" dirty="0"/>
              <a:t> - материал от пораженной коровьей оспой доярки Сары </a:t>
            </a:r>
            <a:r>
              <a:rPr lang="ru-RU" dirty="0" err="1"/>
              <a:t>Нельмс</a:t>
            </a:r>
            <a:r>
              <a:rPr lang="ru-RU" dirty="0"/>
              <a:t> нанес на царапину на коже 8-летнего Джеймса </a:t>
            </a:r>
            <a:r>
              <a:rPr lang="ru-RU" dirty="0" err="1"/>
              <a:t>Фиппса</a:t>
            </a:r>
            <a:r>
              <a:rPr lang="ru-RU" dirty="0"/>
              <a:t>, первый пример иммунизации;</a:t>
            </a:r>
          </a:p>
          <a:p>
            <a:r>
              <a:rPr lang="ru-RU" dirty="0"/>
              <a:t>в 1980 году Всемирная ассамблея здравоохранения объявила мир свободным от натуральной оспы;</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039253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err="1">
                <a:solidFill>
                  <a:schemeClr val="accent6"/>
                </a:solidFill>
              </a:rPr>
              <a:t>Бустерные</a:t>
            </a:r>
            <a:r>
              <a:rPr lang="ru-RU" b="1" dirty="0">
                <a:solidFill>
                  <a:schemeClr val="accent6"/>
                </a:solidFill>
              </a:rPr>
              <a:t> дозы</a:t>
            </a:r>
          </a:p>
        </p:txBody>
      </p:sp>
      <p:sp>
        <p:nvSpPr>
          <p:cNvPr id="3" name="Content Placeholder 2"/>
          <p:cNvSpPr>
            <a:spLocks noGrp="1"/>
          </p:cNvSpPr>
          <p:nvPr>
            <p:ph idx="1"/>
          </p:nvPr>
        </p:nvSpPr>
        <p:spPr>
          <a:xfrm>
            <a:off x="838200" y="1825624"/>
            <a:ext cx="10515600" cy="4694047"/>
          </a:xfrm>
        </p:spPr>
        <p:txBody>
          <a:bodyPr>
            <a:normAutofit fontScale="85000" lnSpcReduction="20000"/>
          </a:bodyPr>
          <a:lstStyle/>
          <a:p>
            <a:r>
              <a:rPr lang="en-US" dirty="0"/>
              <a:t>c</a:t>
            </a:r>
            <a:r>
              <a:rPr lang="ru-RU" dirty="0" err="1"/>
              <a:t>нижение</a:t>
            </a:r>
            <a:r>
              <a:rPr lang="ru-RU" dirty="0"/>
              <a:t> уровня антител после вакцинации варьирует в зависимости от возраста реципиента вакцины (очень быстрое у младенцев из-за отсутствия ниш в костном мозге для выживания В-клеток), природы антигена и количества </a:t>
            </a:r>
            <a:r>
              <a:rPr lang="ru-RU" dirty="0" err="1"/>
              <a:t>бустерных</a:t>
            </a:r>
            <a:r>
              <a:rPr lang="ru-RU" dirty="0"/>
              <a:t> доз;</a:t>
            </a:r>
          </a:p>
          <a:p>
            <a:r>
              <a:rPr lang="ru-RU" dirty="0"/>
              <a:t>для инфекций, которые проявляются вскоре после приобретения патогена, реакция памяти может быть недостаточной для контроля этих инфекций, и устойчивый иммунитет для индивидуальной защиты с помощью вакцинации трудно достичь;</a:t>
            </a:r>
          </a:p>
          <a:p>
            <a:r>
              <a:rPr lang="ru-RU" dirty="0"/>
              <a:t>предоставление </a:t>
            </a:r>
            <a:r>
              <a:rPr lang="ru-RU" dirty="0" err="1"/>
              <a:t>бустерных</a:t>
            </a:r>
            <a:r>
              <a:rPr lang="ru-RU" dirty="0"/>
              <a:t> доз вакцины в детском возрасте (как, например, в случае вакцин против дифтерии, столбняка, коклюша и полиомиелита) в попытке поддерживать уровень антител выше защитного порога;</a:t>
            </a:r>
          </a:p>
          <a:p>
            <a:r>
              <a:rPr lang="ru-RU" dirty="0"/>
              <a:t>пять или шесть доз вакцины против столбняка или дифтерии в детском возрасте обеспечивает пожизненную защиту, и поэтому </a:t>
            </a:r>
            <a:r>
              <a:rPr lang="ru-RU" dirty="0" err="1"/>
              <a:t>бустерные</a:t>
            </a:r>
            <a:r>
              <a:rPr lang="ru-RU" dirty="0"/>
              <a:t> дозы этих вакцин в течение всей взрослой жизни не являются рутинными в большинстве стран, которые могут обеспечить высокий охват несколькими детскими дозами.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501190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Эффект узкользания от вакцинации</a:t>
            </a:r>
          </a:p>
        </p:txBody>
      </p:sp>
      <p:sp>
        <p:nvSpPr>
          <p:cNvPr id="3" name="Content Placeholder 2"/>
          <p:cNvSpPr>
            <a:spLocks noGrp="1"/>
          </p:cNvSpPr>
          <p:nvPr>
            <p:ph idx="1"/>
          </p:nvPr>
        </p:nvSpPr>
        <p:spPr/>
        <p:txBody>
          <a:bodyPr>
            <a:normAutofit fontScale="85000" lnSpcReduction="20000"/>
          </a:bodyPr>
          <a:lstStyle/>
          <a:p>
            <a:r>
              <a:rPr lang="ru-RU" dirty="0"/>
              <a:t>концепция «первичного антигенного греха»;</a:t>
            </a:r>
          </a:p>
          <a:p>
            <a:r>
              <a:rPr lang="ru-RU" dirty="0"/>
              <a:t>иммунная система не может генерировать иммунный ответ против штамма патогена, если хозяин ранее подвергался воздействию близкородственного штамма, и это было продемонстрировано при нескольких инфекциях, включая </a:t>
            </a:r>
            <a:r>
              <a:rPr lang="ru-RU" dirty="0" err="1"/>
              <a:t>dengue</a:t>
            </a:r>
            <a:r>
              <a:rPr lang="ru-RU" dirty="0"/>
              <a:t> и </a:t>
            </a:r>
            <a:r>
              <a:rPr lang="ru-RU" dirty="0" err="1"/>
              <a:t>influenza</a:t>
            </a:r>
            <a:r>
              <a:rPr lang="ru-RU" dirty="0"/>
              <a:t>;</a:t>
            </a:r>
          </a:p>
          <a:p>
            <a:r>
              <a:rPr lang="ru-RU" dirty="0"/>
              <a:t>если в вакцину будет включен только один штамм патогена или антиген патогена, то если позже они подвергнутся воздействию различных штаммов одного и того же патогена, то будет наблюдаться эффект узкользания;</a:t>
            </a:r>
          </a:p>
          <a:p>
            <a:r>
              <a:rPr lang="ru-RU" dirty="0"/>
              <a:t>стратегии преодоления этого включают использование адъювантов, стимулирующих врожденные иммунные реакции, которые могут индуцировать перекрестно-реактивные В-клетки и Т-клетки, распознающие различные штаммы одного и того же патогена, или включение как можно большего числа штаммов в вакцину, причем последний подход, очевидно, ограничен потенциалом появления новых штаммов в будущем.</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335878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Коллективный иммунитет 1</a:t>
            </a:r>
          </a:p>
        </p:txBody>
      </p:sp>
      <p:sp>
        <p:nvSpPr>
          <p:cNvPr id="3" name="Content Placeholder 2"/>
          <p:cNvSpPr>
            <a:spLocks noGrp="1"/>
          </p:cNvSpPr>
          <p:nvPr>
            <p:ph idx="1"/>
          </p:nvPr>
        </p:nvSpPr>
        <p:spPr/>
        <p:txBody>
          <a:bodyPr>
            <a:normAutofit lnSpcReduction="10000"/>
          </a:bodyPr>
          <a:lstStyle/>
          <a:p>
            <a:r>
              <a:rPr lang="ru-RU" dirty="0"/>
              <a:t>прямая защита людей посредством вакцинации была в центре внимания большинства разработок вакцин и имеет решающее значение для демонстрации лицензирования новых вакцин;</a:t>
            </a:r>
          </a:p>
          <a:p>
            <a:r>
              <a:rPr lang="ru-RU" dirty="0"/>
              <a:t>вакцины не могут защитить каждого человека в популяции напрямую, поскольку некоторые люди не вакцинируются по различным причинам, а другие не получают иммунного ответа, несмотря на вакцинацию;</a:t>
            </a:r>
          </a:p>
          <a:p>
            <a:r>
              <a:rPr lang="ru-RU" dirty="0"/>
              <a:t>если вакцинировано достаточное количество людей в популяции и если вакцинация предотвращает не только развитие заболевания, но и саму инфекцию, то передача патогена может быть прервана, и заболеваемость может снизиться.</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4403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Коллективный иммунитет 2</a:t>
            </a:r>
          </a:p>
        </p:txBody>
      </p:sp>
      <p:sp>
        <p:nvSpPr>
          <p:cNvPr id="3" name="Content Placeholder 2"/>
          <p:cNvSpPr>
            <a:spLocks noGrp="1"/>
          </p:cNvSpPr>
          <p:nvPr>
            <p:ph idx="1"/>
          </p:nvPr>
        </p:nvSpPr>
        <p:spPr/>
        <p:txBody>
          <a:bodyPr>
            <a:normAutofit fontScale="85000" lnSpcReduction="10000"/>
          </a:bodyPr>
          <a:lstStyle/>
          <a:p>
            <a:r>
              <a:rPr lang="ru-RU" dirty="0"/>
              <a:t>для патогенов с высокой степенью передачи, таких как возбудители кори или коклюша, около 95% населения должно быть вакцинировано для предотвращения вспышек заболеваний, но для менее передающихся организмов может быть достаточно более низкого процента охвата вакцинацией (для полиомиелита, краснухи, эпидемического паротита или дифтерии охват вакцинацией может составлять ≤86%);</a:t>
            </a:r>
          </a:p>
          <a:p>
            <a:r>
              <a:rPr lang="ru-RU" dirty="0"/>
              <a:t>при гриппа порог коллективного иммунитета варьирует от сезона к сезону, а также усугубляется вариабельностью эффективности вакцины каждый год%</a:t>
            </a:r>
          </a:p>
          <a:p>
            <a:r>
              <a:rPr lang="ru-RU" dirty="0"/>
              <a:t>при гриппе охват ≥80% является оптимальным;</a:t>
            </a:r>
          </a:p>
          <a:p>
            <a:r>
              <a:rPr lang="ru-RU" dirty="0"/>
              <a:t>у очень высоких показателей вакцинации есть и обратная сторона, поскольку отсутствие передачи патогена может привести к ослаблению иммунитета, если не будут использоваться </a:t>
            </a:r>
            <a:r>
              <a:rPr lang="ru-RU" dirty="0" err="1"/>
              <a:t>бустерные</a:t>
            </a:r>
            <a:r>
              <a:rPr lang="ru-RU" dirty="0"/>
              <a:t> дозы вакцины.</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498037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872" y="576072"/>
            <a:ext cx="9729216" cy="5788152"/>
          </a:xfrm>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752466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Защита от заболевания и заражения</a:t>
            </a:r>
          </a:p>
        </p:txBody>
      </p:sp>
      <p:sp>
        <p:nvSpPr>
          <p:cNvPr id="3" name="Content Placeholder 2"/>
          <p:cNvSpPr>
            <a:spLocks noGrp="1"/>
          </p:cNvSpPr>
          <p:nvPr>
            <p:ph idx="1"/>
          </p:nvPr>
        </p:nvSpPr>
        <p:spPr>
          <a:xfrm>
            <a:off x="838200" y="1825624"/>
            <a:ext cx="10515600" cy="4703191"/>
          </a:xfrm>
        </p:spPr>
        <p:txBody>
          <a:bodyPr>
            <a:normAutofit fontScale="70000" lnSpcReduction="20000"/>
          </a:bodyPr>
          <a:lstStyle/>
          <a:p>
            <a:r>
              <a:rPr lang="ru-RU" dirty="0"/>
              <a:t>вакцинация БЦЖ предотвращает тяжелые проявления заболевания, такие как туберкулезный менингит и милиарный туберкулез;</a:t>
            </a:r>
          </a:p>
          <a:p>
            <a:r>
              <a:rPr lang="ru-RU" dirty="0"/>
              <a:t>вакцинация оказывает защитное действие против развития заболевания после заражения;</a:t>
            </a:r>
          </a:p>
          <a:p>
            <a:r>
              <a:rPr lang="ru-RU" dirty="0"/>
              <a:t>вакцинация БЦЖ снижает риск заражения;</a:t>
            </a:r>
          </a:p>
          <a:p>
            <a:r>
              <a:rPr lang="ru-RU" dirty="0"/>
              <a:t>во время вспышки туберкулеза в одной из школ Великобритании у 29% ранее вакцинированными БЦЖ детей наблюдался ответ Т-клеток памяти на инфекцию, о чем свидетельствует положительный анализ высвобождения интерферона-γ, по сравнению с 47% </a:t>
            </a:r>
            <a:r>
              <a:rPr lang="ru-RU" dirty="0" err="1"/>
              <a:t>невакцинированными</a:t>
            </a:r>
            <a:r>
              <a:rPr lang="ru-RU" dirty="0"/>
              <a:t> детьми;</a:t>
            </a:r>
          </a:p>
          <a:p>
            <a:r>
              <a:rPr lang="ru-RU" dirty="0"/>
              <a:t>отсутствие Т-клеточного ответа у ранее вакцинированных лиц указывает на то, что вакцина БЦЖ индуцирует врожденный иммунный ответ, который приводит к "раннему очищению" бактерий и предотвращает инфекцию, которая вызывает адаптивный иммунный ответ;</a:t>
            </a:r>
          </a:p>
          <a:p>
            <a:r>
              <a:rPr lang="ru-RU" dirty="0"/>
              <a:t>в случае нынешней пандемии вируса SARS-CoV-2 вакцина, предотвращающая тяжелые заболевания и госпитализацию по причине заболевания, может оказать существенное воздействие на общественное здравоохранение. Однако вакцина, которая также могла бы блокировать приобретение вируса и, таким образом, предотвращать как бессимптомную, так и легкую инфекцию, оказала бы гораздо большее влияние, сократив передачу в сообществе и потенциально установив коллективный иммунитет.</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407356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Положительные </a:t>
            </a:r>
            <a:br>
              <a:rPr lang="ru-RU" b="1" dirty="0">
                <a:solidFill>
                  <a:schemeClr val="accent6"/>
                </a:solidFill>
              </a:rPr>
            </a:br>
            <a:r>
              <a:rPr lang="ru-RU" b="1" dirty="0">
                <a:solidFill>
                  <a:schemeClr val="accent6"/>
                </a:solidFill>
              </a:rPr>
              <a:t>неспецифические эффекты вакцинации</a:t>
            </a:r>
          </a:p>
        </p:txBody>
      </p:sp>
      <p:sp>
        <p:nvSpPr>
          <p:cNvPr id="3" name="Content Placeholder 2"/>
          <p:cNvSpPr>
            <a:spLocks noGrp="1"/>
          </p:cNvSpPr>
          <p:nvPr>
            <p:ph idx="1"/>
          </p:nvPr>
        </p:nvSpPr>
        <p:spPr/>
        <p:txBody>
          <a:bodyPr>
            <a:normAutofit fontScale="85000" lnSpcReduction="20000"/>
          </a:bodyPr>
          <a:lstStyle/>
          <a:p>
            <a:r>
              <a:rPr lang="ru-RU" dirty="0"/>
              <a:t>иммунизация некоторыми вакцинами воздействует на иммунную систему таким образом, что происходят общие изменения в иммунной реакции, которые могут повысить защиту от неродственных патогенов;</a:t>
            </a:r>
          </a:p>
          <a:p>
            <a:r>
              <a:rPr lang="ru-RU" dirty="0"/>
              <a:t>лучше всего описано у людей в связи с вакцинами против БЦЖ и кори, эпигенетические изменения могут происходить в врожденных иммунных клетках в результате вакцинации;</a:t>
            </a:r>
          </a:p>
          <a:p>
            <a:r>
              <a:rPr lang="ru-RU" dirty="0"/>
              <a:t>заболевание корью отбрасывает длительную "тень" на иммунную систему с истощением существующей иммунной памяти, так что дети, перенесшие это заболевание, имеют повышенный риск смерти от других причин в течение следующих нескольких лет;</a:t>
            </a:r>
          </a:p>
          <a:p>
            <a:r>
              <a:rPr lang="ru-RU" dirty="0"/>
              <a:t>вакцинация против кори снижает смертность от кори, а также от несвязанных заболеваний, которые могли бы возникнуть во время "тени", что приводит к преимуществу, которое кажется неспецифичным, но на самом деле напрямую связано с профилактикой заболевания корью и его последствий.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069870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Общие побочные эффекты</a:t>
            </a:r>
          </a:p>
        </p:txBody>
      </p:sp>
      <p:sp>
        <p:nvSpPr>
          <p:cNvPr id="3" name="Content Placeholder 2"/>
          <p:cNvSpPr>
            <a:spLocks noGrp="1"/>
          </p:cNvSpPr>
          <p:nvPr>
            <p:ph idx="1"/>
          </p:nvPr>
        </p:nvSpPr>
        <p:spPr/>
        <p:txBody>
          <a:bodyPr>
            <a:normAutofit fontScale="77500" lnSpcReduction="20000"/>
          </a:bodyPr>
          <a:lstStyle/>
          <a:p>
            <a:r>
              <a:rPr lang="ru-RU" dirty="0"/>
              <a:t>лицензирование новой вакцины обычно требует проведения исследований безопасности с участием от 3000 до десятков тысяч человек;</a:t>
            </a:r>
          </a:p>
          <a:p>
            <a:r>
              <a:rPr lang="ru-RU" dirty="0"/>
              <a:t>общие побочные эффекты многих вакцин включают боль в месте инъекции, покраснение и отек, а также некоторые системные симптомы, такие как лихорадка, недомогание и головная боль;</a:t>
            </a:r>
          </a:p>
          <a:p>
            <a:r>
              <a:rPr lang="ru-RU" dirty="0"/>
              <a:t>первые 1-2 дня после вакцинации отражают воспалительные и иммунные реакции, которые приводят к успешному развитию </a:t>
            </a:r>
            <a:r>
              <a:rPr lang="ru-RU" dirty="0" err="1"/>
              <a:t>вакцино</a:t>
            </a:r>
            <a:r>
              <a:rPr lang="ru-RU" dirty="0"/>
              <a:t>-индуцированной защиты;</a:t>
            </a:r>
          </a:p>
          <a:p>
            <a:r>
              <a:rPr lang="ru-RU" dirty="0"/>
              <a:t>примерно через 6 дней после вакцинации против кори, паротита и краснухи примерно у 10% 12-месячных детей развивается легкая </a:t>
            </a:r>
            <a:r>
              <a:rPr lang="ru-RU" dirty="0" err="1"/>
              <a:t>вирусемия</a:t>
            </a:r>
            <a:r>
              <a:rPr lang="ru-RU" dirty="0"/>
              <a:t>, которая может привести к лихорадке и сыпи, а иногда и к лихорадочным судорогам (1 из 3000);</a:t>
            </a:r>
          </a:p>
          <a:p>
            <a:r>
              <a:rPr lang="ru-RU" dirty="0"/>
              <a:t>эти побочные эффекты являются </a:t>
            </a:r>
            <a:r>
              <a:rPr lang="ru-RU" dirty="0" err="1"/>
              <a:t>самоограничивающимися</a:t>
            </a:r>
            <a:r>
              <a:rPr lang="ru-RU" dirty="0"/>
              <a:t> и относительно мягкими, но могут быть очень тревожными для родителей, и их важность часто недооценивается клиницистами, которые консультируют семьи по вопросам иммунизации.</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6047172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Антигенная нагрузка</a:t>
            </a:r>
          </a:p>
        </p:txBody>
      </p:sp>
      <p:sp>
        <p:nvSpPr>
          <p:cNvPr id="3" name="Content Placeholder 2"/>
          <p:cNvSpPr>
            <a:spLocks noGrp="1"/>
          </p:cNvSpPr>
          <p:nvPr>
            <p:ph idx="1"/>
          </p:nvPr>
        </p:nvSpPr>
        <p:spPr/>
        <p:txBody>
          <a:bodyPr>
            <a:normAutofit fontScale="85000" lnSpcReduction="20000"/>
          </a:bodyPr>
          <a:lstStyle/>
          <a:p>
            <a:r>
              <a:rPr lang="ru-RU" dirty="0"/>
              <a:t>в телефонном опросе в США 23% родителей согласились с утверждением "Дети получают больше прививок, чем им полезно", а 25% указали, что они обеспокоены тем, что иммунная система их ребенка может быть ослаблена слишком большим количеством прививок;</a:t>
            </a:r>
          </a:p>
          <a:p>
            <a:r>
              <a:rPr lang="ru-RU" dirty="0"/>
              <a:t>общее количество антигенов фактически сократилось с более чем 3200 до примерно 320 в результате прекращения вакцинации против оспы и замены </a:t>
            </a:r>
            <a:r>
              <a:rPr lang="ru-RU" dirty="0" err="1"/>
              <a:t>цельноклеточной</a:t>
            </a:r>
            <a:r>
              <a:rPr lang="ru-RU" dirty="0"/>
              <a:t> коклюшной вакцины бесклеточной вакциной;</a:t>
            </a:r>
          </a:p>
          <a:p>
            <a:r>
              <a:rPr lang="ru-RU" dirty="0"/>
              <a:t>вакцины содержат лишь небольшую долю антигенов, которым дети подвергаются в течение всей нормальной жизни, с быстрой бактериальной колонизацией желудочно-кишечного тракта после рождения, множественными вирусными инфекциями и антигенами окружающей среды;</a:t>
            </a:r>
          </a:p>
          <a:p>
            <a:r>
              <a:rPr lang="ru-RU" dirty="0"/>
              <a:t>дети, получившие прививки, имели аналогичный или даже сниженный риск несвязанных инфекций в последующий период. </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107998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Редкие побочные эффекты</a:t>
            </a:r>
          </a:p>
        </p:txBody>
      </p:sp>
      <p:sp>
        <p:nvSpPr>
          <p:cNvPr id="3" name="Content Placeholder 2"/>
          <p:cNvSpPr>
            <a:spLocks noGrp="1"/>
          </p:cNvSpPr>
          <p:nvPr>
            <p:ph idx="1"/>
          </p:nvPr>
        </p:nvSpPr>
        <p:spPr/>
        <p:txBody>
          <a:bodyPr>
            <a:normAutofit fontScale="92500" lnSpcReduction="20000"/>
          </a:bodyPr>
          <a:lstStyle/>
          <a:p>
            <a:r>
              <a:rPr lang="ru-RU" dirty="0"/>
              <a:t>серьезные побочные эффекты от вакцин очень редки;</a:t>
            </a:r>
          </a:p>
          <a:p>
            <a:r>
              <a:rPr lang="ru-RU" dirty="0"/>
              <a:t>анафилаксия возникает после менее чем одной из миллиона доз вакцины;</a:t>
            </a:r>
          </a:p>
          <a:p>
            <a:r>
              <a:rPr lang="ru-RU" dirty="0"/>
              <a:t>очень низкий риск идиопатической тромбоцитопенической  пурпуры (1 из 24 000 реципиентов вакцины) после вакцинации против кори;</a:t>
            </a:r>
          </a:p>
          <a:p>
            <a:r>
              <a:rPr lang="ru-RU" dirty="0"/>
              <a:t>непрерывная оценка безопасности вакцин после лицензирования имеет важное значение для выявления редких и долгосрочных побочных эффектов, и для содействия этому необходимо создать эффективные системы отчетности;</a:t>
            </a:r>
          </a:p>
          <a:p>
            <a:r>
              <a:rPr lang="ru-RU" dirty="0"/>
              <a:t>это особенно важно в условиях пандемии, такой как пандемия COVID-19, поскольку произойдет быстрое клиническое развитие нескольких вакцин и большое число людей, вероятно, будет вакцинировано в течение короткого времени.</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26199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История вакцинации 2</a:t>
            </a:r>
          </a:p>
        </p:txBody>
      </p:sp>
      <p:sp>
        <p:nvSpPr>
          <p:cNvPr id="3" name="Content Placeholder 2"/>
          <p:cNvSpPr>
            <a:spLocks noGrp="1"/>
          </p:cNvSpPr>
          <p:nvPr>
            <p:ph idx="1"/>
          </p:nvPr>
        </p:nvSpPr>
        <p:spPr/>
        <p:txBody>
          <a:bodyPr>
            <a:normAutofit fontScale="77500" lnSpcReduction="20000"/>
          </a:bodyPr>
          <a:lstStyle/>
          <a:p>
            <a:r>
              <a:rPr lang="ru-RU" dirty="0"/>
              <a:t>работа Луи Пастера над вакциной против бешенства в 1880-х годах ознаменовала начало активного периода разработки новых вакцин, так что к середине двадцатого века появились вакцины от многих различных заболеваний (таких как дифтерия, коклюш и брюшной тиф);</a:t>
            </a:r>
          </a:p>
          <a:p>
            <a:r>
              <a:rPr lang="ru-RU" dirty="0"/>
              <a:t>координация иммунизации как основного инструмента общественного здравоохранения с 1950-х годов и далее привела к внедрению комплексных программ вакцинации и их замечательному воздействию на здоровье детей, которым мы пользуемся сегодня;</a:t>
            </a:r>
          </a:p>
          <a:p>
            <a:r>
              <a:rPr lang="ru-RU" dirty="0"/>
              <a:t>в 1974 году Всемирная организация здравоохранения приступила к осуществлению расширенной программы иммунизации, и в 1977 году была поставлена цель обеспечить каждого ребенка в мире вакцинами от дифтерии, коклюша, столбняка, полиомиелита, кори и туберкулеза к 1990 году;</a:t>
            </a:r>
          </a:p>
          <a:p>
            <a:r>
              <a:rPr lang="ru-RU" dirty="0"/>
              <a:t>эта цель до сих пор не достигнута, хотя глобальный охват 3 дозами вакцины против дифтерии, столбняка и коклюша вырос более чем на 85%;</a:t>
            </a:r>
          </a:p>
          <a:p>
            <a:r>
              <a:rPr lang="ru-RU" dirty="0"/>
              <a:t>более 19 миллионов детей в мире не получили базовых прививок в 2019 году.</a:t>
            </a:r>
          </a:p>
          <a:p>
            <a:endParaRPr lang="ru-RU" dirty="0"/>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9420012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Вакцинация и иммунодефицитные состояния</a:t>
            </a:r>
          </a:p>
        </p:txBody>
      </p:sp>
      <p:sp>
        <p:nvSpPr>
          <p:cNvPr id="3" name="Content Placeholder 2"/>
          <p:cNvSpPr>
            <a:spLocks noGrp="1"/>
          </p:cNvSpPr>
          <p:nvPr>
            <p:ph idx="1"/>
          </p:nvPr>
        </p:nvSpPr>
        <p:spPr/>
        <p:txBody>
          <a:bodyPr>
            <a:normAutofit fontScale="77500" lnSpcReduction="20000"/>
          </a:bodyPr>
          <a:lstStyle/>
          <a:p>
            <a:r>
              <a:rPr lang="ru-RU" dirty="0"/>
              <a:t>большинство вакцин, используемых в настоящее время, являются инактивированными, очищенными или убитыми организмами или белковыми и/или полисахаридными компонентами патогена; </a:t>
            </a:r>
          </a:p>
          <a:p>
            <a:r>
              <a:rPr lang="ru-RU" dirty="0"/>
              <a:t>не могут размножаться у реципиента вакцины, не способны вызывать каких-либо значительных побочных эффектов, что приводит к очень небольшому числу противопоказаний для их использования;</a:t>
            </a:r>
          </a:p>
          <a:p>
            <a:r>
              <a:rPr lang="ru-RU" dirty="0"/>
              <a:t>большую осторожность при использовании живых </a:t>
            </a:r>
            <a:r>
              <a:rPr lang="ru-RU" dirty="0" err="1"/>
              <a:t>аттенуированных</a:t>
            </a:r>
            <a:r>
              <a:rPr lang="ru-RU" dirty="0"/>
              <a:t> </a:t>
            </a:r>
            <a:r>
              <a:rPr lang="ru-RU" dirty="0" err="1"/>
              <a:t>реплицирующихся</a:t>
            </a:r>
            <a:r>
              <a:rPr lang="ru-RU" dirty="0"/>
              <a:t> вакцин (таких как вакцины против желтой лихорадки, ветряной оспы, БЦЖ и кори) в контексте лиц с Т-клеточным иммунодефицитом, поскольку существует теоретический риск неконтролируемой репликации, и в этой ситуации, как правило, следует избегать живых вакцин;</a:t>
            </a:r>
          </a:p>
          <a:p>
            <a:r>
              <a:rPr lang="ru-RU" dirty="0"/>
              <a:t>вакцина против желтой лихорадки противопоказана лицам с Т-клеточным иммунодефицитом и иногда вызывает тяжелое </a:t>
            </a:r>
            <a:r>
              <a:rPr lang="ru-RU" dirty="0" err="1"/>
              <a:t>висцеротропное</a:t>
            </a:r>
            <a:r>
              <a:rPr lang="ru-RU" dirty="0"/>
              <a:t> или </a:t>
            </a:r>
            <a:r>
              <a:rPr lang="ru-RU" dirty="0" err="1"/>
              <a:t>нейротропное</a:t>
            </a:r>
            <a:r>
              <a:rPr lang="ru-RU" dirty="0"/>
              <a:t> заболевание у лиц с болезнью тимуса или после </a:t>
            </a:r>
            <a:r>
              <a:rPr lang="ru-RU" dirty="0" err="1"/>
              <a:t>тимэктомии</a:t>
            </a:r>
            <a:r>
              <a:rPr lang="ru-RU" dirty="0"/>
              <a:t>, у маленьких детей и взрослых старше 60 лет.</a:t>
            </a:r>
          </a:p>
        </p:txBody>
      </p:sp>
    </p:spTree>
    <p:extLst>
      <p:ext uri="{BB962C8B-B14F-4D97-AF65-F5344CB8AC3E}">
        <p14:creationId xmlns:p14="http://schemas.microsoft.com/office/powerpoint/2010/main" val="1341218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Вакцины при </a:t>
            </a:r>
            <a:r>
              <a:rPr lang="en-US" b="1" dirty="0">
                <a:solidFill>
                  <a:schemeClr val="accent6"/>
                </a:solidFill>
              </a:rPr>
              <a:t>COVID-19</a:t>
            </a:r>
            <a:endParaRPr lang="ru-RU" b="1" dirty="0">
              <a:solidFill>
                <a:schemeClr val="accent6"/>
              </a:solidFill>
            </a:endParaRPr>
          </a:p>
        </p:txBody>
      </p:sp>
      <p:sp>
        <p:nvSpPr>
          <p:cNvPr id="3" name="Content Placeholder 2"/>
          <p:cNvSpPr>
            <a:spLocks noGrp="1"/>
          </p:cNvSpPr>
          <p:nvPr>
            <p:ph idx="1"/>
          </p:nvPr>
        </p:nvSpPr>
        <p:spPr/>
        <p:txBody>
          <a:bodyPr>
            <a:normAutofit fontScale="85000" lnSpcReduction="20000"/>
          </a:bodyPr>
          <a:lstStyle/>
          <a:p>
            <a:r>
              <a:rPr lang="ru-RU" dirty="0"/>
              <a:t>вакцина </a:t>
            </a:r>
            <a:r>
              <a:rPr lang="ru-RU" u="sng" dirty="0" err="1"/>
              <a:t>Pfizer</a:t>
            </a:r>
            <a:r>
              <a:rPr lang="ru-RU" u="sng" dirty="0"/>
              <a:t> </a:t>
            </a:r>
            <a:r>
              <a:rPr lang="ru-RU" u="sng" dirty="0" err="1"/>
              <a:t>BioNTech</a:t>
            </a:r>
            <a:r>
              <a:rPr lang="ru-RU" u="sng" dirty="0"/>
              <a:t> covid-19 </a:t>
            </a:r>
            <a:r>
              <a:rPr lang="ru-RU" dirty="0"/>
              <a:t>- модифицированная нуклеозидами матричную РНК;</a:t>
            </a:r>
          </a:p>
          <a:p>
            <a:r>
              <a:rPr lang="ru-RU" dirty="0"/>
              <a:t>используется генетический код патогена, что влияет на клетки хозяина, которые продуцируют целевой </a:t>
            </a:r>
            <a:r>
              <a:rPr lang="ru-RU" dirty="0" err="1"/>
              <a:t>спайковый</a:t>
            </a:r>
            <a:r>
              <a:rPr lang="ru-RU" dirty="0"/>
              <a:t> белок, он действует как внутриклеточный антиген, стимулируя иммунный ответ;</a:t>
            </a:r>
          </a:p>
          <a:p>
            <a:r>
              <a:rPr lang="ru-RU" dirty="0"/>
              <a:t>состоит из липидных </a:t>
            </a:r>
            <a:r>
              <a:rPr lang="ru-RU" dirty="0" err="1"/>
              <a:t>наночастиц</a:t>
            </a:r>
            <a:r>
              <a:rPr lang="ru-RU" dirty="0"/>
              <a:t>;</a:t>
            </a:r>
          </a:p>
          <a:p>
            <a:r>
              <a:rPr lang="ru-RU" dirty="0"/>
              <a:t>в вакцине </a:t>
            </a:r>
            <a:r>
              <a:rPr lang="ru-RU" u="sng" dirty="0" err="1"/>
              <a:t>AstraZeneca</a:t>
            </a:r>
            <a:r>
              <a:rPr lang="ru-RU" u="sng" dirty="0"/>
              <a:t> covid-19</a:t>
            </a:r>
            <a:r>
              <a:rPr lang="ru-RU" dirty="0"/>
              <a:t> использован аденовирус шимпанзе с дефицитом репликации (АДР) в качестве вектора для доставки генетической </a:t>
            </a:r>
            <a:r>
              <a:rPr lang="ru-RU" dirty="0" err="1"/>
              <a:t>спайкового</a:t>
            </a:r>
            <a:r>
              <a:rPr lang="ru-RU" dirty="0"/>
              <a:t> полноразмерной последовательности белка </a:t>
            </a:r>
            <a:r>
              <a:rPr lang="en-US" dirty="0"/>
              <a:t>SARS</a:t>
            </a:r>
            <a:r>
              <a:rPr lang="ru-RU" dirty="0"/>
              <a:t>-CoV2 в клетку</a:t>
            </a:r>
            <a:r>
              <a:rPr lang="en-US" dirty="0"/>
              <a:t> </a:t>
            </a:r>
            <a:r>
              <a:rPr lang="ru-RU" dirty="0"/>
              <a:t>хозяина;</a:t>
            </a:r>
            <a:endParaRPr lang="en-US" dirty="0"/>
          </a:p>
          <a:p>
            <a:r>
              <a:rPr lang="ru-RU" dirty="0"/>
              <a:t>АДР поступает в клетки-мишени, в ядре вырабатывается </a:t>
            </a:r>
            <a:r>
              <a:rPr lang="ru-RU" dirty="0" err="1"/>
              <a:t>мРНК</a:t>
            </a:r>
            <a:r>
              <a:rPr lang="ru-RU" dirty="0"/>
              <a:t>, кодирующая </a:t>
            </a:r>
            <a:r>
              <a:rPr lang="ru-RU" dirty="0" err="1"/>
              <a:t>спайковый</a:t>
            </a:r>
            <a:r>
              <a:rPr lang="ru-RU" dirty="0"/>
              <a:t> белок, который затем поступает в цитоплазму и действует как внутриклеточный антиген.</a:t>
            </a:r>
          </a:p>
        </p:txBody>
      </p:sp>
      <p:pic>
        <p:nvPicPr>
          <p:cNvPr id="6" name="Picture 5" descr="http://www.gerontolog.info/image/fon/emblemae.jpg"/>
          <p:cNvPicPr>
            <a:picLocks noChangeAspect="1" noChangeArrowheads="1"/>
          </p:cNvPicPr>
          <p:nvPr/>
        </p:nvPicPr>
        <p:blipFill>
          <a:blip r:embed="rId2"/>
          <a:srcRect/>
          <a:stretch>
            <a:fillRect/>
          </a:stretch>
        </p:blipFill>
        <p:spPr bwMode="auto">
          <a:xfrm>
            <a:off x="11353800" y="6176963"/>
            <a:ext cx="785243" cy="642918"/>
          </a:xfrm>
          <a:prstGeom prst="rect">
            <a:avLst/>
          </a:prstGeom>
          <a:noFill/>
        </p:spPr>
      </p:pic>
    </p:spTree>
    <p:extLst>
      <p:ext uri="{BB962C8B-B14F-4D97-AF65-F5344CB8AC3E}">
        <p14:creationId xmlns:p14="http://schemas.microsoft.com/office/powerpoint/2010/main" val="2999200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Осложнения и побочные эффекты 1</a:t>
            </a:r>
          </a:p>
        </p:txBody>
      </p:sp>
      <p:sp>
        <p:nvSpPr>
          <p:cNvPr id="3" name="Content Placeholder 2"/>
          <p:cNvSpPr>
            <a:spLocks noGrp="1"/>
          </p:cNvSpPr>
          <p:nvPr>
            <p:ph idx="1"/>
          </p:nvPr>
        </p:nvSpPr>
        <p:spPr/>
        <p:txBody>
          <a:bodyPr>
            <a:normAutofit fontScale="85000" lnSpcReduction="20000"/>
          </a:bodyPr>
          <a:lstStyle/>
          <a:p>
            <a:r>
              <a:rPr lang="ru-RU" dirty="0"/>
              <a:t>местные реакции - после </a:t>
            </a:r>
            <a:r>
              <a:rPr lang="ru-RU" dirty="0" err="1"/>
              <a:t>Pfizer</a:t>
            </a:r>
            <a:r>
              <a:rPr lang="ru-RU" dirty="0"/>
              <a:t> </a:t>
            </a:r>
            <a:r>
              <a:rPr lang="ru-RU" dirty="0" err="1"/>
              <a:t>Biotech</a:t>
            </a:r>
            <a:r>
              <a:rPr lang="ru-RU" dirty="0"/>
              <a:t> COVID-19, боль в месте инъекции, обычно без покраснения и отека;</a:t>
            </a:r>
          </a:p>
          <a:p>
            <a:r>
              <a:rPr lang="ru-RU" dirty="0"/>
              <a:t>системные реакции - в окончательном анализе безопасности более 21 000 участников в возрасте 16 лет и старше наиболее распространенными явлениями были:</a:t>
            </a:r>
          </a:p>
          <a:p>
            <a:pPr marL="514350" indent="-514350">
              <a:buAutoNum type="arabicParenR"/>
            </a:pPr>
            <a:r>
              <a:rPr lang="ru-RU" dirty="0"/>
              <a:t>боль вместе инъекции (&gt;80%), </a:t>
            </a:r>
          </a:p>
          <a:p>
            <a:pPr marL="514350" indent="-514350">
              <a:buAutoNum type="arabicParenR"/>
            </a:pPr>
            <a:r>
              <a:rPr lang="ru-RU" dirty="0"/>
              <a:t>усталость (&gt;60%),</a:t>
            </a:r>
          </a:p>
          <a:p>
            <a:pPr marL="514350" indent="-514350">
              <a:buAutoNum type="arabicParenR"/>
            </a:pPr>
            <a:r>
              <a:rPr lang="ru-RU" dirty="0"/>
              <a:t>головная боль (&gt;50%),</a:t>
            </a:r>
          </a:p>
          <a:p>
            <a:pPr marL="514350" indent="-514350">
              <a:buAutoNum type="arabicParenR"/>
            </a:pPr>
            <a:r>
              <a:rPr lang="ru-RU" dirty="0"/>
              <a:t>миалгия, артралгия и озноб также встречались с лихорадкой в 10-20% случаев, они были легкими и умеренными,</a:t>
            </a:r>
          </a:p>
          <a:p>
            <a:pPr marL="514350" indent="-514350">
              <a:buAutoNum type="arabicParenR"/>
            </a:pPr>
            <a:r>
              <a:rPr lang="ru-RU" dirty="0" err="1"/>
              <a:t>лифаденопатия</a:t>
            </a:r>
            <a:r>
              <a:rPr lang="ru-RU" dirty="0"/>
              <a:t> отмечалась менее чем в 1% случаев.</a:t>
            </a:r>
          </a:p>
          <a:p>
            <a:r>
              <a:rPr lang="ru-RU" dirty="0"/>
              <a:t>в пожилом возрасте побочных эффектов достоверно меньше.</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353800" y="6215082"/>
            <a:ext cx="785243" cy="642918"/>
          </a:xfrm>
          <a:prstGeom prst="rect">
            <a:avLst/>
          </a:prstGeom>
          <a:noFill/>
        </p:spPr>
      </p:pic>
    </p:spTree>
    <p:extLst>
      <p:ext uri="{BB962C8B-B14F-4D97-AF65-F5344CB8AC3E}">
        <p14:creationId xmlns:p14="http://schemas.microsoft.com/office/powerpoint/2010/main" val="4197284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Осложнения и побочные эффекты 2</a:t>
            </a:r>
          </a:p>
        </p:txBody>
      </p:sp>
      <p:sp>
        <p:nvSpPr>
          <p:cNvPr id="3" name="Content Placeholder 2"/>
          <p:cNvSpPr>
            <a:spLocks noGrp="1"/>
          </p:cNvSpPr>
          <p:nvPr>
            <p:ph idx="1"/>
          </p:nvPr>
        </p:nvSpPr>
        <p:spPr/>
        <p:txBody>
          <a:bodyPr>
            <a:normAutofit fontScale="92500" lnSpcReduction="10000"/>
          </a:bodyPr>
          <a:lstStyle/>
          <a:p>
            <a:r>
              <a:rPr lang="ru-RU" dirty="0"/>
              <a:t>вакцина </a:t>
            </a:r>
            <a:r>
              <a:rPr lang="en-US" dirty="0"/>
              <a:t>AstraZeneca COVID- 19</a:t>
            </a:r>
            <a:r>
              <a:rPr lang="ru-RU" dirty="0"/>
              <a:t>;</a:t>
            </a:r>
          </a:p>
          <a:p>
            <a:r>
              <a:rPr lang="ru-RU" dirty="0"/>
              <a:t>кратковременные системные симптомы, включая усталость и головную боль, были распространены, но уменьшались с возрастом, сообщались у 86%, 77% и 65% пациентов в возрасте 18-55, 56-69 и 70 лет и старше соответственно; </a:t>
            </a:r>
          </a:p>
          <a:p>
            <a:r>
              <a:rPr lang="ru-RU" dirty="0"/>
              <a:t>большинство из них были классифицированы как легкие или умеренные;</a:t>
            </a:r>
          </a:p>
          <a:p>
            <a:r>
              <a:rPr lang="ru-RU" dirty="0"/>
              <a:t>лихорадка (&gt;38С) был зарегистрирован в первые 48 часов примерно у четверти молодых участников;</a:t>
            </a:r>
          </a:p>
          <a:p>
            <a:r>
              <a:rPr lang="ru-RU" dirty="0"/>
              <a:t>при лихорадке применяется парацетамол, который не влияет на иммунный ответ на вакцину.</a:t>
            </a:r>
          </a:p>
        </p:txBody>
      </p:sp>
      <p:pic>
        <p:nvPicPr>
          <p:cNvPr id="4" name="Picture 3"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247449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solidFill>
                  <a:srgbClr val="00B050"/>
                </a:solidFill>
              </a:rPr>
              <a:t>Резилиенс</a:t>
            </a:r>
            <a:r>
              <a:rPr lang="ru-RU" b="1" dirty="0">
                <a:solidFill>
                  <a:srgbClr val="00B050"/>
                </a:solidFill>
              </a:rPr>
              <a:t>-диета</a:t>
            </a:r>
          </a:p>
        </p:txBody>
      </p:sp>
      <p:sp>
        <p:nvSpPr>
          <p:cNvPr id="3" name="Содержимое 2"/>
          <p:cNvSpPr>
            <a:spLocks noGrp="1"/>
          </p:cNvSpPr>
          <p:nvPr>
            <p:ph idx="1"/>
          </p:nvPr>
        </p:nvSpPr>
        <p:spPr/>
        <p:txBody>
          <a:bodyPr>
            <a:normAutofit fontScale="92500" lnSpcReduction="20000"/>
          </a:bodyPr>
          <a:lstStyle/>
          <a:p>
            <a:r>
              <a:rPr lang="ru-RU" dirty="0"/>
              <a:t>диеты с ограниченным количеством калорий и использование для приготовления пищи белков растительного происхождения;</a:t>
            </a:r>
          </a:p>
          <a:p>
            <a:r>
              <a:rPr lang="ru-RU" dirty="0"/>
              <a:t>потребление достаточного количества рыбы, ограничение использование соли и сахара;</a:t>
            </a:r>
          </a:p>
          <a:p>
            <a:r>
              <a:rPr lang="ru-RU" dirty="0"/>
              <a:t>средиземноморская диета (высокий уровень потребления овощей и фруктов, растительного, оливкового, масла, зерновых культур, орехов, умеренное потребление белков и низкое – сладостей и молочных продуктов);</a:t>
            </a:r>
          </a:p>
          <a:p>
            <a:r>
              <a:rPr lang="ru-RU" dirty="0"/>
              <a:t>обогащение пищи продуктами с высоким </a:t>
            </a:r>
            <a:r>
              <a:rPr lang="ru-RU" dirty="0" err="1"/>
              <a:t>антиоксидатным</a:t>
            </a:r>
            <a:r>
              <a:rPr lang="ru-RU" dirty="0"/>
              <a:t> потенциалом и богатых микроэлементами, в том числе синтетического происхождения;</a:t>
            </a:r>
          </a:p>
          <a:p>
            <a:r>
              <a:rPr lang="ru-RU" dirty="0"/>
              <a:t>магний, тиамин, рибофлавин, кальций, селен, витамин </a:t>
            </a:r>
            <a:r>
              <a:rPr lang="en-US" dirty="0"/>
              <a:t>D</a:t>
            </a:r>
            <a:r>
              <a:rPr lang="ru-RU" dirty="0"/>
              <a:t>, </a:t>
            </a:r>
            <a:r>
              <a:rPr lang="en-US" dirty="0"/>
              <a:t>L</a:t>
            </a:r>
            <a:r>
              <a:rPr lang="ru-RU" dirty="0"/>
              <a:t>-аргинин, медь и цинк.</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178334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2052"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pic>
        <p:nvPicPr>
          <p:cNvPr id="18434" name="Picture 2" descr="http://www.gerontolog.info/image/product/7.jpg"/>
          <p:cNvPicPr>
            <a:picLocks noChangeAspect="1" noChangeArrowheads="1"/>
          </p:cNvPicPr>
          <p:nvPr/>
        </p:nvPicPr>
        <p:blipFill>
          <a:blip r:embed="rId3"/>
          <a:srcRect/>
          <a:stretch>
            <a:fillRect/>
          </a:stretch>
        </p:blipFill>
        <p:spPr bwMode="auto">
          <a:xfrm>
            <a:off x="4310050" y="928670"/>
            <a:ext cx="2928958" cy="4857784"/>
          </a:xfrm>
          <a:prstGeom prst="rect">
            <a:avLst/>
          </a:prstGeom>
          <a:noFill/>
        </p:spPr>
      </p:pic>
    </p:spTree>
    <p:extLst>
      <p:ext uri="{BB962C8B-B14F-4D97-AF65-F5344CB8AC3E}">
        <p14:creationId xmlns:p14="http://schemas.microsoft.com/office/powerpoint/2010/main" val="12087328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 name="Picture 4" descr="http://www.gerontolog.info/image/fon/emblemae.jpg"/>
          <p:cNvPicPr>
            <a:picLocks noChangeAspect="1" noChangeArrowheads="1"/>
          </p:cNvPicPr>
          <p:nvPr/>
        </p:nvPicPr>
        <p:blipFill>
          <a:blip r:embed="rId2"/>
          <a:srcRect/>
          <a:stretch>
            <a:fillRect/>
          </a:stretch>
        </p:blipFill>
        <p:spPr bwMode="auto">
          <a:xfrm>
            <a:off x="9882757" y="6215082"/>
            <a:ext cx="785243" cy="642918"/>
          </a:xfrm>
          <a:prstGeom prst="rect">
            <a:avLst/>
          </a:prstGeom>
          <a:noFill/>
        </p:spPr>
      </p:pic>
      <p:pic>
        <p:nvPicPr>
          <p:cNvPr id="17410" name="Picture 2" descr="http://www.gerontolog.info/image/product/7-2.jpg"/>
          <p:cNvPicPr>
            <a:picLocks noChangeAspect="1" noChangeArrowheads="1"/>
          </p:cNvPicPr>
          <p:nvPr/>
        </p:nvPicPr>
        <p:blipFill>
          <a:blip r:embed="rId3"/>
          <a:srcRect/>
          <a:stretch>
            <a:fillRect/>
          </a:stretch>
        </p:blipFill>
        <p:spPr bwMode="auto">
          <a:xfrm>
            <a:off x="3667108" y="-285776"/>
            <a:ext cx="5334000" cy="7305675"/>
          </a:xfrm>
          <a:prstGeom prst="rect">
            <a:avLst/>
          </a:prstGeom>
          <a:noFill/>
        </p:spPr>
      </p:pic>
    </p:spTree>
    <p:extLst>
      <p:ext uri="{BB962C8B-B14F-4D97-AF65-F5344CB8AC3E}">
        <p14:creationId xmlns:p14="http://schemas.microsoft.com/office/powerpoint/2010/main" val="1434385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Цинк 1</a:t>
            </a:r>
          </a:p>
        </p:txBody>
      </p:sp>
      <p:sp>
        <p:nvSpPr>
          <p:cNvPr id="3" name="Содержимое 2"/>
          <p:cNvSpPr>
            <a:spLocks noGrp="1"/>
          </p:cNvSpPr>
          <p:nvPr>
            <p:ph idx="1"/>
          </p:nvPr>
        </p:nvSpPr>
        <p:spPr/>
        <p:txBody>
          <a:bodyPr>
            <a:normAutofit fontScale="92500" lnSpcReduction="10000"/>
          </a:bodyPr>
          <a:lstStyle/>
          <a:p>
            <a:r>
              <a:rPr lang="ru-RU" dirty="0"/>
              <a:t>один из важнейших микроэлементов, необходимых человеку на протяжении всей его жизни, начиная с внутриутробного периода;</a:t>
            </a:r>
          </a:p>
          <a:p>
            <a:r>
              <a:rPr lang="ru-RU" dirty="0"/>
              <a:t>эссенциальный или незаменимый микроэлемент, наряду с железом, йодом, медью, селеном, марганцем;</a:t>
            </a:r>
          </a:p>
          <a:p>
            <a:r>
              <a:rPr lang="ru-RU" dirty="0"/>
              <a:t>суточная потребность взрослого человека в цинке колеблется от 10 до 25 мг;</a:t>
            </a:r>
          </a:p>
          <a:p>
            <a:r>
              <a:rPr lang="ru-RU" dirty="0"/>
              <a:t>потребность увеличивается в период полового созревания и беременности;</a:t>
            </a:r>
          </a:p>
          <a:p>
            <a:r>
              <a:rPr lang="ru-RU" dirty="0"/>
              <a:t>дефицит цинка может развиваться при недостаточном поступлении в организм - 1 мг/день и менее;</a:t>
            </a:r>
          </a:p>
          <a:p>
            <a:r>
              <a:rPr lang="ru-RU" dirty="0"/>
              <a:t>порог токсичности составляет 600 мг/день.</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176963"/>
            <a:ext cx="785243" cy="642918"/>
          </a:xfrm>
          <a:prstGeom prst="rect">
            <a:avLst/>
          </a:prstGeom>
          <a:noFill/>
        </p:spPr>
      </p:pic>
    </p:spTree>
    <p:extLst>
      <p:ext uri="{BB962C8B-B14F-4D97-AF65-F5344CB8AC3E}">
        <p14:creationId xmlns:p14="http://schemas.microsoft.com/office/powerpoint/2010/main" val="4269759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Цинк 2</a:t>
            </a:r>
          </a:p>
        </p:txBody>
      </p:sp>
      <p:sp>
        <p:nvSpPr>
          <p:cNvPr id="3" name="Содержимое 2"/>
          <p:cNvSpPr>
            <a:spLocks noGrp="1"/>
          </p:cNvSpPr>
          <p:nvPr>
            <p:ph idx="1"/>
          </p:nvPr>
        </p:nvSpPr>
        <p:spPr/>
        <p:txBody>
          <a:bodyPr>
            <a:normAutofit/>
          </a:bodyPr>
          <a:lstStyle/>
          <a:p>
            <a:pPr lvl="0"/>
            <a:r>
              <a:rPr lang="ru-RU" dirty="0"/>
              <a:t>участвует в процессе сперматогенеза и продукции мужских половых гормонов;</a:t>
            </a:r>
          </a:p>
          <a:p>
            <a:pPr lvl="0"/>
            <a:r>
              <a:rPr lang="ru-RU" dirty="0"/>
              <a:t>необходим для обеспечения нормального обмена ряда витаминов, в том числе витамина Е;</a:t>
            </a:r>
          </a:p>
          <a:p>
            <a:pPr lvl="0"/>
            <a:r>
              <a:rPr lang="ru-RU" dirty="0"/>
              <a:t>принимает участие в синтезе разных анаболических гормонов в организме, включая инсулин и гормон роста;</a:t>
            </a:r>
          </a:p>
          <a:p>
            <a:r>
              <a:rPr lang="ru-RU" dirty="0"/>
              <a:t>входит в состав алкогольдегидрогеназы.</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813087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Референсные значения цинка</a:t>
            </a:r>
          </a:p>
        </p:txBody>
      </p:sp>
      <p:sp>
        <p:nvSpPr>
          <p:cNvPr id="3" name="Содержимое 2"/>
          <p:cNvSpPr>
            <a:spLocks noGrp="1"/>
          </p:cNvSpPr>
          <p:nvPr>
            <p:ph idx="1"/>
          </p:nvPr>
        </p:nvSpPr>
        <p:spPr/>
        <p:txBody>
          <a:bodyPr>
            <a:normAutofit lnSpcReduction="10000"/>
          </a:bodyPr>
          <a:lstStyle/>
          <a:p>
            <a:endParaRPr lang="ru-RU" dirty="0"/>
          </a:p>
          <a:p>
            <a:r>
              <a:rPr lang="ru-RU" dirty="0"/>
              <a:t>550 - 1130 мкг/л;</a:t>
            </a:r>
          </a:p>
          <a:p>
            <a:r>
              <a:rPr lang="ru-RU" dirty="0"/>
              <a:t>определение уровня цинка в сыворотке венозной крови проводят с использованием методов масс-спектрометрии;</a:t>
            </a:r>
          </a:p>
          <a:p>
            <a:r>
              <a:rPr lang="ru-RU" dirty="0"/>
              <a:t>забор крови осуществляют в утренние часы на голодный желудок через как минимум 8 часов после последнего приема пищи;</a:t>
            </a:r>
          </a:p>
          <a:p>
            <a:r>
              <a:rPr lang="ru-RU" dirty="0"/>
              <a:t>следует согласовать прием лекарств и отмену их перед анализом.</a:t>
            </a:r>
          </a:p>
          <a:p>
            <a:pPr>
              <a:buNone/>
            </a:pPr>
            <a:br>
              <a:rPr lang="ru-RU" b="1" dirty="0"/>
            </a:br>
            <a:br>
              <a:rPr lang="ru-RU" b="1" dirty="0"/>
            </a:br>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3668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pPr marL="0" indent="0" algn="ctr">
              <a:buNone/>
            </a:pPr>
            <a:endParaRPr lang="ru-RU" b="1" dirty="0">
              <a:solidFill>
                <a:schemeClr val="accent6"/>
              </a:solidFill>
            </a:endParaRPr>
          </a:p>
          <a:p>
            <a:pPr marL="0" indent="0" algn="ctr">
              <a:buNone/>
            </a:pPr>
            <a:endParaRPr lang="ru-RU" b="1" dirty="0">
              <a:solidFill>
                <a:schemeClr val="accent6"/>
              </a:solidFill>
            </a:endParaRPr>
          </a:p>
          <a:p>
            <a:pPr marL="0" indent="0" algn="ctr">
              <a:buNone/>
            </a:pPr>
            <a:r>
              <a:rPr lang="ru-RU" b="1" dirty="0">
                <a:solidFill>
                  <a:schemeClr val="accent6"/>
                </a:solidFill>
              </a:rPr>
              <a:t>ПЯТЬ СОВРЕМЕННЫХ МИРОВЫХ ТРЕНДОВ </a:t>
            </a:r>
          </a:p>
          <a:p>
            <a:pPr marL="0" indent="0" algn="ctr">
              <a:buNone/>
            </a:pPr>
            <a:r>
              <a:rPr lang="ru-RU" b="1" dirty="0">
                <a:solidFill>
                  <a:schemeClr val="accent6"/>
                </a:solidFill>
              </a:rPr>
              <a:t>В ОТНОШЕНИИ ВАКЦИНАЦИИ</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41533413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Проявления дефицита цинка 1</a:t>
            </a:r>
          </a:p>
        </p:txBody>
      </p:sp>
      <p:sp>
        <p:nvSpPr>
          <p:cNvPr id="3" name="Содержимое 2"/>
          <p:cNvSpPr>
            <a:spLocks noGrp="1"/>
          </p:cNvSpPr>
          <p:nvPr>
            <p:ph idx="1"/>
          </p:nvPr>
        </p:nvSpPr>
        <p:spPr/>
        <p:txBody>
          <a:bodyPr>
            <a:normAutofit/>
          </a:bodyPr>
          <a:lstStyle/>
          <a:p>
            <a:r>
              <a:rPr lang="ru-RU" dirty="0"/>
              <a:t>снижение жизнеспособности, угнетение иммунной системы, снижение резистентности к респираторным вирусным инфекциям;</a:t>
            </a:r>
          </a:p>
          <a:p>
            <a:r>
              <a:rPr lang="ru-RU" dirty="0"/>
              <a:t>в связи с тем, что цинк является мощным антиоксидантом, его дефицит приводит к повышению уровня оксидативного стресса и снижает резистентность к неблагоприятным физическим и психическим факторам;  </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6639509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Проявления дефицита цинка 2</a:t>
            </a:r>
          </a:p>
        </p:txBody>
      </p:sp>
      <p:sp>
        <p:nvSpPr>
          <p:cNvPr id="3" name="Содержимое 2"/>
          <p:cNvSpPr>
            <a:spLocks noGrp="1"/>
          </p:cNvSpPr>
          <p:nvPr>
            <p:ph idx="1"/>
          </p:nvPr>
        </p:nvSpPr>
        <p:spPr/>
        <p:txBody>
          <a:bodyPr>
            <a:normAutofit/>
          </a:bodyPr>
          <a:lstStyle/>
          <a:p>
            <a:r>
              <a:rPr lang="ru-RU" dirty="0"/>
              <a:t>снижение уровня репродуктивного здоровья у мужчин и женщин, формирование неблагоприятного течения менопаузального синдрома и возрастного андрогенного дефицита;</a:t>
            </a:r>
          </a:p>
          <a:p>
            <a:r>
              <a:rPr lang="ru-RU" dirty="0"/>
              <a:t>повышение риска развития сахарного диабета;</a:t>
            </a:r>
          </a:p>
          <a:p>
            <a:r>
              <a:rPr lang="ru-RU" dirty="0"/>
              <a:t>снижение эндотелиальной функции и ее последствия;</a:t>
            </a:r>
          </a:p>
          <a:p>
            <a:r>
              <a:rPr lang="ru-RU" dirty="0"/>
              <a:t>снижение качества гепатопротекции;</a:t>
            </a:r>
          </a:p>
          <a:p>
            <a:r>
              <a:rPr lang="ru-RU" dirty="0"/>
              <a:t>развитие остеосаркопении.</a:t>
            </a:r>
          </a:p>
          <a:p>
            <a:endParaRPr lang="ru-RU" dirty="0"/>
          </a:p>
          <a:p>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8772471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Источники цинка 1</a:t>
            </a:r>
          </a:p>
        </p:txBody>
      </p:sp>
      <p:sp>
        <p:nvSpPr>
          <p:cNvPr id="3" name="Содержимое 2"/>
          <p:cNvSpPr>
            <a:spLocks noGrp="1"/>
          </p:cNvSpPr>
          <p:nvPr>
            <p:ph idx="1"/>
          </p:nvPr>
        </p:nvSpPr>
        <p:spPr/>
        <p:txBody>
          <a:bodyPr>
            <a:normAutofit/>
          </a:bodyPr>
          <a:lstStyle/>
          <a:p>
            <a:pPr lvl="0"/>
            <a:r>
              <a:rPr lang="ru-RU" dirty="0"/>
              <a:t>орехи и семечки: тыква - 10 мг, кунжут - 7 мг, подсолнечник - 5,3 мг, миндаль - 3 мг, грецкие орехи - 3 мг;</a:t>
            </a:r>
          </a:p>
          <a:p>
            <a:pPr lvl="0"/>
            <a:r>
              <a:rPr lang="ru-RU" dirty="0"/>
              <a:t>мясо: говяжья печень - 4 мг, говядина - 3-8,4 мг, баранина  2-6 мг, курица - 0,8-3,5 мг, свинина - 0,8-3,5 мг;</a:t>
            </a:r>
          </a:p>
          <a:p>
            <a:pPr lvl="0"/>
            <a:r>
              <a:rPr lang="ru-RU" dirty="0"/>
              <a:t>бобовые: чечевица - 4,78 мг, арахис - 4 мг, горох - 1,2 мг, соевые бобы - 3 мг;</a:t>
            </a:r>
          </a:p>
          <a:p>
            <a:pPr lvl="0"/>
            <a:r>
              <a:rPr lang="ru-RU" dirty="0"/>
              <a:t>молочные продукты: твердый сыр - 3-4 мг, мороженое, йогурт - 0,7-0,8 мг, молоко - 0,4 мг;</a:t>
            </a:r>
          </a:p>
          <a:p>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81757"/>
            <a:ext cx="785243" cy="642918"/>
          </a:xfrm>
          <a:prstGeom prst="rect">
            <a:avLst/>
          </a:prstGeom>
          <a:noFill/>
        </p:spPr>
      </p:pic>
    </p:spTree>
    <p:extLst>
      <p:ext uri="{BB962C8B-B14F-4D97-AF65-F5344CB8AC3E}">
        <p14:creationId xmlns:p14="http://schemas.microsoft.com/office/powerpoint/2010/main" val="791589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Источники цинка 2</a:t>
            </a:r>
          </a:p>
        </p:txBody>
      </p:sp>
      <p:sp>
        <p:nvSpPr>
          <p:cNvPr id="3" name="Содержимое 2"/>
          <p:cNvSpPr>
            <a:spLocks noGrp="1"/>
          </p:cNvSpPr>
          <p:nvPr>
            <p:ph idx="1"/>
          </p:nvPr>
        </p:nvSpPr>
        <p:spPr/>
        <p:txBody>
          <a:bodyPr>
            <a:normAutofit/>
          </a:bodyPr>
          <a:lstStyle/>
          <a:p>
            <a:pPr lvl="0"/>
            <a:r>
              <a:rPr lang="ru-RU" dirty="0"/>
              <a:t>злаки и хлеб: овес - 3,97, пшеница - 3,46 мг, рожь - 2,65 мг;</a:t>
            </a:r>
          </a:p>
          <a:p>
            <a:pPr lvl="0"/>
            <a:r>
              <a:rPr lang="ru-RU" dirty="0"/>
              <a:t>рыба и морепродукты: устрицы - 16-40 мг, анчоусы - 1,72 мг, осьминог - 1,68 мг, карп - 1,48 мг, икра - 1 мг, сельдь - 0,99 мг;</a:t>
            </a:r>
          </a:p>
          <a:p>
            <a:pPr lvl="0"/>
            <a:r>
              <a:rPr lang="ru-RU" dirty="0"/>
              <a:t>овощи и фрукты: зелёный горошек - 1,24 мг, ростки бамбука - 1,10 мг, кукуруза (варёная, консервированная) - 0,5-0,6 мг, финики - 0,44 мг, малина - 0,42 мг, брокколи - 0,41 мг;</a:t>
            </a:r>
          </a:p>
          <a:p>
            <a:pPr lvl="0"/>
            <a:r>
              <a:rPr lang="ru-RU" dirty="0"/>
              <a:t>сладости: порошок какао (неподслащенный) - 6,81 мг, шоколад - 2,3 мг, шоколадные конфеты - 1-2 мг, мед - 0,22 мг.</a:t>
            </a:r>
          </a:p>
          <a:p>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0777614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Цитруллин</a:t>
            </a:r>
          </a:p>
        </p:txBody>
      </p:sp>
      <p:sp>
        <p:nvSpPr>
          <p:cNvPr id="3" name="Содержимое 2"/>
          <p:cNvSpPr>
            <a:spLocks noGrp="1"/>
          </p:cNvSpPr>
          <p:nvPr>
            <p:ph idx="1"/>
          </p:nvPr>
        </p:nvSpPr>
        <p:spPr/>
        <p:txBody>
          <a:bodyPr>
            <a:normAutofit fontScale="92500" lnSpcReduction="10000"/>
          </a:bodyPr>
          <a:lstStyle/>
          <a:p>
            <a:r>
              <a:rPr lang="ru-RU" dirty="0"/>
              <a:t>источник образования образовываться аргинина;</a:t>
            </a:r>
          </a:p>
          <a:p>
            <a:r>
              <a:rPr lang="ru-RU" dirty="0"/>
              <a:t>повышает выносливость, снижает утомление, укрепляет жизнеспособность;</a:t>
            </a:r>
          </a:p>
          <a:p>
            <a:r>
              <a:rPr lang="ru-RU" dirty="0"/>
              <a:t>ускоряет элиминацию лактата (молочной кислоты) из мышечной ткани, улучшает трофику и васкуляризацию мышц;</a:t>
            </a:r>
          </a:p>
          <a:p>
            <a:r>
              <a:rPr lang="ru-RU" dirty="0"/>
              <a:t>укрепляет иммунную функцию;</a:t>
            </a:r>
          </a:p>
          <a:p>
            <a:r>
              <a:rPr lang="ru-RU" dirty="0"/>
              <a:t>встречается в специализированных энзимах, входит в состав кожи, волос и оболочки нервов;</a:t>
            </a:r>
          </a:p>
          <a:p>
            <a:r>
              <a:rPr lang="ru-RU" dirty="0"/>
              <a:t>принимает участие в поддержании положительного азотистого баланса в организме;</a:t>
            </a:r>
          </a:p>
          <a:p>
            <a:r>
              <a:rPr lang="ru-RU" dirty="0"/>
              <a:t>улучшает эректильную функцию.</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3235648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B050"/>
                </a:solidFill>
              </a:rPr>
              <a:t>Ц2</a:t>
            </a:r>
          </a:p>
        </p:txBody>
      </p:sp>
      <p:sp>
        <p:nvSpPr>
          <p:cNvPr id="3" name="Содержимое 2"/>
          <p:cNvSpPr>
            <a:spLocks noGrp="1"/>
          </p:cNvSpPr>
          <p:nvPr>
            <p:ph idx="1"/>
          </p:nvPr>
        </p:nvSpPr>
        <p:spPr/>
        <p:txBody>
          <a:bodyPr>
            <a:normAutofit/>
          </a:bodyPr>
          <a:lstStyle/>
          <a:p>
            <a:r>
              <a:rPr lang="ru-RU" dirty="0"/>
              <a:t>цинк – 4 мг, </a:t>
            </a:r>
            <a:r>
              <a:rPr lang="en-US" dirty="0"/>
              <a:t>L-</a:t>
            </a:r>
            <a:r>
              <a:rPr lang="ru-RU" dirty="0"/>
              <a:t>цитруллин – 205 мг;</a:t>
            </a:r>
          </a:p>
          <a:p>
            <a:r>
              <a:rPr lang="ru-RU" dirty="0"/>
              <a:t>прием – по 1 капсуле два раза в сутки на протяжении 1 месяца, количество курсов – 3 в год;</a:t>
            </a:r>
          </a:p>
          <a:p>
            <a:r>
              <a:rPr lang="ru-RU" dirty="0"/>
              <a:t>максимальный эффект наступает на 15 день приема, первые положительные ощущения возникают уже на 3 - 4 день приема (синергичный эффект цинка и цитруллина);</a:t>
            </a:r>
          </a:p>
          <a:p>
            <a:r>
              <a:rPr lang="ru-RU" dirty="0"/>
              <a:t>противопоказания – беременность, лактация и индивидуальная непереносимость.</a:t>
            </a:r>
          </a:p>
          <a:p>
            <a:endParaRPr lang="ru-RU" dirty="0"/>
          </a:p>
          <a:p>
            <a:endParaRPr lang="ru-RU" dirty="0"/>
          </a:p>
          <a:p>
            <a:endParaRPr lang="ru-RU" dirty="0"/>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82957" y="6215082"/>
            <a:ext cx="785243" cy="642918"/>
          </a:xfrm>
          <a:prstGeom prst="rect">
            <a:avLst/>
          </a:prstGeom>
          <a:noFill/>
        </p:spPr>
      </p:pic>
    </p:spTree>
    <p:extLst>
      <p:ext uri="{BB962C8B-B14F-4D97-AF65-F5344CB8AC3E}">
        <p14:creationId xmlns:p14="http://schemas.microsoft.com/office/powerpoint/2010/main" val="28421154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err="1">
                <a:solidFill>
                  <a:srgbClr val="00B050"/>
                </a:solidFill>
              </a:rPr>
              <a:t>Мультимодальные</a:t>
            </a:r>
            <a:r>
              <a:rPr lang="ru-RU" b="1" dirty="0">
                <a:solidFill>
                  <a:srgbClr val="00B050"/>
                </a:solidFill>
              </a:rPr>
              <a:t> программы реабилитации</a:t>
            </a:r>
          </a:p>
        </p:txBody>
      </p:sp>
      <p:pic>
        <p:nvPicPr>
          <p:cNvPr id="3075" name="Picture 3"/>
          <p:cNvPicPr>
            <a:picLocks noGrp="1" noChangeAspect="1" noChangeArrowheads="1"/>
          </p:cNvPicPr>
          <p:nvPr>
            <p:ph idx="1"/>
          </p:nvPr>
        </p:nvPicPr>
        <p:blipFill>
          <a:blip r:embed="rId2"/>
          <a:srcRect/>
          <a:stretch>
            <a:fillRect/>
          </a:stretch>
        </p:blipFill>
        <p:spPr bwMode="auto">
          <a:xfrm>
            <a:off x="2070960" y="1600200"/>
            <a:ext cx="8050085" cy="5043512"/>
          </a:xfrm>
          <a:prstGeom prst="rect">
            <a:avLst/>
          </a:prstGeom>
          <a:noFill/>
          <a:ln w="9525">
            <a:noFill/>
            <a:miter lim="800000"/>
            <a:headEnd/>
            <a:tailEnd/>
          </a:ln>
          <a:effectLst/>
        </p:spPr>
      </p:pic>
      <p:pic>
        <p:nvPicPr>
          <p:cNvPr id="5" name="Picture 4" descr="http://www.gerontolog.info/image/fon/emblemae.jpg"/>
          <p:cNvPicPr>
            <a:picLocks noChangeAspect="1" noChangeArrowheads="1"/>
          </p:cNvPicPr>
          <p:nvPr/>
        </p:nvPicPr>
        <p:blipFill>
          <a:blip r:embed="rId3"/>
          <a:srcRect/>
          <a:stretch>
            <a:fillRect/>
          </a:stretch>
        </p:blipFill>
        <p:spPr bwMode="auto">
          <a:xfrm>
            <a:off x="11353800" y="6215082"/>
            <a:ext cx="785243" cy="642918"/>
          </a:xfrm>
          <a:prstGeom prst="rect">
            <a:avLst/>
          </a:prstGeom>
          <a:noFill/>
        </p:spPr>
      </p:pic>
    </p:spTree>
    <p:extLst>
      <p:ext uri="{BB962C8B-B14F-4D97-AF65-F5344CB8AC3E}">
        <p14:creationId xmlns:p14="http://schemas.microsoft.com/office/powerpoint/2010/main" val="644732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endParaRPr lang="ru-RU" b="1" dirty="0"/>
          </a:p>
          <a:p>
            <a:pPr algn="ctr">
              <a:buNone/>
            </a:pPr>
            <a:endParaRPr lang="ru-RU" b="1" dirty="0"/>
          </a:p>
          <a:p>
            <a:pPr algn="ctr">
              <a:buNone/>
            </a:pPr>
            <a:r>
              <a:rPr lang="ru-RU" b="1" dirty="0">
                <a:solidFill>
                  <a:srgbClr val="00B050"/>
                </a:solidFill>
              </a:rPr>
              <a:t>СПАСИБО ЗА ВНИМАНИЕ!</a:t>
            </a:r>
          </a:p>
        </p:txBody>
      </p:sp>
      <p:pic>
        <p:nvPicPr>
          <p:cNvPr id="5"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75593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1)</a:t>
            </a:r>
          </a:p>
        </p:txBody>
      </p:sp>
      <p:sp>
        <p:nvSpPr>
          <p:cNvPr id="3" name="Content Placeholder 2"/>
          <p:cNvSpPr>
            <a:spLocks noGrp="1"/>
          </p:cNvSpPr>
          <p:nvPr>
            <p:ph idx="1"/>
          </p:nvPr>
        </p:nvSpPr>
        <p:spPr/>
        <p:txBody>
          <a:bodyPr>
            <a:normAutofit fontScale="92500" lnSpcReduction="20000"/>
          </a:bodyPr>
          <a:lstStyle/>
          <a:p>
            <a:r>
              <a:rPr lang="ru-RU" dirty="0"/>
              <a:t>дозы вакцин против COVID-19 должны распределяться по всему миру;</a:t>
            </a:r>
          </a:p>
          <a:p>
            <a:r>
              <a:rPr lang="ru-RU" dirty="0"/>
              <a:t>страны G7 заключили контракты на 1,3 миллиарда доз вакцины COVID-19 больше, чем им потребуется для вакцинации;</a:t>
            </a:r>
          </a:p>
          <a:p>
            <a:r>
              <a:rPr lang="ru-RU" dirty="0"/>
              <a:t>на саммите G7 в </a:t>
            </a:r>
            <a:r>
              <a:rPr lang="ru-RU" dirty="0" err="1"/>
              <a:t>Карбис</a:t>
            </a:r>
            <a:r>
              <a:rPr lang="ru-RU" dirty="0"/>
              <a:t>-Бей 11-13 июня 2021 года страны G7 обязались поделиться 870 миллионами доз вакцины COVID-19 в течение следующего года;</a:t>
            </a:r>
          </a:p>
          <a:p>
            <a:r>
              <a:rPr lang="ru-RU" dirty="0"/>
              <a:t>пожертвования вакцин COVID-19 по-прежнему должны ускоряться и идти рука об руку с усилиями по обеспечению того, чтобы дозы вакцин быстро распределялись среди приоритетных групп населения в странах-получателях;</a:t>
            </a:r>
          </a:p>
          <a:p>
            <a:r>
              <a:rPr lang="ru-RU" dirty="0"/>
              <a:t>возобновление внимания к обеспечению лечения COVID-19 и доступного медицинского кислорода. </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288587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2)</a:t>
            </a:r>
          </a:p>
        </p:txBody>
      </p:sp>
      <p:sp>
        <p:nvSpPr>
          <p:cNvPr id="3" name="Content Placeholder 2"/>
          <p:cNvSpPr>
            <a:spLocks noGrp="1"/>
          </p:cNvSpPr>
          <p:nvPr>
            <p:ph idx="1"/>
          </p:nvPr>
        </p:nvSpPr>
        <p:spPr/>
        <p:txBody>
          <a:bodyPr/>
          <a:lstStyle/>
          <a:p>
            <a:r>
              <a:rPr lang="ru-RU" dirty="0"/>
              <a:t>необходимость отмены экспортных ограничений на вакцины и компоненты COVID-19;</a:t>
            </a:r>
          </a:p>
          <a:p>
            <a:r>
              <a:rPr lang="ru-RU" dirty="0"/>
              <a:t>устранение барьеров для доступа к сырью, необходимому для производства вакцин COVID-19, имеет жизненно важное значение для обеспечения свободного распространения компонентов и оборудования вакцин по всему миру;</a:t>
            </a:r>
          </a:p>
          <a:p>
            <a:r>
              <a:rPr lang="ru-RU" dirty="0"/>
              <a:t>ЕС экспортировал около половины доз COVID-19, произведенных в ЕС с начала пандемии;</a:t>
            </a:r>
          </a:p>
          <a:p>
            <a:r>
              <a:rPr lang="ru-RU" dirty="0"/>
              <a:t>другие крупные страны-производители, такие как США, должны приложить те же усилия.</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329360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3)</a:t>
            </a:r>
          </a:p>
        </p:txBody>
      </p:sp>
      <p:sp>
        <p:nvSpPr>
          <p:cNvPr id="3" name="Content Placeholder 2"/>
          <p:cNvSpPr>
            <a:spLocks noGrp="1"/>
          </p:cNvSpPr>
          <p:nvPr>
            <p:ph idx="1"/>
          </p:nvPr>
        </p:nvSpPr>
        <p:spPr/>
        <p:txBody>
          <a:bodyPr>
            <a:normAutofit fontScale="85000" lnSpcReduction="20000"/>
          </a:bodyPr>
          <a:lstStyle/>
          <a:p>
            <a:r>
              <a:rPr lang="ru-RU" dirty="0"/>
              <a:t>существует необходимость в расширении производственных мощностей для вакцин COVID-19 во всем мире;</a:t>
            </a:r>
          </a:p>
          <a:p>
            <a:r>
              <a:rPr lang="ru-RU" dirty="0"/>
              <a:t>каждый год во всем мире производится от 3,5 до 5,5 миллиардов доз вакцин для всех состояний;</a:t>
            </a:r>
          </a:p>
          <a:p>
            <a:r>
              <a:rPr lang="ru-RU" dirty="0"/>
              <a:t>в 2021 году с добавлением вакцин против COVID-19 потребуется 14 миллиардов доз, для решения такой промышленной задачи потребуются согласованные глобальные усилия;</a:t>
            </a:r>
          </a:p>
          <a:p>
            <a:r>
              <a:rPr lang="ru-RU" dirty="0"/>
              <a:t>решение администрации президента США Джо Байдена в мае 2021 года поддержать отказ от международной защиты интеллектуальной собственности на вакцины COVID-19;</a:t>
            </a:r>
          </a:p>
          <a:p>
            <a:r>
              <a:rPr lang="ru-RU" dirty="0"/>
              <a:t>обеспечение свободного потока товаров и рабочей силы, передачи технологий через производственные партнерства и потенциала регулирования в странах, где осуществляется производство, для утверждения и надзора за производственными площадками и процессами</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29658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accent6"/>
                </a:solidFill>
              </a:rPr>
              <a:t>4)</a:t>
            </a:r>
          </a:p>
        </p:txBody>
      </p:sp>
      <p:sp>
        <p:nvSpPr>
          <p:cNvPr id="3" name="Content Placeholder 2"/>
          <p:cNvSpPr>
            <a:spLocks noGrp="1"/>
          </p:cNvSpPr>
          <p:nvPr>
            <p:ph idx="1"/>
          </p:nvPr>
        </p:nvSpPr>
        <p:spPr/>
        <p:txBody>
          <a:bodyPr>
            <a:normAutofit lnSpcReduction="10000"/>
          </a:bodyPr>
          <a:lstStyle/>
          <a:p>
            <a:r>
              <a:rPr lang="ru-RU" dirty="0"/>
              <a:t>необходимо совершенствовать региональные и национальные системы наблюдения и оповещения в отношении инфекционной патологии;</a:t>
            </a:r>
          </a:p>
          <a:p>
            <a:r>
              <a:rPr lang="ru-RU" dirty="0"/>
              <a:t>многие страны имеют неадекватные механизмы </a:t>
            </a:r>
            <a:r>
              <a:rPr lang="ru-RU" dirty="0" err="1"/>
              <a:t>эпиднадзора</a:t>
            </a:r>
            <a:r>
              <a:rPr lang="ru-RU" dirty="0"/>
              <a:t> за заболеваниями и отчетности;</a:t>
            </a:r>
          </a:p>
          <a:p>
            <a:r>
              <a:rPr lang="ru-RU" dirty="0"/>
              <a:t>усиленный </a:t>
            </a:r>
            <a:r>
              <a:rPr lang="ru-RU" dirty="0" err="1"/>
              <a:t>эпиднадзор</a:t>
            </a:r>
            <a:r>
              <a:rPr lang="ru-RU" dirty="0"/>
              <a:t> за болезнями и надежные системы для представления данных тестов и </a:t>
            </a:r>
            <a:r>
              <a:rPr lang="ru-RU" dirty="0" err="1"/>
              <a:t>секвенирования</a:t>
            </a:r>
            <a:r>
              <a:rPr lang="ru-RU" dirty="0"/>
              <a:t> генома патогенов национальным органам здравоохранения, региональным органам и ВОЗ будут иметь решающее значение для предотвращения превращения будущих вспышек в пандемии.</a:t>
            </a:r>
          </a:p>
        </p:txBody>
      </p:sp>
      <p:pic>
        <p:nvPicPr>
          <p:cNvPr id="4" name="Picture 4" descr="http://www.gerontolog.info/image/fon/emblemae.jpg"/>
          <p:cNvPicPr>
            <a:picLocks noChangeAspect="1" noChangeArrowheads="1"/>
          </p:cNvPicPr>
          <p:nvPr/>
        </p:nvPicPr>
        <p:blipFill>
          <a:blip r:embed="rId2"/>
          <a:srcRect/>
          <a:stretch>
            <a:fillRect/>
          </a:stretch>
        </p:blipFill>
        <p:spPr bwMode="auto">
          <a:xfrm>
            <a:off x="11406757" y="6215082"/>
            <a:ext cx="785243" cy="642918"/>
          </a:xfrm>
          <a:prstGeom prst="rect">
            <a:avLst/>
          </a:prstGeom>
          <a:noFill/>
        </p:spPr>
      </p:pic>
    </p:spTree>
    <p:extLst>
      <p:ext uri="{BB962C8B-B14F-4D97-AF65-F5344CB8AC3E}">
        <p14:creationId xmlns:p14="http://schemas.microsoft.com/office/powerpoint/2010/main" val="1441816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4963</Words>
  <Application>Microsoft Macintosh PowerPoint</Application>
  <PresentationFormat>Широкоэкранный</PresentationFormat>
  <Paragraphs>258</Paragraphs>
  <Slides>57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57</vt:i4>
      </vt:variant>
    </vt:vector>
  </HeadingPairs>
  <TitlesOfParts>
    <vt:vector size="61" baseType="lpstr">
      <vt:lpstr>Arial</vt:lpstr>
      <vt:lpstr>Calibri</vt:lpstr>
      <vt:lpstr>Calibri Light</vt:lpstr>
      <vt:lpstr>Office Theme</vt:lpstr>
      <vt:lpstr>ВАКЦИНАЦИЯ И ПИТАНИЕ</vt:lpstr>
      <vt:lpstr>Вакцинология: актуальность</vt:lpstr>
      <vt:lpstr>История вакцинации 1</vt:lpstr>
      <vt:lpstr>История вакцинации 2</vt:lpstr>
      <vt:lpstr>Презентация PowerPoint</vt:lpstr>
      <vt:lpstr>1)</vt:lpstr>
      <vt:lpstr>2)</vt:lpstr>
      <vt:lpstr>3)</vt:lpstr>
      <vt:lpstr>4)</vt:lpstr>
      <vt:lpstr>5)</vt:lpstr>
      <vt:lpstr>Презентация PowerPoint</vt:lpstr>
      <vt:lpstr>Презентация PowerPoint</vt:lpstr>
      <vt:lpstr>Определение вакцины</vt:lpstr>
      <vt:lpstr>Виды вакцин</vt:lpstr>
      <vt:lpstr>Особенности живых вакцин</vt:lpstr>
      <vt:lpstr>Особенности неживых вакцин 1</vt:lpstr>
      <vt:lpstr>Особенности неживых вакцин 2</vt:lpstr>
      <vt:lpstr>Механизм действия вакцин</vt:lpstr>
      <vt:lpstr>Иммунодефицитные состояния</vt:lpstr>
      <vt:lpstr>Пассивная защита</vt:lpstr>
      <vt:lpstr>Иммунологические данные</vt:lpstr>
      <vt:lpstr>Идентификация защитного уровня антител</vt:lpstr>
      <vt:lpstr>Вакцины и Т-клеточные реакции 1</vt:lpstr>
      <vt:lpstr>Вакцины и Т-клеточные реакции 2</vt:lpstr>
      <vt:lpstr>Принципиальная схема  развития иммунного ответа</vt:lpstr>
      <vt:lpstr>Презентация PowerPoint</vt:lpstr>
      <vt:lpstr>Результаты иммунного ответа</vt:lpstr>
      <vt:lpstr>Иммунная память </vt:lpstr>
      <vt:lpstr>Презентация PowerPoint</vt:lpstr>
      <vt:lpstr>Бустерные дозы</vt:lpstr>
      <vt:lpstr>Эффект узкользания от вакцинации</vt:lpstr>
      <vt:lpstr>Коллективный иммунитет 1</vt:lpstr>
      <vt:lpstr>Коллективный иммунитет 2</vt:lpstr>
      <vt:lpstr>Презентация PowerPoint</vt:lpstr>
      <vt:lpstr>Защита от заболевания и заражения</vt:lpstr>
      <vt:lpstr>Положительные  неспецифические эффекты вакцинации</vt:lpstr>
      <vt:lpstr>Общие побочные эффекты</vt:lpstr>
      <vt:lpstr>Антигенная нагрузка</vt:lpstr>
      <vt:lpstr>Редкие побочные эффекты</vt:lpstr>
      <vt:lpstr>Вакцинация и иммунодефицитные состояния</vt:lpstr>
      <vt:lpstr>Вакцины при COVID-19</vt:lpstr>
      <vt:lpstr>Осложнения и побочные эффекты 1</vt:lpstr>
      <vt:lpstr>Осложнения и побочные эффекты 2</vt:lpstr>
      <vt:lpstr>Резилиенс-диета</vt:lpstr>
      <vt:lpstr>Презентация PowerPoint</vt:lpstr>
      <vt:lpstr>Презентация PowerPoint</vt:lpstr>
      <vt:lpstr>Цинк 1</vt:lpstr>
      <vt:lpstr>Цинк 2</vt:lpstr>
      <vt:lpstr>Референсные значения цинка</vt:lpstr>
      <vt:lpstr>Проявления дефицита цинка 1</vt:lpstr>
      <vt:lpstr>Проявления дефицита цинка 2</vt:lpstr>
      <vt:lpstr>Источники цинка 1</vt:lpstr>
      <vt:lpstr>Источники цинка 2</vt:lpstr>
      <vt:lpstr>Цитруллин</vt:lpstr>
      <vt:lpstr>Ц2</vt:lpstr>
      <vt:lpstr>Мультимодальные программы реабилитации</vt:lpstr>
      <vt:lpstr>Презентация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dc:creator>
  <cp:lastModifiedBy>Ирина Носкова</cp:lastModifiedBy>
  <cp:revision>63</cp:revision>
  <dcterms:created xsi:type="dcterms:W3CDTF">2020-12-17T09:27:56Z</dcterms:created>
  <dcterms:modified xsi:type="dcterms:W3CDTF">2024-04-07T16:46:16Z</dcterms:modified>
</cp:coreProperties>
</file>