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5723" r:id="rId2"/>
    <p:sldMasterId id="2147485735" r:id="rId3"/>
    <p:sldMasterId id="2147485759" r:id="rId4"/>
    <p:sldMasterId id="2147485776" r:id="rId5"/>
    <p:sldMasterId id="2147485793" r:id="rId6"/>
    <p:sldMasterId id="2147485810" r:id="rId7"/>
    <p:sldMasterId id="2147485827" r:id="rId8"/>
  </p:sldMasterIdLst>
  <p:notesMasterIdLst>
    <p:notesMasterId r:id="rId30"/>
  </p:notesMasterIdLst>
  <p:sldIdLst>
    <p:sldId id="437" r:id="rId9"/>
    <p:sldId id="426" r:id="rId10"/>
    <p:sldId id="427" r:id="rId11"/>
    <p:sldId id="428" r:id="rId12"/>
    <p:sldId id="429" r:id="rId13"/>
    <p:sldId id="430" r:id="rId14"/>
    <p:sldId id="432" r:id="rId15"/>
    <p:sldId id="383" r:id="rId16"/>
    <p:sldId id="433" r:id="rId17"/>
    <p:sldId id="307" r:id="rId18"/>
    <p:sldId id="291" r:id="rId19"/>
    <p:sldId id="292" r:id="rId20"/>
    <p:sldId id="375" r:id="rId21"/>
    <p:sldId id="386" r:id="rId22"/>
    <p:sldId id="387" r:id="rId23"/>
    <p:sldId id="388" r:id="rId24"/>
    <p:sldId id="389" r:id="rId25"/>
    <p:sldId id="390" r:id="rId26"/>
    <p:sldId id="384" r:id="rId27"/>
    <p:sldId id="293" r:id="rId28"/>
    <p:sldId id="301" r:id="rId2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EED36C-D93C-4C94-8CC3-2E698D43B854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F90D27-F79B-4105-9454-A99CEDA144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BFE3D3-F102-41E5-BE68-37B3250F6285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0B220DC-1ABA-4AB5-AC5C-7EF552309A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22C4D0-9213-40A5-8341-3BA5796A913B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7E82088-A6C5-4FE5-AF6E-F4A6B766C9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62F145-4348-4056-9234-C297DFBD1D53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EF8768CD-981A-4860-B8A3-198BAAE15A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ACE4CE-E203-4064-AEC5-F1E473FBFCA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1538DA5F-782C-4E46-8700-06FC2C1D49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AD78E2-5B7D-4DF5-943C-158C97A13F0A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089B2DA8-D80F-44E2-BBCD-85D2296146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4E7F73-C912-4188-A9C5-E4EC73608AE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DFEFF7A6-9CA1-4E58-8D1E-BFA5957580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419649-6618-4DDC-A063-B2439DA3962B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BDE0C0EB-5048-45A9-9B5F-7E52789072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9C0016-55E3-4B99-B850-D797BB729FED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57AA6F83-CA8D-4BAE-A995-3466663828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4A571B-4E14-4025-A30C-D4FF2E857AB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EF20B631-B39F-4443-8E6E-751F14C868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CB38D9-DF21-4EE8-A2D3-977FF3CA41D1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9302BF01-5790-4721-AB56-611067B0DC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C3120E-953A-4C78-85A3-58477AE7BF6E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EE7CD888-906A-4622-B9C7-22865B1361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63AF76-6FA1-47EB-BA55-0785E00919F3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97ABAC0A-9E38-4B32-8FAB-B82D7A8B93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5A3758-6415-4837-BBD5-38BEBE65573B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2FED8BE-2F3A-4D4F-8F93-4E1A1ECB869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E0C1D4-77D7-42C7-BB97-486A3A2AF70B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30E06E3E-8505-47E2-8242-DAEAB28244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9CBF0A-5D86-4728-B348-207209C40B75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590D0B9D-5806-4CA9-BE71-C10F51789A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DDB57A-9B75-4CBB-96A0-236CA59A29FD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AC8B2271-8140-4F57-B26A-14E2F77F1F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2A4AC6-14D1-45C4-8E26-67FF85BE4BD8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A726177F-7051-41F0-82A1-39A14A4820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2EC061-2B24-406B-B5AD-7AEBC0535ADC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B935572A-E2AD-41B8-807F-7F7848825F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52FCBC-856C-46DC-A4A9-53D8B740FCD6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7DC53A7A-D0F0-4B5E-B5F8-9AA2E7255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04AFC69-C8AA-4194-9FEC-FE9A48AB7C8D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6E99DB10-8F8D-4FEA-98A6-72FA5D74F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B09824-8DD9-4B4C-B9A8-1AA96FC7472C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85AC1ECF-B143-4F69-AA94-D32824873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E88BC5-E4B4-4548-85A7-B77F2FCFE9EE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F1AC5ADE-ED1D-480B-81E7-7A80F45EE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372753-DC31-4FA1-8794-95C2DF83FBBC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5C645AEA-30F5-4547-B18E-CCF6410DF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1C7D0C-5548-4C92-9277-128C2154FD82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9D05E168-5C77-4569-BCC1-DB78B4BA4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9A1CF7-1E57-4039-9BA7-A6A5E2BCF7FB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02F9EC81-792B-4373-B397-0CDF1536F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F0AC35-2494-4D07-81BE-DBFFE5A15A51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D6D7D7A-7F9D-4FF0-8F30-28BA9B0D80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DE74D5-30BC-43DB-9F2E-C4F3760724AA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1A101792-9138-4994-A010-1B2BF79CA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DB7F19-B98C-4B3C-A70D-46E8E8A7FCD9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68FC5DB3-2794-431A-A056-6D88FA6DB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B17D9C-0EB2-491B-BEA6-EA7B44B17E66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ECA797DC-56F7-4411-B615-0F4A5C256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CBEFEB-46DB-4100-93D6-271922F33EE8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B37C9FC8-E5F1-4493-8622-FD8A01EF4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6C6350-9938-43DC-8975-2EB891796C08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893A438A-CE4E-4A41-889B-732448FE3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249BB6-B750-414D-96DD-5E07EBA7F6D2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183FEA3B-6E1D-4EC4-B7F5-4932E0F54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436FB4-47D0-41A4-963C-2E98F22BAF45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192C1756-9F05-4724-B1F1-0DBEC3BA2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484AD5-2378-48AC-AE9B-DFCEE38C8FE7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2A42140A-055E-4092-A685-7B53FEB3A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D3D690-5A22-478D-99A6-A7406D671CB5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42446229-7988-4C7A-9BE7-D9B24F202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1C7BB9-F96A-4BF2-8975-725B3D334CA8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79BCC6D3-409E-4611-8BBF-7E219F831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D1452-D3AD-4324-8823-DDB08363898C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C14CD6D-0949-4B05-ADDC-7ECB9B6D38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B934BA-E685-44A0-A52B-60B3B2572820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1A12BAB8-1E71-4978-A98F-C6F299A26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45573E-94FC-49E9-88B1-C4B604218341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6826EC92-C1F2-4E4D-8981-BF2A478B8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F4084A-20BE-4219-8DD7-DE53F93F1B63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6F873891-3E9B-4151-BBFA-7FC42193A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A3692E-5FCD-4CE2-8357-333E69673800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2E0DE7DA-DFE5-436B-90D8-5C4E6C8878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/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7A07F7-4409-4296-9A4C-8513E1AC724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965C91D2-30A8-46B5-AA30-EDB494AA38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077CF5-F32A-46EA-BA3A-760E9AB78A6C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4EBA6423-677F-469F-8A29-EF0D4F134D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82A42F-DCC8-4B0D-9113-95D530404D32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BD629A0D-502D-48C0-B3E7-9EF1C67E9A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130F8B-3BFB-4E53-AA3C-3C606F37BD3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EEEB28D9-C0B7-4DAE-91B1-DBCDF22144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B33B23-7156-49BB-BE6F-023BD57DA96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B8BE2669-5CDA-49F0-A7AB-BF5D843D56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434E6C-87D5-4DCF-92DD-7483BBE70F0B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CBB89745-5B97-4B88-8C44-F0BE2E835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FCE20-E98B-450B-B2EE-04A27C024A39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7EF3B05-F7EC-48F7-83B7-737C947C7C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D4A1A7-6E62-4162-B8EF-F872A38BD691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454763D9-542F-4406-A18E-CDDEBBD987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4CAAEF-6F45-4206-B191-DC436313E0D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5B400218-07D5-4EC2-B5C4-72D2520EE9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65E904-F4C3-4611-B01A-258FC257A979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C1B4E327-77D5-4EDE-AE9F-E3303E51B9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21A22B-A5DB-42EF-A766-D156A62736AC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7FE6ADAE-8C8F-4B3B-B390-DD5FF169E6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463E35-84B8-49D2-AEA7-8330A12EFADB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532679DE-3A35-4C7E-90BA-61DB185E14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AEB693-AD81-4897-9888-8CA3084F6D47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637D14E7-75A8-4574-A93D-CAE2DC1913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F79C1D-ECDF-4BB8-99E7-D22ADCBC39B2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A32A9B40-E3D1-41C0-8378-50C69C8C19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877ED9-EF65-4AC7-BBF2-6E5C1793CDE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FCD24E8E-C04E-4500-BA98-63FDBEEB4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A7C9C7-3C33-404A-BADF-BC22800ACDB9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9841CB20-0F6F-4280-A683-B51C634C3A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2405C7-B2C2-44DB-802F-E9F7888441A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F459DC70-F9C4-4F5C-B1FD-936D8B5DD8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95375F-8377-46B9-82E7-BD6BEF1FC8EB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7F8B70D-E9C9-4787-ACE6-E80C72A207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/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0E6F6C-EBF4-42E2-ACB8-ED8A6EB1043F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D0AB1AB5-4221-4A50-83B6-C0F82E970A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EEF2DF-6137-4BA1-8AAA-A935405F95B8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35AA2C1D-05C2-4574-8BD7-5AD8B71CA1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A614D9-8480-44E4-BC6D-0EF31D574B62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621CD3F4-8728-435B-9F80-8D2033E2C3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40840F-2D77-47E3-832B-D0F88623E52B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537CD1EC-A47C-4115-9966-E2985BD8B8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E0AC38-25D1-44A8-BE41-64AB01FCBB35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5D5F33D4-A39D-4956-AF81-06CC16CAE1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86E02B-0A39-474D-8FB2-1DDEA8A8F6CC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971CEF81-D4CB-47D2-B091-5D7CCEFC29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6C7355-A69B-412F-A850-69E55D10346F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A72EB17A-2D4E-467B-9103-96B3BC82F9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1CB261-381B-4926-893E-B0E546993DBD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2150C003-5051-4507-8AD8-F75BC00543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A9D69E-2EF8-4B4E-A6C1-8EA9740E4EFA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5427E831-9A99-431E-B56A-3C2098CABB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F029FB-00A4-48E7-B65A-8E8F87FF4595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DEA79798-F935-48EC-B65A-DA7566314B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4505D0C-38E9-4A1F-9E37-8A79F1147B1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7A90199-CFB9-4B12-AF90-18DAA0F588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88ECEC-FE53-4513-ABE3-B5184C3292B2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E3F7D9BD-56E5-4370-8B79-13DC3C34E7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89C719-8030-4DC3-A5AA-3B5714BCBF9E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3CE7C43C-0977-4C18-9E4C-E6A48CEFAC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702005-FA4E-4212-AD47-1B52EAAB7DFC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E22B51A7-7EBF-494F-8163-FA7F6B76A6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DF3210-70B5-498E-97DA-4DED31EBD6C1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4D343F90-FA92-4456-AAAA-E535DD7CA5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72B50B-71E9-469D-8A44-BF49FCA3150D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DE4E17FF-5552-4937-AB73-C405E909C7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7D511E-4D9C-4735-842E-A90CF2B3EF94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EA53206E-913C-4270-B773-9341731201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/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FF53D8-6090-4262-B021-F262A6694A0B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2B5FBE20-E6F8-4A53-8CAF-12450AE26F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DE5355-6606-4D48-8076-BCC8BE1191F4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D05729B4-0ED6-48C7-A1B0-49209299B1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086895-9202-41F1-8CAA-06CDF63DF524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55124E58-79F3-4093-8BFD-C0ABA2EF00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246C25-12FF-4C17-8139-2E125E8DD599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CB169CB1-6A96-4499-A416-01AEBD9490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C4A40F-7B33-4BC8-9AF7-46A4EA7A6623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CE0BB17-1BB0-438C-8067-1F0F5C0F12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C102F4-E01A-4E72-AB7E-7566E6D85BB9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E4DFBEAC-D1D2-44D2-82ED-15F1026B32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611A0E-588B-4E1A-9000-A54BC03C1E5F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DF8C3446-7EBC-45EE-9549-438457B879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F905D7-21F0-406B-84D8-6D863477BB4F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F8C6E273-2754-453E-9F7F-89BDE14822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2C2F6B-0348-472A-A109-50AEBC4DE928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80A79869-60B7-4253-AFFE-BC1F1AD988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493A71-C297-471B-AE83-CB6E3DB53ED4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5A6B4C1E-133F-458F-AAF2-82E55D1321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0DBC22-CD9C-48B4-AD9B-ACA5676B9C0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8A464EA4-F9C7-4F0F-A559-3A8AA9C398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BBFB5F-B95D-41D1-BEE2-BF6040F74583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A090B852-4FAE-4422-85F5-31C93FDB5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A6549A-7D3E-4D4C-A71B-534E01E8281A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F2016AAA-4DE1-4090-974D-AFECDF8222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6F3A0A-7F08-4BF7-AB70-D1A8E533FFC6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16B61B9E-68C8-4C7B-BBBD-B442C50F00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AE62EE-C5E3-42B7-AA1A-885A9DCB5601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6DC23F53-E9CA-448A-ABAB-32EA85E55B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7589D9F-D6DC-4216-8130-E63E90A3FF8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127383A-B715-4EA3-AC47-AC2CCE5DA8A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9A9A7E-73DB-410B-8041-F7C1EDBBFD2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8C944DF1-49C0-4C05-A5BE-6BD326D1FA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CFAEF2-71F6-49E3-8858-178A81CF1614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B1ADEEB5-7304-4546-AA6B-8F237B6DA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/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EB70DD-6510-42C4-A83F-7B89542250CA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1E71E056-4CBE-4F0D-95E7-80993477DC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F5040A-BC5E-4252-B5D7-E94F4BBC47A2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391A4BAF-4EC6-47A1-AC23-451AD13843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996244-A6D8-4987-B50A-DF8F148BE0B7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A3FB09DA-D811-43B5-AA5D-6DDDA9D720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47AFB2-A991-4D53-A5C8-7B30C0ECE69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31315C03-C37A-4072-A3E0-D51794FEE0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436186-CFB5-44FD-9406-250ECAA4E058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35446179-B80C-469F-9E29-D204AB9154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34269F-ECF1-4E25-9170-2F0A71569305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99DDFAB7-3A05-4878-90B3-E7243253A4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A8E5A8-F9EF-4FB1-A470-FD635D65D2B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FEDC68C1-C735-4863-AB96-9AC7732B7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9F8C05-7B48-4F97-B489-A0DF5E752F0E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EA52CF52-EB76-44C3-9891-75EC2352B9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7E80AE-5D94-4B61-A8AA-F1A8A3055809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A6B4903-3D72-4E26-BA5C-3E8CA81C6B9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C77106B-27CA-4AE6-B521-FEA06590E84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BAAA17F2-BCF4-441A-8147-42B6BA8523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5DE58-A3C4-49AF-96B1-674EC2E34637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A99A3B74-F922-47C4-B79C-E75E4FC49A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DE9E71-3C19-4DB2-BF79-88D69634616E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A334F72F-1C8A-44C6-B721-C5339F2FF5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6441FB-CA49-46E6-BCFE-BEE219335C7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F7DF347B-5E6E-46C1-99A5-CCDD942AB9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r>
              <a:rPr lang="en-US" sz="8000">
                <a:solidFill>
                  <a:srgbClr val="E78712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ADD0DE-07B1-41E4-B4C6-E4EB48AAEC55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5405AE74-D73E-4B07-8E17-2CFBD0049B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4F53AD-12AD-4336-A9C8-74FDB591533D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599D9D45-7118-46FC-BA53-8CB62D4A30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F2E2BB-0A99-44F1-90E7-0B1767737104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496E1023-BB15-42B9-B565-4B304968A9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D74326-5D66-4140-8639-BA3971B13A69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2BF0518B-99A7-479E-B695-EDAF3E3CB4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/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EC1D30-18F5-4D5C-A724-E21737519394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B7640D40-5EF5-41A5-9A12-0A841EC960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F30E5F-649D-4415-A5B2-CF36A12E30BC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Calibri" pitchFamily="34" charset="0"/>
              </a:defRPr>
            </a:lvl1pPr>
          </a:lstStyle>
          <a:p>
            <a:fld id="{D0ED8455-A288-45C3-91AE-74EAC420DF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4B36242-F628-44B0-9E4A-1A0212EE8710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235D85D-8418-436C-B702-8D9C8CCB6F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9" r:id="rId1"/>
    <p:sldLayoutId id="2147487090" r:id="rId2"/>
    <p:sldLayoutId id="2147487091" r:id="rId3"/>
    <p:sldLayoutId id="2147487092" r:id="rId4"/>
    <p:sldLayoutId id="2147487093" r:id="rId5"/>
    <p:sldLayoutId id="2147487094" r:id="rId6"/>
    <p:sldLayoutId id="2147487095" r:id="rId7"/>
    <p:sldLayoutId id="2147487096" r:id="rId8"/>
    <p:sldLayoutId id="2147487097" r:id="rId9"/>
    <p:sldLayoutId id="2147487098" r:id="rId10"/>
    <p:sldLayoutId id="2147487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4BDBE5C-396E-4B63-978B-366DDED84F54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7A1E6F6-27C8-472A-9845-DE87F8C452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00" r:id="rId1"/>
    <p:sldLayoutId id="2147487101" r:id="rId2"/>
    <p:sldLayoutId id="2147487102" r:id="rId3"/>
    <p:sldLayoutId id="2147487103" r:id="rId4"/>
    <p:sldLayoutId id="2147487104" r:id="rId5"/>
    <p:sldLayoutId id="2147487105" r:id="rId6"/>
    <p:sldLayoutId id="2147487106" r:id="rId7"/>
    <p:sldLayoutId id="2147487107" r:id="rId8"/>
    <p:sldLayoutId id="2147487108" r:id="rId9"/>
    <p:sldLayoutId id="2147487109" r:id="rId10"/>
    <p:sldLayoutId id="214748711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11839DB-6F54-453E-9B22-A20362583B69}" type="datetimeFigureOut">
              <a:rPr lang="en-US"/>
              <a:pPr>
                <a:defRPr/>
              </a:pPr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E41C755-F888-4228-8A9E-D3093A99A6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11" r:id="rId1"/>
    <p:sldLayoutId id="2147487112" r:id="rId2"/>
    <p:sldLayoutId id="2147487113" r:id="rId3"/>
    <p:sldLayoutId id="2147487114" r:id="rId4"/>
    <p:sldLayoutId id="2147487115" r:id="rId5"/>
    <p:sldLayoutId id="2147487116" r:id="rId6"/>
    <p:sldLayoutId id="2147487117" r:id="rId7"/>
    <p:sldLayoutId id="2147487118" r:id="rId8"/>
    <p:sldLayoutId id="2147487119" r:id="rId9"/>
    <p:sldLayoutId id="2147487120" r:id="rId10"/>
    <p:sldLayoutId id="214748712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231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91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454"/>
            <a:chExt cx="1952625" cy="5678297"/>
          </a:xfrm>
        </p:grpSpPr>
        <p:sp>
          <p:nvSpPr>
            <p:cNvPr id="12298" name="Freeform 27"/>
            <p:cNvSpPr>
              <a:spLocks/>
            </p:cNvSpPr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293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8E61366A-78E6-40A2-8CE3-BA317C1C43F9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2000">
                <a:solidFill>
                  <a:srgbClr val="FEFFFF"/>
                </a:solidFill>
                <a:latin typeface="Century Gothic" pitchFamily="34" charset="0"/>
              </a:defRPr>
            </a:lvl1pPr>
          </a:lstStyle>
          <a:p>
            <a:fld id="{7E3FC124-DD8D-444F-81BF-C62579219E1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3" r:id="rId1"/>
    <p:sldLayoutId id="2147487134" r:id="rId2"/>
    <p:sldLayoutId id="2147487135" r:id="rId3"/>
    <p:sldLayoutId id="2147487136" r:id="rId4"/>
    <p:sldLayoutId id="2147487137" r:id="rId5"/>
    <p:sldLayoutId id="2147487138" r:id="rId6"/>
    <p:sldLayoutId id="2147487139" r:id="rId7"/>
    <p:sldLayoutId id="2147487140" r:id="rId8"/>
    <p:sldLayoutId id="2147487141" r:id="rId9"/>
    <p:sldLayoutId id="2147487142" r:id="rId10"/>
    <p:sldLayoutId id="2147487143" r:id="rId11"/>
    <p:sldLayoutId id="2147487144" r:id="rId12"/>
    <p:sldLayoutId id="2147487145" r:id="rId13"/>
    <p:sldLayoutId id="2147487146" r:id="rId14"/>
    <p:sldLayoutId id="2147487147" r:id="rId15"/>
    <p:sldLayoutId id="2147487148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3334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454"/>
            <a:chExt cx="1952625" cy="5678297"/>
          </a:xfrm>
        </p:grpSpPr>
        <p:sp>
          <p:nvSpPr>
            <p:cNvPr id="13322" name="Freeform 27"/>
            <p:cNvSpPr>
              <a:spLocks/>
            </p:cNvSpPr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17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4B9C0F58-E1D6-4160-BDE2-36E157949578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2000">
                <a:solidFill>
                  <a:srgbClr val="FEFFFF"/>
                </a:solidFill>
                <a:latin typeface="Century Gothic" pitchFamily="34" charset="0"/>
              </a:defRPr>
            </a:lvl1pPr>
          </a:lstStyle>
          <a:p>
            <a:fld id="{6E73AC8D-A110-4890-8CD1-4FF690433D2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49" r:id="rId1"/>
    <p:sldLayoutId id="2147487150" r:id="rId2"/>
    <p:sldLayoutId id="2147487151" r:id="rId3"/>
    <p:sldLayoutId id="2147487152" r:id="rId4"/>
    <p:sldLayoutId id="2147487153" r:id="rId5"/>
    <p:sldLayoutId id="2147487154" r:id="rId6"/>
    <p:sldLayoutId id="2147487155" r:id="rId7"/>
    <p:sldLayoutId id="2147487156" r:id="rId8"/>
    <p:sldLayoutId id="2147487157" r:id="rId9"/>
    <p:sldLayoutId id="2147487158" r:id="rId10"/>
    <p:sldLayoutId id="2147487159" r:id="rId11"/>
    <p:sldLayoutId id="2147487160" r:id="rId12"/>
    <p:sldLayoutId id="2147487161" r:id="rId13"/>
    <p:sldLayoutId id="2147487162" r:id="rId14"/>
    <p:sldLayoutId id="2147487163" r:id="rId15"/>
    <p:sldLayoutId id="214748716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4358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39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454"/>
            <a:chExt cx="1952625" cy="5678297"/>
          </a:xfrm>
        </p:grpSpPr>
        <p:sp>
          <p:nvSpPr>
            <p:cNvPr id="14346" name="Freeform 27"/>
            <p:cNvSpPr>
              <a:spLocks/>
            </p:cNvSpPr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41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82795F6D-AF1E-4657-9106-11D59FE54627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2000">
                <a:solidFill>
                  <a:srgbClr val="FEFFFF"/>
                </a:solidFill>
                <a:latin typeface="Century Gothic" pitchFamily="34" charset="0"/>
              </a:defRPr>
            </a:lvl1pPr>
          </a:lstStyle>
          <a:p>
            <a:fld id="{E3E67A56-D4F4-4F29-B33E-AEF3467117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65" r:id="rId1"/>
    <p:sldLayoutId id="2147487166" r:id="rId2"/>
    <p:sldLayoutId id="2147487167" r:id="rId3"/>
    <p:sldLayoutId id="2147487168" r:id="rId4"/>
    <p:sldLayoutId id="2147487169" r:id="rId5"/>
    <p:sldLayoutId id="2147487170" r:id="rId6"/>
    <p:sldLayoutId id="2147487171" r:id="rId7"/>
    <p:sldLayoutId id="2147487172" r:id="rId8"/>
    <p:sldLayoutId id="2147487173" r:id="rId9"/>
    <p:sldLayoutId id="2147487174" r:id="rId10"/>
    <p:sldLayoutId id="2147487175" r:id="rId11"/>
    <p:sldLayoutId id="2147487176" r:id="rId12"/>
    <p:sldLayoutId id="2147487177" r:id="rId13"/>
    <p:sldLayoutId id="2147487178" r:id="rId14"/>
    <p:sldLayoutId id="2147487179" r:id="rId15"/>
    <p:sldLayoutId id="2147487180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5382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6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7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9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0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1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2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93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63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454"/>
            <a:chExt cx="1952625" cy="5678297"/>
          </a:xfrm>
        </p:grpSpPr>
        <p:sp>
          <p:nvSpPr>
            <p:cNvPr id="15370" name="Freeform 27"/>
            <p:cNvSpPr>
              <a:spLocks/>
            </p:cNvSpPr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65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6641747A-5B44-40B9-8156-51B61036ED15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2000">
                <a:solidFill>
                  <a:srgbClr val="FEFFFF"/>
                </a:solidFill>
                <a:latin typeface="Century Gothic" pitchFamily="34" charset="0"/>
              </a:defRPr>
            </a:lvl1pPr>
          </a:lstStyle>
          <a:p>
            <a:fld id="{17170610-2FEA-4D23-A061-DB9D9089889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81" r:id="rId1"/>
    <p:sldLayoutId id="2147487182" r:id="rId2"/>
    <p:sldLayoutId id="2147487183" r:id="rId3"/>
    <p:sldLayoutId id="2147487184" r:id="rId4"/>
    <p:sldLayoutId id="2147487185" r:id="rId5"/>
    <p:sldLayoutId id="2147487186" r:id="rId6"/>
    <p:sldLayoutId id="2147487187" r:id="rId7"/>
    <p:sldLayoutId id="2147487188" r:id="rId8"/>
    <p:sldLayoutId id="2147487189" r:id="rId9"/>
    <p:sldLayoutId id="2147487190" r:id="rId10"/>
    <p:sldLayoutId id="2147487191" r:id="rId11"/>
    <p:sldLayoutId id="2147487192" r:id="rId12"/>
    <p:sldLayoutId id="2147487193" r:id="rId13"/>
    <p:sldLayoutId id="2147487194" r:id="rId14"/>
    <p:sldLayoutId id="2147487195" r:id="rId15"/>
    <p:sldLayoutId id="214748719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640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8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454"/>
            <a:chExt cx="1952625" cy="5678297"/>
          </a:xfrm>
        </p:grpSpPr>
        <p:sp>
          <p:nvSpPr>
            <p:cNvPr id="16394" name="Freeform 27"/>
            <p:cNvSpPr>
              <a:spLocks/>
            </p:cNvSpPr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38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fld id="{5C7A7D90-D051-4914-9A80-F9E110E31264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2000">
                <a:solidFill>
                  <a:srgbClr val="FEFFFF"/>
                </a:solidFill>
                <a:latin typeface="Century Gothic" pitchFamily="34" charset="0"/>
              </a:defRPr>
            </a:lvl1pPr>
          </a:lstStyle>
          <a:p>
            <a:fld id="{09127479-8B8D-45BC-95A2-F25B0FBF2D6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97" r:id="rId1"/>
    <p:sldLayoutId id="2147487198" r:id="rId2"/>
    <p:sldLayoutId id="2147487199" r:id="rId3"/>
    <p:sldLayoutId id="2147487200" r:id="rId4"/>
    <p:sldLayoutId id="2147487201" r:id="rId5"/>
    <p:sldLayoutId id="2147487202" r:id="rId6"/>
    <p:sldLayoutId id="2147487203" r:id="rId7"/>
    <p:sldLayoutId id="2147487204" r:id="rId8"/>
    <p:sldLayoutId id="2147487205" r:id="rId9"/>
    <p:sldLayoutId id="2147487206" r:id="rId10"/>
    <p:sldLayoutId id="2147487207" r:id="rId11"/>
    <p:sldLayoutId id="2147487208" r:id="rId12"/>
    <p:sldLayoutId id="2147487209" r:id="rId13"/>
    <p:sldLayoutId id="2147487210" r:id="rId14"/>
    <p:sldLayoutId id="2147487211" r:id="rId15"/>
    <p:sldLayoutId id="214748721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1D98CAC-3EFF-4342-BD5A-6C0E8CAB4C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49B3AD-B81C-424D-954A-EFF608489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ru-RU" sz="6200" dirty="0">
                <a:solidFill>
                  <a:srgbClr val="FFFFFF"/>
                </a:solidFill>
              </a:rPr>
              <a:t>Неврологические </a:t>
            </a:r>
            <a:r>
              <a:rPr lang="ru-RU" sz="6200" dirty="0" smtClean="0">
                <a:solidFill>
                  <a:srgbClr val="FFFFFF"/>
                </a:solidFill>
              </a:rPr>
              <a:t>осложнения </a:t>
            </a:r>
            <a:r>
              <a:rPr lang="ru-RU" sz="6200" dirty="0" smtClean="0">
                <a:solidFill>
                  <a:srgbClr val="FFFFFF"/>
                </a:solidFill>
              </a:rPr>
              <a:t>при</a:t>
            </a:r>
            <a:r>
              <a:rPr lang="ru-RU" sz="6200" dirty="0" smtClean="0">
                <a:solidFill>
                  <a:srgbClr val="FFFFFF"/>
                </a:solidFill>
              </a:rPr>
              <a:t> </a:t>
            </a:r>
            <a:r>
              <a:rPr lang="en-US" sz="6200" dirty="0" smtClean="0">
                <a:solidFill>
                  <a:srgbClr val="FFFFFF"/>
                </a:solidFill>
              </a:rPr>
              <a:t>COVID-19</a:t>
            </a:r>
            <a:endParaRPr lang="ru-RU" sz="62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B2319F9-6E35-46FD-8F41-616B345F2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Этиология, эпидемиология</a:t>
            </a:r>
            <a:endParaRPr lang="ru-RU" sz="2500" dirty="0"/>
          </a:p>
        </p:txBody>
      </p:sp>
    </p:spTree>
    <p:extLst>
      <p:ext uri="{BB962C8B-B14F-4D97-AF65-F5344CB8AC3E}">
        <p14:creationId xmlns="" xmlns:p14="http://schemas.microsoft.com/office/powerpoint/2010/main" val="262812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Объект 2"/>
          <p:cNvSpPr>
            <a:spLocks noGrp="1" noChangeArrowheads="1"/>
          </p:cNvSpPr>
          <p:nvPr>
            <p:ph idx="1"/>
          </p:nvPr>
        </p:nvSpPr>
        <p:spPr>
          <a:xfrm>
            <a:off x="444500" y="331788"/>
            <a:ext cx="11545888" cy="912812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ru-RU" altLang="ru-RU">
                <a:solidFill>
                  <a:srgbClr val="3F3F42"/>
                </a:solidFill>
                <a:latin typeface="ReithSans"/>
              </a:rPr>
              <a:t>Вирусы мутируют постоянно, однако коронавирусы мутируют значительно медленнее по сравнению с другими РНК-вирусами</a:t>
            </a:r>
            <a:endParaRPr lang="ru-RU" altLang="ru-RU"/>
          </a:p>
        </p:txBody>
      </p:sp>
      <p:sp>
        <p:nvSpPr>
          <p:cNvPr id="729092" name="TextBox 4"/>
          <p:cNvSpPr txBox="1">
            <a:spLocks noChangeArrowheads="1"/>
          </p:cNvSpPr>
          <p:nvPr/>
        </p:nvSpPr>
        <p:spPr bwMode="auto">
          <a:xfrm>
            <a:off x="277813" y="2192338"/>
            <a:ext cx="5940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3F3F42"/>
                </a:solidFill>
              </a:rPr>
              <a:t>Несмотря на активную циркуляцию по всему миру, SARS-CoV-2 изменился менее чем на 0,1% по сравнению с вирусом, изначально выделенным в Китае</a:t>
            </a:r>
            <a:endParaRPr lang="ru-RU" altLang="ru-RU" sz="2400" b="1">
              <a:solidFill>
                <a:srgbClr val="000000"/>
              </a:solidFill>
            </a:endParaRPr>
          </a:p>
        </p:txBody>
      </p:sp>
      <p:sp>
        <p:nvSpPr>
          <p:cNvPr id="729093" name="TextBox 7"/>
          <p:cNvSpPr txBox="1">
            <a:spLocks noChangeArrowheads="1"/>
          </p:cNvSpPr>
          <p:nvPr/>
        </p:nvSpPr>
        <p:spPr bwMode="auto">
          <a:xfrm>
            <a:off x="255588" y="4043363"/>
            <a:ext cx="5818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solidFill>
                  <a:srgbClr val="3F3F42"/>
                </a:solidFill>
                <a:latin typeface="ReithSans"/>
              </a:rPr>
              <a:t>Известно, что </a:t>
            </a:r>
            <a:r>
              <a:rPr lang="ru-RU" altLang="ru-RU" sz="2400">
                <a:solidFill>
                  <a:srgbClr val="3F3F42"/>
                </a:solidFill>
                <a:ea typeface="Calibri" pitchFamily="34" charset="0"/>
                <a:cs typeface="Calibri" pitchFamily="34" charset="0"/>
              </a:rPr>
              <a:t>коронавирус</a:t>
            </a:r>
            <a:r>
              <a:rPr lang="ru-RU" altLang="ru-RU" sz="2400">
                <a:solidFill>
                  <a:srgbClr val="3F3F42"/>
                </a:solidFill>
                <a:latin typeface="ReithSans"/>
              </a:rPr>
              <a:t> мутирует медленнее, чем вирус гриппа: по разным оценкам, в два раза медленнее</a:t>
            </a:r>
            <a:endParaRPr lang="ru-RU" altLang="ru-RU" sz="2400">
              <a:solidFill>
                <a:srgbClr val="000000"/>
              </a:solidFill>
            </a:endParaRPr>
          </a:p>
        </p:txBody>
      </p:sp>
      <p:pic>
        <p:nvPicPr>
          <p:cNvPr id="7290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9963" y="1690688"/>
            <a:ext cx="59944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TextBox 3"/>
          <p:cNvSpPr txBox="1">
            <a:spLocks noChangeArrowheads="1"/>
          </p:cNvSpPr>
          <p:nvPr/>
        </p:nvSpPr>
        <p:spPr bwMode="auto">
          <a:xfrm>
            <a:off x="5614988" y="1068388"/>
            <a:ext cx="6319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>
                <a:solidFill>
                  <a:srgbClr val="1A1A1B"/>
                </a:solidFill>
                <a:latin typeface="Arial" pitchFamily="34" charset="0"/>
                <a:cs typeface="Times New Roman" pitchFamily="18" charset="0"/>
              </a:rPr>
              <a:t>«Ошметки» вируса дают положительный ПЦР. </a:t>
            </a:r>
            <a:endParaRPr lang="ru-RU" altLang="ru-RU" sz="2000"/>
          </a:p>
        </p:txBody>
      </p:sp>
      <p:sp>
        <p:nvSpPr>
          <p:cNvPr id="160774" name="Заголовок 1"/>
          <p:cNvSpPr>
            <a:spLocks noGrp="1"/>
          </p:cNvSpPr>
          <p:nvPr>
            <p:ph type="title"/>
          </p:nvPr>
        </p:nvSpPr>
        <p:spPr>
          <a:xfrm>
            <a:off x="288925" y="6081713"/>
            <a:ext cx="4481513" cy="4937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200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ЧУВСТВИТЕЛЬНОСТЬ ПЦР 80% </a:t>
            </a:r>
            <a:endParaRPr lang="ru-RU" altLang="ru-RU" sz="2200" b="1" dirty="0"/>
          </a:p>
        </p:txBody>
      </p:sp>
      <p:pic>
        <p:nvPicPr>
          <p:cNvPr id="7301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28638"/>
            <a:ext cx="5437188" cy="5437187"/>
          </a:xfrm>
          <a:noFill/>
        </p:spPr>
      </p:pic>
      <p:sp>
        <p:nvSpPr>
          <p:cNvPr id="730117" name="TextBox 6"/>
          <p:cNvSpPr txBox="1">
            <a:spLocks noChangeArrowheads="1"/>
          </p:cNvSpPr>
          <p:nvPr/>
        </p:nvSpPr>
        <p:spPr bwMode="auto">
          <a:xfrm>
            <a:off x="5545138" y="1898650"/>
            <a:ext cx="6130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solidFill>
                  <a:srgbClr val="1A1A1B"/>
                </a:solidFill>
                <a:latin typeface="Arial" pitchFamily="34" charset="0"/>
                <a:cs typeface="Times New Roman" pitchFamily="18" charset="0"/>
              </a:rPr>
              <a:t>Можно быть негативным по ПЦР и иметь ковид</a:t>
            </a:r>
            <a:endParaRPr lang="ru-RU" altLang="ru-RU" sz="2400"/>
          </a:p>
        </p:txBody>
      </p:sp>
      <p:sp>
        <p:nvSpPr>
          <p:cNvPr id="730118" name="TextBox 8"/>
          <p:cNvSpPr txBox="1">
            <a:spLocks noChangeArrowheads="1"/>
          </p:cNvSpPr>
          <p:nvPr/>
        </p:nvSpPr>
        <p:spPr bwMode="auto">
          <a:xfrm>
            <a:off x="5545138" y="244475"/>
            <a:ext cx="6389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solidFill>
                  <a:srgbClr val="1A1A1B"/>
                </a:solidFill>
                <a:latin typeface="Arial" pitchFamily="34" charset="0"/>
                <a:cs typeface="Times New Roman" pitchFamily="18" charset="0"/>
              </a:rPr>
              <a:t>Положительный ПЦР не означает, что человек заразен. </a:t>
            </a:r>
            <a:endParaRPr lang="ru-RU" altLang="ru-RU" sz="2400"/>
          </a:p>
        </p:txBody>
      </p:sp>
      <p:sp>
        <p:nvSpPr>
          <p:cNvPr id="730119" name="TextBox 10"/>
          <p:cNvSpPr txBox="1">
            <a:spLocks noChangeArrowheads="1"/>
          </p:cNvSpPr>
          <p:nvPr/>
        </p:nvSpPr>
        <p:spPr bwMode="auto">
          <a:xfrm>
            <a:off x="5545138" y="3833813"/>
            <a:ext cx="63896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>
                <a:ea typeface="Calibri" pitchFamily="34" charset="0"/>
                <a:cs typeface="Times New Roman" pitchFamily="18" charset="0"/>
              </a:rPr>
              <a:t> После 8 дня с момента появления симптомов живой вирус не выделяется, а ПЦР может быть положительным до 70 дней. </a:t>
            </a:r>
          </a:p>
          <a:p>
            <a:pPr eaLnBrk="1" hangingPunct="1"/>
            <a:r>
              <a:rPr lang="ru-RU" altLang="ru-RU" sz="2000">
                <a:ea typeface="Calibri" pitchFamily="34" charset="0"/>
                <a:cs typeface="Times New Roman" pitchFamily="18" charset="0"/>
              </a:rPr>
              <a:t>Можно быть положительным по ПЦР и не быть заразным.</a:t>
            </a:r>
          </a:p>
          <a:p>
            <a:pPr eaLnBrk="1" hangingPunct="1"/>
            <a:r>
              <a:rPr lang="ru-RU" altLang="ru-RU" sz="2000">
                <a:ea typeface="Calibri" pitchFamily="34" charset="0"/>
                <a:cs typeface="Times New Roman" pitchFamily="18" charset="0"/>
              </a:rPr>
              <a:t> После 6 дня инфекционность падает. </a:t>
            </a:r>
          </a:p>
          <a:p>
            <a:pPr eaLnBrk="1" hangingPunct="1"/>
            <a:r>
              <a:rPr lang="ru-RU" altLang="ru-RU" sz="2000">
                <a:ea typeface="Calibri" pitchFamily="34" charset="0"/>
                <a:cs typeface="Times New Roman" pitchFamily="18" charset="0"/>
              </a:rPr>
              <a:t>С 10 дня больной человек чаще всего не заразен даже если ПЦР положительный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5138" y="3440113"/>
            <a:ext cx="4230687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>
                <a:solidFill>
                  <a:srgbClr val="1A1A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Живой вирус и вирусная нагрузка: </a:t>
            </a:r>
            <a:endParaRPr lang="ru-RU" alt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TextBox 4"/>
          <p:cNvSpPr txBox="1">
            <a:spLocks noChangeArrowheads="1"/>
          </p:cNvSpPr>
          <p:nvPr/>
        </p:nvSpPr>
        <p:spPr bwMode="auto">
          <a:xfrm>
            <a:off x="844550" y="558800"/>
            <a:ext cx="610711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>
                <a:ea typeface="Calibri" pitchFamily="34" charset="0"/>
                <a:cs typeface="Times New Roman" pitchFamily="18" charset="0"/>
              </a:rPr>
              <a:t>После </a:t>
            </a:r>
            <a:r>
              <a:rPr lang="ru-RU" altLang="ru-RU" sz="2400" b="1">
                <a:ea typeface="Calibri" pitchFamily="34" charset="0"/>
                <a:cs typeface="Times New Roman" pitchFamily="18" charset="0"/>
              </a:rPr>
              <a:t>6–8 дня </a:t>
            </a:r>
            <a:r>
              <a:rPr lang="ru-RU" altLang="ru-RU" sz="2400">
                <a:ea typeface="Calibri" pitchFamily="34" charset="0"/>
                <a:cs typeface="Times New Roman" pitchFamily="18" charset="0"/>
              </a:rPr>
              <a:t>лавинообразно нарастает отложенный иммунный ответ на вирусные частицы с выделением цитокинов. Увеличивается поражение сосудов, увеличивается свертываемость. Цитокиновый шторм убивает хозяина.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>
                <a:latin typeface="Arial" pitchFamily="34" charset="0"/>
                <a:ea typeface="Calibri" pitchFamily="34" charset="0"/>
                <a:cs typeface="Times New Roman" pitchFamily="18" charset="0"/>
              </a:rPr>
              <a:t>￼</a:t>
            </a:r>
            <a:r>
              <a:rPr lang="ru-RU" altLang="ru-RU" sz="2400" b="1" i="1">
                <a:ea typeface="Calibri" pitchFamily="34" charset="0"/>
                <a:cs typeface="Times New Roman" pitchFamily="18" charset="0"/>
              </a:rPr>
              <a:t>Анaлиз крови</a:t>
            </a:r>
            <a:r>
              <a:rPr lang="ru-RU" altLang="ru-RU" sz="2400">
                <a:ea typeface="Calibri" pitchFamily="34" charset="0"/>
                <a:cs typeface="Times New Roman" pitchFamily="18" charset="0"/>
              </a:rPr>
              <a:t>: </a:t>
            </a:r>
            <a:endParaRPr lang="en-US" altLang="ru-RU" sz="2400"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altLang="ru-RU" sz="2400">
                <a:ea typeface="Calibri" pitchFamily="34" charset="0"/>
                <a:cs typeface="Times New Roman" pitchFamily="18" charset="0"/>
              </a:rPr>
              <a:t>снижение B, Т (СД4, СД8), и НК клеток. 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altLang="ru-RU" sz="2400">
                <a:ea typeface="Calibri" pitchFamily="34" charset="0"/>
                <a:cs typeface="Times New Roman" pitchFamily="18" charset="0"/>
              </a:rPr>
              <a:t>  биомаркеры воспaления повышены: д–димер, феррритин и тд.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>
                <a:latin typeface="Arial" pitchFamily="34" charset="0"/>
                <a:ea typeface="Calibri" pitchFamily="34" charset="0"/>
                <a:cs typeface="Times New Roman" pitchFamily="18" charset="0"/>
              </a:rPr>
              <a:t>￼</a:t>
            </a:r>
            <a:endParaRPr lang="ru-RU" altLang="ru-RU" sz="2400"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>
                <a:ea typeface="Calibri" pitchFamily="34" charset="0"/>
                <a:cs typeface="Times New Roman" pitchFamily="18" charset="0"/>
              </a:rPr>
              <a:t>При патологоанатомическом </a:t>
            </a:r>
            <a:r>
              <a:rPr lang="ru-RU" altLang="ru-RU" sz="2400" b="1">
                <a:ea typeface="Calibri" pitchFamily="34" charset="0"/>
                <a:cs typeface="Times New Roman" pitchFamily="18" charset="0"/>
              </a:rPr>
              <a:t>вскрытии</a:t>
            </a:r>
            <a:r>
              <a:rPr lang="ru-RU" altLang="ru-RU" sz="2400">
                <a:ea typeface="Calibri" pitchFamily="34" charset="0"/>
                <a:cs typeface="Times New Roman" pitchFamily="18" charset="0"/>
              </a:rPr>
              <a:t>: очень мало вируса, но обширное повреждение эндотелия, активацию макрофагов, тромбоз.</a:t>
            </a:r>
          </a:p>
        </p:txBody>
      </p:sp>
      <p:pic>
        <p:nvPicPr>
          <p:cNvPr id="731139" name="Picture 6" descr="Тромбоз. Что это? Как лечить тромбоз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4913" y="1190625"/>
            <a:ext cx="4476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3" name="Объект 2"/>
          <p:cNvSpPr>
            <a:spLocks noGrp="1"/>
          </p:cNvSpPr>
          <p:nvPr>
            <p:ph idx="1"/>
          </p:nvPr>
        </p:nvSpPr>
        <p:spPr>
          <a:xfrm>
            <a:off x="7467600" y="4787900"/>
            <a:ext cx="4173538" cy="170497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altLang="ru-RU" sz="1800" smtClean="0">
                <a:ea typeface="Calibri" pitchFamily="34" charset="0"/>
                <a:cs typeface="Times New Roman" pitchFamily="18" charset="0"/>
              </a:rPr>
              <a:t>в инкубационном периоде до появления симптомов, и (меньше) в первые дни симптомов.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sz="1800" b="1" smtClean="0">
                <a:ea typeface="Calibri" pitchFamily="34" charset="0"/>
                <a:cs typeface="Times New Roman" pitchFamily="18" charset="0"/>
              </a:rPr>
              <a:t>Наиболее заразны те, кто об этом не знает.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alt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32164" name="Рисунок 3" descr="r/liberta - Всемирно известный американский реаниматолог и ученый Пол Марик (Paul E. Marik) сделал подробный доклад о коронавирусе, подытожив все знания об этой болез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566" y="1323051"/>
            <a:ext cx="5605555" cy="506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2165" name="TextBox 6"/>
          <p:cNvSpPr txBox="1">
            <a:spLocks noChangeArrowheads="1"/>
          </p:cNvSpPr>
          <p:nvPr/>
        </p:nvSpPr>
        <p:spPr bwMode="auto">
          <a:xfrm>
            <a:off x="7467600" y="998538"/>
            <a:ext cx="417353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en-US" altLang="ru-RU" b="1">
                <a:latin typeface="Arial" pitchFamily="34" charset="0"/>
                <a:cs typeface="Times New Roman" pitchFamily="18" charset="0"/>
              </a:rPr>
              <a:t>SARS  </a:t>
            </a:r>
            <a:r>
              <a:rPr lang="ru-RU" altLang="ru-RU" b="1">
                <a:latin typeface="Arial" pitchFamily="34" charset="0"/>
                <a:cs typeface="Times New Roman" pitchFamily="18" charset="0"/>
              </a:rPr>
              <a:t>и </a:t>
            </a:r>
            <a:r>
              <a:rPr lang="en-US" altLang="ru-RU" b="1">
                <a:latin typeface="Arial" pitchFamily="34" charset="0"/>
                <a:cs typeface="Times New Roman" pitchFamily="18" charset="0"/>
              </a:rPr>
              <a:t>MERS </a:t>
            </a:r>
            <a:r>
              <a:rPr lang="ru-RU" altLang="ru-RU" b="1">
                <a:latin typeface="Arial" pitchFamily="34" charset="0"/>
                <a:cs typeface="Times New Roman" pitchFamily="18" charset="0"/>
              </a:rPr>
              <a:t> наиболее заразны с момента появления симптомов. 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>
                <a:latin typeface="Arial" pitchFamily="34" charset="0"/>
                <a:cs typeface="Times New Roman" pitchFamily="18" charset="0"/>
              </a:rPr>
              <a:t>Ковид наиболее заразен с огромной вирусной нагрузкой в предсимптоматичных людях.</a:t>
            </a:r>
          </a:p>
          <a:p>
            <a:pPr eaLnBrk="1" hangingPunct="1">
              <a:spcAft>
                <a:spcPts val="1000"/>
              </a:spcAft>
            </a:pPr>
            <a:r>
              <a:rPr lang="ru-RU" altLang="ru-RU" b="1">
                <a:latin typeface="Arial" pitchFamily="34" charset="0"/>
                <a:cs typeface="Times New Roman" pitchFamily="18" charset="0"/>
              </a:rPr>
              <a:t> </a:t>
            </a:r>
            <a:r>
              <a:rPr lang="ru-RU" altLang="ru-RU">
                <a:latin typeface="Arial" pitchFamily="34" charset="0"/>
                <a:cs typeface="Times New Roman" pitchFamily="18" charset="0"/>
              </a:rPr>
              <a:t>Вирусная репликация в носоглотке достигает пика до начала симптомов</a:t>
            </a:r>
            <a:endParaRPr lang="ru-RU" altLang="ru-RU"/>
          </a:p>
        </p:txBody>
      </p:sp>
      <p:sp>
        <p:nvSpPr>
          <p:cNvPr id="732166" name="TextBox 8"/>
          <p:cNvSpPr txBox="1">
            <a:spLocks noChangeArrowheads="1"/>
          </p:cNvSpPr>
          <p:nvPr/>
        </p:nvSpPr>
        <p:spPr bwMode="auto">
          <a:xfrm>
            <a:off x="7467600" y="4419600"/>
            <a:ext cx="4173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Arial" pitchFamily="34" charset="0"/>
              </a:rPr>
              <a:t>Заразность</a:t>
            </a:r>
            <a:r>
              <a:rPr lang="ru-RU" altLang="ru-RU">
                <a:ea typeface="Calibri" pitchFamily="34" charset="0"/>
                <a:cs typeface="Times New Roman" pitchFamily="18" charset="0"/>
              </a:rPr>
              <a:t>: </a:t>
            </a: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2438" y="128588"/>
            <a:ext cx="6659562" cy="67294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Первый 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путь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проникновения вируса в ЦНС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обонятельные нервы.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Интраназальная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инокуляция мышей MERS-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CoV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вызывает поражение головного мозга (ГМ) с вовлечением таламуса и ствола мозга. Кроме того, сообщалось, что уровень смертности мышей увеличивался при инфицировании SARS-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CoV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посредством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интраназальной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инокуляции, что может быть связано с гибелью нейронов ствола мозга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Второй путь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проникновения вируса в ЦНС — клеточная инвазия. В этом случае инфицированные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коронавирусом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моноциты и макрофаги проникают через ГЭБ и опосредуют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нейроинвазию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При этом исследования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vitro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показали, что пораженные моноциты и макрофаги могут являться резервуаром для вируса и способствовать его распространению в другие ткани.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362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950" y="0"/>
            <a:ext cx="301942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626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35350"/>
            <a:ext cx="56007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Объект 2"/>
          <p:cNvSpPr>
            <a:spLocks noGrp="1"/>
          </p:cNvSpPr>
          <p:nvPr>
            <p:ph idx="1"/>
          </p:nvPr>
        </p:nvSpPr>
        <p:spPr>
          <a:xfrm>
            <a:off x="2106613" y="207963"/>
            <a:ext cx="10085387" cy="3778250"/>
          </a:xfrm>
        </p:spPr>
        <p:txBody>
          <a:bodyPr/>
          <a:lstStyle/>
          <a:p>
            <a:r>
              <a:rPr lang="ru-RU" dirty="0" smtClean="0"/>
              <a:t>Эндотелиальные клетки ГЭБ являются </a:t>
            </a:r>
            <a:r>
              <a:rPr lang="ru-RU" u="sng" dirty="0" smtClean="0"/>
              <a:t>третьим возможным </a:t>
            </a:r>
            <a:r>
              <a:rPr lang="ru-RU" dirty="0" smtClean="0"/>
              <a:t>путем </a:t>
            </a:r>
            <a:r>
              <a:rPr lang="ru-RU" dirty="0" err="1" smtClean="0"/>
              <a:t>нейроинвазии</a:t>
            </a:r>
            <a:r>
              <a:rPr lang="ru-RU" dirty="0" smtClean="0"/>
              <a:t>, они способны </a:t>
            </a:r>
            <a:r>
              <a:rPr lang="ru-RU" dirty="0" err="1" smtClean="0"/>
              <a:t>экспрессировать</a:t>
            </a:r>
            <a:r>
              <a:rPr lang="ru-RU" dirty="0" smtClean="0"/>
              <a:t> два типа рецепторов — ACE2 и CD209L, взаимодействуя с которыми SARSCoV-2 может проникать в ЦНС. </a:t>
            </a:r>
            <a:r>
              <a:rPr lang="ru-RU" u="sng" dirty="0" smtClean="0"/>
              <a:t>Четвертым возможным путем</a:t>
            </a:r>
            <a:r>
              <a:rPr lang="ru-RU" dirty="0" smtClean="0"/>
              <a:t> проникновения вируса в нервную систему является </a:t>
            </a:r>
            <a:r>
              <a:rPr lang="ru-RU" dirty="0" err="1" smtClean="0"/>
              <a:t>транссинаптическая</a:t>
            </a:r>
            <a:r>
              <a:rPr lang="ru-RU" dirty="0" smtClean="0"/>
              <a:t> передача через периферические нервы</a:t>
            </a:r>
          </a:p>
          <a:p>
            <a:endParaRPr lang="ru-RU" dirty="0" smtClean="0"/>
          </a:p>
        </p:txBody>
      </p:sp>
      <p:pic>
        <p:nvPicPr>
          <p:cNvPr id="7372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75" y="2036763"/>
            <a:ext cx="6429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6875" y="582613"/>
            <a:ext cx="9005888" cy="48339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встречавшиеся в практике поражения нервной системы, вызванные COVID-19, можно разделить на 3 группы: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AutoNum type="arabicParenR"/>
              <a:defRPr/>
            </a:pP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проявления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 стороны ЦНС [головная боль и </a:t>
            </a:r>
            <a:r>
              <a:rPr lang="ru-RU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головокруже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- 24 том 7 №3 / 2020 Неврология / </a:t>
            </a:r>
            <a:r>
              <a:rPr lang="ru-RU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Neurology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ние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острое нарушение мозгового кровообращения (ОНМК), энцефалопатия, энцефалит, острый миелит]; </a:t>
            </a:r>
            <a:endParaRPr lang="ru-RU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AutoNum type="arabicParenR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поражения периферической нервной системы [аносмия, синдром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Гийена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Барре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(СГБ)];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AutoNum type="arabicParenR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поражение скелетных мышц.</a:t>
            </a:r>
          </a:p>
        </p:txBody>
      </p:sp>
      <p:pic>
        <p:nvPicPr>
          <p:cNvPr id="73830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9838"/>
            <a:ext cx="28225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830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8363" y="3819525"/>
            <a:ext cx="4973637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33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788"/>
            <a:ext cx="7675563" cy="6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31" name="TextBox 4"/>
          <p:cNvSpPr txBox="1">
            <a:spLocks noChangeArrowheads="1"/>
          </p:cNvSpPr>
          <p:nvPr/>
        </p:nvSpPr>
        <p:spPr bwMode="auto">
          <a:xfrm>
            <a:off x="7675563" y="2174875"/>
            <a:ext cx="45164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ru-RU">
                <a:solidFill>
                  <a:srgbClr val="000000"/>
                </a:solidFill>
                <a:latin typeface="Century Gothic" pitchFamily="34" charset="0"/>
              </a:rPr>
              <a:t>МРТ головного мозга показала гиперинтенсивные участки по стенке правого бокового желудочка и изменения сигнала в правой медиальной височной доле и гиппокампе, что предполагает возможность развития COVID-19-ассоциированного менингита и энцефалита.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717675" y="263525"/>
            <a:ext cx="9786938" cy="59293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Диффузионно-взвешенные изображения демонстрируют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гиперинтенсивность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стенке нижнего рога правого бокового желудочка. В, С. Изображения в режиме FLAIR показывают изменения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гиперинтенсивного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сигнала в правой височной доле 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гиппокампе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 легкой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гиппокампальной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атрофией. Эти находки указывают на правый боковой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вентрикулит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энцефалит в основном в правом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мезиальном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отделе височной доли и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гиппокампе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D. Т2-взвешенные изображения показывают пан-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параназальный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синусит.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связи с обнаружением COVID-19 в цереброспинальной жидкости в данном случае можно говорить как о повышении проницаемости гематоэнцефалического барьера, так и 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нейроинвазивном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потенциале возбудителя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коронавирусной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инфекции.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63575" y="238125"/>
            <a:ext cx="10895013" cy="6440488"/>
          </a:xfrm>
        </p:spPr>
        <p:txBody>
          <a:bodyPr>
            <a:normAutofit/>
          </a:bodyPr>
          <a:lstStyle/>
          <a:p>
            <a:endParaRPr lang="ru-RU" sz="2200" smtClean="0">
              <a:ea typeface="Calibri" pitchFamily="34" charset="0"/>
              <a:cs typeface="Calibri" pitchFamily="34" charset="0"/>
            </a:endParaRPr>
          </a:p>
          <a:p>
            <a:r>
              <a:rPr lang="ru-RU" sz="2200" b="1" smtClean="0">
                <a:ea typeface="Calibri" pitchFamily="34" charset="0"/>
                <a:cs typeface="Calibri" pitchFamily="34" charset="0"/>
              </a:rPr>
              <a:t>Иммунная дисфункция - </a:t>
            </a:r>
            <a:r>
              <a:rPr lang="ru-RU" sz="2200" smtClean="0">
                <a:ea typeface="Calibri" pitchFamily="34" charset="0"/>
                <a:cs typeface="Calibri" pitchFamily="34" charset="0"/>
              </a:rPr>
              <a:t>имеет место дисрегулируемый системный иммунный ответ на SARS-CoV-2.</a:t>
            </a:r>
          </a:p>
          <a:p>
            <a:r>
              <a:rPr lang="ru-RU" sz="2200" b="1" smtClean="0">
                <a:ea typeface="Calibri" pitchFamily="34" charset="0"/>
                <a:cs typeface="Calibri" pitchFamily="34" charset="0"/>
              </a:rPr>
              <a:t>Провоспалительное состояние.  </a:t>
            </a:r>
            <a:endParaRPr lang="ru-RU" sz="2200" smtClean="0">
              <a:ea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ru-RU" sz="2200" smtClean="0">
                <a:ea typeface="Calibri" pitchFamily="34" charset="0"/>
                <a:cs typeface="Calibri" pitchFamily="34" charset="0"/>
              </a:rPr>
              <a:t>Одним из новых признаков тяжелого COVID-19 является коагулопатия, которая была названа </a:t>
            </a:r>
            <a:r>
              <a:rPr lang="ru-RU" sz="2200" i="1" smtClean="0">
                <a:ea typeface="Calibri" pitchFamily="34" charset="0"/>
                <a:cs typeface="Calibri" pitchFamily="34" charset="0"/>
              </a:rPr>
              <a:t>"сепсис-индуцированной коагулопатией" (SIC) </a:t>
            </a:r>
            <a:r>
              <a:rPr lang="ru-RU" sz="2200" smtClean="0">
                <a:ea typeface="Calibri" pitchFamily="34" charset="0"/>
                <a:cs typeface="Calibri" pitchFamily="34" charset="0"/>
              </a:rPr>
              <a:t>с высоким уровнем D-димера и повышенным уровнем фибриногена. SIC является предвестником ДВС-синдрома и ассоциируется с повышенным протромбиновым временем, повышенным D-димером и тромбоцитопенией, но без гипофибриногенемии. Это связано с инфекционно-индуцированной системной воспалительной реакцией с эндотелиальной дисфункцией и микротромбозом с органной недостаточностью. </a:t>
            </a:r>
          </a:p>
          <a:p>
            <a:r>
              <a:rPr lang="ru-RU" sz="2200" b="1" smtClean="0">
                <a:ea typeface="Calibri" pitchFamily="34" charset="0"/>
                <a:cs typeface="Calibri" pitchFamily="34" charset="0"/>
              </a:rPr>
              <a:t>Прямое вирусное вторжение в нервную систему. </a:t>
            </a:r>
            <a:endParaRPr lang="ru-RU" sz="2200" smtClean="0">
              <a:ea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None/>
            </a:pPr>
            <a:r>
              <a:rPr lang="ru-RU" sz="2200" smtClean="0">
                <a:ea typeface="Calibri" pitchFamily="34" charset="0"/>
                <a:cs typeface="Calibri" pitchFamily="34" charset="0"/>
              </a:rPr>
              <a:t>Имеются данные о прямой инвазии эндотелиальных клеток вирусом тяжелого острого респираторного синдрома коронавируса 2 (SARS-CoV-2), что может привести к повреждению клеток. Некоторые эксперты постулируют, что повреждение эндотелия, микрососудистое воспаление, эндотелиальный экзоцитоз и / или эндотелиит играют центральную роль в патогенезе острого респираторного дистресс-синдрома и органной недостаточности у пациентов с тяжелой формой COVID-19.</a:t>
            </a:r>
          </a:p>
        </p:txBody>
      </p:sp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1052176" y="2119312"/>
            <a:ext cx="646112" cy="64611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0288588" y="1343025"/>
            <a:ext cx="2533650" cy="1273175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-500856" y="5103019"/>
            <a:ext cx="2016125" cy="1014413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27831" y="5730082"/>
            <a:ext cx="485775" cy="48418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E7FFD28-545C-4C88-A2E7-152FB234C9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C5995D-82A4-4867-AAB7-7BAF565E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 smtClean="0">
                <a:solidFill>
                  <a:srgbClr val="FFFFFF"/>
                </a:solidFill>
              </a:rPr>
              <a:t>COVID-19</a:t>
            </a:r>
            <a:endParaRPr lang="ru-RU" sz="46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16031B7-1A36-4DE7-A6F2-E8A87848A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ru-RU" sz="2600" dirty="0"/>
              <a:t>COVID-19 (аббревиатура от англ. </a:t>
            </a:r>
            <a:r>
              <a:rPr lang="ru-RU" sz="2600" dirty="0" err="1"/>
              <a:t>COronaVIrus</a:t>
            </a:r>
            <a:r>
              <a:rPr lang="ru-RU" sz="2600" dirty="0"/>
              <a:t> </a:t>
            </a:r>
            <a:r>
              <a:rPr lang="ru-RU" sz="2600" dirty="0" err="1"/>
              <a:t>Disease</a:t>
            </a:r>
            <a:r>
              <a:rPr lang="ru-RU" sz="2600" dirty="0"/>
              <a:t> 2019), ранее </a:t>
            </a:r>
            <a:r>
              <a:rPr lang="ru-RU" sz="2600" dirty="0" err="1"/>
              <a:t>коронавирусная</a:t>
            </a:r>
            <a:r>
              <a:rPr lang="ru-RU" sz="2600" dirty="0"/>
              <a:t> инфекция 2019-nCoV — потенциально тяжёлая, острая респираторная инфекция, вызываемая </a:t>
            </a:r>
            <a:r>
              <a:rPr lang="ru-RU" sz="2600" dirty="0" err="1"/>
              <a:t>коронавирусом</a:t>
            </a:r>
            <a:r>
              <a:rPr lang="ru-RU" sz="2600" dirty="0"/>
              <a:t> SARS-CoV-2 (2019-nCoV). Представляет собой опасное заболевание, которое может протекать как в форме острой респираторной вирусной инфекции лёгкого течения, так и в тяжёлой форме. Вирус способен поражать различные органы через прямое инфицирование или посредством иммунного ответа организма. 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="" xmlns:p14="http://schemas.microsoft.com/office/powerpoint/2010/main" val="1585678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Объект 3"/>
          <p:cNvSpPr>
            <a:spLocks noGrp="1"/>
          </p:cNvSpPr>
          <p:nvPr>
            <p:ph idx="1"/>
          </p:nvPr>
        </p:nvSpPr>
        <p:spPr>
          <a:xfrm>
            <a:off x="6816725" y="949325"/>
            <a:ext cx="5375275" cy="1422400"/>
          </a:xfrm>
        </p:spPr>
        <p:txBody>
          <a:bodyPr>
            <a:sp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ru-RU" smtClean="0">
                <a:ea typeface="Calibri" pitchFamily="34" charset="0"/>
                <a:cs typeface="Times New Roman" pitchFamily="18" charset="0"/>
              </a:rPr>
              <a:t>3</a:t>
            </a:r>
            <a:r>
              <a:rPr lang="ru-RU" altLang="ru-RU" smtClean="0">
                <a:ea typeface="Calibri" pitchFamily="34" charset="0"/>
                <a:cs typeface="Times New Roman" pitchFamily="18" charset="0"/>
              </a:rPr>
              <a:t> фактора</a:t>
            </a:r>
            <a:r>
              <a:rPr lang="en-US" altLang="ru-RU" smtClean="0">
                <a:ea typeface="Calibri" pitchFamily="34" charset="0"/>
                <a:cs typeface="Times New Roman" pitchFamily="18" charset="0"/>
              </a:rPr>
              <a:t>,</a:t>
            </a:r>
            <a:r>
              <a:rPr lang="ru-RU" altLang="ru-RU" smtClean="0">
                <a:ea typeface="Calibri" pitchFamily="34" charset="0"/>
                <a:cs typeface="Times New Roman" pitchFamily="18" charset="0"/>
              </a:rPr>
              <a:t> ведущие к полиорганной недостаточности и смерти: </a:t>
            </a:r>
          </a:p>
        </p:txBody>
      </p:sp>
      <p:sp>
        <p:nvSpPr>
          <p:cNvPr id="733187" name="TextBox 6"/>
          <p:cNvSpPr txBox="1">
            <a:spLocks noChangeArrowheads="1"/>
          </p:cNvSpPr>
          <p:nvPr/>
        </p:nvSpPr>
        <p:spPr bwMode="auto">
          <a:xfrm>
            <a:off x="6835775" y="2555875"/>
            <a:ext cx="5016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400">
                <a:ea typeface="Calibri" pitchFamily="34" charset="0"/>
                <a:cs typeface="Times New Roman" pitchFamily="18" charset="0"/>
              </a:rPr>
              <a:t>гипоксия </a:t>
            </a:r>
          </a:p>
        </p:txBody>
      </p:sp>
      <p:sp>
        <p:nvSpPr>
          <p:cNvPr id="733188" name="TextBox 7"/>
          <p:cNvSpPr txBox="1">
            <a:spLocks noChangeArrowheads="1"/>
          </p:cNvSpPr>
          <p:nvPr/>
        </p:nvSpPr>
        <p:spPr bwMode="auto">
          <a:xfrm>
            <a:off x="6816725" y="3206750"/>
            <a:ext cx="52403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400">
                <a:ea typeface="Calibri" pitchFamily="34" charset="0"/>
                <a:cs typeface="Times New Roman" pitchFamily="18" charset="0"/>
              </a:rPr>
              <a:t>цитокиновый шторм </a:t>
            </a:r>
          </a:p>
        </p:txBody>
      </p:sp>
      <p:sp>
        <p:nvSpPr>
          <p:cNvPr id="733189" name="TextBox 8"/>
          <p:cNvSpPr txBox="1">
            <a:spLocks noChangeArrowheads="1"/>
          </p:cNvSpPr>
          <p:nvPr/>
        </p:nvSpPr>
        <p:spPr bwMode="auto">
          <a:xfrm>
            <a:off x="6835775" y="3935413"/>
            <a:ext cx="5721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400">
                <a:ea typeface="Calibri" pitchFamily="34" charset="0"/>
                <a:cs typeface="Times New Roman" pitchFamily="18" charset="0"/>
              </a:rPr>
              <a:t>гиперкоагуляция</a:t>
            </a:r>
          </a:p>
        </p:txBody>
      </p:sp>
      <p:pic>
        <p:nvPicPr>
          <p:cNvPr id="733190" name="Picture 2" descr="Коронавирусом можно заразиться повторно? А как же вакцина? Отвечаем на  вопросы об иммунитете к Covid-19 - BBC News Русская служ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301625"/>
            <a:ext cx="6332538" cy="59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Заголовок 1"/>
          <p:cNvSpPr>
            <a:spLocks noGrp="1"/>
          </p:cNvSpPr>
          <p:nvPr>
            <p:ph type="title"/>
          </p:nvPr>
        </p:nvSpPr>
        <p:spPr>
          <a:xfrm>
            <a:off x="784225" y="209550"/>
            <a:ext cx="11407775" cy="186690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1A1A1B"/>
                </a:solidFill>
                <a:latin typeface="Arial" pitchFamily="34" charset="0"/>
                <a:cs typeface="Times New Roman" pitchFamily="18" charset="0"/>
              </a:rPr>
              <a:t>Наиболее эффективный способ борьбы с ковидом: маски. Обязательно и всем</a:t>
            </a:r>
            <a:endParaRPr lang="ru-RU" altLang="ru-RU" sz="3600" smtClean="0"/>
          </a:p>
        </p:txBody>
      </p:sp>
      <p:sp>
        <p:nvSpPr>
          <p:cNvPr id="766979" name="Объект 2"/>
          <p:cNvSpPr>
            <a:spLocks noGrp="1"/>
          </p:cNvSpPr>
          <p:nvPr>
            <p:ph idx="1"/>
          </p:nvPr>
        </p:nvSpPr>
        <p:spPr>
          <a:xfrm>
            <a:off x="509588" y="1603375"/>
            <a:ext cx="10790237" cy="90011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altLang="ru-RU" sz="1800" smtClean="0">
                <a:ea typeface="Calibri" pitchFamily="34" charset="0"/>
                <a:cs typeface="Times New Roman" pitchFamily="18" charset="0"/>
              </a:rPr>
              <a:t>Надев маску, человек не распространяет вирусы, и одновременно уменьшaется количество вирусных частиц, которые человек вдыхает Чем меньше вируса тем легче течение. Репликационная фаза вируса максимальна до появления симптомов</a:t>
            </a:r>
          </a:p>
        </p:txBody>
      </p:sp>
      <p:sp>
        <p:nvSpPr>
          <p:cNvPr id="766980" name="TextBox 8"/>
          <p:cNvSpPr txBox="1">
            <a:spLocks noChangeArrowheads="1"/>
          </p:cNvSpPr>
          <p:nvPr/>
        </p:nvSpPr>
        <p:spPr bwMode="auto">
          <a:xfrm>
            <a:off x="495300" y="3613150"/>
            <a:ext cx="11353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1575"/>
              </a:lnSpc>
              <a:spcAft>
                <a:spcPts val="800"/>
              </a:spcAft>
            </a:pPr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но есть циркулирующие ошметки вируса (viral debri). Иммунный ответ на эти ошметки убивает хозяина. Живой вирус не убивает.</a:t>
            </a:r>
          </a:p>
        </p:txBody>
      </p:sp>
      <p:sp>
        <p:nvSpPr>
          <p:cNvPr id="766981" name="TextBox 10"/>
          <p:cNvSpPr txBox="1">
            <a:spLocks noChangeArrowheads="1"/>
          </p:cNvSpPr>
          <p:nvPr/>
        </p:nvSpPr>
        <p:spPr bwMode="auto">
          <a:xfrm>
            <a:off x="865188" y="2744788"/>
            <a:ext cx="11326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600">
                <a:solidFill>
                  <a:srgbClr val="1A1A1B"/>
                </a:solidFill>
                <a:latin typeface="Arial" pitchFamily="34" charset="0"/>
                <a:cs typeface="Times New Roman" pitchFamily="18" charset="0"/>
              </a:rPr>
              <a:t>В легочной фазе у человека уже нет живого вируса</a:t>
            </a:r>
          </a:p>
        </p:txBody>
      </p:sp>
      <p:sp>
        <p:nvSpPr>
          <p:cNvPr id="766982" name="TextBox 14"/>
          <p:cNvSpPr txBox="1">
            <a:spLocks noChangeArrowheads="1"/>
          </p:cNvSpPr>
          <p:nvPr/>
        </p:nvSpPr>
        <p:spPr bwMode="auto">
          <a:xfrm>
            <a:off x="554038" y="5126038"/>
            <a:ext cx="1120457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Человек чувствует себя лучше на 6-8 день, но в этом коварство вируса: появляются респираторные симптомы. У некоторых бывает молчаливая гипоксемия: сатурация кислорода 43%, а он не чувствует - 3-4 дня такого прогресса, реанимация, интубация, смерть</a:t>
            </a:r>
          </a:p>
        </p:txBody>
      </p:sp>
      <p:sp>
        <p:nvSpPr>
          <p:cNvPr id="766983" name="TextBox 16"/>
          <p:cNvSpPr txBox="1">
            <a:spLocks noChangeArrowheads="1"/>
          </p:cNvSpPr>
          <p:nvPr/>
        </p:nvSpPr>
        <p:spPr bwMode="auto">
          <a:xfrm>
            <a:off x="642938" y="4422775"/>
            <a:ext cx="810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600">
                <a:solidFill>
                  <a:srgbClr val="1A1A1B"/>
                </a:solidFill>
                <a:latin typeface="Arial" pitchFamily="34" charset="0"/>
                <a:cs typeface="Times New Roman" pitchFamily="18" charset="0"/>
              </a:rPr>
              <a:t>Температура держится 12 дней.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A254D376-7060-4491-9779-FC35E62F3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89F449-D379-4DFF-959F-F93F7796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/>
              <a:t>Строение вируса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88A4BAE-00F6-484A-A6BC-4BAF69197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70" b="14608"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1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C8C3900-B8A1-4965-88E6-CBCBFE0672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04825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0A8527B5-46F9-4206-9011-34DBF246D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24568"/>
            <a:ext cx="5753098" cy="5412920"/>
          </a:xfrm>
        </p:spPr>
        <p:txBody>
          <a:bodyPr anchor="ctr">
            <a:normAutofit lnSpcReduction="10000"/>
          </a:bodyPr>
          <a:lstStyle/>
          <a:p>
            <a:r>
              <a:rPr lang="ru-RU" sz="1900"/>
              <a:t>Геном представлен одноцепочечной (+)РНК. Нуклеокапсид окружён белковой мембраной и липосодержащей внешней оболочкой, от которой отходят булавовидные шиповидные отростки, напоминающие корону, за что семейство и получило своё название. Культивируют на культуре тканей эмбриона человека.</a:t>
            </a:r>
          </a:p>
          <a:p>
            <a:endParaRPr lang="ru-RU" sz="1900"/>
          </a:p>
          <a:p>
            <a:r>
              <a:rPr lang="ru-RU" sz="1900"/>
              <a:t>2019-nCoV использует S-белок на короне для прикрепления к своему рецептору — ангиотензинпревращающему ферменту 2 (ACE2), а также к сериновой протеазе TMPRSS2[9], как и вирус SARS-CoV (атипичной пневмонии)[10]. Клетка окутывает вирус своей мембраной, и образовавшийся мембранный пузырёк оказывается в цитоплазме клетки. Два упомянутых белка-рецептора клетки трансформируют S-белок вируса таким образом, что мембраны вируса и клетки сливаются[11].</a:t>
            </a:r>
          </a:p>
          <a:p>
            <a:endParaRPr lang="ru-RU" sz="1900"/>
          </a:p>
          <a:p>
            <a:endParaRPr lang="ru-RU" sz="1900"/>
          </a:p>
        </p:txBody>
      </p:sp>
    </p:spTree>
    <p:extLst>
      <p:ext uri="{BB962C8B-B14F-4D97-AF65-F5344CB8AC3E}">
        <p14:creationId xmlns="" xmlns:p14="http://schemas.microsoft.com/office/powerpoint/2010/main" val="196152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7FFD28-545C-4C88-A2E7-152FB234C9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4AA7D4-F6A1-421C-98D4-C4F3DE42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300">
                <a:solidFill>
                  <a:srgbClr val="FFFFFF"/>
                </a:solidFill>
              </a:rPr>
              <a:t>Неврологические заболевания и коронавирусная инфекция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975329-466A-4375-AEB3-44D17B109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/>
              <a:t>Неврологические иммунные заболевания, такие как рассеянный склероз и некоторые заболевания периферической нервной системы, могут воздействовать на иммунную систему пациентов, которые в целом являются здоровыми. Эти заболевания могут быть у пациентов пожилого возраста с не неврологическими расстройствами (известными как коморбиды). Неврологические заболевания могут быть также частью мультисистемного заболевания, такого как заболевание легких и нейросаркоидоз, или системный васкулит, которые увеличивают риски более тяжелого течения при COVID-19. Общий риск считается повышенным, когда у пациента присутствует более одного фактора.</a:t>
            </a:r>
          </a:p>
        </p:txBody>
      </p:sp>
    </p:spTree>
    <p:extLst>
      <p:ext uri="{BB962C8B-B14F-4D97-AF65-F5344CB8AC3E}">
        <p14:creationId xmlns="" xmlns:p14="http://schemas.microsoft.com/office/powerpoint/2010/main" val="355722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2">
            <a:extLst>
              <a:ext uri="{FF2B5EF4-FFF2-40B4-BE49-F238E27FC236}">
                <a16:creationId xmlns="" xmlns:a16="http://schemas.microsoft.com/office/drawing/2014/main" id="{A254D376-7060-4491-9779-FC35E62F3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DBC6CE35-6A03-4FC7-98FE-A72B38976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233"/>
          <a:stretch/>
        </p:blipFill>
        <p:spPr>
          <a:xfrm>
            <a:off x="20" y="10"/>
            <a:ext cx="12191980" cy="6124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219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E7FFD28-545C-4C88-A2E7-152FB234C9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946A57-E17C-4F38-B1D8-7B04F5D97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ru-RU" sz="2600" dirty="0"/>
              <a:t>По данным зарубежных источников наиболее распространенными заболеваниями нервной системы, вызываемых </a:t>
            </a:r>
            <a:r>
              <a:rPr lang="en-US" sz="2600" dirty="0" smtClean="0"/>
              <a:t>COVID-19</a:t>
            </a:r>
            <a:r>
              <a:rPr lang="ru-RU" sz="2600" dirty="0" smtClean="0"/>
              <a:t>, </a:t>
            </a:r>
            <a:r>
              <a:rPr lang="ru-RU" sz="2600" dirty="0"/>
              <a:t>являются следующие: вирусный энцефалит, инфекционная токсическая энцефалопатия, острые цереброваскулярные заболевания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43683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09700" y="1409700"/>
            <a:ext cx="6858000" cy="403860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34225" name="Заголовок 1"/>
          <p:cNvSpPr>
            <a:spLocks noGrp="1"/>
          </p:cNvSpPr>
          <p:nvPr>
            <p:ph type="title"/>
          </p:nvPr>
        </p:nvSpPr>
        <p:spPr>
          <a:xfrm>
            <a:off x="466725" y="587375"/>
            <a:ext cx="3201988" cy="3387725"/>
          </a:xfrm>
        </p:spPr>
        <p:txBody>
          <a:bodyPr anchor="b"/>
          <a:lstStyle/>
          <a:p>
            <a:pPr algn="r"/>
            <a:r>
              <a:rPr lang="ru-RU" sz="3100" smtClean="0">
                <a:solidFill>
                  <a:srgbClr val="FFFFFF"/>
                </a:solidFill>
              </a:rPr>
              <a:t>Нейропатогенез.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46563" y="514350"/>
            <a:ext cx="7683500" cy="593248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b="1" smtClean="0">
                <a:ea typeface="Calibri" pitchFamily="34" charset="0"/>
                <a:cs typeface="Calibri" pitchFamily="34" charset="0"/>
              </a:rPr>
              <a:t>Неврологические осложнения могут возникать как в результате прямого воздействия вируса, так и в результате системной реакции на инфекцию.</a:t>
            </a:r>
            <a:endParaRPr lang="ru-RU" b="1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2200" smtClean="0">
                <a:ea typeface="Calibri" pitchFamily="34" charset="0"/>
                <a:cs typeface="Calibri" pitchFamily="34" charset="0"/>
              </a:rPr>
              <a:t>Механизмы поражения:</a:t>
            </a:r>
          </a:p>
          <a:p>
            <a:pPr marL="0" indent="0">
              <a:lnSpc>
                <a:spcPct val="80000"/>
              </a:lnSpc>
            </a:pPr>
            <a:r>
              <a:rPr lang="ru-RU" sz="2000" b="1" smtClean="0">
                <a:ea typeface="Calibri" pitchFamily="34" charset="0"/>
                <a:cs typeface="Calibri" pitchFamily="34" charset="0"/>
              </a:rPr>
              <a:t>Неврологическое повреждение в результате системной дисфункции - </a:t>
            </a:r>
            <a:r>
              <a:rPr lang="ru-RU" sz="2000" smtClean="0">
                <a:ea typeface="Calibri" pitchFamily="34" charset="0"/>
                <a:cs typeface="Calibri" pitchFamily="34" charset="0"/>
              </a:rPr>
              <a:t>гипоксемия, распространенная у пациентов с тяжелой формой COVID-19. Нейрохимические свидетельства астроцитарного и нейронального повреждения, зарегистрированные в плазме крови пациентов с умеренным и тяжелым COVID-19, </a:t>
            </a:r>
            <a:r>
              <a:rPr lang="ru-RU" sz="2000" b="1" smtClean="0">
                <a:ea typeface="Calibri" pitchFamily="34" charset="0"/>
                <a:cs typeface="Calibri" pitchFamily="34" charset="0"/>
              </a:rPr>
              <a:t>не указывают</a:t>
            </a:r>
            <a:r>
              <a:rPr lang="ru-RU" sz="2000" smtClean="0">
                <a:ea typeface="Calibri" pitchFamily="34" charset="0"/>
                <a:cs typeface="Calibri" pitchFamily="34" charset="0"/>
              </a:rPr>
              <a:t> на специфический патогенез. </a:t>
            </a:r>
          </a:p>
          <a:p>
            <a:pPr marL="0" indent="0">
              <a:lnSpc>
                <a:spcPct val="80000"/>
              </a:lnSpc>
            </a:pPr>
            <a:endParaRPr lang="ru-RU" sz="2000" smtClean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</a:pPr>
            <a:r>
              <a:rPr lang="ru-RU" sz="2000" b="1" smtClean="0">
                <a:ea typeface="Calibri" pitchFamily="34" charset="0"/>
                <a:cs typeface="Calibri" pitchFamily="34" charset="0"/>
              </a:rPr>
              <a:t>Дисфункция ренин-ангиотензиновой системы - </a:t>
            </a:r>
            <a:r>
              <a:rPr lang="ru-RU" sz="2000" smtClean="0">
                <a:ea typeface="Calibri" pitchFamily="34" charset="0"/>
                <a:cs typeface="Calibri" pitchFamily="34" charset="0"/>
              </a:rPr>
              <a:t> SARS-CoV-2 использует ангиотензин-превращающий фермент 2 (ACE2), мембранно-связанный белок, в качестве точки входа в клетки. ACE2 превращает ангиотензин II в ангиотензин, который обладает сосудорасширяющими, антипролиферативными и антифибротическими свойствами. Связываясь с ACE2, вирус SARS-CoV-2 может вызывать вторичные сердечно- и цереброваскулярные эффекты из-за дисфункции RAS. </a:t>
            </a:r>
          </a:p>
          <a:p>
            <a:pPr marL="0" indent="0">
              <a:lnSpc>
                <a:spcPct val="80000"/>
              </a:lnSpc>
            </a:pPr>
            <a:endParaRPr lang="ru-RU" sz="2000" smtClean="0"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="" xmlns:a16="http://schemas.microsoft.com/office/drawing/2014/main" id="{33CD251C-A887-4D2F-925B-FC0971985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9">
            <a:extLst>
              <a:ext uri="{FF2B5EF4-FFF2-40B4-BE49-F238E27FC236}">
                <a16:creationId xmlns="" xmlns:a16="http://schemas.microsoft.com/office/drawing/2014/main" id="{B19D093C-27FB-4032-B282-42C4563F2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1">
            <a:extLst>
              <a:ext uri="{FF2B5EF4-FFF2-40B4-BE49-F238E27FC236}">
                <a16:creationId xmlns="" xmlns:a16="http://schemas.microsoft.com/office/drawing/2014/main" id="{35EE815E-1BD3-4777-B652-6D98825BF6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33" name="Freeform 5">
              <a:extLst>
                <a:ext uri="{FF2B5EF4-FFF2-40B4-BE49-F238E27FC236}">
                  <a16:creationId xmlns="" xmlns:a16="http://schemas.microsoft.com/office/drawing/2014/main" id="{E6692982-4A7D-4392-87CD-F0CD4B027D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>
              <a:extLst>
                <a:ext uri="{FF2B5EF4-FFF2-40B4-BE49-F238E27FC236}">
                  <a16:creationId xmlns="" xmlns:a16="http://schemas.microsoft.com/office/drawing/2014/main" id="{196485F7-F277-4123-AC53-98EA4C8587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Content Placeholder 8">
            <a:extLst>
              <a:ext uri="{FF2B5EF4-FFF2-40B4-BE49-F238E27FC236}">
                <a16:creationId xmlns="" xmlns:a16="http://schemas.microsoft.com/office/drawing/2014/main" id="{71FD23E4-EF8F-4B5B-A96E-7BBA47E02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anchor="t">
            <a:norm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Структуры, наиболее подверженные заражению, и механизмы заражения вирусом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AEE71F8-890A-4340-B6D0-95BF59C84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" r="2612"/>
          <a:stretch/>
        </p:blipFill>
        <p:spPr>
          <a:xfrm>
            <a:off x="5373758" y="903730"/>
            <a:ext cx="6128320" cy="4472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29809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5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6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7.xml><?xml version="1.0" encoding="utf-8"?>
<a:theme xmlns:a="http://schemas.openxmlformats.org/drawingml/2006/main" name="3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8.xml><?xml version="1.0" encoding="utf-8"?>
<a:theme xmlns:a="http://schemas.openxmlformats.org/drawingml/2006/main" name="4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1114</Words>
  <Application>Microsoft Office PowerPoint</Application>
  <PresentationFormat>Произвольный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1_Тема Office</vt:lpstr>
      <vt:lpstr>Office Theme</vt:lpstr>
      <vt:lpstr>1_Office Theme</vt:lpstr>
      <vt:lpstr>Легкий дым</vt:lpstr>
      <vt:lpstr>1_Легкий дым</vt:lpstr>
      <vt:lpstr>2_Легкий дым</vt:lpstr>
      <vt:lpstr>3_Легкий дым</vt:lpstr>
      <vt:lpstr>4_Легкий дым</vt:lpstr>
      <vt:lpstr>Неврологические осложнения при COVID-19</vt:lpstr>
      <vt:lpstr>COVID-19</vt:lpstr>
      <vt:lpstr>Строение вируса</vt:lpstr>
      <vt:lpstr>Слайд 4</vt:lpstr>
      <vt:lpstr>Неврологические заболевания и коронавирусная инфекция</vt:lpstr>
      <vt:lpstr>Слайд 6</vt:lpstr>
      <vt:lpstr>Слайд 7</vt:lpstr>
      <vt:lpstr>Нейропатогенез.</vt:lpstr>
      <vt:lpstr>Слайд 9</vt:lpstr>
      <vt:lpstr>Слайд 10</vt:lpstr>
      <vt:lpstr> ЧУВСТВИТЕЛЬНОСТЬ ПЦР 80%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Наиболее эффективный способ борьбы с ковидом: маски. Обязательно и всем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Елена</cp:lastModifiedBy>
  <cp:revision>92</cp:revision>
  <dcterms:created xsi:type="dcterms:W3CDTF">2021-01-13T16:42:12Z</dcterms:created>
  <dcterms:modified xsi:type="dcterms:W3CDTF">2022-12-04T16:51:58Z</dcterms:modified>
</cp:coreProperties>
</file>