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527" r:id="rId2"/>
    <p:sldId id="526" r:id="rId3"/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338" r:id="rId12"/>
    <p:sldId id="264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8" d="100"/>
          <a:sy n="48" d="100"/>
        </p:scale>
        <p:origin x="1406" y="3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20" name="Подзаголовок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/>
              <a:t>Образец подзаголовка</a:t>
            </a:r>
            <a:endParaRPr kumimoji="0" lang="en-US"/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3C4DE-38D7-454F-A262-8FF3D4A429E9}" type="datetimeFigureOut">
              <a:rPr lang="ru-RU" smtClean="0"/>
              <a:t>07.11.2019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DC9CA1-7049-4B05-994F-80592525D68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3C4DE-38D7-454F-A262-8FF3D4A429E9}" type="datetimeFigureOut">
              <a:rPr lang="ru-RU" smtClean="0"/>
              <a:t>07.11.2019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DC9CA1-7049-4B05-994F-80592525D68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3C4DE-38D7-454F-A262-8FF3D4A429E9}" type="datetimeFigureOut">
              <a:rPr lang="ru-RU" smtClean="0"/>
              <a:t>07.11.2019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DC9CA1-7049-4B05-994F-80592525D68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3C4DE-38D7-454F-A262-8FF3D4A429E9}" type="datetimeFigureOut">
              <a:rPr lang="ru-RU" smtClean="0"/>
              <a:t>07.11.2019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DC9CA1-7049-4B05-994F-80592525D68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Скругленный прямоугольник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3C4DE-38D7-454F-A262-8FF3D4A429E9}" type="datetimeFigureOut">
              <a:rPr lang="ru-RU" smtClean="0"/>
              <a:t>07.11.2019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DC9CA1-7049-4B05-994F-80592525D68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3C4DE-38D7-454F-A262-8FF3D4A429E9}" type="datetimeFigureOut">
              <a:rPr lang="ru-RU" smtClean="0"/>
              <a:t>07.11.2019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DC9CA1-7049-4B05-994F-80592525D68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3C4DE-38D7-454F-A262-8FF3D4A429E9}" type="datetimeFigureOut">
              <a:rPr lang="ru-RU" smtClean="0"/>
              <a:t>07.11.2019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DC9CA1-7049-4B05-994F-80592525D68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3C4DE-38D7-454F-A262-8FF3D4A429E9}" type="datetimeFigureOut">
              <a:rPr lang="ru-RU" smtClean="0"/>
              <a:t>07.11.2019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DC9CA1-7049-4B05-994F-80592525D68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3C4DE-38D7-454F-A262-8FF3D4A429E9}" type="datetimeFigureOut">
              <a:rPr lang="ru-RU" smtClean="0"/>
              <a:t>07.11.2019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DC9CA1-7049-4B05-994F-80592525D68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3C4DE-38D7-454F-A262-8FF3D4A429E9}" type="datetimeFigureOut">
              <a:rPr lang="ru-RU" smtClean="0"/>
              <a:t>07.11.2019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DC9CA1-7049-4B05-994F-80592525D68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с одним скругленным углом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3C4DE-38D7-454F-A262-8FF3D4A429E9}" type="datetimeFigureOut">
              <a:rPr lang="ru-RU" smtClean="0"/>
              <a:t>07.11.2019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DC9CA1-7049-4B05-994F-80592525D681}" type="slidenum">
              <a:rPr lang="ru-RU" smtClean="0"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/>
              <a:t>Вставка рисунка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/>
          <a:p>
            <a:pPr lvl="0" eaLnBrk="1" latinLnBrk="0" hangingPunct="1"/>
            <a:r>
              <a:rPr kumimoji="0" lang="ru-RU"/>
              <a:t>Образец текста</a:t>
            </a:r>
          </a:p>
          <a:p>
            <a:pPr lvl="1" eaLnBrk="1" latinLnBrk="0" hangingPunct="1"/>
            <a:r>
              <a:rPr kumimoji="0" lang="ru-RU"/>
              <a:t>Второй уровень</a:t>
            </a:r>
          </a:p>
          <a:p>
            <a:pPr lvl="2" eaLnBrk="1" latinLnBrk="0" hangingPunct="1"/>
            <a:r>
              <a:rPr kumimoji="0" lang="ru-RU"/>
              <a:t>Третий уровень</a:t>
            </a:r>
          </a:p>
          <a:p>
            <a:pPr lvl="3" eaLnBrk="1" latinLnBrk="0" hangingPunct="1"/>
            <a:r>
              <a:rPr kumimoji="0" lang="ru-RU"/>
              <a:t>Четвертый уровень</a:t>
            </a:r>
          </a:p>
          <a:p>
            <a:pPr lvl="4" eaLnBrk="1" latinLnBrk="0" hangingPunct="1"/>
            <a:r>
              <a:rPr kumimoji="0" lang="ru-RU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9EB3C4DE-38D7-454F-A262-8FF3D4A429E9}" type="datetimeFigureOut">
              <a:rPr lang="ru-RU" smtClean="0"/>
              <a:t>07.11.2019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0EDC9CA1-7049-4B05-994F-80592525D681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АртюшенкоИ\Desktop\Безымянный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5767426"/>
            <a:ext cx="9144000" cy="1095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Users\АртюшенкоИ\Desktop\Макеты\Лого\Полный новый лого\Лого АПО ПОЛНЫЙ_вертикаль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89444" y="908720"/>
            <a:ext cx="5387911" cy="26642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0641193-18ED-4FEA-9FF7-7C1C08A674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2313" y="5157192"/>
            <a:ext cx="7772400" cy="1152128"/>
          </a:xfrm>
        </p:spPr>
        <p:txBody>
          <a:bodyPr>
            <a:normAutofit/>
          </a:bodyPr>
          <a:lstStyle/>
          <a:p>
            <a:pPr algn="ctr"/>
            <a:endParaRPr lang="ru-RU" sz="28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3109080B-0C10-4431-AEE6-6B91E3E8260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22313" y="3861048"/>
            <a:ext cx="7772400" cy="1152128"/>
          </a:xfrm>
        </p:spPr>
        <p:txBody>
          <a:bodyPr/>
          <a:lstStyle/>
          <a:p>
            <a:pPr algn="ctr"/>
            <a:r>
              <a:rPr lang="ru-RU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Кафедра клинической лабораторной диагностики и патологической анатомии</a:t>
            </a:r>
          </a:p>
        </p:txBody>
      </p:sp>
    </p:spTree>
    <p:extLst>
      <p:ext uri="{BB962C8B-B14F-4D97-AF65-F5344CB8AC3E}">
        <p14:creationId xmlns:p14="http://schemas.microsoft.com/office/powerpoint/2010/main" val="376394652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4" name="Содержимое 3" descr="онкоцитарная щитовидка.jpg"/>
          <p:cNvPicPr>
            <a:picLocks noGrp="1" noChangeAspect="1"/>
          </p:cNvPicPr>
          <p:nvPr>
            <p:ph idx="1"/>
          </p:nvPr>
        </p:nvPicPr>
        <p:blipFill>
          <a:blip r:embed="rId2" cstate="print">
            <a:lum bright="10000" contrast="10000"/>
          </a:blip>
          <a:srcRect l="4545" t="22289" r="4545" b="8428"/>
          <a:stretch>
            <a:fillRect/>
          </a:stretch>
        </p:blipFill>
        <p:spPr>
          <a:xfrm>
            <a:off x="1547664" y="836712"/>
            <a:ext cx="5760640" cy="4104456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7170" name="Picture 2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 l="19861" t="34483" r="37569" b="9195"/>
          <a:stretch>
            <a:fillRect/>
          </a:stretch>
        </p:blipFill>
        <p:spPr bwMode="auto">
          <a:xfrm>
            <a:off x="323528" y="260648"/>
            <a:ext cx="4248472" cy="6192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1" name="Picture 3"/>
          <p:cNvPicPr>
            <a:picLocks noGrp="1" noChangeAspect="1" noChangeArrowheads="1"/>
          </p:cNvPicPr>
          <p:nvPr>
            <p:ph sz="quarter" idx="4"/>
          </p:nvPr>
        </p:nvPicPr>
        <p:blipFill>
          <a:blip r:embed="rId3" cstate="print"/>
          <a:srcRect t="12644" r="23391" b="6897"/>
          <a:stretch>
            <a:fillRect/>
          </a:stretch>
        </p:blipFill>
        <p:spPr bwMode="auto">
          <a:xfrm>
            <a:off x="4499992" y="332656"/>
            <a:ext cx="4464496" cy="61206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2" name="Прямая соединительная линия 11"/>
          <p:cNvCxnSpPr/>
          <p:nvPr/>
        </p:nvCxnSpPr>
        <p:spPr>
          <a:xfrm>
            <a:off x="539552" y="2564904"/>
            <a:ext cx="3744416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9457673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Спасибо за внимание.</a:t>
            </a:r>
            <a:br>
              <a:rPr lang="ru-RU" dirty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514776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 Box 5">
            <a:extLst>
              <a:ext uri="{FF2B5EF4-FFF2-40B4-BE49-F238E27FC236}">
                <a16:creationId xmlns:a16="http://schemas.microsoft.com/office/drawing/2014/main" id="{DA14EFA7-327A-4D96-B6F7-AB1E45C2599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48263" y="5084763"/>
            <a:ext cx="2952750" cy="101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ru-RU" altLang="ru-RU"/>
              <a:t>Кулешова С.В.</a:t>
            </a:r>
          </a:p>
          <a:p>
            <a:pPr>
              <a:spcBef>
                <a:spcPct val="50000"/>
              </a:spcBef>
            </a:pPr>
            <a:r>
              <a:rPr lang="ru-RU" altLang="ru-RU"/>
              <a:t>г.Москва, 2018г</a:t>
            </a:r>
          </a:p>
        </p:txBody>
      </p:sp>
      <p:sp>
        <p:nvSpPr>
          <p:cNvPr id="334854" name="Rectangle 6">
            <a:extLst>
              <a:ext uri="{FF2B5EF4-FFF2-40B4-BE49-F238E27FC236}">
                <a16:creationId xmlns:a16="http://schemas.microsoft.com/office/drawing/2014/main" id="{DFCCE234-52E1-4B1A-ACB8-837694CCDB3D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722313" y="2132856"/>
            <a:ext cx="7772400" cy="1296144"/>
          </a:xfrm>
        </p:spPr>
        <p:txBody>
          <a:bodyPr>
            <a:normAutofit fontScale="90000"/>
          </a:bodyPr>
          <a:lstStyle/>
          <a:p>
            <a:pPr>
              <a:defRPr/>
            </a:pPr>
            <a:br>
              <a:rPr lang="ru-RU" sz="4000" dirty="0"/>
            </a:br>
            <a:br>
              <a:rPr lang="ru-RU" sz="4000" dirty="0"/>
            </a:br>
            <a:br>
              <a:rPr lang="ru-RU" sz="4000" dirty="0"/>
            </a:br>
            <a:br>
              <a:rPr lang="ru-RU" sz="4000" dirty="0"/>
            </a:br>
            <a:br>
              <a:rPr lang="ru-RU" sz="4000" dirty="0"/>
            </a:br>
            <a:br>
              <a:rPr lang="ru-RU" sz="4000" dirty="0"/>
            </a:br>
            <a:br>
              <a:rPr lang="ru-RU" sz="4000" dirty="0"/>
            </a:br>
            <a:r>
              <a:rPr lang="ru-RU" sz="2700" dirty="0">
                <a:solidFill>
                  <a:srgbClr val="660033"/>
                </a:solidFill>
              </a:rPr>
              <a:t>Кафедра клинической лабораторной диагностики и патологической анатомии.</a:t>
            </a:r>
            <a:br>
              <a:rPr lang="ru-RU" sz="2700" dirty="0">
                <a:solidFill>
                  <a:srgbClr val="660033"/>
                </a:solidFill>
              </a:rPr>
            </a:br>
            <a:r>
              <a:rPr lang="ru-RU" sz="2700" b="1" dirty="0">
                <a:solidFill>
                  <a:srgbClr val="00B050"/>
                </a:solidFill>
              </a:rPr>
              <a:t>6.1.</a:t>
            </a:r>
            <a:r>
              <a:rPr lang="ru-RU" dirty="0">
                <a:effectLst/>
              </a:rPr>
              <a:t> </a:t>
            </a:r>
            <a:r>
              <a:rPr lang="ru-RU" sz="2700" dirty="0">
                <a:solidFill>
                  <a:srgbClr val="00B050"/>
                </a:solidFill>
                <a:effectLst/>
              </a:rPr>
              <a:t>Принципы цитологической диагностики онкологии щитовидной железы</a:t>
            </a:r>
            <a:r>
              <a:rPr lang="ru-RU" sz="2700">
                <a:solidFill>
                  <a:srgbClr val="00B050"/>
                </a:solidFill>
                <a:effectLst/>
              </a:rPr>
              <a:t>. </a:t>
            </a:r>
            <a:endParaRPr lang="ru-RU" sz="2700" b="1" dirty="0">
              <a:solidFill>
                <a:srgbClr val="00B050"/>
              </a:solidFill>
            </a:endParaRPr>
          </a:p>
        </p:txBody>
      </p:sp>
      <p:sp>
        <p:nvSpPr>
          <p:cNvPr id="334855" name="Rectangle 7">
            <a:extLst>
              <a:ext uri="{FF2B5EF4-FFF2-40B4-BE49-F238E27FC236}">
                <a16:creationId xmlns:a16="http://schemas.microsoft.com/office/drawing/2014/main" id="{9D6FF9F4-5267-4BEC-AA9B-7C7B235F897F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722313" y="3717032"/>
            <a:ext cx="7772400" cy="1296144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sz="2800" b="1" dirty="0"/>
              <a:t>Раздел. Цитологические исследования</a:t>
            </a:r>
          </a:p>
        </p:txBody>
      </p:sp>
      <p:pic>
        <p:nvPicPr>
          <p:cNvPr id="11269" name="Содержимое 5" descr="микроскоп.jpg">
            <a:extLst>
              <a:ext uri="{FF2B5EF4-FFF2-40B4-BE49-F238E27FC236}">
                <a16:creationId xmlns:a16="http://schemas.microsoft.com/office/drawing/2014/main" id="{5D415D1E-52C6-489E-BC49-DBF4578C843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750" y="5084763"/>
            <a:ext cx="1047750" cy="1428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100671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22376" y="1196752"/>
            <a:ext cx="7772400" cy="1224136"/>
          </a:xfrm>
        </p:spPr>
        <p:txBody>
          <a:bodyPr/>
          <a:lstStyle/>
          <a:p>
            <a:r>
              <a:rPr lang="ru-RU" dirty="0"/>
              <a:t>Рак щитовидной железы 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b="1" dirty="0"/>
              <a:t>Цитологические критерии</a:t>
            </a:r>
          </a:p>
        </p:txBody>
      </p:sp>
      <p:pic>
        <p:nvPicPr>
          <p:cNvPr id="5" name="Рисунок 4" descr="щитовидная железа онкоцитарная.jpg"/>
          <p:cNvPicPr>
            <a:picLocks noChangeAspect="1"/>
          </p:cNvPicPr>
          <p:nvPr/>
        </p:nvPicPr>
        <p:blipFill>
          <a:blip r:embed="rId2" cstate="print">
            <a:lum bright="10000" contrast="10000"/>
          </a:blip>
          <a:srcRect t="29000" b="17451"/>
          <a:stretch>
            <a:fillRect/>
          </a:stretch>
        </p:blipFill>
        <p:spPr>
          <a:xfrm>
            <a:off x="395536" y="2780928"/>
            <a:ext cx="3857625" cy="3672408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  <p:extLst>
      <p:ext uri="{BB962C8B-B14F-4D97-AF65-F5344CB8AC3E}">
        <p14:creationId xmlns:p14="http://schemas.microsoft.com/office/powerpoint/2010/main" val="31057043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Критерии диагностики папиллярного рака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dirty="0"/>
              <a:t>Обильный клеточный состав</a:t>
            </a:r>
          </a:p>
          <a:p>
            <a:r>
              <a:rPr lang="ru-RU" dirty="0"/>
              <a:t>Образование фолликулов, солидных, сосочковых структур</a:t>
            </a:r>
          </a:p>
          <a:p>
            <a:r>
              <a:rPr lang="ru-RU" dirty="0" err="1"/>
              <a:t>Мономорфный</a:t>
            </a:r>
            <a:r>
              <a:rPr lang="ru-RU" dirty="0"/>
              <a:t> состав – с небольшим увеличением я/</a:t>
            </a:r>
            <a:r>
              <a:rPr lang="ru-RU" dirty="0" err="1"/>
              <a:t>ц</a:t>
            </a:r>
            <a:r>
              <a:rPr lang="ru-RU" dirty="0"/>
              <a:t> соотношения</a:t>
            </a:r>
          </a:p>
          <a:p>
            <a:r>
              <a:rPr lang="ru-RU" dirty="0"/>
              <a:t>Ядра клеток округлые и овальные с характерной бороздкой по </a:t>
            </a:r>
            <a:r>
              <a:rPr lang="ru-RU" dirty="0" err="1"/>
              <a:t>длиннику</a:t>
            </a:r>
            <a:r>
              <a:rPr lang="ru-RU" dirty="0"/>
              <a:t>. Данная бороздка выявляется в основном при влажной фиксации препарата. </a:t>
            </a:r>
          </a:p>
          <a:p>
            <a:r>
              <a:rPr lang="ru-RU" dirty="0"/>
              <a:t>Часты внутриядерные включения цитоплазмы</a:t>
            </a:r>
          </a:p>
          <a:p>
            <a:r>
              <a:rPr lang="ru-RU" dirty="0"/>
              <a:t>Многоядерные </a:t>
            </a:r>
            <a:r>
              <a:rPr lang="ru-RU" dirty="0" err="1"/>
              <a:t>симпласты</a:t>
            </a:r>
            <a:endParaRPr lang="ru-RU" dirty="0"/>
          </a:p>
          <a:p>
            <a:r>
              <a:rPr lang="ru-RU" dirty="0"/>
              <a:t>Тягучий коллоид</a:t>
            </a:r>
          </a:p>
          <a:p>
            <a:r>
              <a:rPr lang="ru-RU" dirty="0"/>
              <a:t>Плоскоклеточная метаплазия</a:t>
            </a:r>
          </a:p>
          <a:p>
            <a:r>
              <a:rPr lang="ru-RU" dirty="0" err="1"/>
              <a:t>Псаммомные</a:t>
            </a:r>
            <a:r>
              <a:rPr lang="ru-RU" dirty="0"/>
              <a:t> тельца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Папиллярный рак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 err="1"/>
              <a:t>Неоднородня</a:t>
            </a:r>
            <a:r>
              <a:rPr lang="ru-RU" dirty="0"/>
              <a:t> группа опухолей</a:t>
            </a:r>
          </a:p>
          <a:p>
            <a:r>
              <a:rPr lang="ru-RU" dirty="0"/>
              <a:t>В данной группе можно выделить отдельные морфологические варианты</a:t>
            </a:r>
          </a:p>
          <a:p>
            <a:r>
              <a:rPr lang="ru-RU" dirty="0"/>
              <a:t>Папиллярный</a:t>
            </a:r>
          </a:p>
          <a:p>
            <a:r>
              <a:rPr lang="ru-RU" dirty="0"/>
              <a:t>Фолликулярный</a:t>
            </a:r>
          </a:p>
          <a:p>
            <a:r>
              <a:rPr lang="ru-RU" dirty="0" err="1"/>
              <a:t>Оксифильный</a:t>
            </a:r>
            <a:endParaRPr lang="ru-RU" dirty="0"/>
          </a:p>
          <a:p>
            <a:r>
              <a:rPr lang="ru-RU" dirty="0" err="1"/>
              <a:t>Колумнарный</a:t>
            </a:r>
            <a:endParaRPr lang="ru-RU" dirty="0"/>
          </a:p>
          <a:p>
            <a:r>
              <a:rPr lang="ru-RU" dirty="0" err="1"/>
              <a:t>Перстневидноклеточный</a:t>
            </a:r>
            <a:endParaRPr lang="ru-RU" dirty="0"/>
          </a:p>
          <a:p>
            <a:r>
              <a:rPr lang="ru-RU" dirty="0"/>
              <a:t>Светлоклеточный</a:t>
            </a:r>
          </a:p>
          <a:p>
            <a:r>
              <a:rPr lang="ru-RU" dirty="0"/>
              <a:t>Кистозный ( с выраженной плоскоклеточной метаплазией)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Дифференциальный диагноз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Аденома</a:t>
            </a:r>
          </a:p>
          <a:p>
            <a:r>
              <a:rPr lang="ru-RU" dirty="0"/>
              <a:t>Гиперпластические процессы с образованием папиллярных структур</a:t>
            </a:r>
          </a:p>
          <a:p>
            <a:r>
              <a:rPr lang="ru-RU" dirty="0"/>
              <a:t>Метастазы светлоклеточного </a:t>
            </a:r>
            <a:r>
              <a:rPr lang="ru-RU" dirty="0" err="1"/>
              <a:t>почечноклеточного</a:t>
            </a:r>
            <a:r>
              <a:rPr lang="ru-RU" dirty="0"/>
              <a:t> рака</a:t>
            </a:r>
          </a:p>
          <a:p>
            <a:r>
              <a:rPr lang="ru-RU" dirty="0"/>
              <a:t>Папиллярный рак молочной железы</a:t>
            </a:r>
          </a:p>
          <a:p>
            <a:r>
              <a:rPr lang="ru-RU" dirty="0"/>
              <a:t>Серозный рак яичника</a:t>
            </a:r>
          </a:p>
          <a:p>
            <a:endParaRPr lang="ru-RU" dirty="0"/>
          </a:p>
          <a:p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Фолликулярный рак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ru-RU" dirty="0"/>
              <a:t>Цитологические критерии</a:t>
            </a:r>
          </a:p>
          <a:p>
            <a:pPr algn="just"/>
            <a:r>
              <a:rPr lang="ru-RU" dirty="0"/>
              <a:t>Обильный клеточный состав</a:t>
            </a:r>
          </a:p>
          <a:p>
            <a:pPr algn="just"/>
            <a:r>
              <a:rPr lang="ru-RU" dirty="0"/>
              <a:t>Преимущественное расположение в виде фолликулярных структур, наложение клеток, часто «голые ядра» и разрозненные клетки</a:t>
            </a:r>
          </a:p>
          <a:p>
            <a:pPr algn="just"/>
            <a:r>
              <a:rPr lang="ru-RU" dirty="0"/>
              <a:t>Небольшое количество коллоида</a:t>
            </a:r>
          </a:p>
          <a:p>
            <a:pPr algn="just"/>
            <a:r>
              <a:rPr lang="ru-RU" dirty="0"/>
              <a:t>Ядра увеличены, хроматин крупнозернистый, незначительный ядерных полиморфизм, наличие ядрышек, увеличение их числа и размеров.</a:t>
            </a:r>
          </a:p>
          <a:p>
            <a:pPr algn="just"/>
            <a:r>
              <a:rPr lang="ru-RU" dirty="0"/>
              <a:t>Фон чистый, кистозный и воспалительный компонент отсутствует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/>
              <a:t>Онкоцитарная</a:t>
            </a:r>
            <a:r>
              <a:rPr lang="ru-RU" dirty="0"/>
              <a:t> карцинома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ru-RU" dirty="0"/>
              <a:t>Рак из клеток Ашкинази – </a:t>
            </a:r>
            <a:r>
              <a:rPr lang="ru-RU" dirty="0" err="1"/>
              <a:t>Гюртля</a:t>
            </a:r>
            <a:r>
              <a:rPr lang="ru-RU" dirty="0"/>
              <a:t> ( В-клетки)</a:t>
            </a:r>
          </a:p>
          <a:p>
            <a:r>
              <a:rPr lang="ru-RU" dirty="0"/>
              <a:t>Обильный клеточный состав</a:t>
            </a:r>
          </a:p>
          <a:p>
            <a:r>
              <a:rPr lang="ru-RU" dirty="0"/>
              <a:t>Клетки больших размеров с обильной цитоплазмой</a:t>
            </a:r>
          </a:p>
          <a:p>
            <a:r>
              <a:rPr lang="ru-RU" dirty="0"/>
              <a:t>Ядра эксцентричны, размер их увеличен, возможно более одного ядра в клетке</a:t>
            </a:r>
          </a:p>
          <a:p>
            <a:r>
              <a:rPr lang="ru-RU" dirty="0"/>
              <a:t>Увеличенные, </a:t>
            </a:r>
            <a:r>
              <a:rPr lang="ru-RU" dirty="0" err="1"/>
              <a:t>полиморные</a:t>
            </a:r>
            <a:r>
              <a:rPr lang="ru-RU" dirty="0"/>
              <a:t> ядрышки</a:t>
            </a:r>
          </a:p>
          <a:p>
            <a:r>
              <a:rPr lang="ru-RU" dirty="0"/>
              <a:t>Клетки разрозненные, часто в пластах, иногда формируют фолликулярные структуры</a:t>
            </a:r>
          </a:p>
          <a:p>
            <a:r>
              <a:rPr lang="ru-RU" dirty="0"/>
              <a:t>Фон чистый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Медуллярный рак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dirty="0"/>
              <a:t>Зло из С-клеток</a:t>
            </a:r>
          </a:p>
          <a:p>
            <a:r>
              <a:rPr lang="ru-RU" dirty="0"/>
              <a:t>Обильный клеточный состав</a:t>
            </a:r>
          </a:p>
          <a:p>
            <a:r>
              <a:rPr lang="ru-RU" dirty="0"/>
              <a:t>Клетки лежат разрозненно, иногда в виде солидных и </a:t>
            </a:r>
            <a:r>
              <a:rPr lang="ru-RU" dirty="0" err="1"/>
              <a:t>трабекулярных</a:t>
            </a:r>
            <a:r>
              <a:rPr lang="ru-RU" dirty="0"/>
              <a:t> структур</a:t>
            </a:r>
          </a:p>
          <a:p>
            <a:r>
              <a:rPr lang="ru-RU" dirty="0"/>
              <a:t>Характерны три вида клеток – мелкие округлые, крупные полигональные и веретенообразные клетки</a:t>
            </a:r>
          </a:p>
          <a:p>
            <a:r>
              <a:rPr lang="ru-RU" dirty="0"/>
              <a:t>Полиморфизм</a:t>
            </a:r>
          </a:p>
          <a:p>
            <a:r>
              <a:rPr lang="ru-RU" dirty="0"/>
              <a:t>Ядра клеток округлые и овальные </a:t>
            </a:r>
          </a:p>
          <a:p>
            <a:r>
              <a:rPr lang="ru-RU" dirty="0"/>
              <a:t>Ядра расположены эксцентрично, часто два ядра в клетке. Встречаются внутриядерные включения.</a:t>
            </a:r>
          </a:p>
          <a:p>
            <a:r>
              <a:rPr lang="ru-RU" dirty="0"/>
              <a:t>Цитоплазма от скудной до обильной. Может содержать меланин</a:t>
            </a:r>
          </a:p>
          <a:p>
            <a:r>
              <a:rPr lang="ru-RU" dirty="0"/>
              <a:t>Отмечается часто амилоид</a:t>
            </a:r>
          </a:p>
          <a:p>
            <a:r>
              <a:rPr lang="ru-RU" dirty="0" err="1"/>
              <a:t>Иммуногистохимия</a:t>
            </a:r>
            <a:r>
              <a:rPr lang="ru-RU" dirty="0"/>
              <a:t> – продукция </a:t>
            </a:r>
            <a:r>
              <a:rPr lang="ru-RU" dirty="0" err="1"/>
              <a:t>кальцитонина</a:t>
            </a:r>
            <a:r>
              <a:rPr lang="ru-RU" dirty="0"/>
              <a:t>, </a:t>
            </a:r>
            <a:r>
              <a:rPr lang="ru-RU" dirty="0" err="1"/>
              <a:t>хромогранина</a:t>
            </a:r>
            <a:r>
              <a:rPr lang="ru-RU" dirty="0"/>
              <a:t> А, </a:t>
            </a:r>
            <a:r>
              <a:rPr lang="ru-RU" dirty="0" err="1"/>
              <a:t>синаптофизина</a:t>
            </a:r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Другая 1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81</TotalTime>
  <Words>337</Words>
  <Application>Microsoft Office PowerPoint</Application>
  <PresentationFormat>Экран (4:3)</PresentationFormat>
  <Paragraphs>60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6" baseType="lpstr">
      <vt:lpstr>Times New Roman</vt:lpstr>
      <vt:lpstr>Verdana</vt:lpstr>
      <vt:lpstr>Wingdings 2</vt:lpstr>
      <vt:lpstr>Аспект</vt:lpstr>
      <vt:lpstr>Презентация PowerPoint</vt:lpstr>
      <vt:lpstr>       Кафедра клинической лабораторной диагностики и патологической анатомии. 6.1. Принципы цитологической диагностики онкологии щитовидной железы. </vt:lpstr>
      <vt:lpstr>Рак щитовидной железы </vt:lpstr>
      <vt:lpstr>Критерии диагностики папиллярного рака</vt:lpstr>
      <vt:lpstr>Папиллярный рак</vt:lpstr>
      <vt:lpstr>Дифференциальный диагноз</vt:lpstr>
      <vt:lpstr>Фолликулярный рак</vt:lpstr>
      <vt:lpstr>Онкоцитарная карцинома</vt:lpstr>
      <vt:lpstr>Медуллярный рак</vt:lpstr>
      <vt:lpstr>Презентация PowerPoint</vt:lpstr>
      <vt:lpstr>Презентация PowerPoint</vt:lpstr>
      <vt:lpstr>Спасибо за внимание.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Poliklinika</dc:creator>
  <cp:lastModifiedBy>ideapad lenovo</cp:lastModifiedBy>
  <cp:revision>13</cp:revision>
  <dcterms:created xsi:type="dcterms:W3CDTF">2018-11-20T14:39:47Z</dcterms:created>
  <dcterms:modified xsi:type="dcterms:W3CDTF">2019-11-07T20:54:29Z</dcterms:modified>
  <cp:contentStatus>Окончательное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MarkAsFinal">
    <vt:bool>true</vt:bool>
  </property>
</Properties>
</file>