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Layouts/slideLayout99.xml" ContentType="application/vnd.openxmlformats-officedocument.presentationml.slideLayou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5914" r:id="rId2"/>
    <p:sldMasterId id="2147485942" r:id="rId3"/>
    <p:sldMasterId id="2147485998" r:id="rId4"/>
    <p:sldMasterId id="2147486227" r:id="rId5"/>
    <p:sldMasterId id="2147486241" r:id="rId6"/>
    <p:sldMasterId id="2147486255" r:id="rId7"/>
    <p:sldMasterId id="2147486283" r:id="rId8"/>
    <p:sldMasterId id="2147486297" r:id="rId9"/>
    <p:sldMasterId id="2147486325" r:id="rId10"/>
  </p:sldMasterIdLst>
  <p:notesMasterIdLst>
    <p:notesMasterId r:id="rId138"/>
  </p:notesMasterIdLst>
  <p:sldIdLst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64" r:id="rId48"/>
    <p:sldId id="465" r:id="rId49"/>
    <p:sldId id="466" r:id="rId50"/>
    <p:sldId id="467" r:id="rId51"/>
    <p:sldId id="468" r:id="rId52"/>
    <p:sldId id="469" r:id="rId53"/>
    <p:sldId id="470" r:id="rId54"/>
    <p:sldId id="471" r:id="rId55"/>
    <p:sldId id="472" r:id="rId56"/>
    <p:sldId id="473" r:id="rId57"/>
    <p:sldId id="474" r:id="rId58"/>
    <p:sldId id="475" r:id="rId59"/>
    <p:sldId id="476" r:id="rId60"/>
    <p:sldId id="477" r:id="rId61"/>
    <p:sldId id="478" r:id="rId62"/>
    <p:sldId id="479" r:id="rId63"/>
    <p:sldId id="480" r:id="rId64"/>
    <p:sldId id="481" r:id="rId65"/>
    <p:sldId id="482" r:id="rId66"/>
    <p:sldId id="483" r:id="rId67"/>
    <p:sldId id="484" r:id="rId68"/>
    <p:sldId id="487" r:id="rId69"/>
    <p:sldId id="488" r:id="rId70"/>
    <p:sldId id="489" r:id="rId71"/>
    <p:sldId id="490" r:id="rId72"/>
    <p:sldId id="491" r:id="rId73"/>
    <p:sldId id="492" r:id="rId74"/>
    <p:sldId id="493" r:id="rId75"/>
    <p:sldId id="494" r:id="rId76"/>
    <p:sldId id="495" r:id="rId77"/>
    <p:sldId id="496" r:id="rId78"/>
    <p:sldId id="497" r:id="rId79"/>
    <p:sldId id="498" r:id="rId80"/>
    <p:sldId id="499" r:id="rId81"/>
    <p:sldId id="500" r:id="rId82"/>
    <p:sldId id="501" r:id="rId83"/>
    <p:sldId id="502" r:id="rId84"/>
    <p:sldId id="503" r:id="rId85"/>
    <p:sldId id="504" r:id="rId86"/>
    <p:sldId id="505" r:id="rId87"/>
    <p:sldId id="506" r:id="rId88"/>
    <p:sldId id="507" r:id="rId89"/>
    <p:sldId id="508" r:id="rId90"/>
    <p:sldId id="509" r:id="rId91"/>
    <p:sldId id="510" r:id="rId92"/>
    <p:sldId id="511" r:id="rId93"/>
    <p:sldId id="512" r:id="rId94"/>
    <p:sldId id="513" r:id="rId95"/>
    <p:sldId id="514" r:id="rId96"/>
    <p:sldId id="515" r:id="rId97"/>
    <p:sldId id="516" r:id="rId98"/>
    <p:sldId id="517" r:id="rId99"/>
    <p:sldId id="518" r:id="rId100"/>
    <p:sldId id="519" r:id="rId101"/>
    <p:sldId id="520" r:id="rId102"/>
    <p:sldId id="521" r:id="rId103"/>
    <p:sldId id="522" r:id="rId104"/>
    <p:sldId id="523" r:id="rId105"/>
    <p:sldId id="524" r:id="rId106"/>
    <p:sldId id="525" r:id="rId107"/>
    <p:sldId id="526" r:id="rId108"/>
    <p:sldId id="527" r:id="rId109"/>
    <p:sldId id="528" r:id="rId110"/>
    <p:sldId id="529" r:id="rId111"/>
    <p:sldId id="530" r:id="rId112"/>
    <p:sldId id="531" r:id="rId113"/>
    <p:sldId id="532" r:id="rId114"/>
    <p:sldId id="533" r:id="rId115"/>
    <p:sldId id="534" r:id="rId116"/>
    <p:sldId id="535" r:id="rId117"/>
    <p:sldId id="536" r:id="rId118"/>
    <p:sldId id="537" r:id="rId119"/>
    <p:sldId id="538" r:id="rId120"/>
    <p:sldId id="539" r:id="rId121"/>
    <p:sldId id="419" r:id="rId122"/>
    <p:sldId id="396" r:id="rId123"/>
    <p:sldId id="364" r:id="rId124"/>
    <p:sldId id="365" r:id="rId125"/>
    <p:sldId id="366" r:id="rId126"/>
    <p:sldId id="367" r:id="rId127"/>
    <p:sldId id="368" r:id="rId128"/>
    <p:sldId id="369" r:id="rId129"/>
    <p:sldId id="370" r:id="rId130"/>
    <p:sldId id="423" r:id="rId131"/>
    <p:sldId id="402" r:id="rId132"/>
    <p:sldId id="398" r:id="rId133"/>
    <p:sldId id="418" r:id="rId134"/>
    <p:sldId id="420" r:id="rId135"/>
    <p:sldId id="422" r:id="rId136"/>
    <p:sldId id="425" r:id="rId13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995" autoAdjust="0"/>
    <p:restoredTop sz="98929" autoAdjust="0"/>
  </p:normalViewPr>
  <p:slideViewPr>
    <p:cSldViewPr snapToGrid="0">
      <p:cViewPr varScale="1">
        <p:scale>
          <a:sx n="107" d="100"/>
          <a:sy n="107" d="100"/>
        </p:scale>
        <p:origin x="-102" y="-17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6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slide" Target="slides/slide11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34" Type="http://schemas.openxmlformats.org/officeDocument/2006/relationships/slide" Target="slides/slide124.xml"/><Relationship Id="rId13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16" Type="http://schemas.openxmlformats.org/officeDocument/2006/relationships/slide" Target="slides/slide106.xml"/><Relationship Id="rId124" Type="http://schemas.openxmlformats.org/officeDocument/2006/relationships/slide" Target="slides/slide114.xml"/><Relationship Id="rId129" Type="http://schemas.openxmlformats.org/officeDocument/2006/relationships/slide" Target="slides/slide119.xml"/><Relationship Id="rId137" Type="http://schemas.openxmlformats.org/officeDocument/2006/relationships/slide" Target="slides/slide12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30" Type="http://schemas.openxmlformats.org/officeDocument/2006/relationships/slide" Target="slides/slide120.xml"/><Relationship Id="rId135" Type="http://schemas.openxmlformats.org/officeDocument/2006/relationships/slide" Target="slides/slide12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14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slide" Target="slides/slide126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CC8DEA-D5C7-48D2-9BD9-2CC2A07F188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C7B1F9-D979-46E0-90DA-1FDFCB3370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15A59-F2FC-4F11-AE14-47F79F8678B6}" type="slidenum">
              <a:rPr lang="ru-RU">
                <a:cs typeface="Arial" pitchFamily="34" charset="0"/>
              </a:rPr>
              <a:pPr/>
              <a:t>8</a:t>
            </a:fld>
            <a:endParaRPr lang="ru-RU">
              <a:cs typeface="Arial" pitchFamily="34" charset="0"/>
            </a:endParaRPr>
          </a:p>
        </p:txBody>
      </p:sp>
      <p:sp>
        <p:nvSpPr>
          <p:cNvPr id="233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cs typeface="Arial" pitchFamily="34" charset="0"/>
              </a:rPr>
              <a:t>Он показал, что основа антидепрессивного действия трициклических препаратов – их прямое влияние на захват серотонина и норадреналина в синапсах нейронов ЦНС, и получил за это исследование нобелевскую премию</a:t>
            </a:r>
          </a:p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BABB3-ACF1-4579-AAEE-A2A026396AF5}" type="slidenum">
              <a:rPr lang="ru-RU">
                <a:cs typeface="Arial" pitchFamily="34" charset="0"/>
              </a:rPr>
              <a:pPr/>
              <a:t>82</a:t>
            </a:fld>
            <a:endParaRPr lang="ru-RU">
              <a:cs typeface="Arial" pitchFamily="34" charset="0"/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252503-4526-471D-9D9D-1CB94F0F3009}" type="slidenum">
              <a:rPr lang="ru-RU" sz="1200"/>
              <a:pPr algn="r"/>
              <a:t>82</a:t>
            </a:fld>
            <a:endParaRPr lang="ru-RU" sz="1200"/>
          </a:p>
        </p:txBody>
      </p:sp>
      <p:sp>
        <p:nvSpPr>
          <p:cNvPr id="24166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41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5D9C3-EB3F-4E33-BED3-B1C8D01399A5}" type="slidenum">
              <a:rPr lang="ru-RU">
                <a:cs typeface="Arial" pitchFamily="34" charset="0"/>
              </a:rPr>
              <a:pPr/>
              <a:t>83</a:t>
            </a:fld>
            <a:endParaRPr lang="ru-RU">
              <a:cs typeface="Arial" pitchFamily="34" charset="0"/>
            </a:endParaRPr>
          </a:p>
        </p:txBody>
      </p:sp>
      <p:sp>
        <p:nvSpPr>
          <p:cNvPr id="2426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DDDAF8-3CC6-4A07-B23B-A1F65C4E6A12}" type="slidenum">
              <a:rPr lang="ru-RU" sz="1200"/>
              <a:pPr algn="r"/>
              <a:t>83</a:t>
            </a:fld>
            <a:endParaRPr lang="ru-RU" sz="1200"/>
          </a:p>
        </p:txBody>
      </p:sp>
      <p:sp>
        <p:nvSpPr>
          <p:cNvPr id="24269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42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7BD17-17DA-4089-8F81-67DC1EF0FEB7}" type="slidenum">
              <a:rPr lang="ru-RU">
                <a:cs typeface="Arial" pitchFamily="34" charset="0"/>
              </a:rPr>
              <a:pPr/>
              <a:t>84</a:t>
            </a:fld>
            <a:endParaRPr lang="ru-RU">
              <a:cs typeface="Arial" pitchFamily="34" charset="0"/>
            </a:endParaRPr>
          </a:p>
        </p:txBody>
      </p:sp>
      <p:sp>
        <p:nvSpPr>
          <p:cNvPr id="2437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CE8921-0D0D-4AC2-B495-C7DC333B3461}" type="slidenum">
              <a:rPr lang="ru-RU" sz="1200"/>
              <a:pPr algn="r"/>
              <a:t>84</a:t>
            </a:fld>
            <a:endParaRPr lang="ru-RU" sz="1200"/>
          </a:p>
        </p:txBody>
      </p:sp>
      <p:sp>
        <p:nvSpPr>
          <p:cNvPr id="2437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BB89B-FD5E-4E22-89BC-744B521CB523}" type="slidenum">
              <a:rPr lang="ru-RU">
                <a:cs typeface="Arial" pitchFamily="34" charset="0"/>
              </a:rPr>
              <a:pPr/>
              <a:t>85</a:t>
            </a:fld>
            <a:endParaRPr lang="ru-RU">
              <a:cs typeface="Arial" pitchFamily="34" charset="0"/>
            </a:endParaRPr>
          </a:p>
        </p:txBody>
      </p:sp>
      <p:sp>
        <p:nvSpPr>
          <p:cNvPr id="2447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AEA387-44BE-465D-A69E-606F051A33AB}" type="slidenum">
              <a:rPr lang="ru-RU" sz="1200"/>
              <a:pPr algn="r"/>
              <a:t>85</a:t>
            </a:fld>
            <a:endParaRPr lang="ru-RU" sz="1200"/>
          </a:p>
        </p:txBody>
      </p:sp>
      <p:sp>
        <p:nvSpPr>
          <p:cNvPr id="24474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44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56554-9F48-4CAE-8515-C44CFFAB8991}" type="slidenum">
              <a:rPr lang="ru-RU">
                <a:cs typeface="Arial" pitchFamily="34" charset="0"/>
              </a:rPr>
              <a:pPr/>
              <a:t>86</a:t>
            </a:fld>
            <a:endParaRPr lang="ru-RU">
              <a:cs typeface="Arial" pitchFamily="34" charset="0"/>
            </a:endParaRPr>
          </a:p>
        </p:txBody>
      </p:sp>
      <p:sp>
        <p:nvSpPr>
          <p:cNvPr id="2457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B9CB2C-B119-474C-973C-56AF7C758E85}" type="slidenum">
              <a:rPr lang="ru-RU" sz="1200"/>
              <a:pPr algn="r"/>
              <a:t>86</a:t>
            </a:fld>
            <a:endParaRPr lang="ru-RU" sz="1200"/>
          </a:p>
        </p:txBody>
      </p:sp>
      <p:sp>
        <p:nvSpPr>
          <p:cNvPr id="24576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45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C324D-6252-4667-80D8-EF95F41D333E}" type="slidenum">
              <a:rPr lang="ru-RU">
                <a:cs typeface="Arial" pitchFamily="34" charset="0"/>
              </a:rPr>
              <a:pPr/>
              <a:t>87</a:t>
            </a:fld>
            <a:endParaRPr lang="ru-RU">
              <a:cs typeface="Arial" pitchFamily="34" charset="0"/>
            </a:endParaRPr>
          </a:p>
        </p:txBody>
      </p:sp>
      <p:sp>
        <p:nvSpPr>
          <p:cNvPr id="2467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47821E-0098-454B-93C7-8292A98DEF58}" type="slidenum">
              <a:rPr lang="ru-RU" sz="1200"/>
              <a:pPr algn="r"/>
              <a:t>87</a:t>
            </a:fld>
            <a:endParaRPr lang="ru-RU" sz="1200"/>
          </a:p>
        </p:txBody>
      </p:sp>
      <p:sp>
        <p:nvSpPr>
          <p:cNvPr id="2467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ru-RU" smtClean="0">
                <a:cs typeface="Arial" pitchFamily="34" charset="0"/>
              </a:rPr>
              <a:t>После того как вы ответили на возражение тем способом, который показался вам наиболее эффективным, закрепите свой ответ. Задайте один из следующих вопросов: 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"Это полностью проясняет ситуацию, вы согласны?" 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"Это является тем ответом, который вы искали, не так ли?" 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"Закончив с этим вопросом, мы можем продолжить, не правда ли?" 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"Вы согласны с тем, что я полностью ответил на вопрос, который вы задали, и предложил способ его решения?" </a:t>
            </a:r>
          </a:p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EC9B2-3AE8-45C0-A9E1-E3696A3FC6F9}" type="slidenum">
              <a:rPr lang="ru-RU">
                <a:cs typeface="Arial" pitchFamily="34" charset="0"/>
              </a:rPr>
              <a:pPr/>
              <a:t>103</a:t>
            </a:fld>
            <a:endParaRPr lang="ru-RU">
              <a:cs typeface="Arial" pitchFamily="34" charset="0"/>
            </a:endParaRPr>
          </a:p>
        </p:txBody>
      </p:sp>
      <p:sp>
        <p:nvSpPr>
          <p:cNvPr id="247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cs typeface="Arial" pitchFamily="34" charset="0"/>
              </a:rPr>
              <a:t>Помоги мне избежать этого ужина, и я расскажу, кто пустил слух,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  <a:cs typeface="Arial" pitchFamily="34" charset="0"/>
              </a:rPr>
              <a:t>что ты транссексуал! — Нет такого слуха! — Будет, если не поможешь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  <a:cs typeface="Arial" pitchFamily="34" charset="0"/>
              </a:rPr>
              <a:t>избежать ужина!</a:t>
            </a:r>
          </a:p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D03D8-8CF8-4C30-A512-A2B3EEC89992}" type="slidenum">
              <a:rPr lang="ru-RU">
                <a:cs typeface="Arial" pitchFamily="34" charset="0"/>
              </a:rPr>
              <a:pPr/>
              <a:t>107</a:t>
            </a:fld>
            <a:endParaRPr lang="ru-RU">
              <a:cs typeface="Arial" pitchFamily="34" charset="0"/>
            </a:endParaRPr>
          </a:p>
        </p:txBody>
      </p:sp>
      <p:sp>
        <p:nvSpPr>
          <p:cNvPr id="248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cs typeface="Arial" pitchFamily="34" charset="0"/>
              </a:rPr>
              <a:t>Предприятие провело опрос сотрудников. Все топ-менеджеры оценивались негативно. Владелец не хочет обнародовать результаты хотя и обещал Руководитель маркетинга считает, что надо быть честным и и огласить итоги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Владелец: вы подумали чем нам это грозит?Создастся негативная атмосфера, менеждеры не смогут работать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Маркетинг: напротив это хорошо, т.к. будет иметь эффект очищающей грозыС одной стороны мы сдержим слово, конечно люди буду обеспокоены, но это позволит им стать лучше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0BD93-65A6-4EED-9512-57950FC3DD88}" type="slidenum">
              <a:rPr lang="ru-RU">
                <a:cs typeface="Arial" pitchFamily="34" charset="0"/>
              </a:rPr>
              <a:pPr/>
              <a:t>108</a:t>
            </a:fld>
            <a:endParaRPr lang="ru-RU">
              <a:cs typeface="Arial" pitchFamily="34" charset="0"/>
            </a:endParaRPr>
          </a:p>
        </p:txBody>
      </p:sp>
      <p:sp>
        <p:nvSpPr>
          <p:cNvPr id="249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cs typeface="Arial" pitchFamily="34" charset="0"/>
              </a:rPr>
              <a:t>Предприятие провело опрос сотрудников. Все топ-менеджеры оценивались негативно. Владелец не хочет обнародовать результаты хотя и обещал Руководитель маркетинга считает, что надо быть честным и и огласить итоги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Владелец: вы подумали чем нам это грозит?Создастся негативная атмосфера, менеждеры не смогут работать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Маркетинг: напротив это хорошо, т.к. будет иметь эффект очищающей грозыС одной стороны мы сдержим слово, конечно люди буду обеспокоены, но это позволит им стать лучше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E0085-8BD0-4D37-8108-EA640E91C6EC}" type="slidenum">
              <a:rPr lang="ru-RU">
                <a:cs typeface="Arial" pitchFamily="34" charset="0"/>
              </a:rPr>
              <a:pPr/>
              <a:t>109</a:t>
            </a:fld>
            <a:endParaRPr lang="ru-RU">
              <a:cs typeface="Arial" pitchFamily="34" charset="0"/>
            </a:endParaRPr>
          </a:p>
        </p:txBody>
      </p:sp>
      <p:sp>
        <p:nvSpPr>
          <p:cNvPr id="250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cs typeface="Arial" pitchFamily="34" charset="0"/>
              </a:rPr>
              <a:t>Предприятие провело опрос сотрудников. Все топ-менеджеры оценивались негативно. Владелец не хочет обнародовать результаты хотя и обещал Руководитель маркетинга считает, что надо быть честным и и огласить итоги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Владелец: вы подумали чем нам это грозит?Создастся негативная атмосфера, менеждеры не смогут работать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Маркетинг: напротив это хорошо, т.к. будет иметь эффект очищающей грозыС одной стороны мы сдержим слово, конечно люди буду обеспокоены, но это позволит им стать лучше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3F80A-E5C7-49A1-B85D-1DCEEE212762}" type="slidenum">
              <a:rPr lang="ru-RU">
                <a:cs typeface="Arial" pitchFamily="34" charset="0"/>
              </a:rPr>
              <a:pPr/>
              <a:t>19</a:t>
            </a:fld>
            <a:endParaRPr lang="ru-RU">
              <a:cs typeface="Arial" pitchFamily="34" charset="0"/>
            </a:endParaRPr>
          </a:p>
        </p:txBody>
      </p:sp>
      <p:sp>
        <p:nvSpPr>
          <p:cNvPr id="234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B1497-3292-4C93-8792-C773371D6965}" type="slidenum">
              <a:rPr lang="ru-RU">
                <a:cs typeface="Arial" pitchFamily="34" charset="0"/>
              </a:rPr>
              <a:pPr/>
              <a:t>110</a:t>
            </a:fld>
            <a:endParaRPr lang="ru-RU">
              <a:cs typeface="Arial" pitchFamily="34" charset="0"/>
            </a:endParaRPr>
          </a:p>
        </p:txBody>
      </p:sp>
      <p:sp>
        <p:nvSpPr>
          <p:cNvPr id="251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cs typeface="Arial" pitchFamily="34" charset="0"/>
              </a:rPr>
              <a:t>Предприятие провело опрос сотрудников. Все топ-менеджеры оценивались негативно. Владелец не хочет обнародовать результаты хотя и обещал Руководитель маркетинга считает, что надо быть честным и и огласить итоги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Владелец: вы подумали чем нам это грозит?Создастся негативная атмосфера, менеждеры не смогут работать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Маркетинг: напротив это хорошо, т.к. будет иметь эффект очищающей грозыС одной стороны мы сдержим слово, конечно люди буду обеспокоены, но это позволит им стать лучше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7C920-6253-4C67-96A7-DFFDE2CF92A9}" type="slidenum">
              <a:rPr lang="ru-RU">
                <a:cs typeface="Arial" pitchFamily="34" charset="0"/>
              </a:rPr>
              <a:pPr/>
              <a:t>111</a:t>
            </a:fld>
            <a:endParaRPr lang="ru-RU">
              <a:cs typeface="Arial" pitchFamily="34" charset="0"/>
            </a:endParaRPr>
          </a:p>
        </p:txBody>
      </p:sp>
      <p:sp>
        <p:nvSpPr>
          <p:cNvPr id="252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cs typeface="Arial" pitchFamily="34" charset="0"/>
              </a:rPr>
              <a:t>Обращение к логосу фактам- очень важно. Но этого недостаточно. Так как если бы это было так, то в мире не было бы не одного курящего человека, и когда бы мы садились в автоьлбиль, всегда пристегивались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Обращение к пафосу.  Нам нравится думать, что наши дейстивия рациональны и целесообразны, но это не так и наше поведение всегда является интеграцией рацилнального и иррационального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Обращение к этосу – люди хотят вести дела с теми кто им нравится, кому они доверяют., в ком они уверены.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47E14-F727-4376-8484-E7B66668B214}" type="slidenum">
              <a:rPr lang="ru-RU">
                <a:cs typeface="Arial" pitchFamily="34" charset="0"/>
              </a:rPr>
              <a:pPr/>
              <a:t>21</a:t>
            </a:fld>
            <a:endParaRPr lang="ru-RU">
              <a:cs typeface="Arial" pitchFamily="34" charset="0"/>
            </a:endParaRPr>
          </a:p>
        </p:txBody>
      </p:sp>
      <p:sp>
        <p:nvSpPr>
          <p:cNvPr id="235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cs typeface="Arial" pitchFamily="34" charset="0"/>
              </a:rPr>
              <a:t>1-</a:t>
            </a:r>
            <a:r>
              <a:rPr lang="ru-RU" b="1" smtClean="0">
                <a:cs typeface="Arial" pitchFamily="34" charset="0"/>
              </a:rPr>
              <a:t>Gonzalez-Alvear GM, Werling LL. Regulation of [3H]dopamine release from rat striatal slices by sigma receptor ligands. J. Pharmacol &amp; Exp. Therapeutics. 1994;271(1):212-220. </a:t>
            </a:r>
            <a:endParaRPr lang="en-US" b="1" smtClean="0">
              <a:cs typeface="Arial" pitchFamily="34" charset="0"/>
            </a:endParaRPr>
          </a:p>
          <a:p>
            <a:pPr eaLnBrk="1" hangingPunct="1"/>
            <a:r>
              <a:rPr lang="en-US" b="1" smtClean="0">
                <a:cs typeface="Arial" pitchFamily="34" charset="0"/>
              </a:rPr>
              <a:t>2-</a:t>
            </a:r>
            <a:r>
              <a:rPr lang="ru-RU" b="1" smtClean="0">
                <a:cs typeface="Arial" pitchFamily="34" charset="0"/>
              </a:rPr>
              <a:t>Kamei H, Kameyama T, Nabeshima T. SKF-10,047 reverses stress-induced motor suppression: interaction with dopaminergic system. Eur J Pharmacol. 1994;260(1):39-46.</a:t>
            </a:r>
            <a:endParaRPr lang="en-US" b="1" smtClean="0">
              <a:cs typeface="Arial" pitchFamily="34" charset="0"/>
            </a:endParaRPr>
          </a:p>
          <a:p>
            <a:pPr eaLnBrk="1" hangingPunct="1"/>
            <a:r>
              <a:rPr lang="en-US" b="1" smtClean="0">
                <a:cs typeface="Arial" pitchFamily="34" charset="0"/>
              </a:rPr>
              <a:t>3-</a:t>
            </a:r>
            <a:r>
              <a:rPr lang="ru-RU" b="1" smtClean="0">
                <a:cs typeface="Arial" pitchFamily="34" charset="0"/>
              </a:rPr>
              <a:t>Steardo L, Monteleone P, d'Istria M, Serino I, Maj M, Cuomo V. Sigma receptor modulation of noradrenergic-stimulated pineal melatonin biosynthesis in rats. Journal of Neurochemistry. 1996 Jul;67(1):287-293</a:t>
            </a:r>
          </a:p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E7B7B-1E49-4F39-8DE5-762608BE1038}" type="slidenum">
              <a:rPr lang="ru-RU">
                <a:cs typeface="Arial" pitchFamily="34" charset="0"/>
              </a:rPr>
              <a:pPr/>
              <a:t>26</a:t>
            </a:fld>
            <a:endParaRPr lang="ru-RU">
              <a:cs typeface="Arial" pitchFamily="34" charset="0"/>
            </a:endParaRPr>
          </a:p>
        </p:txBody>
      </p:sp>
      <p:sp>
        <p:nvSpPr>
          <p:cNvPr id="236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E7B7B-1E49-4F39-8DE5-762608BE1038}" type="slidenum">
              <a:rPr lang="ru-RU">
                <a:cs typeface="Arial" pitchFamily="34" charset="0"/>
              </a:rPr>
              <a:pPr/>
              <a:t>32</a:t>
            </a:fld>
            <a:endParaRPr lang="ru-RU">
              <a:cs typeface="Arial" pitchFamily="34" charset="0"/>
            </a:endParaRPr>
          </a:p>
        </p:txBody>
      </p:sp>
      <p:sp>
        <p:nvSpPr>
          <p:cNvPr id="236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D81AE8-302E-40C8-B81A-9104E6A308C4}" type="slidenum">
              <a:rPr lang="ru-RU">
                <a:cs typeface="Arial" pitchFamily="34" charset="0"/>
              </a:rPr>
              <a:pPr/>
              <a:t>77</a:t>
            </a:fld>
            <a:endParaRPr lang="ru-RU">
              <a:cs typeface="Arial" pitchFamily="34" charset="0"/>
            </a:endParaRPr>
          </a:p>
        </p:txBody>
      </p:sp>
      <p:sp>
        <p:nvSpPr>
          <p:cNvPr id="2375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D7B15E-969E-4214-9D5F-D8BA55AEDC0A}" type="slidenum">
              <a:rPr lang="ru-RU" sz="1200"/>
              <a:pPr algn="r"/>
              <a:t>77</a:t>
            </a:fld>
            <a:endParaRPr lang="ru-RU" sz="1200"/>
          </a:p>
        </p:txBody>
      </p:sp>
      <p:sp>
        <p:nvSpPr>
          <p:cNvPr id="23757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89050" y="792163"/>
            <a:ext cx="4279900" cy="3209925"/>
          </a:xfrm>
          <a:ln/>
        </p:spPr>
      </p:sp>
      <p:sp>
        <p:nvSpPr>
          <p:cNvPr id="237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7FF62-BD08-487A-BF91-B696B3942DC0}" type="slidenum">
              <a:rPr lang="ru-RU">
                <a:cs typeface="Arial" pitchFamily="34" charset="0"/>
              </a:rPr>
              <a:pPr/>
              <a:t>79</a:t>
            </a:fld>
            <a:endParaRPr lang="ru-RU">
              <a:cs typeface="Arial" pitchFamily="34" charset="0"/>
            </a:endParaRPr>
          </a:p>
        </p:txBody>
      </p:sp>
      <p:sp>
        <p:nvSpPr>
          <p:cNvPr id="2385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7E9007-A420-4076-963E-7C144A06FF40}" type="slidenum">
              <a:rPr lang="ru-RU" sz="1200"/>
              <a:pPr algn="r"/>
              <a:t>79</a:t>
            </a:fld>
            <a:endParaRPr lang="ru-RU" sz="1200"/>
          </a:p>
        </p:txBody>
      </p:sp>
      <p:sp>
        <p:nvSpPr>
          <p:cNvPr id="2385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z="10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7B7E8-CD96-4BDC-81FA-303586C323BD}" type="slidenum">
              <a:rPr lang="ru-RU">
                <a:cs typeface="Arial" pitchFamily="34" charset="0"/>
              </a:rPr>
              <a:pPr/>
              <a:t>80</a:t>
            </a:fld>
            <a:endParaRPr lang="ru-RU">
              <a:cs typeface="Arial" pitchFamily="34" charset="0"/>
            </a:endParaRPr>
          </a:p>
        </p:txBody>
      </p:sp>
      <p:sp>
        <p:nvSpPr>
          <p:cNvPr id="2396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62B9C1-2848-4024-9657-9454CCC33449}" type="slidenum">
              <a:rPr lang="ru-RU" sz="1200"/>
              <a:pPr algn="r"/>
              <a:t>80</a:t>
            </a:fld>
            <a:endParaRPr lang="ru-RU" sz="1200"/>
          </a:p>
        </p:txBody>
      </p:sp>
      <p:sp>
        <p:nvSpPr>
          <p:cNvPr id="23962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396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C08E7-4314-43D2-A630-E8A6963C7E8B}" type="slidenum">
              <a:rPr lang="ru-RU">
                <a:cs typeface="Arial" pitchFamily="34" charset="0"/>
              </a:rPr>
              <a:pPr/>
              <a:t>81</a:t>
            </a:fld>
            <a:endParaRPr lang="ru-RU">
              <a:cs typeface="Arial" pitchFamily="34" charset="0"/>
            </a:endParaRPr>
          </a:p>
        </p:txBody>
      </p:sp>
      <p:sp>
        <p:nvSpPr>
          <p:cNvPr id="2406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169C73-6589-4269-AE0C-DDD49EF87372}" type="slidenum">
              <a:rPr lang="ru-RU" sz="1200"/>
              <a:pPr algn="r"/>
              <a:t>81</a:t>
            </a:fld>
            <a:endParaRPr lang="ru-RU" sz="1200"/>
          </a:p>
        </p:txBody>
      </p:sp>
      <p:sp>
        <p:nvSpPr>
          <p:cNvPr id="24064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89050" y="792163"/>
            <a:ext cx="4279900" cy="3209925"/>
          </a:xfrm>
          <a:ln/>
        </p:spPr>
      </p:sp>
      <p:sp>
        <p:nvSpPr>
          <p:cNvPr id="240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D8AA54-2351-41E9-B9C0-57F39921B137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67A03F-35AB-40F0-AFF7-BB8EF72EAFD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92DE4E-84C8-4A0C-9656-71A8935346F8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5CBC858-45C2-4E20-A156-2B81822DBC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C27F-8029-4C96-9505-B0018D68BE9E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B9532-1E73-49E4-8D7B-05D86124C1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39DC-EFCB-4922-8327-2976F25D389A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A3CF6-6DB1-4254-9B68-ECE176177F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812D8-A547-4A2C-AB96-CE4DE13F45B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45F61-D097-438B-A202-B028ECF29E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57E8-E1D9-4EF5-9CDE-2B423618E2C9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F4ADF-3BC4-491A-9E89-83490CA730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4F72-B477-4F81-A05D-04DBCD3E591F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01D76-C729-487D-ACB9-0AD5A01B65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0A88-AE10-45AC-9154-705ACB1C0EA3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FB4C6-F79E-4622-9C5E-3F4E17E55A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5DD0-6FAF-4890-AD25-02FD4FD52774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D7170-C657-401C-867D-87F464991A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1AD1-2999-4E8D-9593-118C9AD10B2D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AC15B-7CB4-4F5D-9812-4BF49053F2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3308-CD71-4025-B053-2248310DF63A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1A517-5E9E-4075-BFE5-A539CD3A762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8B2783-E032-4256-8702-EF5CB329107F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617EAE9-5B2A-4056-AF80-912A71E4DE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0849-63D3-4125-85E0-F4640689C118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6BAA8-0462-4DC7-871F-E8E709061A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7A68-ECA8-4B3E-BEF4-51044B7BD8F2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0BFD9-7E78-4985-BC89-F2A672DCF0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FB3C-403D-4449-BE85-53B804D47E9F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E033B-F360-47BB-85E1-5822269CE9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C27F-8029-4C96-9505-B0018D68BE9E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7777-7A2D-4C4C-83EC-C1EE5CBA24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39DC-EFCB-4922-8327-2976F25D389A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7954-DB2E-4B18-96F0-4D2FACEFD7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04BDA-D6FB-49ED-BD03-22EB5F30DC6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E0378-165D-4170-B6E6-2DA23F55A8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53DE-C76F-4B3D-9524-06416ACEC80A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0B85C-21E4-4440-B849-42370EC66D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CB08-0515-4A08-849C-E32A6FE9AF6B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0DA8E-98E5-42E3-A5B3-B066BBACF3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C8962-68D4-4C09-8481-0B943181D67D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B5B04-0391-4505-8E25-B6AB79D173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AFCD-D92D-42A5-BF7A-1B0F9E28F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AA15-3798-4036-AE52-55FBE0BC9929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37F46-39D3-4CE7-951D-EDC3644488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52E95-3FFA-4611-A784-6C05961988A1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93142-F0D4-455F-852C-2C7ECAF203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4F4C-83FA-4A10-84B5-78344531A61E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01B72-2E7B-46A2-985D-C6F69901C86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B8AD0-A819-48B5-8883-FE8449AE488A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4CC7D-FA39-4E33-A337-039B586600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DB4E-6C9E-4A55-AF8B-C10683086FBB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6BE09-16DE-4B65-9574-74B947E799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8801-385D-4EA0-A925-2AE00D87A0CF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2252-F43D-4B9F-8AE6-DBA65F0E37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13AF-1FE6-4C12-AEC8-0C9C5B52B529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5D90E-B191-4FA9-AAC1-E1BAB610F6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08EB-0514-4466-9284-1A4389D83AF9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A62C8-4946-45BB-BCB4-7082735BB9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F942DC-5C5C-423A-B54C-8BDF76A4F8E7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C0331D05-54C8-4D8F-85A8-3A1E2556C6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0939-7CEF-4380-8ADA-678B9364F169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84F95-4D71-47B6-883D-A2B16EF750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44450" y="2647950"/>
            <a:ext cx="4762500" cy="421005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20638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2" y="404664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BEBC91-D6C8-4457-B32E-DE67F0466D83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79D16BFD-4FD1-4F66-B7BA-FFC29CCEC6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973B8F-CC40-421E-8B9E-6C577A875C6F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A91CADD5-FE83-4C15-A264-62B193EBE1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477B27-56FD-446D-A8D7-DA4E7329D48D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B28EC9C3-A63B-490E-AE1F-2BC1BFEE5D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2B7598-8668-4757-88E1-69C0825F7641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E4A5B2FC-12CB-4404-8E92-582F04D68A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008BBA-B738-4FE1-B8FC-11232C457871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BC5CCA08-A15B-47EA-B588-1C017378D3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15837B-1742-4376-85D8-004B95676D3B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8B6D0F26-40A2-43C7-AF39-EAEE6C593B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4EF6FB-441E-4CE3-8C13-07306D41904A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984492D4-A794-403D-A41A-115A489647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B7B8D4-3423-4B36-9CE9-7FF3FD8EEC6E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817B3D6-8358-4DD8-847D-63EDFA52FD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45E2FE-01CF-4929-8C02-8437BA9E2353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3434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 eaLnBrk="0" hangingPunct="0">
              <a:defRPr>
                <a:solidFill>
                  <a:srgbClr val="434342"/>
                </a:solidFill>
                <a:latin typeface="Calibri" pitchFamily="34" charset="0"/>
              </a:defRPr>
            </a:lvl1pPr>
          </a:lstStyle>
          <a:p>
            <a:fld id="{62AC8148-0C94-4EB4-B477-A1DE43FDF4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FBBA94-FD58-4A3D-BF3E-176ADD698A98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02864EAD-447B-4B30-A9FE-5EAB1AFCD9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450D3C-B414-43DB-BBB8-DF90DD98A17A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8AFE86F2-A1C9-4358-8CEB-E6CA21E943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53D7B1-CBED-4331-BFB7-3BD5D0348AD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A159DB60-DCFB-4C4D-83A5-7D6A2EE680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EFF7019E-2012-4E50-974C-0056DB65AB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7D5C138A-6A42-474A-A75D-152607243F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44450" y="2647950"/>
            <a:ext cx="4762500" cy="421005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20638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2" y="404664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EB6D85-A685-4548-BB7C-F90FED68E25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2BCD86D7-B8BE-4352-871D-357A5B329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8B226E-653A-4A94-8313-C8893AE19215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735E5997-4BDF-49FA-8D43-3E146E6F41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DE5A6C-A385-46FE-A8C3-AE6F8ADF72CE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48C21673-3872-4D22-A296-04E888DE8D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700599-8C89-4B26-BB13-23E7CB395D2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9951E4B1-F086-4E9C-A19B-68D64AAD6C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757DC6-5DD3-46A9-839E-00A3E86E3DA8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67094DA-ED01-4794-B316-61BB4E6B38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5052E3-3E41-4293-8A50-8B99B9C8277B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99C94134-26EA-4215-8292-4A64DB05D5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764D91-2078-451A-9193-70B53B185F5A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4F780924-5A34-4ABA-B991-22B5C5731B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4150E9-FE0E-4CDE-A08E-678A040A073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6591F5B6-B3C6-4F99-BA3B-F2CAC94B26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239E32-26FC-40B4-8F49-3E323A1BE7BD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3434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 eaLnBrk="0" hangingPunct="0">
              <a:defRPr>
                <a:solidFill>
                  <a:srgbClr val="434342"/>
                </a:solidFill>
                <a:latin typeface="Calibri" pitchFamily="34" charset="0"/>
              </a:defRPr>
            </a:lvl1pPr>
          </a:lstStyle>
          <a:p>
            <a:fld id="{18FBABD2-AB21-4E3D-A283-7657276A79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E8140D-4FE2-4AE1-B5FC-DF2B125BE7AA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893B8A33-52E5-4419-8B0C-42954AAD3F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017A37-41DA-4027-B469-BC6B2B83A36C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A5D15FBC-12D4-4433-8814-44812B6C1B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859F97-9C1D-4197-A85E-3E2BFAD46ED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61C9C1DF-A199-40F2-B6B5-1BA94B4721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2CD767F3-A04C-497C-A14A-CD69CAEC11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DF5598E0-2D85-4209-BEC8-D6ACB69CE2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44450" y="2647950"/>
            <a:ext cx="4762500" cy="421005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20638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2" y="404664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D18117-9E27-4831-9E81-A02BDF57E03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B884DBC6-74E0-408F-9002-4EA4628B9F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E511F8-9614-4ECB-A3A1-83D67602351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42D0CFA-C2AF-498A-9B99-F69A61490E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D67F47-D348-41D4-839B-BA0E15F368CE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D4C34926-4870-464A-BB9E-BCB7E84708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582729-FE2C-4023-A174-519A215D8D14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4DFB84A1-BB2F-4C2D-8FD4-55D79FA2E2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F84F59-260A-4AAC-B1FE-566EB895B05B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1295833B-95A9-4B81-B7AE-1EE4C2D40B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B23D81-7E35-4F39-A06C-080458EB1B3B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67560F3D-A7DE-4FF6-8BCB-C701218EE4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A4F53F-DF53-4F94-ADEC-820EC5644331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D9CE7F4C-83FA-4061-9AE8-1EA0E082E8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6571A8-FACE-409E-BD1C-8395FE0C5A68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584D1C96-4A56-4653-8295-F230C9E6C9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410570-88AD-40C5-8D34-A6C38725E44E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3434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 eaLnBrk="0" hangingPunct="0">
              <a:defRPr>
                <a:solidFill>
                  <a:srgbClr val="434342"/>
                </a:solidFill>
                <a:latin typeface="Calibri" pitchFamily="34" charset="0"/>
              </a:defRPr>
            </a:lvl1pPr>
          </a:lstStyle>
          <a:p>
            <a:fld id="{1E4C64C7-59C7-414B-B403-CE7A7E2F08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D25F92-29B5-4D08-97D3-1AA404E73D77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2DF8ABAC-F343-4CF5-8E8D-AEC3A35462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58ED9A-53DC-4539-B5E0-6E0BF0EC866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9517F93F-BB19-4DAF-B763-1DF95D6764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AAC709-1D70-48ED-89B7-9DD4D34E62CD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976B74C8-6B1E-48DC-B5AC-F501C0F455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DDA6B4-9AD8-43BD-8498-ACC587189689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C7C0C80-1F1B-41B8-A54F-4B8EDB070B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69808F49-36EE-4448-B0C6-21C985B675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fld id="{4A9B2CA7-908E-4E42-9288-8FA00ADF40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57E8-E1D9-4EF5-9CDE-2B423618E2C9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FB8F2-1088-4287-A369-6F13297C3A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4F72-B477-4F81-A05D-04DBCD3E591F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741E8-468E-4E4D-8AF0-B02529A6AE7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0A88-AE10-45AC-9154-705ACB1C0EA3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2DD4-D6EB-476A-B075-A67DAA61C7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5DD0-6FAF-4890-AD25-02FD4FD52774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1F6FB-2D26-400C-B0FF-B02915D0BF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1AD1-2999-4E8D-9593-118C9AD10B2D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7C399-F756-4CBE-9D9E-D3EBCD282B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3308-CD71-4025-B053-2248310DF63A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11E28-7A91-44A1-A6A7-11C1BFF6DE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0849-63D3-4125-85E0-F4640689C118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C9489-C870-424E-8411-AB89F6507D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7A68-ECA8-4B3E-BEF4-51044B7BD8F2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1ED12-8869-4CC9-9E98-E9BB2CDFB9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B2BF92-4156-4975-B0FF-7E920D873AF1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F791A9C-1994-4E21-9F35-509FCE78B6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FB3C-403D-4449-BE85-53B804D47E9F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306B9-E2E1-4D1F-AF66-62680A6A82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C27F-8029-4C96-9505-B0018D68BE9E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12DA6-2D23-4B0A-A0B8-6E6BAE152F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39DC-EFCB-4922-8327-2976F25D389A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F76DA-528F-4429-A49B-10304FBCBC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61832-2D53-4D08-99B5-0010422C81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413B2-A3F1-4C8C-BF15-B74EB2A6DA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57E8-E1D9-4EF5-9CDE-2B423618E2C9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DAEA2-14D8-4397-B8B2-86124DF2A2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4F72-B477-4F81-A05D-04DBCD3E591F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6E02A-C415-4578-8009-93EAE0CEC6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0A88-AE10-45AC-9154-705ACB1C0EA3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1BDC4-A119-4BFB-B8D2-71E556FF1A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5DD0-6FAF-4890-AD25-02FD4FD52774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8EC23-8B5A-4FC7-A993-7C50DB653F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1AD1-2999-4E8D-9593-118C9AD10B2D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9412D-C655-4117-8416-85B04CCADB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F07146-B04B-4247-B27F-1E4D56BD16B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B99A781-01DE-40F8-819F-1DE3C6CCB5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3308-CD71-4025-B053-2248310DF63A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1E4EC-4E6D-46BC-ABC1-C9984CED14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0849-63D3-4125-85E0-F4640689C118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BD498-37E5-48A5-9C90-45A8359AE5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7A68-ECA8-4B3E-BEF4-51044B7BD8F2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40CC0-2FD6-4EA4-B2CB-F753E8AE0C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FB3C-403D-4449-BE85-53B804D47E9F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26B43-3092-46B3-A42F-69EA7BA9E9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C27F-8029-4C96-9505-B0018D68BE9E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858E9-DB2C-4D83-8A96-648947B38C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39DC-EFCB-4922-8327-2976F25D389A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6C3E1-D07C-4C88-8D05-8B58C790F1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8AAD3-934F-4F92-BA60-F72F0258AD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55136-443A-49EF-A576-A6E40D6067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57E8-E1D9-4EF5-9CDE-2B423618E2C9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612FF-5A67-4DBF-BAD9-6BF591E52A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4F72-B477-4F81-A05D-04DBCD3E591F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F89E0-B31F-43D9-B4CF-7EC14DB4AF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17F9B5-4912-4937-B009-757AA5686118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057477-B1AE-4D16-A583-7B99214420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0A88-AE10-45AC-9154-705ACB1C0EA3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659B7-2A2C-4AF7-B6AA-48021FABFF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5DD0-6FAF-4890-AD25-02FD4FD52774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1DCB7-55BD-4FE9-9B5F-D1ADBB49762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1AD1-2999-4E8D-9593-118C9AD10B2D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9EB84-7E53-4CC8-AC6A-72A67F6751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3308-CD71-4025-B053-2248310DF63A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E69BE-D230-49B5-8AD9-E931B62B69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0849-63D3-4125-85E0-F4640689C118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E1052-4FEA-4405-B9D1-3DA6A24D8F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7A68-ECA8-4B3E-BEF4-51044B7BD8F2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B74A0-9AB1-4537-9606-1B369FCA70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FB3C-403D-4449-BE85-53B804D47E9F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4B190-AC69-4005-BA01-392886A32AB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C27F-8029-4C96-9505-B0018D68BE9E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47CE4-E075-4FFA-92AE-961AC35581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39DC-EFCB-4922-8327-2976F25D389A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BEE56-7D21-4B6F-A271-983AAB93BF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22C12-E119-4148-83B7-66EE902D07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E7B4CF-9248-4C6A-B558-07A3406E1149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E9E3103-AAF0-45D9-B4AE-C257DAE2A0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F449D-EE36-4ADA-85E5-99676C9BC0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57E8-E1D9-4EF5-9CDE-2B423618E2C9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39C6F-2B6A-4561-8F20-9D0CCC1E4F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4F72-B477-4F81-A05D-04DBCD3E591F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7F08D-1E19-47DC-97FA-F615EF4FE8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0A88-AE10-45AC-9154-705ACB1C0EA3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1FB2-AE52-47DB-89DB-814AAD4674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5DD0-6FAF-4890-AD25-02FD4FD52774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0E90A-990D-4315-BF85-8C15A7BD52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1AD1-2999-4E8D-9593-118C9AD10B2D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C25F2-EEC1-48C6-9E87-B6107898BD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3308-CD71-4025-B053-2248310DF63A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4CA3-B067-41B0-A2C2-564CABBC1A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0849-63D3-4125-85E0-F4640689C118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7E57A-D9A4-469A-915B-C41F594F28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7A68-ECA8-4B3E-BEF4-51044B7BD8F2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49CC-FC8D-461A-8DED-20FE09AF2C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FB3C-403D-4449-BE85-53B804D47E9F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9D60D-1426-4101-B6CA-03D8E4A22F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B8B97B5-E998-401C-A59C-CB18332A5D2A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66A18FA-9D04-4E9A-8365-C69D4E2346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9" r:id="rId1"/>
    <p:sldLayoutId id="2147487090" r:id="rId2"/>
    <p:sldLayoutId id="2147487091" r:id="rId3"/>
    <p:sldLayoutId id="2147487092" r:id="rId4"/>
    <p:sldLayoutId id="2147487093" r:id="rId5"/>
    <p:sldLayoutId id="2147487094" r:id="rId6"/>
    <p:sldLayoutId id="2147487095" r:id="rId7"/>
    <p:sldLayoutId id="2147487096" r:id="rId8"/>
    <p:sldLayoutId id="2147487097" r:id="rId9"/>
    <p:sldLayoutId id="2147487098" r:id="rId10"/>
    <p:sldLayoutId id="2147487099" r:id="rId11"/>
    <p:sldLayoutId id="2147487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22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A44322-BA70-4843-852D-05D01EAAA6ED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EA6CDB4-B124-463A-82C8-37B9BF3A9E2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47" r:id="rId1"/>
    <p:sldLayoutId id="2147487648" r:id="rId2"/>
    <p:sldLayoutId id="2147487649" r:id="rId3"/>
    <p:sldLayoutId id="2147487650" r:id="rId4"/>
    <p:sldLayoutId id="2147487651" r:id="rId5"/>
    <p:sldLayoutId id="2147487652" r:id="rId6"/>
    <p:sldLayoutId id="2147487653" r:id="rId7"/>
    <p:sldLayoutId id="2147487654" r:id="rId8"/>
    <p:sldLayoutId id="2147487655" r:id="rId9"/>
    <p:sldLayoutId id="2147487656" r:id="rId10"/>
    <p:sldLayoutId id="2147487657" r:id="rId11"/>
    <p:sldLayoutId id="2147487658" r:id="rId12"/>
    <p:sldLayoutId id="214748765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25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Franklin Gothic Book"/>
              </a:defRPr>
            </a:lvl1pPr>
          </a:lstStyle>
          <a:p>
            <a:pPr>
              <a:defRPr/>
            </a:pPr>
            <a:fld id="{A569BA65-48C4-4655-B06F-CDDC970F1ECF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Franklin Gothic Book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2D7CA388-B523-4CDA-BDEF-0E466E7382B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8" r:id="rId1"/>
    <p:sldLayoutId id="2147487279" r:id="rId2"/>
    <p:sldLayoutId id="2147487280" r:id="rId3"/>
    <p:sldLayoutId id="2147487281" r:id="rId4"/>
    <p:sldLayoutId id="2147487282" r:id="rId5"/>
    <p:sldLayoutId id="2147487283" r:id="rId6"/>
    <p:sldLayoutId id="2147487284" r:id="rId7"/>
    <p:sldLayoutId id="2147487285" r:id="rId8"/>
    <p:sldLayoutId id="2147487286" r:id="rId9"/>
    <p:sldLayoutId id="2147487287" r:id="rId10"/>
    <p:sldLayoutId id="2147487288" r:id="rId11"/>
    <p:sldLayoutId id="2147487289" r:id="rId12"/>
    <p:sldLayoutId id="2147487290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5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Franklin Gothic Book"/>
              </a:defRPr>
            </a:lvl1pPr>
          </a:lstStyle>
          <a:p>
            <a:pPr>
              <a:defRPr/>
            </a:pPr>
            <a:fld id="{FA96C8A3-BD7F-448A-9E0B-D6436E3F59DF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Franklin Gothic Book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04B87B8F-B0EE-4710-A825-DC44D4D7BFC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04" r:id="rId1"/>
    <p:sldLayoutId id="2147487305" r:id="rId2"/>
    <p:sldLayoutId id="2147487306" r:id="rId3"/>
    <p:sldLayoutId id="2147487307" r:id="rId4"/>
    <p:sldLayoutId id="2147487308" r:id="rId5"/>
    <p:sldLayoutId id="2147487309" r:id="rId6"/>
    <p:sldLayoutId id="2147487310" r:id="rId7"/>
    <p:sldLayoutId id="2147487311" r:id="rId8"/>
    <p:sldLayoutId id="2147487312" r:id="rId9"/>
    <p:sldLayoutId id="2147487313" r:id="rId10"/>
    <p:sldLayoutId id="2147487314" r:id="rId11"/>
    <p:sldLayoutId id="2147487315" r:id="rId12"/>
    <p:sldLayoutId id="2147487316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86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Franklin Gothic Book"/>
              </a:defRPr>
            </a:lvl1pPr>
          </a:lstStyle>
          <a:p>
            <a:pPr>
              <a:defRPr/>
            </a:pPr>
            <a:fld id="{E363ED2A-B7DD-4478-A684-B89A40712589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Franklin Gothic Book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B43FA2A9-E897-4B43-8D23-C770391B6EC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56" r:id="rId1"/>
    <p:sldLayoutId id="2147487357" r:id="rId2"/>
    <p:sldLayoutId id="2147487358" r:id="rId3"/>
    <p:sldLayoutId id="2147487359" r:id="rId4"/>
    <p:sldLayoutId id="2147487360" r:id="rId5"/>
    <p:sldLayoutId id="2147487361" r:id="rId6"/>
    <p:sldLayoutId id="2147487362" r:id="rId7"/>
    <p:sldLayoutId id="2147487363" r:id="rId8"/>
    <p:sldLayoutId id="2147487364" r:id="rId9"/>
    <p:sldLayoutId id="2147487365" r:id="rId10"/>
    <p:sldLayoutId id="2147487366" r:id="rId11"/>
    <p:sldLayoutId id="2147487367" r:id="rId12"/>
    <p:sldLayoutId id="2147487368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505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7893E4-0232-4458-9FCE-EE7D6FA2F7C3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117B9F79-4CCA-405F-AE64-B119C87F82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56" r:id="rId1"/>
    <p:sldLayoutId id="2147487557" r:id="rId2"/>
    <p:sldLayoutId id="2147487558" r:id="rId3"/>
    <p:sldLayoutId id="2147487559" r:id="rId4"/>
    <p:sldLayoutId id="2147487560" r:id="rId5"/>
    <p:sldLayoutId id="2147487561" r:id="rId6"/>
    <p:sldLayoutId id="2147487562" r:id="rId7"/>
    <p:sldLayoutId id="2147487563" r:id="rId8"/>
    <p:sldLayoutId id="2147487564" r:id="rId9"/>
    <p:sldLayoutId id="2147487565" r:id="rId10"/>
    <p:sldLayoutId id="2147487566" r:id="rId11"/>
    <p:sldLayoutId id="2147487567" r:id="rId12"/>
    <p:sldLayoutId id="214748756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608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7893E4-0232-4458-9FCE-EE7D6FA2F7C3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C5D175E4-55DD-4D9C-A56B-A5DC9FC875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69" r:id="rId1"/>
    <p:sldLayoutId id="2147487570" r:id="rId2"/>
    <p:sldLayoutId id="2147487571" r:id="rId3"/>
    <p:sldLayoutId id="2147487572" r:id="rId4"/>
    <p:sldLayoutId id="2147487573" r:id="rId5"/>
    <p:sldLayoutId id="2147487574" r:id="rId6"/>
    <p:sldLayoutId id="2147487575" r:id="rId7"/>
    <p:sldLayoutId id="2147487576" r:id="rId8"/>
    <p:sldLayoutId id="2147487577" r:id="rId9"/>
    <p:sldLayoutId id="2147487578" r:id="rId10"/>
    <p:sldLayoutId id="2147487579" r:id="rId11"/>
    <p:sldLayoutId id="2147487580" r:id="rId12"/>
    <p:sldLayoutId id="214748758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710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7893E4-0232-4458-9FCE-EE7D6FA2F7C3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2D53AFF6-6817-4023-A6F0-C727805CE3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2" r:id="rId1"/>
    <p:sldLayoutId id="2147487583" r:id="rId2"/>
    <p:sldLayoutId id="2147487584" r:id="rId3"/>
    <p:sldLayoutId id="2147487585" r:id="rId4"/>
    <p:sldLayoutId id="2147487586" r:id="rId5"/>
    <p:sldLayoutId id="2147487587" r:id="rId6"/>
    <p:sldLayoutId id="2147487588" r:id="rId7"/>
    <p:sldLayoutId id="2147487589" r:id="rId8"/>
    <p:sldLayoutId id="2147487590" r:id="rId9"/>
    <p:sldLayoutId id="2147487591" r:id="rId10"/>
    <p:sldLayoutId id="2147487592" r:id="rId11"/>
    <p:sldLayoutId id="2147487593" r:id="rId12"/>
    <p:sldLayoutId id="214748759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915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7893E4-0232-4458-9FCE-EE7D6FA2F7C3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BB1EBBF-EFC0-4CE9-9079-1A7D37BB4F4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08" r:id="rId1"/>
    <p:sldLayoutId id="2147487609" r:id="rId2"/>
    <p:sldLayoutId id="2147487610" r:id="rId3"/>
    <p:sldLayoutId id="2147487611" r:id="rId4"/>
    <p:sldLayoutId id="2147487612" r:id="rId5"/>
    <p:sldLayoutId id="2147487613" r:id="rId6"/>
    <p:sldLayoutId id="2147487614" r:id="rId7"/>
    <p:sldLayoutId id="2147487615" r:id="rId8"/>
    <p:sldLayoutId id="2147487616" r:id="rId9"/>
    <p:sldLayoutId id="2147487617" r:id="rId10"/>
    <p:sldLayoutId id="2147487618" r:id="rId11"/>
    <p:sldLayoutId id="2147487619" r:id="rId12"/>
    <p:sldLayoutId id="214748762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7893E4-0232-4458-9FCE-EE7D6FA2F7C3}" type="datetime1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8A3579C4-063C-4483-8DE5-4A5ABDB902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1" r:id="rId1"/>
    <p:sldLayoutId id="2147487622" r:id="rId2"/>
    <p:sldLayoutId id="2147487623" r:id="rId3"/>
    <p:sldLayoutId id="2147487624" r:id="rId4"/>
    <p:sldLayoutId id="2147487625" r:id="rId5"/>
    <p:sldLayoutId id="2147487626" r:id="rId6"/>
    <p:sldLayoutId id="2147487627" r:id="rId7"/>
    <p:sldLayoutId id="2147487628" r:id="rId8"/>
    <p:sldLayoutId id="2147487629" r:id="rId9"/>
    <p:sldLayoutId id="2147487630" r:id="rId10"/>
    <p:sldLayoutId id="2147487631" r:id="rId11"/>
    <p:sldLayoutId id="2147487632" r:id="rId12"/>
    <p:sldLayoutId id="214748763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fa.freeadsin.ru/content/root/users/2011/20111009/visitor/images/201110/f20111009224416-innovationinsight.jpg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i012.radikal.ru/0802/9a/6e13f343ec03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70.photobucket.com/albums/i108/Dashadm/Hugh_and_RSL-l.jpg" TargetMode="Externa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apteka.zdravgorod.ru/UserFiles/Image/216355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lbum.foto.ru:8080/photos/pr0/44017/54504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168.imageshack.us/img168/4920/horoshoip2.jpg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pod.ru/personal/pictures/00/00/02/65/03/0000000030.jpg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prowestmediaconcepts.files.wordpress.com/2011/02/man-w-questions.jpg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prowestmediaconcepts.files.wordpress.com/2011/02/man-w-questions.jpg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prowestmediaconcepts.files.wordpress.com/2011/02/man-w-questions.jpg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fa.freeadsin.ru/content/root/users/2011/20111009/visitor/images/201110/f20111009224416-innovationinsight.jpg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fa.freeadsin.ru/content/root/users/2011/20111009/visitor/images/201110/f20111009224416-innovationinsight.jpg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hubenstorf.dienstleistungen.officelive.com/images/fotolia_3001454_x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s43.radikal.ru/i102/1004/42/d5de03dc0fec.jpg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pics.cenzure.net/temp/2007/7/2/14238.jpg" TargetMode="Externa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D98CAC-3EFF-4342-BD5A-6C0E8CAB4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49B3AD-B81C-424D-954A-EFF608489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ru-RU" sz="6200" dirty="0">
                <a:solidFill>
                  <a:srgbClr val="FFFFFF"/>
                </a:solidFill>
              </a:rPr>
              <a:t>Неврологические </a:t>
            </a:r>
            <a:r>
              <a:rPr lang="ru-RU" sz="6200" dirty="0" smtClean="0">
                <a:solidFill>
                  <a:srgbClr val="FFFFFF"/>
                </a:solidFill>
              </a:rPr>
              <a:t>осложнения при </a:t>
            </a:r>
            <a:r>
              <a:rPr lang="en-US" sz="6200" dirty="0" smtClean="0">
                <a:solidFill>
                  <a:srgbClr val="FFFFFF"/>
                </a:solidFill>
              </a:rPr>
              <a:t>COVID-19</a:t>
            </a:r>
            <a:endParaRPr lang="ru-RU" sz="62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319F9-6E35-46FD-8F41-616B345F2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>
            <a:normAutofit/>
          </a:bodyPr>
          <a:lstStyle/>
          <a:p>
            <a:r>
              <a:rPr lang="ru-RU" sz="2500" dirty="0" err="1" smtClean="0"/>
              <a:t>Психоэмоциональные</a:t>
            </a:r>
            <a:r>
              <a:rPr lang="ru-RU" sz="2500" dirty="0" smtClean="0"/>
              <a:t> и  когнитивные  нарушения,  лечение,  принципы реабилитации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262812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8358717" y="6021388"/>
            <a:ext cx="3757083" cy="3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92100" y="3783013"/>
            <a:ext cx="3752851" cy="3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4000500" y="4418013"/>
            <a:ext cx="2980267" cy="3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645" name="Rectangle 6"/>
          <p:cNvSpPr>
            <a:spLocks noChangeArrowheads="1"/>
          </p:cNvSpPr>
          <p:nvPr/>
        </p:nvSpPr>
        <p:spPr bwMode="auto">
          <a:xfrm>
            <a:off x="618067" y="5715001"/>
            <a:ext cx="2980267" cy="3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646" name="Text Box 7"/>
          <p:cNvSpPr txBox="1"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990000"/>
              </a:buClr>
              <a:buFont typeface="Wingdings" pitchFamily="2" charset="2"/>
              <a:buNone/>
            </a:pPr>
            <a:r>
              <a:rPr lang="ru-RU" sz="3200">
                <a:solidFill>
                  <a:srgbClr val="990000"/>
                </a:solidFill>
              </a:rPr>
              <a:t>Антидепрессанты, восполняющие </a:t>
            </a:r>
          </a:p>
          <a:p>
            <a:pPr eaLnBrk="0" hangingPunct="0">
              <a:buClr>
                <a:srgbClr val="990000"/>
              </a:buClr>
              <a:buFont typeface="Wingdings" pitchFamily="2" charset="2"/>
              <a:buNone/>
            </a:pPr>
            <a:r>
              <a:rPr lang="ru-RU" sz="3200">
                <a:solidFill>
                  <a:srgbClr val="990000"/>
                </a:solidFill>
              </a:rPr>
              <a:t>дефицит активности</a:t>
            </a:r>
          </a:p>
        </p:txBody>
      </p:sp>
      <p:sp>
        <p:nvSpPr>
          <p:cNvPr id="112647" name="Text Box 8"/>
          <p:cNvSpPr txBox="1">
            <a:spLocks noChangeArrowheads="1"/>
          </p:cNvSpPr>
          <p:nvPr/>
        </p:nvSpPr>
        <p:spPr bwMode="auto">
          <a:xfrm>
            <a:off x="491067" y="2892426"/>
            <a:ext cx="3562351" cy="12025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имипрамин (мелипрамин) 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амитриптилин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венлофаксин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endParaRPr lang="ru-RU"/>
          </a:p>
        </p:txBody>
      </p:sp>
      <p:sp>
        <p:nvSpPr>
          <p:cNvPr id="112648" name="Rectangle 10"/>
          <p:cNvSpPr>
            <a:spLocks noChangeArrowheads="1"/>
          </p:cNvSpPr>
          <p:nvPr/>
        </p:nvSpPr>
        <p:spPr bwMode="auto">
          <a:xfrm>
            <a:off x="328085" y="1844676"/>
            <a:ext cx="3464983" cy="7100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990000"/>
              </a:buClr>
              <a:buFont typeface="Wingdings" pitchFamily="2" charset="2"/>
              <a:buNone/>
            </a:pPr>
            <a:r>
              <a:rPr lang="ru-RU" sz="2000"/>
              <a:t>серотонина, норадреналина, дофамина</a:t>
            </a:r>
          </a:p>
        </p:txBody>
      </p:sp>
      <p:sp>
        <p:nvSpPr>
          <p:cNvPr id="112649" name="Text Box 11"/>
          <p:cNvSpPr txBox="1">
            <a:spLocks noChangeArrowheads="1"/>
          </p:cNvSpPr>
          <p:nvPr/>
        </p:nvSpPr>
        <p:spPr bwMode="auto">
          <a:xfrm>
            <a:off x="4070351" y="4799014"/>
            <a:ext cx="3562349" cy="71006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990000"/>
              </a:buClr>
              <a:buFont typeface="Wingdings" pitchFamily="2" charset="2"/>
              <a:buNone/>
            </a:pPr>
            <a:r>
              <a:rPr lang="ru-RU" sz="2000"/>
              <a:t>норадреналина, дофамина и мелатонина </a:t>
            </a:r>
          </a:p>
        </p:txBody>
      </p:sp>
      <p:sp>
        <p:nvSpPr>
          <p:cNvPr id="112650" name="Rectangle 12"/>
          <p:cNvSpPr>
            <a:spLocks noChangeArrowheads="1"/>
          </p:cNvSpPr>
          <p:nvPr/>
        </p:nvSpPr>
        <p:spPr bwMode="auto">
          <a:xfrm>
            <a:off x="4313767" y="5876925"/>
            <a:ext cx="3403600" cy="3715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агомелатин (вальдоксан) </a:t>
            </a:r>
          </a:p>
        </p:txBody>
      </p:sp>
      <p:sp>
        <p:nvSpPr>
          <p:cNvPr id="112651" name="Rectangle 13"/>
          <p:cNvSpPr>
            <a:spLocks noChangeArrowheads="1"/>
          </p:cNvSpPr>
          <p:nvPr/>
        </p:nvSpPr>
        <p:spPr bwMode="auto">
          <a:xfrm>
            <a:off x="3888318" y="1916113"/>
            <a:ext cx="3464983" cy="40229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990000"/>
              </a:buClr>
              <a:buFont typeface="Wingdings" pitchFamily="2" charset="2"/>
              <a:buNone/>
            </a:pPr>
            <a:r>
              <a:rPr lang="ru-RU" sz="2000"/>
              <a:t>серотонина и норадреналина</a:t>
            </a:r>
          </a:p>
        </p:txBody>
      </p:sp>
      <p:sp>
        <p:nvSpPr>
          <p:cNvPr id="112652" name="Text Box 14"/>
          <p:cNvSpPr txBox="1">
            <a:spLocks noChangeArrowheads="1"/>
          </p:cNvSpPr>
          <p:nvPr/>
        </p:nvSpPr>
        <p:spPr bwMode="auto">
          <a:xfrm>
            <a:off x="3958167" y="2720975"/>
            <a:ext cx="4432300" cy="147950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дулоксетин (симбалта)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венлафаксин (эфевелон)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кломипрамин (анафранил)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миртазапин (миртазонал)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endParaRPr lang="ru-RU"/>
          </a:p>
        </p:txBody>
      </p:sp>
      <p:sp>
        <p:nvSpPr>
          <p:cNvPr id="112653" name="Rectangle 15"/>
          <p:cNvSpPr>
            <a:spLocks noChangeArrowheads="1"/>
          </p:cNvSpPr>
          <p:nvPr/>
        </p:nvSpPr>
        <p:spPr bwMode="auto">
          <a:xfrm>
            <a:off x="8303685" y="2060576"/>
            <a:ext cx="3464983" cy="40229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990000"/>
              </a:buClr>
              <a:buFont typeface="Wingdings" pitchFamily="2" charset="2"/>
              <a:buNone/>
            </a:pPr>
            <a:r>
              <a:rPr lang="ru-RU" sz="2000"/>
              <a:t>серотонина</a:t>
            </a:r>
          </a:p>
        </p:txBody>
      </p:sp>
      <p:sp>
        <p:nvSpPr>
          <p:cNvPr id="112654" name="Text Box 16"/>
          <p:cNvSpPr txBox="1">
            <a:spLocks noChangeArrowheads="1"/>
          </p:cNvSpPr>
          <p:nvPr/>
        </p:nvSpPr>
        <p:spPr bwMode="auto">
          <a:xfrm>
            <a:off x="8282517" y="2778126"/>
            <a:ext cx="3909483" cy="231050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флуоксетин (прозак)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пароксетин (актапароксетин)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сертралин (золофт)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флувоксамин (феварин)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циталопрам (ципрамил, прам),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эсциталопрам (ципралекс, селектра)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тразодон (триттико, азона)</a:t>
            </a:r>
          </a:p>
        </p:txBody>
      </p:sp>
      <p:sp>
        <p:nvSpPr>
          <p:cNvPr id="112655" name="Text Box 17"/>
          <p:cNvSpPr txBox="1">
            <a:spLocks noChangeArrowheads="1"/>
          </p:cNvSpPr>
          <p:nvPr/>
        </p:nvSpPr>
        <p:spPr bwMode="auto">
          <a:xfrm>
            <a:off x="330200" y="4556126"/>
            <a:ext cx="3562351" cy="40229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990000"/>
              </a:buClr>
              <a:buFont typeface="Wingdings" pitchFamily="2" charset="2"/>
              <a:buNone/>
            </a:pPr>
            <a:r>
              <a:rPr lang="ru-RU" sz="2000"/>
              <a:t>норадреналина</a:t>
            </a:r>
          </a:p>
        </p:txBody>
      </p:sp>
      <p:sp>
        <p:nvSpPr>
          <p:cNvPr id="112656" name="Text Box 18"/>
          <p:cNvSpPr txBox="1">
            <a:spLocks noChangeArrowheads="1"/>
          </p:cNvSpPr>
          <p:nvPr/>
        </p:nvSpPr>
        <p:spPr bwMode="auto">
          <a:xfrm>
            <a:off x="624417" y="5110164"/>
            <a:ext cx="3443816" cy="6485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мапротилин (людиомил)</a:t>
            </a:r>
          </a:p>
          <a:p>
            <a:pPr marL="363538" indent="-363538">
              <a:buClr>
                <a:srgbClr val="990000"/>
              </a:buClr>
              <a:buFont typeface="Wingdings" pitchFamily="2" charset="2"/>
              <a:buChar char="q"/>
            </a:pPr>
            <a:r>
              <a:rPr lang="ru-RU"/>
              <a:t>миансерин (леривон)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719667" y="339725"/>
            <a:ext cx="4577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Техника «Я - сообщение»</a:t>
            </a: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508000" y="990600"/>
            <a:ext cx="1107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2400" u="sng"/>
              <a:t>Третий этап: Описание того, как это влияет на Вас </a:t>
            </a:r>
          </a:p>
          <a:p>
            <a:pPr marL="342900" indent="-342900" algn="ctr"/>
            <a:r>
              <a:rPr lang="ru-RU" sz="2400" u="sng"/>
              <a:t>и окружающих</a:t>
            </a:r>
          </a:p>
          <a:p>
            <a:pPr marL="342900" indent="-342900" algn="ctr"/>
            <a:endParaRPr lang="ru-RU" sz="2400" u="sng"/>
          </a:p>
          <a:p>
            <a:pPr marL="342900" indent="-342900" algn="ctr"/>
            <a:r>
              <a:rPr lang="ru-RU" sz="2400"/>
              <a:t>Объясните, какое воздействие такое поведение оказывает </a:t>
            </a:r>
          </a:p>
          <a:p>
            <a:pPr marL="342900" indent="-342900" algn="ctr"/>
            <a:r>
              <a:rPr lang="ru-RU" sz="2400"/>
              <a:t>на Вас и окружающих! </a:t>
            </a:r>
          </a:p>
          <a:p>
            <a:pPr marL="342900" indent="-342900" algn="ctr"/>
            <a:r>
              <a:rPr lang="ru-RU" sz="2400"/>
              <a:t>    </a:t>
            </a:r>
          </a:p>
          <a:p>
            <a:pPr marL="342900" indent="-342900" algn="ctr"/>
            <a:r>
              <a:rPr lang="ru-RU" sz="2400"/>
              <a:t> Например: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ru-RU" i="1">
                <a:solidFill>
                  <a:srgbClr val="336600"/>
                </a:solidFill>
              </a:rPr>
              <a:t>«Когда Вы раздражены и сомневаетесь в моих профессиональных </a:t>
            </a:r>
          </a:p>
          <a:p>
            <a:pPr marL="342900" indent="-342900" algn="ctr"/>
            <a:r>
              <a:rPr lang="ru-RU" i="1">
                <a:solidFill>
                  <a:srgbClr val="336600"/>
                </a:solidFill>
              </a:rPr>
              <a:t>знаниях, Я чувствую себя очень расстроенным  и обиженным!!! </a:t>
            </a:r>
          </a:p>
          <a:p>
            <a:pPr marL="342900" indent="-342900" algn="ctr"/>
            <a:r>
              <a:rPr lang="ru-RU" sz="2400" i="1">
                <a:solidFill>
                  <a:srgbClr val="336600"/>
                </a:solidFill>
              </a:rPr>
              <a:t>Потому что Ваши предположения безосновательны и </a:t>
            </a:r>
          </a:p>
          <a:p>
            <a:pPr marL="342900" indent="-342900" algn="ctr"/>
            <a:r>
              <a:rPr lang="ru-RU" sz="2400" i="1">
                <a:solidFill>
                  <a:srgbClr val="336600"/>
                </a:solidFill>
              </a:rPr>
              <a:t>стрессируют меня, а находящийся в стрессе человек </a:t>
            </a:r>
          </a:p>
          <a:p>
            <a:pPr marL="342900" indent="-342900" algn="ctr"/>
            <a:r>
              <a:rPr lang="ru-RU" sz="2400" i="1">
                <a:solidFill>
                  <a:srgbClr val="336600"/>
                </a:solidFill>
              </a:rPr>
              <a:t>менее внимателен и собран…».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169333" y="6248400"/>
            <a:ext cx="82850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i="1">
                <a:solidFill>
                  <a:srgbClr val="336600"/>
                </a:solidFill>
              </a:rPr>
              <a:t>«.. Я сомневаюсь в Вашей профессиональной компетентности!!»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719667" y="339725"/>
            <a:ext cx="4577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Техника «Я - сообщение»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08000" y="990600"/>
            <a:ext cx="1107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2400" u="sng"/>
              <a:t>Четвертый этап: Описание поведения, которое хочу видеть</a:t>
            </a:r>
          </a:p>
          <a:p>
            <a:pPr marL="342900" indent="-342900" algn="ctr"/>
            <a:endParaRPr lang="ru-RU" sz="2400" u="sng"/>
          </a:p>
          <a:p>
            <a:pPr marL="342900" indent="-342900" algn="ctr"/>
            <a:r>
              <a:rPr lang="ru-RU" sz="2400"/>
              <a:t>В завершающей части фразы </a:t>
            </a:r>
            <a:r>
              <a:rPr lang="ru-RU" sz="2400" b="1"/>
              <a:t>сообщите о вашем желании</a:t>
            </a:r>
            <a:r>
              <a:rPr lang="ru-RU" sz="2400"/>
              <a:t>, </a:t>
            </a:r>
          </a:p>
          <a:p>
            <a:pPr marL="342900" indent="-342900" algn="ctr"/>
            <a:r>
              <a:rPr lang="ru-RU" sz="2400"/>
              <a:t>то есть о том, какое </a:t>
            </a:r>
            <a:r>
              <a:rPr lang="ru-RU" sz="2400" b="1"/>
              <a:t>поведение вы бы хотели видеть</a:t>
            </a:r>
            <a:r>
              <a:rPr lang="ru-RU" sz="2400"/>
              <a:t> вместо </a:t>
            </a:r>
          </a:p>
          <a:p>
            <a:pPr marL="342900" indent="-342900" algn="ctr"/>
            <a:r>
              <a:rPr lang="ru-RU" sz="2400"/>
              <a:t>того, которое вызвало у вас недовольство. </a:t>
            </a:r>
          </a:p>
          <a:p>
            <a:pPr marL="342900" indent="-342900" algn="ctr"/>
            <a:r>
              <a:rPr lang="ru-RU" sz="2400"/>
              <a:t>    </a:t>
            </a:r>
          </a:p>
          <a:p>
            <a:pPr marL="342900" indent="-342900" algn="ctr"/>
            <a:r>
              <a:rPr lang="ru-RU" sz="2400"/>
              <a:t> Например: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ru-RU" i="1">
                <a:solidFill>
                  <a:srgbClr val="336600"/>
                </a:solidFill>
              </a:rPr>
              <a:t>«Когда Вы раздражены и сомневаетесь в моих профессиональных </a:t>
            </a:r>
          </a:p>
          <a:p>
            <a:pPr marL="342900" indent="-342900" algn="ctr"/>
            <a:r>
              <a:rPr lang="ru-RU" i="1">
                <a:solidFill>
                  <a:srgbClr val="336600"/>
                </a:solidFill>
              </a:rPr>
              <a:t>знаниях, Я чувствую себя очень расстроенным  и обиженным!!! </a:t>
            </a:r>
          </a:p>
          <a:p>
            <a:pPr marL="342900" indent="-342900" algn="ctr"/>
            <a:r>
              <a:rPr lang="ru-RU" i="1">
                <a:solidFill>
                  <a:srgbClr val="336600"/>
                </a:solidFill>
              </a:rPr>
              <a:t>Потому что Ваши предположения безосновательны и стрессируют меня, а </a:t>
            </a:r>
          </a:p>
          <a:p>
            <a:pPr marL="342900" indent="-342900" algn="ctr"/>
            <a:r>
              <a:rPr lang="ru-RU" i="1">
                <a:solidFill>
                  <a:srgbClr val="336600"/>
                </a:solidFill>
              </a:rPr>
              <a:t>находящийся в стрессе человек менее внимателен и собран</a:t>
            </a:r>
          </a:p>
          <a:p>
            <a:pPr marL="342900" indent="-342900" algn="ctr"/>
            <a:r>
              <a:rPr lang="ru-RU" sz="2400" i="1">
                <a:solidFill>
                  <a:srgbClr val="336600"/>
                </a:solidFill>
              </a:rPr>
              <a:t>Мне бы хотелось, чтобы Вы внимательно выслушали</a:t>
            </a:r>
          </a:p>
          <a:p>
            <a:pPr marL="342900" indent="-342900" algn="ctr"/>
            <a:r>
              <a:rPr lang="ru-RU" sz="2400" i="1">
                <a:solidFill>
                  <a:srgbClr val="336600"/>
                </a:solidFill>
              </a:rPr>
              <a:t>мои аргументы и уже потом делали выводы…».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169333" y="6248400"/>
            <a:ext cx="82850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i="1">
                <a:solidFill>
                  <a:srgbClr val="336600"/>
                </a:solidFill>
              </a:rPr>
              <a:t>«.. Я сомневаюсь в Вашей профессиональной компетентности!!»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Возражения: </a:t>
            </a:r>
            <a:br>
              <a:rPr lang="ru-RU" sz="4000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позитив или негатив?</a:t>
            </a:r>
            <a:r>
              <a:rPr lang="ru-RU" smtClean="0"/>
              <a:t>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Работа с возражением с использованием манипуляций</a:t>
            </a:r>
          </a:p>
        </p:txBody>
      </p:sp>
      <p:pic>
        <p:nvPicPr>
          <p:cNvPr id="200708" name="Picture 4" descr="Картинка 13 из 1314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1944689"/>
            <a:ext cx="346286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60351"/>
            <a:ext cx="10972800" cy="1139825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990000"/>
                </a:solidFill>
                <a:latin typeface="Verdana" pitchFamily="34" charset="0"/>
              </a:rPr>
              <a:t>Манипуляция</a:t>
            </a:r>
          </a:p>
        </p:txBody>
      </p:sp>
      <p:pic>
        <p:nvPicPr>
          <p:cNvPr id="201731" name="Picture 3" descr="Картинка 23 из 63">
            <a:hlinkClick r:id="rId3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24717" y="2132013"/>
            <a:ext cx="5588000" cy="2520950"/>
          </a:xfrm>
          <a:ln w="28575">
            <a:solidFill>
              <a:srgbClr val="990000"/>
            </a:solidFill>
          </a:ln>
        </p:spPr>
      </p:pic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1320801" y="5343526"/>
            <a:ext cx="66106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Осознанное или неосознанное психологическое </a:t>
            </a:r>
          </a:p>
          <a:p>
            <a:pPr algn="ctr"/>
            <a:r>
              <a:rPr lang="ru-RU" sz="2400"/>
              <a:t>воздействие на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Картинка 948 из 8532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6367" y="2205039"/>
            <a:ext cx="6769100" cy="37814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624418" y="430214"/>
            <a:ext cx="5210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Аргументационные ловушки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304800" y="1947864"/>
            <a:ext cx="11988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Идеальная техника манипуляции, т.к создает впечатление</a:t>
            </a:r>
          </a:p>
          <a:p>
            <a:pPr algn="ctr"/>
            <a:r>
              <a:rPr lang="ru-RU" sz="2400"/>
              <a:t>абсолютной логичности</a:t>
            </a:r>
          </a:p>
          <a:p>
            <a:pPr algn="ctr"/>
            <a:endParaRPr lang="ru-RU" sz="2400"/>
          </a:p>
          <a:p>
            <a:pPr algn="ctr"/>
            <a:r>
              <a:rPr lang="ru-RU" sz="2400"/>
              <a:t>Аргументация строится по принципу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ru-RU" sz="2800">
                <a:solidFill>
                  <a:srgbClr val="FF0000"/>
                </a:solidFill>
              </a:rPr>
              <a:t>«или-или»</a:t>
            </a:r>
            <a:r>
              <a:rPr lang="ru-RU" sz="240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ru-RU" sz="2400"/>
              <a:t>для того, чтобы оказать «логическое давление» на своего собеседника и подчинить его своей аргументации</a:t>
            </a:r>
          </a:p>
        </p:txBody>
      </p:sp>
      <p:sp>
        <p:nvSpPr>
          <p:cNvPr id="813059" name="Text Box 3"/>
          <p:cNvSpPr txBox="1">
            <a:spLocks noChangeArrowheads="1"/>
          </p:cNvSpPr>
          <p:nvPr/>
        </p:nvSpPr>
        <p:spPr bwMode="auto">
          <a:xfrm>
            <a:off x="304800" y="4992689"/>
            <a:ext cx="11582400" cy="12160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/>
              <a:t>Защита:</a:t>
            </a:r>
          </a:p>
          <a:p>
            <a:r>
              <a:rPr lang="ru-RU" sz="2400"/>
              <a:t>Поставьте под сомнение утверждение «или-или».</a:t>
            </a:r>
          </a:p>
          <a:p>
            <a:r>
              <a:rPr lang="ru-RU" sz="2400"/>
              <a:t>Немного фантазии и найдутся другие варианты</a:t>
            </a:r>
          </a:p>
        </p:txBody>
      </p:sp>
      <p:sp>
        <p:nvSpPr>
          <p:cNvPr id="203780" name="Text Box 5"/>
          <p:cNvSpPr txBox="1">
            <a:spLocks noChangeArrowheads="1"/>
          </p:cNvSpPr>
          <p:nvPr/>
        </p:nvSpPr>
        <p:spPr bwMode="auto">
          <a:xfrm>
            <a:off x="2948517" y="319088"/>
            <a:ext cx="4229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A50021"/>
                </a:solidFill>
                <a:latin typeface="Verdana" pitchFamily="34" charset="0"/>
              </a:rPr>
              <a:t>Работа на контрастах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5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203200" y="1419226"/>
            <a:ext cx="11988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Предлагается ряд альтернатив. </a:t>
            </a:r>
          </a:p>
          <a:p>
            <a:pPr algn="ctr"/>
            <a:r>
              <a:rPr lang="ru-RU" sz="2400"/>
              <a:t>Определенная оценивается как верная или приемлемая на основании того, что остальные якобы неприемлемы</a:t>
            </a:r>
          </a:p>
          <a:p>
            <a:pPr algn="ctr"/>
            <a:endParaRPr lang="ru-RU" sz="2400"/>
          </a:p>
          <a:p>
            <a:pPr algn="ctr"/>
            <a:r>
              <a:rPr lang="ru-RU" sz="2400"/>
              <a:t>Помочь в этом смогут такие формулировки: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 принципиально существуют лишь три возможности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 если все подытожить, что станет ясно, что мы располагаем  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  только следующими альтернативами</a:t>
            </a:r>
          </a:p>
          <a:p>
            <a:endParaRPr lang="ru-RU" sz="2400"/>
          </a:p>
        </p:txBody>
      </p:sp>
      <p:sp>
        <p:nvSpPr>
          <p:cNvPr id="814083" name="Text Box 3"/>
          <p:cNvSpPr txBox="1">
            <a:spLocks noChangeArrowheads="1"/>
          </p:cNvSpPr>
          <p:nvPr/>
        </p:nvSpPr>
        <p:spPr bwMode="auto">
          <a:xfrm>
            <a:off x="304800" y="4767264"/>
            <a:ext cx="11582400" cy="1200329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/>
              <a:t>Защита:</a:t>
            </a:r>
          </a:p>
          <a:p>
            <a:r>
              <a:rPr lang="ru-RU" sz="2400"/>
              <a:t>Четко укажите на то, что из аргумента вовсе не следует, что выбранная альтернатива действительно хороша и приемлема. Предложите продолжить искать другие варианты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80433" y="195263"/>
            <a:ext cx="4455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A50021"/>
                </a:solidFill>
              </a:rPr>
              <a:t>Ложная альтернатива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203200" y="2071689"/>
            <a:ext cx="11988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для подкрепления доводов используются данные статистики (чаще всего в процентах)</a:t>
            </a:r>
          </a:p>
          <a:p>
            <a:pPr algn="ctr"/>
            <a:r>
              <a:rPr lang="ru-RU" sz="2400"/>
              <a:t>Эти цифры кажутся точными, научно обоснованными и внушают доверие, совершенно не оправданное из-за сомнительного способа их получения</a:t>
            </a:r>
          </a:p>
          <a:p>
            <a:pPr algn="ctr"/>
            <a:r>
              <a:rPr lang="ru-RU" sz="2400"/>
              <a:t>Ошибка ложной точности усугубляется, если статистика дополнительно включает в себя разные неопределенные понятия,</a:t>
            </a:r>
            <a:r>
              <a:rPr lang="ru-RU" sz="24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815107" name="Text Box 3"/>
          <p:cNvSpPr txBox="1">
            <a:spLocks noChangeArrowheads="1"/>
          </p:cNvSpPr>
          <p:nvPr/>
        </p:nvSpPr>
        <p:spPr bwMode="auto">
          <a:xfrm>
            <a:off x="304800" y="5443539"/>
            <a:ext cx="11582400" cy="12160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u="sng"/>
              <a:t>Защита:</a:t>
            </a:r>
          </a:p>
          <a:p>
            <a:pPr marL="342900" indent="-342900"/>
            <a:r>
              <a:rPr lang="ru-RU" sz="2400"/>
              <a:t>Поставьте под вопрос приводимые цифры и потребуйте их</a:t>
            </a:r>
          </a:p>
          <a:p>
            <a:pPr marL="342900" indent="-342900"/>
            <a:r>
              <a:rPr lang="ru-RU" sz="2400"/>
              <a:t>обоснования, например ссылку на данные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719667" y="260350"/>
            <a:ext cx="33589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Ловушка точности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01600" y="2133601"/>
            <a:ext cx="11988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в своей аргументации ссылаемся на мнения различных авторитетов вроде экспертов, специалистов, известных личностей или организаций, чтобы придать своей точке зрения больший вес и укрепить свои позиции. </a:t>
            </a:r>
          </a:p>
          <a:p>
            <a:pPr algn="ctr"/>
            <a:r>
              <a:rPr lang="ru-RU" sz="2400"/>
              <a:t>Чем большим авторитетом обладает цитируемый, тем сильнее фактор поддержки нашей позиции  </a:t>
            </a:r>
          </a:p>
        </p:txBody>
      </p:sp>
      <p:sp>
        <p:nvSpPr>
          <p:cNvPr id="817155" name="Text Box 3"/>
          <p:cNvSpPr txBox="1">
            <a:spLocks noChangeArrowheads="1"/>
          </p:cNvSpPr>
          <p:nvPr/>
        </p:nvSpPr>
        <p:spPr bwMode="auto">
          <a:xfrm>
            <a:off x="268817" y="4651376"/>
            <a:ext cx="11684000" cy="19462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u="sng"/>
              <a:t>Защита:</a:t>
            </a:r>
          </a:p>
          <a:p>
            <a:pPr marL="342900" indent="-342900"/>
            <a:r>
              <a:rPr lang="ru-RU" sz="2400"/>
              <a:t>Проверьте точность аргументов</a:t>
            </a:r>
          </a:p>
          <a:p>
            <a:pPr marL="342900" indent="-342900"/>
            <a:r>
              <a:rPr lang="ru-RU" sz="2400"/>
              <a:t>Действительно ли упомянутый человек является экспертом </a:t>
            </a:r>
          </a:p>
          <a:p>
            <a:pPr marL="342900" indent="-342900"/>
            <a:r>
              <a:rPr lang="ru-RU" sz="2400"/>
              <a:t>В данной области</a:t>
            </a:r>
          </a:p>
          <a:p>
            <a:pPr marL="342900" indent="-342900"/>
            <a:r>
              <a:rPr lang="ru-RU" sz="2400"/>
              <a:t>Требуйте дополнительного обоснования 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43934" y="228600"/>
            <a:ext cx="39312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Тактика авторитета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101600" y="1524001"/>
            <a:ext cx="11988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/>
              <a:t>Тактика радикальная, подчас грубая и бестактная.</a:t>
            </a:r>
          </a:p>
          <a:p>
            <a:pPr algn="ctr"/>
            <a:r>
              <a:rPr lang="ru-RU" sz="2200"/>
              <a:t>прибегают к ней для того, чтобы вывести собеседника из игры с самого начала и обеспечить тем самым себе преимущество.</a:t>
            </a:r>
          </a:p>
          <a:p>
            <a:pPr algn="ctr"/>
            <a:r>
              <a:rPr lang="ru-RU" sz="2200"/>
              <a:t>Позиция противника подрывается еще до того, как он сказал хотя бы слово.</a:t>
            </a:r>
          </a:p>
          <a:p>
            <a:pPr algn="ctr"/>
            <a:endParaRPr lang="ru-RU" sz="2200"/>
          </a:p>
          <a:p>
            <a:r>
              <a:rPr lang="ru-RU" sz="2200"/>
              <a:t>Можно использовать следующие формулировки: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Тот, кто действительно честен перед самим собой понимает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 Никто в здравом уме не будет утверждать всерьез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Тот, кто действительно заботится об общих целях не будет утверждать</a:t>
            </a:r>
          </a:p>
        </p:txBody>
      </p:sp>
      <p:sp>
        <p:nvSpPr>
          <p:cNvPr id="819203" name="Text Box 3"/>
          <p:cNvSpPr txBox="1">
            <a:spLocks noChangeArrowheads="1"/>
          </p:cNvSpPr>
          <p:nvPr/>
        </p:nvSpPr>
        <p:spPr bwMode="auto">
          <a:xfrm>
            <a:off x="304800" y="5534026"/>
            <a:ext cx="11684000" cy="1135063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200"/>
              <a:t>Защита:</a:t>
            </a:r>
          </a:p>
          <a:p>
            <a:pPr marL="342900" indent="-342900"/>
            <a:r>
              <a:rPr lang="ru-RU" sz="2200"/>
              <a:t>Будьте мужественны и проглотите «глоток отравленной</a:t>
            </a:r>
          </a:p>
          <a:p>
            <a:pPr marL="342900" indent="-342900"/>
            <a:r>
              <a:rPr lang="ru-RU" sz="2200"/>
              <a:t>воды». «Отравленность» – это иллюзия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624418" y="152400"/>
            <a:ext cx="49507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Тактика «отравленного»</a:t>
            </a:r>
          </a:p>
          <a:p>
            <a:r>
              <a:rPr lang="ru-RU" sz="3600">
                <a:solidFill>
                  <a:srgbClr val="A50021"/>
                </a:solidFill>
              </a:rPr>
              <a:t>колодца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157164"/>
            <a:ext cx="12192000" cy="103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800">
                <a:solidFill>
                  <a:srgbClr val="990000"/>
                </a:solidFill>
              </a:rPr>
              <a:t>Дополнительные свойства некоторых </a:t>
            </a:r>
          </a:p>
          <a:p>
            <a:pPr eaLnBrk="0" hangingPunct="0">
              <a:lnSpc>
                <a:spcPct val="110000"/>
              </a:lnSpc>
            </a:pPr>
            <a:r>
              <a:rPr lang="ru-RU" sz="2800">
                <a:solidFill>
                  <a:srgbClr val="990000"/>
                </a:solidFill>
              </a:rPr>
              <a:t>серотониновых антидепрессантов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85751" y="1801813"/>
            <a:ext cx="7063316" cy="4341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63538" indent="-363538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флуоксетин (прозак)</a:t>
            </a:r>
          </a:p>
          <a:p>
            <a:pPr marL="363538" indent="-363538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пароксетин (паксил)</a:t>
            </a:r>
          </a:p>
          <a:p>
            <a:pPr marL="363538" indent="-363538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сертралин (золофт)</a:t>
            </a:r>
          </a:p>
          <a:p>
            <a:pPr marL="363538" indent="-363538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флувоксамин (феварин)</a:t>
            </a:r>
          </a:p>
          <a:p>
            <a:pPr marL="363538" indent="-363538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циталопрам (ципрамил)</a:t>
            </a:r>
          </a:p>
          <a:p>
            <a:pPr marL="363538" indent="-363538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эсциталопрам (ципралекс)</a:t>
            </a:r>
          </a:p>
          <a:p>
            <a:pPr marL="363538" indent="-363538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тразодон (триттико)</a:t>
            </a: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6805085" y="1792288"/>
            <a:ext cx="3754967" cy="4805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61938" indent="-261938"/>
            <a:endParaRPr lang="ru-RU" b="1">
              <a:latin typeface="Verdana" pitchFamily="34" charset="0"/>
            </a:endParaRPr>
          </a:p>
          <a:p>
            <a:pPr marL="261938" indent="-261938"/>
            <a:endParaRPr lang="ru-RU" b="1">
              <a:latin typeface="Verdana" pitchFamily="34" charset="0"/>
            </a:endParaRPr>
          </a:p>
        </p:txBody>
      </p:sp>
      <p:sp>
        <p:nvSpPr>
          <p:cNvPr id="113669" name="Rectangle 6"/>
          <p:cNvSpPr>
            <a:spLocks noChangeArrowheads="1"/>
          </p:cNvSpPr>
          <p:nvPr/>
        </p:nvSpPr>
        <p:spPr bwMode="auto">
          <a:xfrm>
            <a:off x="5759451" y="1879600"/>
            <a:ext cx="6432549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400"/>
              <a:t>норадреналин и дофамин</a:t>
            </a:r>
          </a:p>
        </p:txBody>
      </p:sp>
      <p:sp>
        <p:nvSpPr>
          <p:cNvPr id="113670" name="Rectangle 7"/>
          <p:cNvSpPr>
            <a:spLocks noChangeArrowheads="1"/>
          </p:cNvSpPr>
          <p:nvPr/>
        </p:nvSpPr>
        <p:spPr bwMode="auto">
          <a:xfrm>
            <a:off x="6980767" y="2463800"/>
            <a:ext cx="3909484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400"/>
              <a:t>норадреналин</a:t>
            </a:r>
          </a:p>
        </p:txBody>
      </p:sp>
      <p:sp>
        <p:nvSpPr>
          <p:cNvPr id="113671" name="Rectangle 8"/>
          <p:cNvSpPr>
            <a:spLocks noChangeArrowheads="1"/>
          </p:cNvSpPr>
          <p:nvPr/>
        </p:nvSpPr>
        <p:spPr bwMode="auto">
          <a:xfrm>
            <a:off x="7495117" y="3043238"/>
            <a:ext cx="2656416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400"/>
              <a:t>дофамин</a:t>
            </a:r>
          </a:p>
        </p:txBody>
      </p:sp>
      <p:sp>
        <p:nvSpPr>
          <p:cNvPr id="113672" name="Rectangle 9"/>
          <p:cNvSpPr>
            <a:spLocks noChangeArrowheads="1"/>
          </p:cNvSpPr>
          <p:nvPr/>
        </p:nvSpPr>
        <p:spPr bwMode="auto">
          <a:xfrm>
            <a:off x="7325785" y="3609975"/>
            <a:ext cx="3788833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400">
                <a:sym typeface="Symbol" pitchFamily="18" charset="2"/>
              </a:rPr>
              <a:t></a:t>
            </a:r>
            <a:r>
              <a:rPr lang="ru-RU" sz="2400" baseline="-22000"/>
              <a:t>1</a:t>
            </a:r>
            <a:r>
              <a:rPr lang="ru-RU" sz="2400"/>
              <a:t>-рецепторы</a:t>
            </a:r>
          </a:p>
        </p:txBody>
      </p:sp>
      <p:sp>
        <p:nvSpPr>
          <p:cNvPr id="113673" name="Rectangle 10"/>
          <p:cNvSpPr>
            <a:spLocks noChangeArrowheads="1"/>
          </p:cNvSpPr>
          <p:nvPr/>
        </p:nvSpPr>
        <p:spPr bwMode="auto">
          <a:xfrm>
            <a:off x="7366001" y="4340225"/>
            <a:ext cx="3052233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400"/>
              <a:t>---------------</a:t>
            </a:r>
          </a:p>
        </p:txBody>
      </p:sp>
      <p:sp>
        <p:nvSpPr>
          <p:cNvPr id="113674" name="Rectangle 11"/>
          <p:cNvSpPr>
            <a:spLocks noChangeArrowheads="1"/>
          </p:cNvSpPr>
          <p:nvPr/>
        </p:nvSpPr>
        <p:spPr bwMode="auto">
          <a:xfrm>
            <a:off x="7406218" y="4987925"/>
            <a:ext cx="3052233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400"/>
              <a:t>---------------</a:t>
            </a:r>
          </a:p>
        </p:txBody>
      </p:sp>
      <p:sp>
        <p:nvSpPr>
          <p:cNvPr id="113675" name="Rectangle 12"/>
          <p:cNvSpPr>
            <a:spLocks noChangeArrowheads="1"/>
          </p:cNvSpPr>
          <p:nvPr/>
        </p:nvSpPr>
        <p:spPr bwMode="auto">
          <a:xfrm>
            <a:off x="7427385" y="5635625"/>
            <a:ext cx="3052233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400"/>
              <a:t>---------------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101600" y="2370139"/>
            <a:ext cx="11988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авторитетно ручаемся за правильность своей точки зрения.</a:t>
            </a:r>
          </a:p>
          <a:p>
            <a:pPr algn="ctr"/>
            <a:endParaRPr lang="ru-RU" sz="2400"/>
          </a:p>
          <a:p>
            <a:pPr algn="ctr"/>
            <a:r>
              <a:rPr lang="ru-RU" sz="2400"/>
              <a:t>Используя следующие формулировки: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 Могу уверить Вас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 Можете поверить мне, что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 Для меня не существует ни малейших сомнений в том, что</a:t>
            </a:r>
          </a:p>
        </p:txBody>
      </p:sp>
      <p:sp>
        <p:nvSpPr>
          <p:cNvPr id="821251" name="Text Box 3"/>
          <p:cNvSpPr txBox="1">
            <a:spLocks noChangeArrowheads="1"/>
          </p:cNvSpPr>
          <p:nvPr/>
        </p:nvSpPr>
        <p:spPr bwMode="auto">
          <a:xfrm>
            <a:off x="203200" y="5299076"/>
            <a:ext cx="11785600" cy="830997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/>
              <a:t>Защита:</a:t>
            </a:r>
          </a:p>
          <a:p>
            <a:r>
              <a:rPr lang="ru-RU" sz="2400"/>
              <a:t>Придумайте хитрый вопрос, который вынудит манипулятора приводить доказательства.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624417" y="411163"/>
            <a:ext cx="35447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Тактика гарантий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ChangeArrowheads="1"/>
          </p:cNvSpPr>
          <p:nvPr/>
        </p:nvSpPr>
        <p:spPr bwMode="auto">
          <a:xfrm>
            <a:off x="719667" y="1844675"/>
            <a:ext cx="10369551" cy="1655763"/>
          </a:xfrm>
          <a:prstGeom prst="rect">
            <a:avLst/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“</a:t>
            </a:r>
            <a:r>
              <a:rPr lang="ru-RU" sz="3600" b="1">
                <a:solidFill>
                  <a:schemeClr val="bg1"/>
                </a:solidFill>
                <a:latin typeface="Arial" charset="0"/>
                <a:cs typeface="Arial" charset="0"/>
              </a:rPr>
              <a:t>Три составляющих необходимые для убеждения человека</a:t>
            </a:r>
            <a:r>
              <a:rPr 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:</a:t>
            </a:r>
            <a:r>
              <a:rPr lang="ru-RU" sz="36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”</a:t>
            </a:r>
            <a:endParaRPr lang="ru-RU" sz="36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9923" name="Rectangle 4"/>
          <p:cNvSpPr>
            <a:spLocks noChangeArrowheads="1"/>
          </p:cNvSpPr>
          <p:nvPr/>
        </p:nvSpPr>
        <p:spPr bwMode="auto">
          <a:xfrm>
            <a:off x="529168" y="4084638"/>
            <a:ext cx="7620333" cy="586957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/>
            <a:r>
              <a:rPr lang="ru-RU" sz="3200"/>
              <a:t>Обращение к </a:t>
            </a:r>
            <a:r>
              <a:rPr lang="en-US" sz="3200"/>
              <a:t>“</a:t>
            </a:r>
            <a:r>
              <a:rPr lang="ru-RU" sz="3200"/>
              <a:t>ЛОГОСУ</a:t>
            </a:r>
            <a:r>
              <a:rPr lang="en-US" sz="3200"/>
              <a:t>” - </a:t>
            </a:r>
            <a:r>
              <a:rPr lang="ru-RU" sz="3200"/>
              <a:t> логике и фактам</a:t>
            </a:r>
          </a:p>
        </p:txBody>
      </p:sp>
      <p:sp>
        <p:nvSpPr>
          <p:cNvPr id="209924" name="Rectangle 5"/>
          <p:cNvSpPr>
            <a:spLocks noChangeArrowheads="1"/>
          </p:cNvSpPr>
          <p:nvPr/>
        </p:nvSpPr>
        <p:spPr bwMode="auto">
          <a:xfrm>
            <a:off x="1676401" y="4999038"/>
            <a:ext cx="6171603" cy="586957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/>
            <a:r>
              <a:rPr lang="ru-RU" sz="3200"/>
              <a:t>Обращение к </a:t>
            </a:r>
            <a:r>
              <a:rPr lang="en-US" sz="3200"/>
              <a:t>“</a:t>
            </a:r>
            <a:r>
              <a:rPr lang="ru-RU" sz="3200"/>
              <a:t>ПАФОСУ</a:t>
            </a:r>
            <a:r>
              <a:rPr lang="en-US" sz="3200"/>
              <a:t>” - </a:t>
            </a:r>
            <a:r>
              <a:rPr lang="ru-RU" sz="3200"/>
              <a:t> эмоции</a:t>
            </a:r>
          </a:p>
        </p:txBody>
      </p:sp>
      <p:sp>
        <p:nvSpPr>
          <p:cNvPr id="209925" name="Rectangle 6"/>
          <p:cNvSpPr>
            <a:spLocks noChangeArrowheads="1"/>
          </p:cNvSpPr>
          <p:nvPr/>
        </p:nvSpPr>
        <p:spPr bwMode="auto">
          <a:xfrm>
            <a:off x="1756834" y="5989638"/>
            <a:ext cx="5959172" cy="586957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/>
            <a:r>
              <a:rPr lang="ru-RU" sz="3200"/>
              <a:t>Обращение к </a:t>
            </a:r>
            <a:r>
              <a:rPr lang="en-US" sz="3200"/>
              <a:t>“</a:t>
            </a:r>
            <a:r>
              <a:rPr lang="ru-RU" sz="3200"/>
              <a:t>ЭТОСУ</a:t>
            </a:r>
            <a:r>
              <a:rPr lang="en-US" sz="3200"/>
              <a:t>” - </a:t>
            </a:r>
            <a:r>
              <a:rPr lang="ru-RU" sz="3200"/>
              <a:t> доверие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674813" y="0"/>
          <a:ext cx="8813800" cy="666908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045387">
                  <a:extLst>
                    <a:ext uri="{9D8B030D-6E8A-4147-A177-3AD203B41FA5}"/>
                  </a:extLst>
                </a:gridCol>
                <a:gridCol w="2768413">
                  <a:extLst>
                    <a:ext uri="{9D8B030D-6E8A-4147-A177-3AD203B41FA5}"/>
                  </a:extLst>
                </a:gridCol>
              </a:tblGrid>
              <a:tr h="913507">
                <a:tc gridSpan="2"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Министерства здравоохранения РФ от 31 июля 2020 г. № 788н "Об утверждении Порядка организации медицинской реабилитации взрослых"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75" marR="61475" marT="0" marB="0"/>
                </a:tc>
                <a:extLst>
                  <a:ext uri="{0D108BD9-81ED-4DB2-BD59-A6C34878D82A}"/>
                </a:extLst>
              </a:tr>
              <a:tr h="35981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483" marR="61483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989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―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Реабилитационный диагноз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4107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―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Индивидуальный план медицинской реабилитации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989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―"/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</a:rPr>
                        <a:t>Диагностика состояний по МКФ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9290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―"/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</a:rPr>
                        <a:t>Оценка реабилитационного потенциала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</a:rPr>
                        <a:t>высокий, средний. низкий, крайне низкий, отсутствует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989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―"/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</a:rPr>
                        <a:t>Оценка факторов риска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989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―"/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</a:rPr>
                        <a:t>Формирование цели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860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―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Оценка эффективности и реабилитационный эпикриз 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1390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―"/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</a:rPr>
                        <a:t>Реабилитационный прогноз: 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</a:rPr>
                        <a:t>благоприятный, относительно благоприятный, сомнительный, неблагоприятный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989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―"/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</a:rPr>
                        <a:t>Использование телемедицинских технологий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1979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―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Наличие коек для проведения медицинской реабилитации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ChangeArrowheads="1"/>
          </p:cNvSpPr>
          <p:nvPr/>
        </p:nvSpPr>
        <p:spPr bwMode="auto">
          <a:xfrm>
            <a:off x="1524000" y="573088"/>
            <a:ext cx="9144000" cy="62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4851400" y="2452688"/>
            <a:ext cx="2560638" cy="21288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91556" name="Rectangle 4"/>
          <p:cNvSpPr>
            <a:spLocks noChangeArrowheads="1"/>
          </p:cNvSpPr>
          <p:nvPr/>
        </p:nvSpPr>
        <p:spPr bwMode="auto">
          <a:xfrm>
            <a:off x="5084763" y="3057525"/>
            <a:ext cx="21018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57" name="Rectangle 5"/>
          <p:cNvSpPr>
            <a:spLocks noChangeArrowheads="1"/>
          </p:cNvSpPr>
          <p:nvPr/>
        </p:nvSpPr>
        <p:spPr bwMode="auto">
          <a:xfrm>
            <a:off x="5135563" y="3121025"/>
            <a:ext cx="2108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3600">
                <a:solidFill>
                  <a:srgbClr val="000000"/>
                </a:solidFill>
                <a:latin typeface="Century Gothic" pitchFamily="34" charset="0"/>
              </a:rPr>
              <a:t>Пациент</a:t>
            </a:r>
          </a:p>
        </p:txBody>
      </p:sp>
      <p:sp>
        <p:nvSpPr>
          <p:cNvPr id="791558" name="Rectangle 6"/>
          <p:cNvSpPr>
            <a:spLocks noChangeArrowheads="1"/>
          </p:cNvSpPr>
          <p:nvPr/>
        </p:nvSpPr>
        <p:spPr bwMode="auto">
          <a:xfrm>
            <a:off x="1866900" y="1987550"/>
            <a:ext cx="26685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59" name="Rectangle 7"/>
          <p:cNvSpPr>
            <a:spLocks noChangeArrowheads="1"/>
          </p:cNvSpPr>
          <p:nvPr/>
        </p:nvSpPr>
        <p:spPr bwMode="auto">
          <a:xfrm>
            <a:off x="1884363" y="1304925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0" name="Rectangle 8"/>
          <p:cNvSpPr>
            <a:spLocks noChangeArrowheads="1"/>
          </p:cNvSpPr>
          <p:nvPr/>
        </p:nvSpPr>
        <p:spPr bwMode="auto">
          <a:xfrm>
            <a:off x="2784475" y="1500188"/>
            <a:ext cx="18240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Century Gothic" pitchFamily="34" charset="0"/>
              </a:rPr>
              <a:t>Рефлексо-терапевт</a:t>
            </a:r>
          </a:p>
        </p:txBody>
      </p:sp>
      <p:sp>
        <p:nvSpPr>
          <p:cNvPr id="791561" name="Rectangle 9"/>
          <p:cNvSpPr>
            <a:spLocks noChangeArrowheads="1"/>
          </p:cNvSpPr>
          <p:nvPr/>
        </p:nvSpPr>
        <p:spPr bwMode="auto">
          <a:xfrm>
            <a:off x="4646613" y="1014413"/>
            <a:ext cx="3124200" cy="909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2" name="Rectangle 10"/>
          <p:cNvSpPr>
            <a:spLocks noChangeArrowheads="1"/>
          </p:cNvSpPr>
          <p:nvPr/>
        </p:nvSpPr>
        <p:spPr bwMode="auto">
          <a:xfrm>
            <a:off x="4722813" y="1042988"/>
            <a:ext cx="263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3" name="Rectangle 11"/>
          <p:cNvSpPr>
            <a:spLocks noChangeArrowheads="1"/>
          </p:cNvSpPr>
          <p:nvPr/>
        </p:nvSpPr>
        <p:spPr bwMode="auto">
          <a:xfrm>
            <a:off x="5310188" y="1409700"/>
            <a:ext cx="1449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Century Gothic" pitchFamily="34" charset="0"/>
              </a:rPr>
              <a:t>Невролог</a:t>
            </a:r>
          </a:p>
        </p:txBody>
      </p:sp>
      <p:sp>
        <p:nvSpPr>
          <p:cNvPr id="791564" name="Rectangle 12"/>
          <p:cNvSpPr>
            <a:spLocks noChangeArrowheads="1"/>
          </p:cNvSpPr>
          <p:nvPr/>
        </p:nvSpPr>
        <p:spPr bwMode="auto">
          <a:xfrm>
            <a:off x="3132138" y="5418138"/>
            <a:ext cx="22367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5" name="Rectangle 14"/>
          <p:cNvSpPr>
            <a:spLocks noChangeArrowheads="1"/>
          </p:cNvSpPr>
          <p:nvPr/>
        </p:nvSpPr>
        <p:spPr bwMode="auto">
          <a:xfrm>
            <a:off x="5368925" y="5562600"/>
            <a:ext cx="203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Century Gothic" pitchFamily="34" charset="0"/>
              </a:rPr>
              <a:t>Методы БОС</a:t>
            </a:r>
          </a:p>
        </p:txBody>
      </p:sp>
      <p:sp>
        <p:nvSpPr>
          <p:cNvPr id="791566" name="Rectangle 15"/>
          <p:cNvSpPr>
            <a:spLocks noChangeArrowheads="1"/>
          </p:cNvSpPr>
          <p:nvPr/>
        </p:nvSpPr>
        <p:spPr bwMode="auto">
          <a:xfrm>
            <a:off x="7945438" y="4005263"/>
            <a:ext cx="243998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7" name="Rectangle 16"/>
          <p:cNvSpPr>
            <a:spLocks noChangeArrowheads="1"/>
          </p:cNvSpPr>
          <p:nvPr/>
        </p:nvSpPr>
        <p:spPr bwMode="auto">
          <a:xfrm>
            <a:off x="8491538" y="3149600"/>
            <a:ext cx="18938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Century Gothic" pitchFamily="34" charset="0"/>
              </a:rPr>
              <a:t>Инструктор</a:t>
            </a:r>
            <a:r>
              <a:rPr lang="en-US" altLang="ru-RU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Century Gothic" pitchFamily="34" charset="0"/>
              </a:rPr>
              <a:t>ЛФК</a:t>
            </a:r>
          </a:p>
        </p:txBody>
      </p:sp>
      <p:sp>
        <p:nvSpPr>
          <p:cNvPr id="791568" name="Rectangle 18"/>
          <p:cNvSpPr>
            <a:spLocks noChangeArrowheads="1"/>
          </p:cNvSpPr>
          <p:nvPr/>
        </p:nvSpPr>
        <p:spPr bwMode="auto">
          <a:xfrm>
            <a:off x="5883275" y="5340350"/>
            <a:ext cx="3927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9" name="Rectangle 19"/>
          <p:cNvSpPr>
            <a:spLocks noChangeArrowheads="1"/>
          </p:cNvSpPr>
          <p:nvPr/>
        </p:nvSpPr>
        <p:spPr bwMode="auto">
          <a:xfrm>
            <a:off x="1808163" y="2905125"/>
            <a:ext cx="25923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0" name="Rectangle 20"/>
          <p:cNvSpPr>
            <a:spLocks noChangeArrowheads="1"/>
          </p:cNvSpPr>
          <p:nvPr/>
        </p:nvSpPr>
        <p:spPr bwMode="auto">
          <a:xfrm>
            <a:off x="7697788" y="4887913"/>
            <a:ext cx="2482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2400">
                <a:solidFill>
                  <a:srgbClr val="000000"/>
                </a:solidFill>
                <a:latin typeface="Century Gothic" pitchFamily="34" charset="0"/>
              </a:rPr>
              <a:t>Физиотерапевт</a:t>
            </a:r>
          </a:p>
        </p:txBody>
      </p:sp>
      <p:sp>
        <p:nvSpPr>
          <p:cNvPr id="791571" name="Rectangle 21"/>
          <p:cNvSpPr>
            <a:spLocks noChangeArrowheads="1"/>
          </p:cNvSpPr>
          <p:nvPr/>
        </p:nvSpPr>
        <p:spPr bwMode="auto">
          <a:xfrm>
            <a:off x="7918450" y="2176463"/>
            <a:ext cx="2462213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2" name="Rectangle 23"/>
          <p:cNvSpPr>
            <a:spLocks noChangeArrowheads="1"/>
          </p:cNvSpPr>
          <p:nvPr/>
        </p:nvSpPr>
        <p:spPr bwMode="auto">
          <a:xfrm>
            <a:off x="1997075" y="4327525"/>
            <a:ext cx="2524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3" name="Rectangle 24"/>
          <p:cNvSpPr>
            <a:spLocks noChangeArrowheads="1"/>
          </p:cNvSpPr>
          <p:nvPr/>
        </p:nvSpPr>
        <p:spPr bwMode="auto">
          <a:xfrm>
            <a:off x="2874963" y="503872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4" name="Rectangle 25"/>
          <p:cNvSpPr>
            <a:spLocks noChangeArrowheads="1"/>
          </p:cNvSpPr>
          <p:nvPr/>
        </p:nvSpPr>
        <p:spPr bwMode="auto">
          <a:xfrm>
            <a:off x="2506663" y="4818063"/>
            <a:ext cx="20621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Century Gothic" pitchFamily="34" charset="0"/>
              </a:rPr>
              <a:t>Мануальный </a:t>
            </a:r>
          </a:p>
          <a:p>
            <a:r>
              <a:rPr lang="ru-RU" altLang="ru-RU" sz="2400">
                <a:solidFill>
                  <a:srgbClr val="000000"/>
                </a:solidFill>
                <a:latin typeface="Century Gothic" pitchFamily="34" charset="0"/>
              </a:rPr>
              <a:t>Терапевт</a:t>
            </a:r>
          </a:p>
        </p:txBody>
      </p:sp>
      <p:sp>
        <p:nvSpPr>
          <p:cNvPr id="791575" name="Rectangle 26"/>
          <p:cNvSpPr>
            <a:spLocks noChangeArrowheads="1"/>
          </p:cNvSpPr>
          <p:nvPr/>
        </p:nvSpPr>
        <p:spPr bwMode="auto">
          <a:xfrm>
            <a:off x="3198813" y="5746750"/>
            <a:ext cx="61960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6" name="Rectangle 28"/>
          <p:cNvSpPr>
            <a:spLocks noChangeArrowheads="1"/>
          </p:cNvSpPr>
          <p:nvPr/>
        </p:nvSpPr>
        <p:spPr bwMode="auto">
          <a:xfrm>
            <a:off x="2341563" y="6326188"/>
            <a:ext cx="6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1524000" y="796925"/>
            <a:ext cx="9144000" cy="246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СХЕМА  МУЛЬТИДИСЦИПЛИНАРНОГО ПОДХОДА</a:t>
            </a:r>
          </a:p>
        </p:txBody>
      </p:sp>
      <p:sp>
        <p:nvSpPr>
          <p:cNvPr id="791578" name="Rectangle 30"/>
          <p:cNvSpPr>
            <a:spLocks noChangeArrowheads="1"/>
          </p:cNvSpPr>
          <p:nvPr/>
        </p:nvSpPr>
        <p:spPr bwMode="auto">
          <a:xfrm>
            <a:off x="7751763" y="1152525"/>
            <a:ext cx="2393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9" name="Rectangle 32"/>
          <p:cNvSpPr>
            <a:spLocks noChangeArrowheads="1"/>
          </p:cNvSpPr>
          <p:nvPr/>
        </p:nvSpPr>
        <p:spPr bwMode="auto">
          <a:xfrm>
            <a:off x="1658938" y="3233738"/>
            <a:ext cx="22367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80" name="Rectangle 33"/>
          <p:cNvSpPr>
            <a:spLocks noChangeArrowheads="1"/>
          </p:cNvSpPr>
          <p:nvPr/>
        </p:nvSpPr>
        <p:spPr bwMode="auto">
          <a:xfrm>
            <a:off x="2444750" y="3149600"/>
            <a:ext cx="1522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Century Gothic" pitchFamily="34" charset="0"/>
              </a:rPr>
              <a:t>Психиатр</a:t>
            </a:r>
          </a:p>
        </p:txBody>
      </p:sp>
      <p:sp>
        <p:nvSpPr>
          <p:cNvPr id="791581" name="Line 34"/>
          <p:cNvSpPr>
            <a:spLocks noChangeShapeType="1"/>
          </p:cNvSpPr>
          <p:nvPr/>
        </p:nvSpPr>
        <p:spPr bwMode="auto">
          <a:xfrm>
            <a:off x="6086475" y="1827213"/>
            <a:ext cx="0" cy="58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1582" name="Line 35"/>
          <p:cNvSpPr>
            <a:spLocks noChangeShapeType="1"/>
          </p:cNvSpPr>
          <p:nvPr/>
        </p:nvSpPr>
        <p:spPr bwMode="auto">
          <a:xfrm>
            <a:off x="4646613" y="2290763"/>
            <a:ext cx="528637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1583" name="Line 36"/>
          <p:cNvSpPr>
            <a:spLocks noChangeShapeType="1"/>
          </p:cNvSpPr>
          <p:nvPr/>
        </p:nvSpPr>
        <p:spPr bwMode="auto">
          <a:xfrm>
            <a:off x="3967163" y="3546475"/>
            <a:ext cx="900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1584" name="Line 37"/>
          <p:cNvSpPr>
            <a:spLocks noChangeShapeType="1"/>
          </p:cNvSpPr>
          <p:nvPr/>
        </p:nvSpPr>
        <p:spPr bwMode="auto">
          <a:xfrm flipV="1">
            <a:off x="4545013" y="4273550"/>
            <a:ext cx="73025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1585" name="Line 38"/>
          <p:cNvSpPr>
            <a:spLocks noChangeShapeType="1"/>
          </p:cNvSpPr>
          <p:nvPr/>
        </p:nvSpPr>
        <p:spPr bwMode="auto">
          <a:xfrm flipH="1" flipV="1">
            <a:off x="6070600" y="4649788"/>
            <a:ext cx="15875" cy="768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1586" name="Line 39"/>
          <p:cNvSpPr>
            <a:spLocks noChangeShapeType="1"/>
          </p:cNvSpPr>
          <p:nvPr/>
        </p:nvSpPr>
        <p:spPr bwMode="auto">
          <a:xfrm flipH="1" flipV="1">
            <a:off x="6940550" y="4297363"/>
            <a:ext cx="773113" cy="590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1587" name="Line 40"/>
          <p:cNvSpPr>
            <a:spLocks noChangeShapeType="1"/>
          </p:cNvSpPr>
          <p:nvPr/>
        </p:nvSpPr>
        <p:spPr bwMode="auto">
          <a:xfrm flipH="1" flipV="1">
            <a:off x="7402513" y="3463925"/>
            <a:ext cx="1001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1588" name="Line 41"/>
          <p:cNvSpPr>
            <a:spLocks noChangeShapeType="1"/>
          </p:cNvSpPr>
          <p:nvPr/>
        </p:nvSpPr>
        <p:spPr bwMode="auto">
          <a:xfrm flipH="1">
            <a:off x="6908800" y="2176463"/>
            <a:ext cx="55245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1524000" y="26988"/>
            <a:ext cx="9144000" cy="368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Franklin Gothic Book"/>
              </a:rPr>
              <a:t>   НЕЙРОРЕАБИЛИТАЦИЯ </a:t>
            </a:r>
            <a:r>
              <a:rPr lang="ru-RU" altLang="ru-RU" dirty="0" smtClean="0">
                <a:solidFill>
                  <a:srgbClr val="000000"/>
                </a:solidFill>
                <a:latin typeface="Franklin Gothic Book"/>
              </a:rPr>
              <a:t>в </a:t>
            </a:r>
            <a:r>
              <a:rPr lang="ru-RU" altLang="ru-RU" dirty="0">
                <a:solidFill>
                  <a:srgbClr val="000000"/>
                </a:solidFill>
                <a:latin typeface="Franklin Gothic Book"/>
              </a:rPr>
              <a:t>стационаре</a:t>
            </a:r>
          </a:p>
        </p:txBody>
      </p:sp>
      <p:sp>
        <p:nvSpPr>
          <p:cNvPr id="791590" name="Прямоугольник 3"/>
          <p:cNvSpPr>
            <a:spLocks noChangeArrowheads="1"/>
          </p:cNvSpPr>
          <p:nvPr/>
        </p:nvSpPr>
        <p:spPr bwMode="auto">
          <a:xfrm>
            <a:off x="7478713" y="1346200"/>
            <a:ext cx="2011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solidFill>
                  <a:srgbClr val="000000"/>
                </a:solidFill>
                <a:latin typeface="Century Gothic" pitchFamily="34" charset="0"/>
              </a:rPr>
              <a:t>Кинезо-</a:t>
            </a: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  <a:latin typeface="Century Gothic" pitchFamily="34" charset="0"/>
              </a:rPr>
              <a:t>Терапевт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decel="5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A1D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Заголовок 1"/>
          <p:cNvSpPr>
            <a:spLocks noGrp="1"/>
          </p:cNvSpPr>
          <p:nvPr>
            <p:ph type="title"/>
          </p:nvPr>
        </p:nvSpPr>
        <p:spPr>
          <a:xfrm>
            <a:off x="549275" y="0"/>
            <a:ext cx="11009313" cy="5873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altLang="ru-RU" sz="3600" dirty="0" smtClean="0"/>
              <a:t>СТАТУС (пример)</a:t>
            </a:r>
            <a:endParaRPr lang="ru-RU" altLang="ru-RU" sz="3600" dirty="0"/>
          </a:p>
        </p:txBody>
      </p:sp>
      <p:sp>
        <p:nvSpPr>
          <p:cNvPr id="779267" name="Объект 2"/>
          <p:cNvSpPr>
            <a:spLocks noGrp="1"/>
          </p:cNvSpPr>
          <p:nvPr>
            <p:ph idx="1"/>
          </p:nvPr>
        </p:nvSpPr>
        <p:spPr>
          <a:xfrm>
            <a:off x="549275" y="587375"/>
            <a:ext cx="11325225" cy="4170363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Метаболический (соматический)</a:t>
            </a:r>
          </a:p>
          <a:p>
            <a:pPr eaLnBrk="1" hangingPunct="1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Неврологический статус ( с акцентом на статус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локалис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Логопедический:</a:t>
            </a:r>
          </a:p>
          <a:p>
            <a:pPr lvl="1" eaLnBrk="1" hangingPunct="1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псевдобульбарная дизартрия легкой степени выраженности</a:t>
            </a:r>
          </a:p>
          <a:p>
            <a:pPr eaLnBrk="1" hangingPunct="1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Нейропсихологический статус:</a:t>
            </a:r>
          </a:p>
          <a:p>
            <a:pPr lvl="1" eaLnBrk="1" hangingPunct="1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умеренные когнитивные нарушения (преобладание нарушений управляющих функции и памяти) с тенденцией к легким. Признаки легкого тревожного состояния</a:t>
            </a:r>
          </a:p>
          <a:p>
            <a:pPr eaLnBrk="1" hangingPunct="1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Заключение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эрготерапевта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eaLnBrk="1" hangingPunct="1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со стороны двигательной сферы отмечается легкая кинестетическая апраксия.</a:t>
            </a:r>
            <a:r>
              <a:rPr lang="en-US" alt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В социально – бытовой сфере самостоятелен</a:t>
            </a:r>
          </a:p>
          <a:p>
            <a:pPr eaLnBrk="1" hangingPunct="1"/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Кинезиолог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на основе данных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Стабилометрии</a:t>
            </a:r>
            <a:endParaRPr lang="ru-RU" altLang="ru-RU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по полученным данным значимых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статокоординаторных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нарушений не выявлено, отмечается снижение скорости и контроля отклонения центра тяжести веса тела влево</a:t>
            </a:r>
            <a:r>
              <a:rPr lang="en-US" altLang="ru-RU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вправо. Снижение скорости ходьбы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Заголовок 1"/>
          <p:cNvSpPr>
            <a:spLocks noGrp="1"/>
          </p:cNvSpPr>
          <p:nvPr>
            <p:ph type="title"/>
          </p:nvPr>
        </p:nvSpPr>
        <p:spPr>
          <a:xfrm>
            <a:off x="747713" y="0"/>
            <a:ext cx="7993062" cy="549275"/>
          </a:xfrm>
        </p:spPr>
        <p:txBody>
          <a:bodyPr/>
          <a:lstStyle/>
          <a:p>
            <a:pPr algn="l" eaLnBrk="1" hangingPunct="1"/>
            <a:r>
              <a:rPr lang="ru-RU" altLang="ru-RU" sz="3200" dirty="0" smtClean="0"/>
              <a:t>ЗАДАЧИ ГОСПИТАЛИЗАЦИИ (ПРИМЕР)</a:t>
            </a:r>
          </a:p>
        </p:txBody>
      </p:sp>
      <p:sp>
        <p:nvSpPr>
          <p:cNvPr id="780291" name="Объект 2"/>
          <p:cNvSpPr>
            <a:spLocks noGrp="1"/>
          </p:cNvSpPr>
          <p:nvPr>
            <p:ph idx="1"/>
          </p:nvPr>
        </p:nvSpPr>
        <p:spPr>
          <a:xfrm>
            <a:off x="747713" y="682625"/>
            <a:ext cx="11176000" cy="5983288"/>
          </a:xfrm>
        </p:spPr>
        <p:txBody>
          <a:bodyPr/>
          <a:lstStyle/>
          <a:p>
            <a:pPr eaLnBrk="1" hangingPunct="1"/>
            <a:r>
              <a:rPr lang="ru-RU" altLang="ru-RU" sz="1800" b="1" dirty="0" smtClean="0"/>
              <a:t>Мобильность: </a:t>
            </a:r>
            <a:r>
              <a:rPr lang="ru-RU" altLang="ru-RU" sz="1800" dirty="0" smtClean="0"/>
              <a:t>Повышение толерантности к физическим нагрузкам</a:t>
            </a:r>
          </a:p>
          <a:p>
            <a:pPr eaLnBrk="1" hangingPunct="1"/>
            <a:r>
              <a:rPr lang="ru-RU" altLang="ru-RU" sz="1800" dirty="0" smtClean="0">
                <a:solidFill>
                  <a:srgbClr val="000000"/>
                </a:solidFill>
              </a:rPr>
              <a:t>увеличение продолжительности </a:t>
            </a:r>
            <a:r>
              <a:rPr lang="ru-RU" altLang="ru-RU" sz="1800" dirty="0" err="1" smtClean="0">
                <a:solidFill>
                  <a:srgbClr val="000000"/>
                </a:solidFill>
              </a:rPr>
              <a:t>вертикализации</a:t>
            </a:r>
            <a:r>
              <a:rPr lang="ru-RU" altLang="ru-RU" sz="1800" dirty="0" smtClean="0">
                <a:solidFill>
                  <a:srgbClr val="000000"/>
                </a:solidFill>
              </a:rPr>
              <a:t> до часов</a:t>
            </a:r>
            <a:endParaRPr lang="ru-RU" altLang="ru-RU" sz="1800" dirty="0" smtClean="0"/>
          </a:p>
          <a:p>
            <a:pPr eaLnBrk="1" hangingPunct="1"/>
            <a:r>
              <a:rPr lang="ru-RU" altLang="ru-RU" sz="1800" dirty="0" smtClean="0"/>
              <a:t>повышение состояния в баллах по шкале </a:t>
            </a:r>
            <a:r>
              <a:rPr lang="ru-RU" altLang="ru-RU" sz="1800" dirty="0" err="1" smtClean="0"/>
              <a:t>Рэнкин</a:t>
            </a:r>
            <a:r>
              <a:rPr lang="ru-RU" altLang="ru-RU" sz="1800" dirty="0" smtClean="0"/>
              <a:t> до 2</a:t>
            </a:r>
          </a:p>
          <a:p>
            <a:pPr eaLnBrk="1" hangingPunct="1"/>
            <a:r>
              <a:rPr lang="ru-RU" altLang="ru-RU" sz="1800" dirty="0" smtClean="0"/>
              <a:t>повышение мобильности в баллах по шкале </a:t>
            </a:r>
            <a:r>
              <a:rPr lang="ru-RU" altLang="ru-RU" sz="1800" dirty="0" err="1" smtClean="0"/>
              <a:t>Ривермид</a:t>
            </a:r>
            <a:r>
              <a:rPr lang="ru-RU" altLang="ru-RU" sz="1800" dirty="0" smtClean="0"/>
              <a:t> до 14</a:t>
            </a:r>
          </a:p>
          <a:p>
            <a:pPr eaLnBrk="1" hangingPunct="1"/>
            <a:r>
              <a:rPr lang="ru-RU" altLang="ru-RU" sz="1800" dirty="0" smtClean="0"/>
              <a:t>баллы ходьбы по </a:t>
            </a:r>
            <a:r>
              <a:rPr lang="ru-RU" altLang="ru-RU" sz="1800" dirty="0" err="1" smtClean="0"/>
              <a:t>Холден</a:t>
            </a:r>
            <a:r>
              <a:rPr lang="en-US" altLang="ru-RU" sz="1800" dirty="0" smtClean="0"/>
              <a:t>/</a:t>
            </a:r>
            <a:r>
              <a:rPr lang="ru-RU" altLang="ru-RU" sz="1800" dirty="0" err="1" smtClean="0"/>
              <a:t>Хаузер</a:t>
            </a:r>
            <a:r>
              <a:rPr lang="ru-RU" altLang="ru-RU" sz="1800" dirty="0" smtClean="0"/>
              <a:t>- 4</a:t>
            </a:r>
            <a:r>
              <a:rPr lang="en-US" altLang="ru-RU" sz="1800" dirty="0" smtClean="0"/>
              <a:t>/</a:t>
            </a:r>
            <a:r>
              <a:rPr lang="ru-RU" altLang="ru-RU" sz="1800" dirty="0" smtClean="0"/>
              <a:t>3</a:t>
            </a:r>
          </a:p>
          <a:p>
            <a:pPr eaLnBrk="1" hangingPunct="1"/>
            <a:r>
              <a:rPr lang="ru-RU" altLang="ru-RU" sz="1800" b="1" dirty="0" smtClean="0"/>
              <a:t>Социализация:</a:t>
            </a:r>
          </a:p>
          <a:p>
            <a:pPr eaLnBrk="1" hangingPunct="1"/>
            <a:r>
              <a:rPr lang="ru-RU" altLang="ru-RU" sz="1800" dirty="0" smtClean="0"/>
              <a:t>Нормализация тонуса мышц языка</a:t>
            </a:r>
          </a:p>
          <a:p>
            <a:pPr eaLnBrk="1" hangingPunct="1"/>
            <a:r>
              <a:rPr lang="ru-RU" altLang="ru-RU" sz="1800" dirty="0" smtClean="0"/>
              <a:t>Увеличение объема мимической мускулатуры слева</a:t>
            </a:r>
          </a:p>
          <a:p>
            <a:pPr eaLnBrk="1" hangingPunct="1"/>
            <a:r>
              <a:rPr lang="ru-RU" altLang="ru-RU" sz="1800" b="1" dirty="0" smtClean="0"/>
              <a:t>Бытовая адаптация</a:t>
            </a:r>
            <a:r>
              <a:rPr lang="ru-RU" altLang="ru-RU" sz="1800" dirty="0" smtClean="0"/>
              <a:t>:</a:t>
            </a:r>
          </a:p>
          <a:p>
            <a:pPr eaLnBrk="1" hangingPunct="1"/>
            <a:r>
              <a:rPr lang="ru-RU" altLang="ru-RU" sz="1800" dirty="0" smtClean="0"/>
              <a:t>Улучшение точности. Плавности и координации движений при выполнении мелких операций</a:t>
            </a:r>
          </a:p>
          <a:p>
            <a:pPr eaLnBrk="1" hangingPunct="1"/>
            <a:r>
              <a:rPr lang="ru-RU" altLang="ru-RU" sz="2800" b="1" dirty="0" smtClean="0"/>
              <a:t>Когнитивная реабилитация:</a:t>
            </a:r>
          </a:p>
          <a:p>
            <a:pPr eaLnBrk="1" hangingPunct="1"/>
            <a:r>
              <a:rPr lang="ru-RU" altLang="ru-RU" sz="1800" dirty="0" smtClean="0"/>
              <a:t>Регресс нарушений управляющих функций (упражнения, способствующие улучшению свойств внимания)</a:t>
            </a:r>
          </a:p>
          <a:p>
            <a:pPr eaLnBrk="1" hangingPunct="1"/>
            <a:r>
              <a:rPr lang="ru-RU" altLang="ru-RU" sz="1800" dirty="0" smtClean="0"/>
              <a:t>Увеличение объема оперативной слухоречевой и зрительной памяти (с целью продолжения продуктивной трудовой деятельности)</a:t>
            </a:r>
          </a:p>
          <a:p>
            <a:pPr eaLnBrk="1" hangingPunct="1"/>
            <a:r>
              <a:rPr lang="ru-RU" altLang="ru-RU" sz="1800" b="1" dirty="0" smtClean="0"/>
              <a:t>Стабилизация эмоционального фона </a:t>
            </a:r>
            <a:r>
              <a:rPr lang="ru-RU" altLang="ru-RU" sz="1800" dirty="0" smtClean="0"/>
              <a:t>(занятия в КСС, навыки психологической </a:t>
            </a:r>
            <a:r>
              <a:rPr lang="ru-RU" altLang="ru-RU" sz="1800" dirty="0" err="1" smtClean="0"/>
              <a:t>саморегуляции</a:t>
            </a:r>
            <a:r>
              <a:rPr lang="ru-RU" altLang="ru-RU" sz="1800" dirty="0" smtClean="0"/>
              <a:t>, повышение уровня </a:t>
            </a:r>
            <a:r>
              <a:rPr lang="ru-RU" altLang="ru-RU" sz="1800" dirty="0" err="1" smtClean="0"/>
              <a:t>стрессустойчивости</a:t>
            </a:r>
            <a:r>
              <a:rPr lang="ru-RU" altLang="ru-RU" sz="1800" dirty="0" smtClean="0"/>
              <a:t>)</a:t>
            </a:r>
          </a:p>
          <a:p>
            <a:pPr eaLnBrk="1" hangingPunct="1"/>
            <a:r>
              <a:rPr lang="ru-RU" altLang="ru-RU" sz="1800" dirty="0" smtClean="0"/>
              <a:t>Разработка программы вторичной профилактики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Заголовок 1"/>
          <p:cNvSpPr>
            <a:spLocks noGrp="1"/>
          </p:cNvSpPr>
          <p:nvPr>
            <p:ph type="title"/>
          </p:nvPr>
        </p:nvSpPr>
        <p:spPr>
          <a:xfrm>
            <a:off x="1146175" y="0"/>
            <a:ext cx="10436225" cy="10239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altLang="ru-RU" dirty="0" smtClean="0"/>
              <a:t>ЛЕЧЕНИЕ (ПРИМЕР) </a:t>
            </a:r>
            <a:endParaRPr lang="ru-RU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88" y="1304925"/>
            <a:ext cx="11541125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Реабилитационные мероприятия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/>
              <a:t>Кинезиотерапия</a:t>
            </a:r>
            <a:endParaRPr lang="ru-RU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Логопедия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Время занятий с логопедом (дизартрия)		30 минут</a:t>
            </a:r>
          </a:p>
          <a:p>
            <a:pPr eaLnBrk="1" fontAlgn="auto" hangingPunct="1">
              <a:spcAft>
                <a:spcPts val="0"/>
              </a:spcAft>
              <a:tabLst>
                <a:tab pos="7351713" algn="l"/>
              </a:tabLst>
              <a:defRPr/>
            </a:pPr>
            <a:r>
              <a:rPr lang="ru-RU" sz="3900" dirty="0" err="1"/>
              <a:t>Эрготерапия</a:t>
            </a:r>
            <a:r>
              <a:rPr lang="ru-RU" sz="2800" dirty="0"/>
              <a:t>	400 минут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Нейропсихологическая коррекция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7265988" algn="l"/>
              </a:tabLst>
              <a:defRPr/>
            </a:pPr>
            <a:r>
              <a:rPr lang="ru-RU" dirty="0"/>
              <a:t>нейропсихологическая коррекция 	 480 минут</a:t>
            </a:r>
          </a:p>
          <a:p>
            <a:pPr eaLnBrk="1" fontAlgn="auto" hangingPunct="1">
              <a:spcAft>
                <a:spcPts val="0"/>
              </a:spcAft>
              <a:tabLst>
                <a:tab pos="7265988" algn="l"/>
              </a:tabLst>
              <a:defRPr/>
            </a:pPr>
            <a:r>
              <a:rPr lang="ru-RU" sz="2800" dirty="0"/>
              <a:t>Коррекция когнитивных функций 300 минут – количество занятий 5 по</a:t>
            </a:r>
            <a:br>
              <a:rPr lang="ru-RU" sz="2800" dirty="0"/>
            </a:br>
            <a:r>
              <a:rPr lang="ru-RU" sz="2800" dirty="0"/>
              <a:t>	 60 минут</a:t>
            </a:r>
          </a:p>
          <a:p>
            <a:pPr eaLnBrk="1" fontAlgn="auto" hangingPunct="1">
              <a:spcAft>
                <a:spcPts val="0"/>
              </a:spcAft>
              <a:tabLst>
                <a:tab pos="7351713" algn="l"/>
              </a:tabLst>
              <a:defRPr/>
            </a:pPr>
            <a:r>
              <a:rPr lang="ru-RU" sz="2800" dirty="0"/>
              <a:t>Коррекция эмоциональной сферы (КСС)180 минут количество занятий 3 по</a:t>
            </a:r>
            <a:br>
              <a:rPr lang="ru-RU" sz="2800" dirty="0"/>
            </a:br>
            <a:r>
              <a:rPr lang="ru-RU" sz="2800" dirty="0"/>
              <a:t>	 60 минут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Заголовок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10972800" cy="1143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Результаты госпитализации (пример)</a:t>
            </a:r>
          </a:p>
        </p:txBody>
      </p:sp>
      <p:sp>
        <p:nvSpPr>
          <p:cNvPr id="782339" name="Объект 2"/>
          <p:cNvSpPr>
            <a:spLocks noGrp="1"/>
          </p:cNvSpPr>
          <p:nvPr>
            <p:ph idx="1"/>
          </p:nvPr>
        </p:nvSpPr>
        <p:spPr>
          <a:xfrm>
            <a:off x="390525" y="1255713"/>
            <a:ext cx="11801475" cy="4181475"/>
          </a:xfrm>
        </p:spPr>
        <p:txBody>
          <a:bodyPr/>
          <a:lstStyle/>
          <a:p>
            <a:pPr eaLnBrk="1" hangingPunct="1"/>
            <a:r>
              <a:rPr lang="ru-RU" altLang="ru-RU" smtClean="0"/>
              <a:t>Соматический статус</a:t>
            </a:r>
          </a:p>
          <a:p>
            <a:pPr eaLnBrk="1" hangingPunct="1"/>
            <a:r>
              <a:rPr lang="ru-RU" altLang="ru-RU" smtClean="0"/>
              <a:t>Неврологический статус (шкала Эшфорта, Холдена, Хаузера)</a:t>
            </a:r>
          </a:p>
          <a:p>
            <a:pPr eaLnBrk="1" hangingPunct="1"/>
            <a:r>
              <a:rPr lang="ru-RU" altLang="ru-RU" smtClean="0"/>
              <a:t> Псевдобульбарная дизартрия легкой степени. Парез 5 баллов в руке и 5 баллов в ноге.</a:t>
            </a:r>
          </a:p>
          <a:p>
            <a:pPr eaLnBrk="1" hangingPunct="1"/>
            <a:r>
              <a:rPr lang="ru-RU" altLang="ru-RU" smtClean="0"/>
              <a:t>Умеренные когнитивные нарушения</a:t>
            </a:r>
          </a:p>
          <a:p>
            <a:pPr eaLnBrk="1" hangingPunct="1"/>
            <a:r>
              <a:rPr lang="ru-RU" altLang="ru-RU" smtClean="0"/>
              <a:t>Легкое тревожное состояние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Заголовок 1"/>
          <p:cNvSpPr>
            <a:spLocks noGrp="1"/>
          </p:cNvSpPr>
          <p:nvPr>
            <p:ph type="title"/>
          </p:nvPr>
        </p:nvSpPr>
        <p:spPr>
          <a:xfrm>
            <a:off x="57150" y="0"/>
            <a:ext cx="12134850" cy="11588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/>
              <a:t>Решенные </a:t>
            </a:r>
            <a:r>
              <a:rPr lang="ru-RU" altLang="ru-RU" sz="4000" dirty="0" smtClean="0"/>
              <a:t>задачи (пример)</a:t>
            </a:r>
            <a:endParaRPr lang="ru-RU" alt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569" y="1307591"/>
            <a:ext cx="11728704" cy="5093209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 rtlCol="0">
            <a:noAutofit/>
          </a:bodyPr>
          <a:lstStyle/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/>
              <a:t>Реабилитация в полном объеме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/>
              <a:t>Реабилитационный потенциал определен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/>
              <a:t>Программа индивидуальной реабилитации разработана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Мобильность: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Повышение толерантности к физическим нагрузкам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Увеличение продолжительности </a:t>
            </a:r>
            <a:r>
              <a:rPr lang="ru-RU" sz="2000" dirty="0" err="1">
                <a:solidFill>
                  <a:prstClr val="black"/>
                </a:solidFill>
              </a:rPr>
              <a:t>вертикализации</a:t>
            </a:r>
            <a:r>
              <a:rPr lang="ru-RU" sz="2000" dirty="0">
                <a:solidFill>
                  <a:prstClr val="black"/>
                </a:solidFill>
              </a:rPr>
              <a:t> до часов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Повышение состояния в баллах по шкале </a:t>
            </a:r>
            <a:r>
              <a:rPr lang="ru-RU" sz="2000" dirty="0" err="1">
                <a:solidFill>
                  <a:prstClr val="black"/>
                </a:solidFill>
              </a:rPr>
              <a:t>Рэнкин</a:t>
            </a:r>
            <a:r>
              <a:rPr lang="ru-RU" sz="2000" dirty="0">
                <a:solidFill>
                  <a:prstClr val="black"/>
                </a:solidFill>
              </a:rPr>
              <a:t> до 2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Повышение мобильности в баллах по шкале </a:t>
            </a:r>
            <a:r>
              <a:rPr lang="ru-RU" sz="2000" dirty="0" err="1">
                <a:solidFill>
                  <a:prstClr val="black"/>
                </a:solidFill>
              </a:rPr>
              <a:t>Ревермид</a:t>
            </a:r>
            <a:r>
              <a:rPr lang="ru-RU" sz="2000" dirty="0">
                <a:solidFill>
                  <a:prstClr val="black"/>
                </a:solidFill>
              </a:rPr>
              <a:t> до 14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Баллы ходьбы по </a:t>
            </a:r>
            <a:r>
              <a:rPr lang="ru-RU" sz="2000" dirty="0" err="1">
                <a:solidFill>
                  <a:prstClr val="black"/>
                </a:solidFill>
              </a:rPr>
              <a:t>Холден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ru-RU" sz="2000" dirty="0" err="1">
                <a:solidFill>
                  <a:prstClr val="black"/>
                </a:solidFill>
              </a:rPr>
              <a:t>Хаузер</a:t>
            </a:r>
            <a:r>
              <a:rPr lang="ru-RU" sz="2000" dirty="0">
                <a:solidFill>
                  <a:prstClr val="black"/>
                </a:solidFill>
              </a:rPr>
              <a:t>- 4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ru-RU" sz="2000" dirty="0">
                <a:solidFill>
                  <a:prstClr val="black"/>
                </a:solidFill>
              </a:rPr>
              <a:t>3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 Социализация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prstClr val="black"/>
              </a:solidFill>
            </a:endParaRP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 Бытовая адаптация:</a:t>
            </a:r>
          </a:p>
          <a:p>
            <a:pPr marL="428625" indent="-4286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 Улучшение точности. Плавности и координации движений при выполнении мелких операций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 Когнитивная реабилитация: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 Регресс нарушений управляющих функций (упражнения, способствующие улучшению свойств внимания)</a:t>
            </a:r>
          </a:p>
          <a:p>
            <a:pPr marL="354013" indent="-354013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Увеличение объема оперативной слухоречевой и зрительной памяти (с целью продолжения продуктивной трудовой деятельности</a:t>
            </a:r>
          </a:p>
          <a:p>
            <a:pPr marL="354013" indent="-354013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Стабилизация эмоционального фона,  повышение уровня стресс устойчивости, снижение уровня тревожности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 Улучшение процессов внимания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</a:rPr>
              <a:t> Увеличение объема оперативной памяти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Заголовок 1"/>
          <p:cNvSpPr>
            <a:spLocks noGrp="1"/>
          </p:cNvSpPr>
          <p:nvPr>
            <p:ph type="title"/>
          </p:nvPr>
        </p:nvSpPr>
        <p:spPr>
          <a:xfrm>
            <a:off x="1847850" y="115888"/>
            <a:ext cx="8135938" cy="79216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ЗАКЛЮЧЕНИЕ (ПРИМЕР)</a:t>
            </a:r>
          </a:p>
        </p:txBody>
      </p:sp>
      <p:sp>
        <p:nvSpPr>
          <p:cNvPr id="784387" name="Объект 2"/>
          <p:cNvSpPr>
            <a:spLocks noGrp="1"/>
          </p:cNvSpPr>
          <p:nvPr>
            <p:ph idx="1"/>
          </p:nvPr>
        </p:nvSpPr>
        <p:spPr>
          <a:xfrm>
            <a:off x="249238" y="1474788"/>
            <a:ext cx="11693525" cy="4340225"/>
          </a:xfrm>
        </p:spPr>
        <p:txBody>
          <a:bodyPr/>
          <a:lstStyle/>
          <a:p>
            <a:pPr eaLnBrk="1" hangingPunct="1"/>
            <a:r>
              <a:rPr lang="ru-RU" altLang="ru-RU" smtClean="0"/>
              <a:t>Цели госпитализации достигнуты</a:t>
            </a:r>
            <a:endParaRPr lang="en-US" altLang="ru-RU" smtClean="0"/>
          </a:p>
          <a:p>
            <a:pPr eaLnBrk="1" hangingPunct="1"/>
            <a:r>
              <a:rPr lang="ru-RU" altLang="ru-RU" smtClean="0"/>
              <a:t>Отработан стереотип ходьбы, доступна ходьба без ограничений</a:t>
            </a:r>
          </a:p>
          <a:p>
            <a:pPr eaLnBrk="1" hangingPunct="1"/>
            <a:r>
              <a:rPr lang="ru-RU" altLang="ru-RU" smtClean="0"/>
              <a:t>Адаптирован в бытовой сфере полностью</a:t>
            </a:r>
          </a:p>
          <a:p>
            <a:pPr eaLnBrk="1" hangingPunct="1"/>
            <a:r>
              <a:rPr lang="ru-RU" altLang="ru-RU" smtClean="0"/>
              <a:t>Реабилитационный прогноз реализован частично</a:t>
            </a:r>
          </a:p>
          <a:p>
            <a:pPr eaLnBrk="1" hangingPunct="1"/>
            <a:r>
              <a:rPr lang="ru-RU" altLang="ru-RU" smtClean="0"/>
              <a:t>Прогноз на восстановление</a:t>
            </a:r>
            <a:r>
              <a:rPr lang="en-US" altLang="ru-RU" smtClean="0"/>
              <a:t>/</a:t>
            </a:r>
            <a:r>
              <a:rPr lang="ru-RU" altLang="ru-RU" smtClean="0"/>
              <a:t>улучшение ходьбы благоприятный</a:t>
            </a:r>
          </a:p>
          <a:p>
            <a:pPr eaLnBrk="1" hangingPunct="1"/>
            <a:r>
              <a:rPr lang="ru-RU" altLang="ru-RU" smtClean="0"/>
              <a:t>Прогноз для восстановления функции руки благоприятный</a:t>
            </a:r>
          </a:p>
          <a:p>
            <a:pPr eaLnBrk="1" hangingPunct="1"/>
            <a:r>
              <a:rPr lang="ru-RU" altLang="ru-RU" smtClean="0"/>
              <a:t>Прогноз для речевой реабилитации благоприятный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1" y="131763"/>
            <a:ext cx="10972800" cy="641350"/>
          </a:xfrm>
          <a:noFill/>
        </p:spPr>
        <p:txBody>
          <a:bodyPr anchor="t"/>
          <a:lstStyle/>
          <a:p>
            <a:pPr algn="l" eaLnBrk="1" hangingPunct="1"/>
            <a:r>
              <a:rPr lang="ru-RU" sz="3800" smtClean="0">
                <a:solidFill>
                  <a:srgbClr val="990000"/>
                </a:solidFill>
              </a:rPr>
              <a:t>Сигма – энигма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84313"/>
            <a:ext cx="11902017" cy="3110724"/>
          </a:xfrm>
          <a:noFill/>
        </p:spPr>
        <p:txBody>
          <a:bodyPr lIns="90000" tIns="46800" rIns="90000" bIns="46800">
            <a:spAutoFit/>
          </a:bodyPr>
          <a:lstStyle/>
          <a:p>
            <a:pPr marL="363538" indent="-276225" eaLnBrk="1" hangingPunct="1"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000" smtClean="0">
                <a:sym typeface="Symbol" pitchFamily="18" charset="2"/>
              </a:rPr>
              <a:t></a:t>
            </a:r>
            <a:r>
              <a:rPr lang="ru-RU" sz="2000" smtClean="0"/>
              <a:t>-рецепторы сначала предполагались опиоидными, так как многие производные морфина связываются там (1). Тем не менее, эта классификация, вероятно, ложная, и эндогенные опиоиды проявляют малую сигма активность. </a:t>
            </a:r>
            <a:endParaRPr lang="en-US" sz="2000" smtClean="0"/>
          </a:p>
          <a:p>
            <a:pPr marL="363538" indent="-276225" eaLnBrk="1" hangingPunct="1"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000" smtClean="0"/>
              <a:t>Существуют по крайней мере два </a:t>
            </a:r>
            <a:r>
              <a:rPr lang="ru-RU" sz="2000" smtClean="0">
                <a:sym typeface="Symbol" pitchFamily="18" charset="2"/>
              </a:rPr>
              <a:t></a:t>
            </a:r>
            <a:r>
              <a:rPr lang="ru-RU" sz="2000" smtClean="0"/>
              <a:t>-рецептора (</a:t>
            </a:r>
            <a:r>
              <a:rPr lang="ru-RU" sz="2000" smtClean="0">
                <a:sym typeface="Symbol" pitchFamily="18" charset="2"/>
              </a:rPr>
              <a:t></a:t>
            </a:r>
            <a:r>
              <a:rPr lang="ru-RU" sz="2000" baseline="-22000" smtClean="0"/>
              <a:t>1</a:t>
            </a:r>
            <a:r>
              <a:rPr lang="ru-RU" sz="2000" smtClean="0"/>
              <a:t> и </a:t>
            </a:r>
            <a:r>
              <a:rPr lang="ru-RU" sz="2000" smtClean="0">
                <a:sym typeface="Symbol" pitchFamily="18" charset="2"/>
              </a:rPr>
              <a:t></a:t>
            </a:r>
            <a:r>
              <a:rPr lang="ru-RU" sz="2000" baseline="-22000" smtClean="0"/>
              <a:t>2</a:t>
            </a:r>
            <a:r>
              <a:rPr lang="ru-RU" sz="2000" smtClean="0"/>
              <a:t>); третий (</a:t>
            </a:r>
            <a:r>
              <a:rPr lang="ru-RU" sz="2000" smtClean="0">
                <a:sym typeface="Symbol" pitchFamily="18" charset="2"/>
              </a:rPr>
              <a:t></a:t>
            </a:r>
            <a:r>
              <a:rPr lang="ru-RU" sz="2000" baseline="-22000" smtClean="0">
                <a:sym typeface="Symbol" pitchFamily="18" charset="2"/>
              </a:rPr>
              <a:t>3</a:t>
            </a:r>
            <a:r>
              <a:rPr lang="ru-RU" sz="2000" smtClean="0"/>
              <a:t>) был открыт недавно </a:t>
            </a:r>
            <a:r>
              <a:rPr lang="ru-RU" sz="2000" smtClean="0">
                <a:sym typeface="Symbol" pitchFamily="18" charset="2"/>
              </a:rPr>
              <a:t></a:t>
            </a:r>
            <a:r>
              <a:rPr lang="ru-RU" sz="2000" smtClean="0"/>
              <a:t>-рецепторы могут быть предназначены для гормонов или внутриклеточных посредников [мессенджеров], а не медиаторов, так как они находятся по большому счету в микросоме, а не на поверхности клетки</a:t>
            </a:r>
          </a:p>
          <a:p>
            <a:pPr marL="363538" indent="-276225" eaLnBrk="1" hangingPunct="1"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000" smtClean="0"/>
              <a:t>многие средства - </a:t>
            </a:r>
            <a:r>
              <a:rPr lang="ru-RU" sz="2000" smtClean="0">
                <a:sym typeface="Symbol" pitchFamily="18" charset="2"/>
              </a:rPr>
              <a:t></a:t>
            </a:r>
            <a:r>
              <a:rPr lang="ru-RU" sz="2000" smtClean="0"/>
              <a:t>-агонисты и антагонисты - на самом деле могут быть частичными агонистами. Другая возможность - оптимальный уровень </a:t>
            </a:r>
            <a:r>
              <a:rPr lang="ru-RU" sz="2000" smtClean="0">
                <a:sym typeface="Symbol" pitchFamily="18" charset="2"/>
              </a:rPr>
              <a:t></a:t>
            </a:r>
            <a:r>
              <a:rPr lang="ru-RU" sz="2000" smtClean="0"/>
              <a:t>-активности это здоровая середина; одно исследование выявило колоколообразную зависимость активности от дозы </a:t>
            </a:r>
            <a:r>
              <a:rPr lang="ru-RU" sz="2000" smtClean="0">
                <a:sym typeface="Symbol" pitchFamily="18" charset="2"/>
              </a:rPr>
              <a:t></a:t>
            </a:r>
            <a:r>
              <a:rPr lang="ru-RU" sz="2000" smtClean="0"/>
              <a:t>-агонистов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288" y="188913"/>
            <a:ext cx="8291512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РЕКОМЕНДАЦИИ (ПРИМЕР)</a:t>
            </a:r>
            <a:endParaRPr lang="ru-RU" dirty="0"/>
          </a:p>
        </p:txBody>
      </p:sp>
      <p:sp>
        <p:nvSpPr>
          <p:cNvPr id="785411" name="Объект 2"/>
          <p:cNvSpPr>
            <a:spLocks noGrp="1"/>
          </p:cNvSpPr>
          <p:nvPr>
            <p:ph idx="1"/>
          </p:nvPr>
        </p:nvSpPr>
        <p:spPr>
          <a:xfrm>
            <a:off x="300038" y="973138"/>
            <a:ext cx="11464925" cy="5548312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Двигательный режим без ограничений</a:t>
            </a:r>
          </a:p>
          <a:p>
            <a:pPr eaLnBrk="1" hangingPunct="1"/>
            <a:r>
              <a:rPr lang="ru-RU" altLang="ru-RU" sz="2800" smtClean="0"/>
              <a:t>Регулярная аэробная физическая нагрузка умеренной интенсивности</a:t>
            </a:r>
          </a:p>
          <a:p>
            <a:pPr eaLnBrk="1" hangingPunct="1"/>
            <a:r>
              <a:rPr lang="ru-RU" altLang="ru-RU" sz="2800" smtClean="0"/>
              <a:t>Физическая нагрузка, ЛФК не менее 4 раз в неделю по 30-40 минут</a:t>
            </a:r>
          </a:p>
          <a:p>
            <a:pPr eaLnBrk="1" hangingPunct="1"/>
            <a:r>
              <a:rPr lang="ru-RU" altLang="ru-RU" sz="2800" smtClean="0"/>
              <a:t>Ходьба, велокинез, гимнастика, «скандинавская» ходьба</a:t>
            </a:r>
          </a:p>
          <a:p>
            <a:pPr eaLnBrk="1" hangingPunct="1"/>
            <a:r>
              <a:rPr lang="ru-RU" altLang="ru-RU" sz="2800" smtClean="0"/>
              <a:t>Повторная консультация врача ЛФК через 3 месяца</a:t>
            </a:r>
          </a:p>
          <a:p>
            <a:pPr eaLnBrk="1" hangingPunct="1"/>
            <a:r>
              <a:rPr lang="ru-RU" altLang="ru-RU" sz="2800" smtClean="0"/>
              <a:t>Рекомендации нейропсихолога, логопеда, эрготерапевта – занятия -  рекомендации даны на руки</a:t>
            </a:r>
          </a:p>
          <a:p>
            <a:pPr eaLnBrk="1" hangingPunct="1"/>
            <a:r>
              <a:rPr lang="ru-RU" altLang="ru-RU" sz="2800" smtClean="0"/>
              <a:t>Медикаментозная и немедикаментозная профилактика, включая диету, питьевой режим, сон</a:t>
            </a:r>
          </a:p>
          <a:p>
            <a:pPr eaLnBrk="1" hangingPunct="1"/>
            <a:r>
              <a:rPr lang="ru-RU" altLang="ru-RU" sz="2800" smtClean="0"/>
              <a:t>Пациент направляется на телереабилитацию </a:t>
            </a:r>
            <a:r>
              <a:rPr lang="en-US" altLang="ru-RU" sz="2800" smtClean="0"/>
              <a:t>/</a:t>
            </a:r>
            <a:r>
              <a:rPr lang="ru-RU" altLang="ru-RU" sz="2800" smtClean="0"/>
              <a:t> телезанятия</a:t>
            </a:r>
          </a:p>
          <a:p>
            <a:pPr eaLnBrk="1" hangingPunct="1"/>
            <a:r>
              <a:rPr lang="ru-RU" altLang="ru-RU" sz="2800" smtClean="0"/>
              <a:t>Телепатронаж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TextBox 1"/>
          <p:cNvSpPr txBox="1">
            <a:spLocks noChangeArrowheads="1"/>
          </p:cNvSpPr>
          <p:nvPr/>
        </p:nvSpPr>
        <p:spPr bwMode="auto">
          <a:xfrm>
            <a:off x="1463675" y="0"/>
            <a:ext cx="926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solidFill>
                  <a:srgbClr val="000000"/>
                </a:solidFill>
                <a:cs typeface="Arial" pitchFamily="34" charset="0"/>
              </a:rPr>
              <a:t>Мультидисциплинарный</a:t>
            </a:r>
            <a:r>
              <a:rPr lang="en-US" altLang="ru-RU" sz="280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ru-RU" altLang="ru-RU" sz="2800">
                <a:solidFill>
                  <a:srgbClr val="000000"/>
                </a:solidFill>
                <a:cs typeface="Arial" pitchFamily="34" charset="0"/>
              </a:rPr>
              <a:t>подход на санаторном этапе</a:t>
            </a:r>
          </a:p>
        </p:txBody>
      </p:sp>
      <p:sp>
        <p:nvSpPr>
          <p:cNvPr id="18" name="Овал 17">
            <a:extLst>
              <a:ext uri="{FF2B5EF4-FFF2-40B4-BE49-F238E27FC236}"/>
            </a:extLst>
          </p:cNvPr>
          <p:cNvSpPr/>
          <p:nvPr/>
        </p:nvSpPr>
        <p:spPr>
          <a:xfrm>
            <a:off x="4940300" y="760413"/>
            <a:ext cx="1971675" cy="722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Невролог</a:t>
            </a:r>
          </a:p>
        </p:txBody>
      </p:sp>
      <p:sp>
        <p:nvSpPr>
          <p:cNvPr id="25" name="Овал 24">
            <a:extLst>
              <a:ext uri="{FF2B5EF4-FFF2-40B4-BE49-F238E27FC236}"/>
            </a:extLst>
          </p:cNvPr>
          <p:cNvSpPr/>
          <p:nvPr/>
        </p:nvSpPr>
        <p:spPr>
          <a:xfrm>
            <a:off x="2657475" y="2178050"/>
            <a:ext cx="1795463" cy="8032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ЛФК</a:t>
            </a:r>
          </a:p>
        </p:txBody>
      </p:sp>
      <p:sp>
        <p:nvSpPr>
          <p:cNvPr id="27" name="Овал 26">
            <a:extLst>
              <a:ext uri="{FF2B5EF4-FFF2-40B4-BE49-F238E27FC236}"/>
            </a:extLst>
          </p:cNvPr>
          <p:cNvSpPr/>
          <p:nvPr/>
        </p:nvSpPr>
        <p:spPr>
          <a:xfrm>
            <a:off x="4875213" y="2216150"/>
            <a:ext cx="2503487" cy="78581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Психотерапевт</a:t>
            </a:r>
          </a:p>
        </p:txBody>
      </p:sp>
      <p:sp>
        <p:nvSpPr>
          <p:cNvPr id="28" name="Овал 27">
            <a:extLst>
              <a:ext uri="{FF2B5EF4-FFF2-40B4-BE49-F238E27FC236}"/>
            </a:extLst>
          </p:cNvPr>
          <p:cNvSpPr/>
          <p:nvPr/>
        </p:nvSpPr>
        <p:spPr>
          <a:xfrm>
            <a:off x="7829550" y="2246313"/>
            <a:ext cx="2176463" cy="7445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prstClr val="black"/>
                </a:solidFill>
              </a:rPr>
              <a:t>Физио</a:t>
            </a:r>
            <a:r>
              <a:rPr lang="ru-RU" dirty="0">
                <a:solidFill>
                  <a:prstClr val="black"/>
                </a:solidFill>
              </a:rPr>
              <a:t>-терапевт</a:t>
            </a:r>
          </a:p>
        </p:txBody>
      </p:sp>
      <p:cxnSp>
        <p:nvCxnSpPr>
          <p:cNvPr id="29" name="Прямая со стрелкой 28">
            <a:extLst>
              <a:ext uri="{FF2B5EF4-FFF2-40B4-BE49-F238E27FC236}"/>
            </a:extLst>
          </p:cNvPr>
          <p:cNvCxnSpPr/>
          <p:nvPr/>
        </p:nvCxnSpPr>
        <p:spPr>
          <a:xfrm flipH="1">
            <a:off x="3995738" y="1285875"/>
            <a:ext cx="879475" cy="930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/>
            </a:extLst>
          </p:cNvPr>
          <p:cNvCxnSpPr>
            <a:endCxn id="27" idx="0"/>
          </p:cNvCxnSpPr>
          <p:nvPr/>
        </p:nvCxnSpPr>
        <p:spPr>
          <a:xfrm>
            <a:off x="6089650" y="1482725"/>
            <a:ext cx="38100" cy="733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/>
            </a:extLst>
          </p:cNvPr>
          <p:cNvCxnSpPr/>
          <p:nvPr/>
        </p:nvCxnSpPr>
        <p:spPr>
          <a:xfrm>
            <a:off x="7053263" y="1193800"/>
            <a:ext cx="1093787" cy="1022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авая фигурная скобка 31">
            <a:extLst>
              <a:ext uri="{FF2B5EF4-FFF2-40B4-BE49-F238E27FC236}"/>
            </a:extLst>
          </p:cNvPr>
          <p:cNvSpPr/>
          <p:nvPr/>
        </p:nvSpPr>
        <p:spPr>
          <a:xfrm rot="5400000">
            <a:off x="5666581" y="343694"/>
            <a:ext cx="796925" cy="615473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/>
            </a:extLst>
          </p:cNvPr>
          <p:cNvSpPr/>
          <p:nvPr/>
        </p:nvSpPr>
        <p:spPr>
          <a:xfrm>
            <a:off x="4452938" y="3808413"/>
            <a:ext cx="3546475" cy="7334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prstClr val="black"/>
                </a:solidFill>
              </a:rPr>
              <a:t>Мультидисциплинарная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команда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2065338" y="5045075"/>
            <a:ext cx="1846262" cy="88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Процедуры по профилю</a:t>
            </a:r>
          </a:p>
        </p:txBody>
      </p:sp>
      <p:sp>
        <p:nvSpPr>
          <p:cNvPr id="35" name="Плюс 34">
            <a:extLst>
              <a:ext uri="{FF2B5EF4-FFF2-40B4-BE49-F238E27FC236}"/>
            </a:extLst>
          </p:cNvPr>
          <p:cNvSpPr/>
          <p:nvPr/>
        </p:nvSpPr>
        <p:spPr>
          <a:xfrm>
            <a:off x="4286250" y="5264150"/>
            <a:ext cx="457200" cy="45720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/>
            </a:extLst>
          </p:cNvPr>
          <p:cNvSpPr/>
          <p:nvPr/>
        </p:nvSpPr>
        <p:spPr>
          <a:xfrm>
            <a:off x="5089525" y="5091113"/>
            <a:ext cx="1847850" cy="88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РП и прогноз реабилитации</a:t>
            </a:r>
          </a:p>
        </p:txBody>
      </p:sp>
      <p:sp>
        <p:nvSpPr>
          <p:cNvPr id="37" name="Равно 36">
            <a:extLst>
              <a:ext uri="{FF2B5EF4-FFF2-40B4-BE49-F238E27FC236}"/>
            </a:extLst>
          </p:cNvPr>
          <p:cNvSpPr/>
          <p:nvPr/>
        </p:nvSpPr>
        <p:spPr>
          <a:xfrm>
            <a:off x="7178675" y="5316538"/>
            <a:ext cx="536575" cy="352425"/>
          </a:xfrm>
          <a:prstGeom prst="mathEqual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/>
            </a:extLst>
          </p:cNvPr>
          <p:cNvSpPr/>
          <p:nvPr/>
        </p:nvSpPr>
        <p:spPr>
          <a:xfrm>
            <a:off x="7999413" y="5091113"/>
            <a:ext cx="2063750" cy="809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Лист маршрутизации</a:t>
            </a:r>
          </a:p>
        </p:txBody>
      </p:sp>
      <p:cxnSp>
        <p:nvCxnSpPr>
          <p:cNvPr id="39" name="Прямая со стрелкой 38">
            <a:extLst>
              <a:ext uri="{FF2B5EF4-FFF2-40B4-BE49-F238E27FC236}"/>
            </a:extLst>
          </p:cNvPr>
          <p:cNvCxnSpPr/>
          <p:nvPr/>
        </p:nvCxnSpPr>
        <p:spPr>
          <a:xfrm>
            <a:off x="7975600" y="4494213"/>
            <a:ext cx="385763" cy="596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42" name="TextBox 1"/>
          <p:cNvSpPr txBox="1">
            <a:spLocks noChangeArrowheads="1"/>
          </p:cNvSpPr>
          <p:nvPr/>
        </p:nvSpPr>
        <p:spPr bwMode="auto">
          <a:xfrm>
            <a:off x="3871913" y="3022600"/>
            <a:ext cx="466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  <a:cs typeface="Arial" pitchFamily="34" charset="0"/>
              </a:rPr>
              <a:t>КОНСИЛИУМ</a:t>
            </a:r>
          </a:p>
        </p:txBody>
      </p:sp>
      <p:pic>
        <p:nvPicPr>
          <p:cNvPr id="820243" name="Picture 9"/>
          <p:cNvPicPr>
            <a:picLocks noChangeAspect="1" noChangeArrowheads="1"/>
          </p:cNvPicPr>
          <p:nvPr/>
        </p:nvPicPr>
        <p:blipFill>
          <a:blip r:embed="rId2"/>
          <a:srcRect l="21353" t="22562" r="18964" b="28999"/>
          <a:stretch>
            <a:fillRect/>
          </a:stretch>
        </p:blipFill>
        <p:spPr bwMode="auto">
          <a:xfrm>
            <a:off x="9855200" y="6142038"/>
            <a:ext cx="812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0" y="31750"/>
            <a:ext cx="9144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Franklin Gothic Medium"/>
                <a:cs typeface="FrankRuehl" panose="020E0503060101010101" pitchFamily="34" charset="-79"/>
              </a:rPr>
              <a:t>НЕВРОЛОГИЧЕСКИЙ  БЛОК    САНАТОРИЯ</a:t>
            </a:r>
            <a:r>
              <a:rPr lang="ru-RU" altLang="ru-RU" dirty="0">
                <a:solidFill>
                  <a:srgbClr val="000000"/>
                </a:solidFill>
                <a:latin typeface="Franklin Gothic Medium"/>
                <a:cs typeface="FrankRuehl" panose="020E0503060101010101" pitchFamily="34" charset="-79"/>
              </a:rPr>
              <a:t> 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245100" y="2733675"/>
            <a:ext cx="2114550" cy="128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Кабинет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эмоциональной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разгрузки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 flipH="1">
            <a:off x="1920875" y="4440238"/>
            <a:ext cx="8278813" cy="693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Отделение восстановительного лечения</a:t>
            </a:r>
          </a:p>
        </p:txBody>
      </p:sp>
      <p:sp>
        <p:nvSpPr>
          <p:cNvPr id="798725" name="Rectangle 9"/>
          <p:cNvSpPr>
            <a:spLocks noChangeArrowheads="1"/>
          </p:cNvSpPr>
          <p:nvPr/>
        </p:nvSpPr>
        <p:spPr bwMode="auto">
          <a:xfrm flipH="1">
            <a:off x="1897063" y="5133975"/>
            <a:ext cx="2233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FF6600"/>
              </a:buClr>
            </a:pPr>
            <a:r>
              <a:rPr lang="ru-RU" altLang="ru-RU" sz="1600">
                <a:solidFill>
                  <a:srgbClr val="000000"/>
                </a:solidFill>
                <a:latin typeface="Century Gothic" pitchFamily="34" charset="0"/>
              </a:rPr>
              <a:t>Рефлексотерапевт</a:t>
            </a:r>
          </a:p>
          <a:p>
            <a:pPr eaLnBrk="1" hangingPunct="1">
              <a:buClr>
                <a:srgbClr val="FF6600"/>
              </a:buClr>
            </a:pPr>
            <a:r>
              <a:rPr lang="ru-RU" altLang="ru-RU" sz="1600">
                <a:solidFill>
                  <a:srgbClr val="000000"/>
                </a:solidFill>
                <a:latin typeface="Century Gothic" pitchFamily="34" charset="0"/>
              </a:rPr>
              <a:t>Мануолог</a:t>
            </a:r>
          </a:p>
        </p:txBody>
      </p:sp>
      <p:sp>
        <p:nvSpPr>
          <p:cNvPr id="798726" name="Rectangle 10"/>
          <p:cNvSpPr>
            <a:spLocks noChangeArrowheads="1"/>
          </p:cNvSpPr>
          <p:nvPr/>
        </p:nvSpPr>
        <p:spPr bwMode="auto">
          <a:xfrm flipH="1">
            <a:off x="4551363" y="5133975"/>
            <a:ext cx="219233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FF6600"/>
              </a:buClr>
            </a:pPr>
            <a:r>
              <a:rPr lang="ru-RU" altLang="ru-RU" sz="1600">
                <a:solidFill>
                  <a:srgbClr val="000000"/>
                </a:solidFill>
                <a:latin typeface="Century Gothic" pitchFamily="34" charset="0"/>
              </a:rPr>
              <a:t>Физиотерапия</a:t>
            </a:r>
          </a:p>
          <a:p>
            <a:pPr eaLnBrk="1" hangingPunct="1">
              <a:buClr>
                <a:srgbClr val="FF6600"/>
              </a:buClr>
            </a:pPr>
            <a:r>
              <a:rPr lang="ru-RU" altLang="ru-RU" sz="1600">
                <a:solidFill>
                  <a:srgbClr val="000000"/>
                </a:solidFill>
                <a:latin typeface="Century Gothic" pitchFamily="34" charset="0"/>
              </a:rPr>
              <a:t>Ароматерапия</a:t>
            </a:r>
          </a:p>
          <a:p>
            <a:pPr eaLnBrk="1" hangingPunct="1">
              <a:buClr>
                <a:srgbClr val="FF6600"/>
              </a:buClr>
            </a:pPr>
            <a:r>
              <a:rPr lang="ru-RU" altLang="ru-RU" sz="1600">
                <a:solidFill>
                  <a:srgbClr val="000000"/>
                </a:solidFill>
                <a:latin typeface="Century Gothic" pitchFamily="34" charset="0"/>
              </a:rPr>
              <a:t>Бальнеолечение</a:t>
            </a:r>
          </a:p>
          <a:p>
            <a:pPr eaLnBrk="1" hangingPunct="1">
              <a:buClr>
                <a:srgbClr val="FF6600"/>
              </a:buClr>
            </a:pPr>
            <a:r>
              <a:rPr lang="ru-RU" altLang="ru-RU" sz="1600">
                <a:solidFill>
                  <a:srgbClr val="000000"/>
                </a:solidFill>
                <a:latin typeface="Century Gothic" pitchFamily="34" charset="0"/>
              </a:rPr>
              <a:t>ЛФК</a:t>
            </a:r>
          </a:p>
          <a:p>
            <a:pPr eaLnBrk="1" hangingPunct="1">
              <a:buClr>
                <a:srgbClr val="FF6600"/>
              </a:buClr>
            </a:pPr>
            <a:r>
              <a:rPr lang="ru-RU" altLang="ru-RU" sz="1600">
                <a:solidFill>
                  <a:srgbClr val="000000"/>
                </a:solidFill>
                <a:latin typeface="Century Gothic" pitchFamily="34" charset="0"/>
              </a:rPr>
              <a:t>Массаж</a:t>
            </a:r>
          </a:p>
        </p:txBody>
      </p:sp>
      <p:sp>
        <p:nvSpPr>
          <p:cNvPr id="798727" name="Rectangle 11"/>
          <p:cNvSpPr>
            <a:spLocks noChangeArrowheads="1"/>
          </p:cNvSpPr>
          <p:nvPr/>
        </p:nvSpPr>
        <p:spPr bwMode="auto">
          <a:xfrm flipH="1">
            <a:off x="7248525" y="5311775"/>
            <a:ext cx="2951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Century Gothic" pitchFamily="34" charset="0"/>
              </a:rPr>
              <a:t>Оценка эффективности</a:t>
            </a:r>
          </a:p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Century Gothic" pitchFamily="34" charset="0"/>
              </a:rPr>
              <a:t> лечения</a:t>
            </a:r>
          </a:p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Century Gothic" pitchFamily="34" charset="0"/>
              </a:rPr>
              <a:t> по скрининг-тестам</a:t>
            </a:r>
          </a:p>
        </p:txBody>
      </p:sp>
      <p:sp>
        <p:nvSpPr>
          <p:cNvPr id="798728" name="Line 13"/>
          <p:cNvSpPr>
            <a:spLocks noChangeShapeType="1"/>
          </p:cNvSpPr>
          <p:nvPr/>
        </p:nvSpPr>
        <p:spPr bwMode="auto">
          <a:xfrm>
            <a:off x="2598738" y="149701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 flipH="1">
            <a:off x="2073275" y="933450"/>
            <a:ext cx="2233613" cy="1274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Невролог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 flipH="1">
            <a:off x="5156200" y="889000"/>
            <a:ext cx="2016125" cy="1309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Блок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психолога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 flipH="1">
            <a:off x="8010525" y="933450"/>
            <a:ext cx="2016125" cy="129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Блок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психотера</a:t>
            </a:r>
            <a:r>
              <a:rPr lang="ru-RU" altLang="ru-RU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певта</a:t>
            </a:r>
            <a:endParaRPr lang="ru-RU" altLang="ru-RU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732" name="Rectangle 4"/>
          <p:cNvSpPr>
            <a:spLocks noChangeArrowheads="1"/>
          </p:cNvSpPr>
          <p:nvPr/>
        </p:nvSpPr>
        <p:spPr bwMode="auto">
          <a:xfrm>
            <a:off x="1973263" y="2170113"/>
            <a:ext cx="26384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75000"/>
              </a:lnSpc>
            </a:pPr>
            <a:r>
              <a:rPr lang="ru-RU" altLang="ru-RU" sz="1600" b="1">
                <a:solidFill>
                  <a:srgbClr val="000000"/>
                </a:solidFill>
                <a:latin typeface="Century Gothic" pitchFamily="34" charset="0"/>
              </a:rPr>
              <a:t>Нейрофункциональные</a:t>
            </a:r>
          </a:p>
          <a:p>
            <a:pPr eaLnBrk="1" hangingPunct="1"/>
            <a:r>
              <a:rPr lang="ru-RU" altLang="ru-RU" sz="1600" b="1">
                <a:solidFill>
                  <a:srgbClr val="000000"/>
                </a:solidFill>
                <a:latin typeface="Century Gothic" pitchFamily="34" charset="0"/>
              </a:rPr>
              <a:t> методы</a:t>
            </a:r>
            <a:r>
              <a:rPr lang="ru-RU" altLang="ru-RU" sz="160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altLang="ru-RU" sz="1600" b="1">
                <a:solidFill>
                  <a:srgbClr val="000000"/>
                </a:solidFill>
                <a:latin typeface="Century Gothic" pitchFamily="34" charset="0"/>
              </a:rPr>
              <a:t>исследования</a:t>
            </a:r>
          </a:p>
          <a:p>
            <a:pPr eaLnBrk="1" hangingPunct="1">
              <a:buClr>
                <a:srgbClr val="FF6600"/>
              </a:buClr>
            </a:pPr>
            <a:r>
              <a:rPr lang="ru-RU" altLang="ru-RU" sz="1600">
                <a:solidFill>
                  <a:srgbClr val="000000"/>
                </a:solidFill>
                <a:latin typeface="Century Gothic" pitchFamily="34" charset="0"/>
              </a:rPr>
              <a:t>скрининг-тесты</a:t>
            </a:r>
          </a:p>
          <a:p>
            <a:pPr eaLnBrk="1" hangingPunct="1">
              <a:buClr>
                <a:srgbClr val="FF6600"/>
              </a:buClr>
            </a:pPr>
            <a:r>
              <a:rPr lang="ru-RU" altLang="ru-RU" sz="1600">
                <a:solidFill>
                  <a:srgbClr val="000000"/>
                </a:solidFill>
                <a:latin typeface="Century Gothic" pitchFamily="34" charset="0"/>
              </a:rPr>
              <a:t>психологические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398963" y="1649413"/>
            <a:ext cx="6477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20" idx="2"/>
          </p:cNvCxnSpPr>
          <p:nvPr/>
        </p:nvCxnSpPr>
        <p:spPr>
          <a:xfrm>
            <a:off x="6164263" y="2198688"/>
            <a:ext cx="0" cy="5349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210425" y="1576388"/>
            <a:ext cx="6477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0800000" flipV="1">
            <a:off x="7359650" y="1576388"/>
            <a:ext cx="2667000" cy="1949450"/>
          </a:xfrm>
          <a:prstGeom prst="bentConnector3">
            <a:avLst>
              <a:gd name="adj1" fmla="val -15146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798732" idx="2"/>
          </p:cNvCxnSpPr>
          <p:nvPr/>
        </p:nvCxnSpPr>
        <p:spPr>
          <a:xfrm rot="16200000" flipH="1">
            <a:off x="4097338" y="2466975"/>
            <a:ext cx="254000" cy="186372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4825" y="908050"/>
            <a:ext cx="4033838" cy="4752975"/>
          </a:xfrm>
        </p:spPr>
        <p:txBody>
          <a:bodyPr rtlCol="0">
            <a:no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defRPr/>
            </a:pPr>
            <a:r>
              <a:rPr lang="ru-RU" altLang="ru-RU" sz="2400" cap="none" err="1">
                <a:latin typeface="Century Gothic" panose="020B0502020202020204" pitchFamily="34" charset="0"/>
              </a:rPr>
              <a:t>Кинезотерапия</a:t>
            </a:r>
            <a:endParaRPr lang="ru-RU" altLang="ru-RU" sz="2400" cap="none">
              <a:latin typeface="Century Gothic" panose="020B0502020202020204" pitchFamily="34" charset="0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defRPr/>
            </a:pPr>
            <a:r>
              <a:rPr lang="ru-RU" altLang="ru-RU" sz="2400" cap="none">
                <a:latin typeface="Century Gothic" panose="020B0502020202020204" pitchFamily="34" charset="0"/>
              </a:rPr>
              <a:t>Рефлексотерапия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defRPr/>
            </a:pPr>
            <a:r>
              <a:rPr lang="ru-RU" altLang="ru-RU" sz="2400" cap="none">
                <a:latin typeface="Century Gothic" panose="020B0502020202020204" pitchFamily="34" charset="0"/>
              </a:rPr>
              <a:t>Физиотерапия </a:t>
            </a:r>
            <a:br>
              <a:rPr lang="ru-RU" altLang="ru-RU" sz="2400" cap="none">
                <a:latin typeface="Century Gothic" panose="020B0502020202020204" pitchFamily="34" charset="0"/>
              </a:rPr>
            </a:br>
            <a:r>
              <a:rPr lang="ru-RU" altLang="ru-RU" sz="2400" cap="none">
                <a:latin typeface="Century Gothic" panose="020B0502020202020204" pitchFamily="34" charset="0"/>
              </a:rPr>
              <a:t>(</a:t>
            </a:r>
            <a:r>
              <a:rPr lang="ru-RU" altLang="ru-RU" sz="2400" cap="none" err="1">
                <a:latin typeface="Century Gothic" panose="020B0502020202020204" pitchFamily="34" charset="0"/>
              </a:rPr>
              <a:t>лазеро</a:t>
            </a:r>
            <a:r>
              <a:rPr lang="ru-RU" altLang="ru-RU" sz="2400" cap="none">
                <a:latin typeface="Century Gothic" panose="020B0502020202020204" pitchFamily="34" charset="0"/>
              </a:rPr>
              <a:t>-магнитные воздействия, </a:t>
            </a:r>
            <a:r>
              <a:rPr lang="ru-RU" altLang="ru-RU" sz="2400" cap="none" err="1">
                <a:latin typeface="Century Gothic" panose="020B0502020202020204" pitchFamily="34" charset="0"/>
              </a:rPr>
              <a:t>холодовая</a:t>
            </a:r>
            <a:r>
              <a:rPr lang="ru-RU" altLang="ru-RU" sz="2400" cap="none">
                <a:latin typeface="Century Gothic" panose="020B0502020202020204" pitchFamily="34" charset="0"/>
              </a:rPr>
              <a:t> терапия, вибромассаж)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defRPr/>
            </a:pPr>
            <a:r>
              <a:rPr lang="ru-RU" altLang="ru-RU" sz="2400" cap="none">
                <a:latin typeface="Century Gothic" panose="020B0502020202020204" pitchFamily="34" charset="0"/>
              </a:rPr>
              <a:t>Методы </a:t>
            </a:r>
            <a:r>
              <a:rPr lang="ru-RU" altLang="ru-RU" sz="2400" cap="none" err="1">
                <a:latin typeface="Century Gothic" panose="020B0502020202020204" pitchFamily="34" charset="0"/>
              </a:rPr>
              <a:t>биоуправления</a:t>
            </a:r>
            <a:endParaRPr lang="ru-RU" altLang="ru-RU" sz="2400" cap="none">
              <a:latin typeface="Century Gothic" panose="020B0502020202020204" pitchFamily="34" charset="0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defRPr/>
            </a:pPr>
            <a:r>
              <a:rPr lang="ru-RU" altLang="ru-RU" sz="2400" cap="none">
                <a:latin typeface="Century Gothic" panose="020B0502020202020204" pitchFamily="34" charset="0"/>
              </a:rPr>
              <a:t>Психологическая и психиатрическая  коррекция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defRPr/>
            </a:pPr>
            <a:r>
              <a:rPr lang="ru-RU" altLang="ru-RU" sz="2400" cap="none">
                <a:latin typeface="Century Gothic" panose="020B0502020202020204" pitchFamily="34" charset="0"/>
              </a:rPr>
              <a:t>Социальная  реабилитация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0"/>
            <a:ext cx="9144000" cy="549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bIns="9144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ru-RU" altLang="ru-RU" sz="2400" cap="none" dirty="0">
                <a:solidFill>
                  <a:srgbClr val="000000"/>
                </a:solidFill>
              </a:rPr>
              <a:t>МЕТОДЫ  РАННЕЙ РЕАБИЛИТАЦИИ</a:t>
            </a:r>
            <a:r>
              <a:rPr lang="en-US" altLang="ru-RU" sz="2400" cap="none" dirty="0">
                <a:solidFill>
                  <a:srgbClr val="000000"/>
                </a:solidFill>
              </a:rPr>
              <a:t> </a:t>
            </a:r>
            <a:r>
              <a:rPr lang="ru-RU" altLang="ru-RU" sz="2400" cap="none" dirty="0">
                <a:solidFill>
                  <a:srgbClr val="000000"/>
                </a:solidFill>
              </a:rPr>
              <a:t> В САНАТОРИИ И СТАЦИОНАРЕ</a:t>
            </a:r>
            <a:r>
              <a:rPr lang="ru-RU" altLang="ru-RU" b="1" cap="none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93604" name="Picture 4" descr="ÐÐ°ÑÑÐ¸Ð½ÐºÐ¸ Ð¿Ð¾ Ð·Ð°Ð¿ÑÐ¾ÑÑ Ð»Ð¸ÑÑÐ¾Ðº Ð¿Ð¾Ð±ÐµÐ³ ÑÐ¸ÑÑÐ½Ð¾Ðº"/>
          <p:cNvPicPr>
            <a:picLocks noChangeAspect="1" noChangeArrowheads="1"/>
          </p:cNvPicPr>
          <p:nvPr/>
        </p:nvPicPr>
        <p:blipFill>
          <a:blip r:embed="rId2"/>
          <a:srcRect l="34505"/>
          <a:stretch>
            <a:fillRect/>
          </a:stretch>
        </p:blipFill>
        <p:spPr bwMode="auto">
          <a:xfrm>
            <a:off x="6527800" y="765175"/>
            <a:ext cx="39544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1681163" y="1006475"/>
            <a:ext cx="4076700" cy="1414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15107" name="Заголовок 1"/>
          <p:cNvSpPr>
            <a:spLocks noGrp="1"/>
          </p:cNvSpPr>
          <p:nvPr>
            <p:ph type="title"/>
          </p:nvPr>
        </p:nvSpPr>
        <p:spPr>
          <a:xfrm>
            <a:off x="1647825" y="277813"/>
            <a:ext cx="8880475" cy="76517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00"/>
                </a:solidFill>
              </a:rPr>
              <a:t>Комплекс Амалтея Комфорт</a:t>
            </a:r>
            <a:br>
              <a:rPr lang="ru-RU" altLang="ru-RU" smtClean="0">
                <a:solidFill>
                  <a:srgbClr val="000000"/>
                </a:solidFill>
              </a:rPr>
            </a:br>
            <a:endParaRPr lang="ru-RU" altLang="ru-RU" smtClean="0"/>
          </a:p>
        </p:txBody>
      </p:sp>
      <p:sp>
        <p:nvSpPr>
          <p:cNvPr id="815108" name="Объект 4"/>
          <p:cNvSpPr>
            <a:spLocks noGrp="1"/>
          </p:cNvSpPr>
          <p:nvPr>
            <p:ph sz="half" idx="1"/>
          </p:nvPr>
        </p:nvSpPr>
        <p:spPr>
          <a:xfrm>
            <a:off x="5951538" y="1006475"/>
            <a:ext cx="4897437" cy="4845050"/>
          </a:xfrm>
        </p:spPr>
        <p:txBody>
          <a:bodyPr/>
          <a:lstStyle/>
          <a:p>
            <a:pPr eaLnBrk="1" hangingPunct="1">
              <a:lnSpc>
                <a:spcPts val="1400"/>
              </a:lnSpc>
            </a:pPr>
            <a:r>
              <a:rPr lang="ru-RU" altLang="ru-RU" sz="1400" smtClean="0">
                <a:solidFill>
                  <a:srgbClr val="000000"/>
                </a:solidFill>
              </a:rPr>
              <a:t>Оптимизацию психофизиологического состояния (оздоровление) часто болеющих и соматически ослабленных детей</a:t>
            </a:r>
          </a:p>
          <a:p>
            <a:pPr eaLnBrk="1" hangingPunct="1">
              <a:lnSpc>
                <a:spcPts val="1400"/>
              </a:lnSpc>
            </a:pPr>
            <a:r>
              <a:rPr lang="ru-RU" altLang="ru-RU" sz="1400" smtClean="0">
                <a:solidFill>
                  <a:srgbClr val="000000"/>
                </a:solidFill>
              </a:rPr>
              <a:t>Восстановление баланса «возбуждение-расслабление»</a:t>
            </a:r>
          </a:p>
          <a:p>
            <a:pPr eaLnBrk="1" hangingPunct="1">
              <a:lnSpc>
                <a:spcPts val="1400"/>
              </a:lnSpc>
            </a:pPr>
            <a:r>
              <a:rPr lang="ru-RU" altLang="ru-RU" sz="1400" smtClean="0">
                <a:solidFill>
                  <a:srgbClr val="000000"/>
                </a:solidFill>
              </a:rPr>
              <a:t>Улучшение работы ВПФ (памяти, внимания, мышления, речи, воображения)</a:t>
            </a:r>
          </a:p>
          <a:p>
            <a:pPr eaLnBrk="1" hangingPunct="1">
              <a:lnSpc>
                <a:spcPts val="1400"/>
              </a:lnSpc>
            </a:pPr>
            <a:r>
              <a:rPr lang="ru-RU" altLang="ru-RU" sz="1400" smtClean="0">
                <a:solidFill>
                  <a:srgbClr val="000000"/>
                </a:solidFill>
              </a:rPr>
              <a:t>Нормализацию психоэмоционального состояния, поведения, в том числе и речевого</a:t>
            </a:r>
          </a:p>
          <a:p>
            <a:pPr eaLnBrk="1" hangingPunct="1">
              <a:lnSpc>
                <a:spcPts val="1400"/>
              </a:lnSpc>
            </a:pPr>
            <a:r>
              <a:rPr lang="ru-RU" altLang="ru-RU" sz="1400" smtClean="0">
                <a:solidFill>
                  <a:srgbClr val="000000"/>
                </a:solidFill>
              </a:rPr>
              <a:t>Детям с ОВЗ базовые навыки функционирования для последующей социализации</a:t>
            </a:r>
          </a:p>
          <a:p>
            <a:pPr eaLnBrk="1" hangingPunct="1">
              <a:lnSpc>
                <a:spcPts val="1400"/>
              </a:lnSpc>
            </a:pPr>
            <a:r>
              <a:rPr lang="ru-RU" altLang="ru-RU" sz="1400" smtClean="0">
                <a:solidFill>
                  <a:srgbClr val="000000"/>
                </a:solidFill>
              </a:rPr>
              <a:t>Профилактику дезадаптивного, девиантного и суицидальных форм поведения</a:t>
            </a:r>
          </a:p>
          <a:p>
            <a:pPr eaLnBrk="1" hangingPunct="1">
              <a:lnSpc>
                <a:spcPts val="1400"/>
              </a:lnSpc>
            </a:pPr>
            <a:r>
              <a:rPr lang="ru-RU" altLang="ru-RU" sz="1400" smtClean="0">
                <a:solidFill>
                  <a:srgbClr val="000000"/>
                </a:solidFill>
              </a:rPr>
              <a:t>Создание благоприятных условий для нервно-психического развития воспитанников</a:t>
            </a:r>
          </a:p>
          <a:p>
            <a:pPr eaLnBrk="1" hangingPunct="1">
              <a:lnSpc>
                <a:spcPts val="1400"/>
              </a:lnSpc>
            </a:pPr>
            <a:r>
              <a:rPr lang="ru-RU" altLang="ru-RU" sz="1400" smtClean="0">
                <a:solidFill>
                  <a:srgbClr val="000000"/>
                </a:solidFill>
              </a:rPr>
              <a:t>Формирование произвольности реакций (эмоциональных, поведенческих, речевых)</a:t>
            </a:r>
          </a:p>
          <a:p>
            <a:pPr eaLnBrk="1" hangingPunct="1">
              <a:lnSpc>
                <a:spcPts val="1400"/>
              </a:lnSpc>
            </a:pPr>
            <a:r>
              <a:rPr lang="ru-RU" altLang="ru-RU" sz="1400" smtClean="0">
                <a:solidFill>
                  <a:srgbClr val="000000"/>
                </a:solidFill>
              </a:rPr>
              <a:t>Профилактику речевых нарушений</a:t>
            </a:r>
          </a:p>
          <a:p>
            <a:pPr eaLnBrk="1" hangingPunct="1">
              <a:lnSpc>
                <a:spcPts val="1400"/>
              </a:lnSpc>
            </a:pPr>
            <a:r>
              <a:rPr lang="ru-RU" altLang="ru-RU" sz="1400" smtClean="0">
                <a:solidFill>
                  <a:srgbClr val="000000"/>
                </a:solidFill>
              </a:rPr>
              <a:t>Формирование ценностного отношения к своему здоровью, здорового образа жизни</a:t>
            </a:r>
          </a:p>
          <a:p>
            <a:pPr eaLnBrk="1" hangingPunct="1">
              <a:lnSpc>
                <a:spcPts val="1400"/>
              </a:lnSpc>
            </a:pPr>
            <a:r>
              <a:rPr lang="ru-RU" altLang="ru-RU" sz="1400" smtClean="0">
                <a:solidFill>
                  <a:srgbClr val="000000"/>
                </a:solidFill>
              </a:rPr>
              <a:t>Профилактику эмоционального и профессионального выгорания педагогов, родителей и других участников образовательного процесса</a:t>
            </a:r>
          </a:p>
          <a:p>
            <a:pPr eaLnBrk="1" hangingPunct="1">
              <a:lnSpc>
                <a:spcPts val="1400"/>
              </a:lnSpc>
            </a:pPr>
            <a:r>
              <a:rPr lang="ru-RU" altLang="ru-RU" sz="1400" smtClean="0">
                <a:solidFill>
                  <a:srgbClr val="000000"/>
                </a:solidFill>
              </a:rPr>
              <a:t>Программное обеспечение позволяет вести индивидуальные карты обучающихся с результатами всех проведенных тренировок. Результаты в виде количественных показателей и наглядных графиков удобно смотреть в динамике изменения психофизиологического и психоэмоционального состояния.</a:t>
            </a:r>
            <a:endParaRPr lang="ru-RU" altLang="ru-RU" sz="1400" smtClean="0"/>
          </a:p>
        </p:txBody>
      </p:sp>
      <p:sp>
        <p:nvSpPr>
          <p:cNvPr id="815109" name="Прямоугольник 1"/>
          <p:cNvSpPr>
            <a:spLocks noChangeArrowheads="1"/>
          </p:cNvSpPr>
          <p:nvPr/>
        </p:nvSpPr>
        <p:spPr bwMode="auto">
          <a:xfrm>
            <a:off x="2159000" y="1063625"/>
            <a:ext cx="3314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>
                <a:solidFill>
                  <a:srgbClr val="000000"/>
                </a:solidFill>
                <a:cs typeface="Arial" pitchFamily="34" charset="0"/>
              </a:rPr>
              <a:t>ПРОГРАММА КОМФОРТ ОБЕСПЕЧИВАЕТ</a:t>
            </a:r>
          </a:p>
        </p:txBody>
      </p:sp>
      <p:pic>
        <p:nvPicPr>
          <p:cNvPr id="8151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588" y="2636838"/>
            <a:ext cx="40751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Прямоугольник 1"/>
          <p:cNvSpPr>
            <a:spLocks noChangeArrowheads="1"/>
          </p:cNvSpPr>
          <p:nvPr/>
        </p:nvSpPr>
        <p:spPr bwMode="auto">
          <a:xfrm>
            <a:off x="1524000" y="-101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>
                <a:solidFill>
                  <a:srgbClr val="000000"/>
                </a:solidFill>
                <a:cs typeface="Arial" pitchFamily="34" charset="0"/>
              </a:rPr>
              <a:t>Трехэтапный подход</a:t>
            </a:r>
          </a:p>
        </p:txBody>
      </p:sp>
      <p:pic>
        <p:nvPicPr>
          <p:cNvPr id="81715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450" y="908050"/>
            <a:ext cx="2447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998663" y="3062288"/>
          <a:ext cx="5472112" cy="350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72112">
                  <a:extLst>
                    <a:ext uri="{9D8B030D-6E8A-4147-A177-3AD203B41FA5}"/>
                  </a:extLst>
                </a:gridCol>
              </a:tblGrid>
              <a:tr h="482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dirty="0">
                          <a:solidFill>
                            <a:schemeClr val="tx1"/>
                          </a:solidFill>
                        </a:rPr>
                        <a:t>Критерии качества реабилитации</a:t>
                      </a:r>
                      <a:endParaRPr lang="ru-RU" dirty="0"/>
                    </a:p>
                  </a:txBody>
                  <a:tcPr marL="91432" marR="91432">
                    <a:noFill/>
                  </a:tcPr>
                </a:tc>
                <a:extLst>
                  <a:ext uri="{0D108BD9-81ED-4DB2-BD59-A6C34878D82A}"/>
                </a:extLst>
              </a:tr>
              <a:tr h="851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/>
                        <a:t>реабилитационный прогноз, </a:t>
                      </a:r>
                      <a:br>
                        <a:rPr lang="ru-RU" altLang="ru-RU" sz="1800" dirty="0"/>
                      </a:br>
                      <a:r>
                        <a:rPr lang="ru-RU" altLang="ru-RU" sz="1800" dirty="0"/>
                        <a:t>реабилитационный ресурс </a:t>
                      </a:r>
                    </a:p>
                    <a:p>
                      <a:endParaRPr lang="ru-RU" dirty="0"/>
                    </a:p>
                  </a:txBody>
                  <a:tcPr marL="91432" marR="9143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72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/>
                        <a:t>разработка и мониторирование стандартов (протоколов) медицинской реабилитации </a:t>
                      </a:r>
                      <a:endParaRPr lang="en-US" altLang="ru-RU" sz="1800" dirty="0"/>
                    </a:p>
                    <a:p>
                      <a:endParaRPr lang="ru-RU" dirty="0"/>
                    </a:p>
                  </a:txBody>
                  <a:tcPr marL="91432" marR="91432"/>
                </a:tc>
                <a:extLst>
                  <a:ext uri="{0D108BD9-81ED-4DB2-BD59-A6C34878D82A}"/>
                </a:extLst>
              </a:tr>
              <a:tr h="493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/>
                        <a:t>разработка комплексных программ медицинской реабилитации </a:t>
                      </a:r>
                      <a:r>
                        <a:rPr lang="ru-RU" altLang="ru-RU" sz="1600" dirty="0"/>
                        <a:t>с учетом специфики и профильности организации</a:t>
                      </a:r>
                    </a:p>
                    <a:p>
                      <a:endParaRPr lang="ru-RU" dirty="0"/>
                    </a:p>
                  </a:txBody>
                  <a:tcPr marL="91432" marR="9143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973263" y="755650"/>
          <a:ext cx="5346700" cy="20034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46700">
                  <a:extLst>
                    <a:ext uri="{9D8B030D-6E8A-4147-A177-3AD203B41FA5}"/>
                  </a:extLst>
                </a:gridCol>
              </a:tblGrid>
              <a:tr h="1088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отбора на этап реабилитации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7" marB="45727">
                    <a:noFill/>
                  </a:tcPr>
                </a:tc>
                <a:extLst>
                  <a:ext uri="{0D108BD9-81ED-4DB2-BD59-A6C34878D82A}"/>
                </a:extLst>
              </a:tr>
              <a:tr h="914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err="1" smtClean="0">
                          <a:solidFill>
                            <a:schemeClr val="tx1"/>
                          </a:solidFill>
                        </a:rPr>
                        <a:t>поликлиника-стиационар-санаторий</a:t>
                      </a:r>
                      <a:r>
                        <a:rPr lang="ru-RU" altLang="ru-RU" sz="1800" dirty="0">
                          <a:solidFill>
                            <a:schemeClr val="tx1"/>
                          </a:solidFill>
                        </a:rPr>
                        <a:t>: </a:t>
                      </a:r>
                      <a:br>
                        <a:rPr lang="ru-RU" altLang="ru-RU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altLang="ru-RU" sz="1800" dirty="0">
                          <a:solidFill>
                            <a:schemeClr val="tx1"/>
                          </a:solidFill>
                        </a:rPr>
                        <a:t>реабилитационный потенциал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817176" name="Рисунок 7"/>
          <p:cNvPicPr>
            <a:picLocks noChangeAspect="1" noChangeArrowheads="1"/>
          </p:cNvPicPr>
          <p:nvPr/>
        </p:nvPicPr>
        <p:blipFill>
          <a:blip r:embed="rId3"/>
          <a:srcRect l="30894"/>
          <a:stretch>
            <a:fillRect/>
          </a:stretch>
        </p:blipFill>
        <p:spPr bwMode="auto">
          <a:xfrm>
            <a:off x="7678738" y="4005263"/>
            <a:ext cx="26733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02" name="Рисунок 1"/>
          <p:cNvPicPr>
            <a:picLocks noChangeAspect="1" noChangeArrowheads="1"/>
          </p:cNvPicPr>
          <p:nvPr/>
        </p:nvPicPr>
        <p:blipFill>
          <a:blip r:embed="rId2"/>
          <a:srcRect l="1926" t="63574" r="1291" b="2997"/>
          <a:stretch>
            <a:fillRect/>
          </a:stretch>
        </p:blipFill>
        <p:spPr bwMode="auto">
          <a:xfrm>
            <a:off x="1489075" y="5000625"/>
            <a:ext cx="9207500" cy="1857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graphicFrame>
        <p:nvGraphicFramePr>
          <p:cNvPr id="7" name="Таблица 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535113" y="836613"/>
          <a:ext cx="9144000" cy="4348178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752394">
                  <a:extLst>
                    <a:ext uri="{9D8B030D-6E8A-4147-A177-3AD203B41FA5}"/>
                  </a:extLst>
                </a:gridCol>
                <a:gridCol w="3012197">
                  <a:extLst>
                    <a:ext uri="{9D8B030D-6E8A-4147-A177-3AD203B41FA5}"/>
                  </a:extLst>
                </a:gridCol>
                <a:gridCol w="2379409">
                  <a:extLst>
                    <a:ext uri="{9D8B030D-6E8A-4147-A177-3AD203B41FA5}"/>
                  </a:extLst>
                </a:gridCol>
              </a:tblGrid>
              <a:tr h="486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Этапы медицинской реабилитации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458" marB="454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Медицинская организация</a:t>
                      </a:r>
                    </a:p>
                  </a:txBody>
                  <a:tcPr marT="45458" marB="454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Расположение</a:t>
                      </a:r>
                    </a:p>
                  </a:txBody>
                  <a:tcPr marT="45458" marB="454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12756">
                <a:tc rowSpan="3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Стационарное лечение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458" marB="45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Отделение реанимации 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этап реабилитации)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458" marB="454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 постели больного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458" marB="454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005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Специализированное отделение по профилю оказываемой помощи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II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этап реабилитации)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458" marB="454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 специализированных помещениях профильного отделения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458" marB="454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48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Реабилитационное отделение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II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этап реабилитации)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458" marB="454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458" marB="454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005311">
                <a:tc row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Продолженная реабилитация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458" marB="45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Амбулаторный реабилитационный центр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III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этап реабилитации)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458" marB="454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 специализированных помещениях отделения (кабинета) реабилитации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458" marB="454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90353">
                <a:tc vMerge="1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587" marB="4558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Санаторно-курортное лечение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III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этап реабилитации)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458" marB="454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458" marB="454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19220" name="Прямоугольник 5"/>
          <p:cNvSpPr>
            <a:spLocks noChangeArrowheads="1"/>
          </p:cNvSpPr>
          <p:nvPr/>
        </p:nvSpPr>
        <p:spPr bwMode="auto">
          <a:xfrm>
            <a:off x="1535113" y="-12700"/>
            <a:ext cx="91440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spcAft>
                <a:spcPts val="800"/>
              </a:spcAft>
            </a:pPr>
            <a:r>
              <a:rPr lang="ru-RU" altLang="ru-RU" sz="2400">
                <a:solidFill>
                  <a:srgbClr val="000000"/>
                </a:solidFill>
                <a:latin typeface="Corbel" pitchFamily="34" charset="0"/>
                <a:ea typeface="Calibri" pitchFamily="34" charset="0"/>
                <a:cs typeface="Times New Roman" pitchFamily="18" charset="0"/>
              </a:rPr>
              <a:t>Модель структуры медицинских организаций, оказывающих помощь по медицинской реабилитации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 flipH="1" flipV="1">
            <a:off x="1703388" y="330200"/>
            <a:ext cx="8964612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275" name="Прямоугольник 12"/>
          <p:cNvSpPr>
            <a:spLocks noChangeArrowheads="1"/>
          </p:cNvSpPr>
          <p:nvPr/>
        </p:nvSpPr>
        <p:spPr bwMode="auto">
          <a:xfrm>
            <a:off x="1560513" y="-50800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150000"/>
              </a:lnSpc>
              <a:spcAft>
                <a:spcPts val="1000"/>
              </a:spcAft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КОГНИТИВНОЙ РЕАБИЛИТАЦИИ</a:t>
            </a:r>
            <a:endParaRPr lang="ru-RU" altLang="ru-RU" sz="11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4727848" y="6581002"/>
            <a:ext cx="594015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МЕДИЦИНСКОЙ РЕАБИЛИТАЦИИ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/>
            </a:extLst>
          </p:cNvPr>
          <p:cNvCxnSpPr/>
          <p:nvPr/>
        </p:nvCxnSpPr>
        <p:spPr>
          <a:xfrm flipH="1">
            <a:off x="6888163" y="6572250"/>
            <a:ext cx="3779837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6227763" y="1341438"/>
            <a:ext cx="4229100" cy="3697287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58775" indent="-358775" algn="just" eaLnBrk="1" fontAlgn="auto" hangingPunct="1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«Нейропсихологическая диагностика и нейропсихологическая реабилитация пациентов, находящихся в сниженных состояниях сознания после повреждения головного мозга», </a:t>
            </a:r>
          </a:p>
          <a:p>
            <a:pPr marL="358775" indent="-358775" algn="just" eaLnBrk="1" fontAlgn="auto" hangingPunct="1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«Клинико-психологическая диагностика и реабилитация пациентов с нарушениями мышления при повреждениях головного мозга»</a:t>
            </a:r>
          </a:p>
          <a:p>
            <a:pPr marL="358775" indent="-358775" algn="just" eaLnBrk="1" fontAlgn="auto" hangingPunct="1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«Клинико-психологическая диагностика и реабилитация пациентов с нарушениями памяти при повреждениях головного мозга», </a:t>
            </a:r>
          </a:p>
          <a:p>
            <a:pPr marL="358775" indent="-358775" algn="just" eaLnBrk="1" fontAlgn="auto" hangingPunct="1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методического пособия «Психологическая реабилитация инвалидов с последствиями мозгового инсульта» Нижегородского областного реабилитационного центра для инвалидов</a:t>
            </a:r>
          </a:p>
        </p:txBody>
      </p:sp>
      <p:graphicFrame>
        <p:nvGraphicFramePr>
          <p:cNvPr id="5" name="Таблица 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674813" y="700088"/>
          <a:ext cx="4522787" cy="56705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22787">
                  <a:extLst>
                    <a:ext uri="{9D8B030D-6E8A-4147-A177-3AD203B41FA5}"/>
                  </a:extLst>
                </a:gridCol>
              </a:tblGrid>
              <a:tr h="1829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Оглавление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29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Введение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29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 пациента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Маршрутная карта реабилитации когнитивных функций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клинико-психологической диагностики пациентов с нарушениями когнитивных функций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качества специальной углубленной клинико-психологической диагностики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Последовательность психодиагностических мероприятий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клинико-психологической реабилитации пациентов с нарушениями когнитивных функций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2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качества психологической реабилитации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Факторы, влияющие на прогноз когнитивной реабилитации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2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Реабилитационный потенциал личности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2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принципы когнитивной реабилитации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316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Определения: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06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Сознание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06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Мышление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06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Память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Коррекционные мероприятия при когнитивных нарушениях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2921"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мышления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2921"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памяти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2921"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речи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2921"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эмоциональной сферы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29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</a:t>
                      </a:r>
                      <a:endParaRPr lang="ru-RU" sz="1100" b="1" u="sng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29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  <a:endParaRPr lang="ru-RU" sz="1100" b="1" u="sng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29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Приложения</a:t>
                      </a:r>
                      <a:endParaRPr lang="ru-RU" sz="11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28" marR="424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22301" name="Прямоугольник 3"/>
          <p:cNvSpPr>
            <a:spLocks noChangeArrowheads="1"/>
          </p:cNvSpPr>
          <p:nvPr/>
        </p:nvSpPr>
        <p:spPr bwMode="auto">
          <a:xfrm>
            <a:off x="6405563" y="871538"/>
            <a:ext cx="40068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Программа разработана на основании и с применением Клинических рекомендаций: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Freeform 2"/>
          <p:cNvSpPr>
            <a:spLocks/>
          </p:cNvSpPr>
          <p:nvPr/>
        </p:nvSpPr>
        <p:spPr bwMode="auto">
          <a:xfrm rot="10800000">
            <a:off x="5854700" y="2193925"/>
            <a:ext cx="905933" cy="361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8" y="0"/>
              </a:cxn>
              <a:cxn ang="0">
                <a:pos x="858" y="634"/>
              </a:cxn>
              <a:cxn ang="0">
                <a:pos x="0" y="634"/>
              </a:cxn>
              <a:cxn ang="0">
                <a:pos x="0" y="0"/>
              </a:cxn>
            </a:cxnLst>
            <a:rect l="0" t="0" r="r" b="b"/>
            <a:pathLst>
              <a:path w="858" h="634">
                <a:moveTo>
                  <a:pt x="0" y="0"/>
                </a:moveTo>
                <a:cubicBezTo>
                  <a:pt x="429" y="0"/>
                  <a:pt x="858" y="0"/>
                  <a:pt x="858" y="0"/>
                </a:cubicBezTo>
                <a:lnTo>
                  <a:pt x="858" y="634"/>
                </a:lnTo>
                <a:lnTo>
                  <a:pt x="0" y="634"/>
                </a:lnTo>
                <a:cubicBezTo>
                  <a:pt x="0" y="634"/>
                  <a:pt x="406" y="346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823B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7539" name="Freeform 3"/>
          <p:cNvSpPr>
            <a:spLocks/>
          </p:cNvSpPr>
          <p:nvPr/>
        </p:nvSpPr>
        <p:spPr bwMode="auto">
          <a:xfrm rot="10800000">
            <a:off x="5727700" y="2801938"/>
            <a:ext cx="908051" cy="3619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859" y="0"/>
              </a:cxn>
              <a:cxn ang="0">
                <a:pos x="859" y="634"/>
              </a:cxn>
              <a:cxn ang="0">
                <a:pos x="1" y="634"/>
              </a:cxn>
              <a:cxn ang="0">
                <a:pos x="0" y="470"/>
              </a:cxn>
              <a:cxn ang="0">
                <a:pos x="247" y="469"/>
              </a:cxn>
              <a:cxn ang="0">
                <a:pos x="247" y="175"/>
              </a:cxn>
              <a:cxn ang="0">
                <a:pos x="0" y="169"/>
              </a:cxn>
              <a:cxn ang="0">
                <a:pos x="1" y="0"/>
              </a:cxn>
            </a:cxnLst>
            <a:rect l="0" t="0" r="r" b="b"/>
            <a:pathLst>
              <a:path w="859" h="634">
                <a:moveTo>
                  <a:pt x="1" y="0"/>
                </a:moveTo>
                <a:lnTo>
                  <a:pt x="859" y="0"/>
                </a:lnTo>
                <a:lnTo>
                  <a:pt x="859" y="634"/>
                </a:lnTo>
                <a:lnTo>
                  <a:pt x="1" y="634"/>
                </a:lnTo>
                <a:lnTo>
                  <a:pt x="0" y="470"/>
                </a:lnTo>
                <a:lnTo>
                  <a:pt x="247" y="469"/>
                </a:lnTo>
                <a:lnTo>
                  <a:pt x="247" y="175"/>
                </a:lnTo>
                <a:lnTo>
                  <a:pt x="0" y="169"/>
                </a:lnTo>
                <a:lnTo>
                  <a:pt x="1" y="0"/>
                </a:lnTo>
                <a:close/>
              </a:path>
            </a:pathLst>
          </a:custGeom>
          <a:gradFill rotWithShape="1">
            <a:gsLst>
              <a:gs pos="0">
                <a:srgbClr val="8EA725"/>
              </a:gs>
              <a:gs pos="100000">
                <a:srgbClr val="823B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7540" name="Rectangle 4"/>
          <p:cNvSpPr>
            <a:spLocks noChangeArrowheads="1"/>
          </p:cNvSpPr>
          <p:nvPr/>
        </p:nvSpPr>
        <p:spPr bwMode="auto">
          <a:xfrm>
            <a:off x="448733" y="2874963"/>
            <a:ext cx="3691467" cy="2209800"/>
          </a:xfrm>
          <a:prstGeom prst="rect">
            <a:avLst/>
          </a:prstGeom>
          <a:solidFill>
            <a:srgbClr val="E4C2E2"/>
          </a:solidFill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7541" name="Oval 5"/>
          <p:cNvSpPr>
            <a:spLocks noChangeArrowheads="1"/>
          </p:cNvSpPr>
          <p:nvPr/>
        </p:nvSpPr>
        <p:spPr bwMode="auto">
          <a:xfrm>
            <a:off x="3054351" y="1579563"/>
            <a:ext cx="3352800" cy="4572000"/>
          </a:xfrm>
          <a:prstGeom prst="ellipse">
            <a:avLst/>
          </a:prstGeom>
          <a:gradFill rotWithShape="1">
            <a:gsLst>
              <a:gs pos="0">
                <a:srgbClr val="E4C2E2"/>
              </a:gs>
              <a:gs pos="100000">
                <a:srgbClr val="823B7F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28398" dir="3806097" algn="ctr" rotWithShape="0">
              <a:srgbClr val="C0C0C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3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7542" name="Freeform 6"/>
          <p:cNvSpPr>
            <a:spLocks/>
          </p:cNvSpPr>
          <p:nvPr/>
        </p:nvSpPr>
        <p:spPr bwMode="auto">
          <a:xfrm rot="1268513" flipH="1">
            <a:off x="8695267" y="4138614"/>
            <a:ext cx="387351" cy="492125"/>
          </a:xfrm>
          <a:custGeom>
            <a:avLst/>
            <a:gdLst/>
            <a:ahLst/>
            <a:cxnLst>
              <a:cxn ang="0">
                <a:pos x="37" y="310"/>
              </a:cxn>
              <a:cxn ang="0">
                <a:pos x="0" y="0"/>
              </a:cxn>
            </a:cxnLst>
            <a:rect l="0" t="0" r="r" b="b"/>
            <a:pathLst>
              <a:path w="73" h="310">
                <a:moveTo>
                  <a:pt x="37" y="310"/>
                </a:moveTo>
                <a:cubicBezTo>
                  <a:pt x="73" y="158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7543" name="Arc 7"/>
          <p:cNvSpPr>
            <a:spLocks/>
          </p:cNvSpPr>
          <p:nvPr/>
        </p:nvSpPr>
        <p:spPr bwMode="auto">
          <a:xfrm rot="12707629" flipV="1">
            <a:off x="5666317" y="2243138"/>
            <a:ext cx="948267" cy="468312"/>
          </a:xfrm>
          <a:custGeom>
            <a:avLst/>
            <a:gdLst>
              <a:gd name="G0" fmla="+- 0 0 0"/>
              <a:gd name="G1" fmla="+- 21275 0 0"/>
              <a:gd name="G2" fmla="+- 21600 0 0"/>
              <a:gd name="T0" fmla="*/ 3735 w 21583"/>
              <a:gd name="T1" fmla="*/ 0 h 21275"/>
              <a:gd name="T2" fmla="*/ 21583 w 21583"/>
              <a:gd name="T3" fmla="*/ 20419 h 21275"/>
              <a:gd name="T4" fmla="*/ 0 w 21583"/>
              <a:gd name="T5" fmla="*/ 21275 h 2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3" h="21275" fill="none" extrusionOk="0">
                <a:moveTo>
                  <a:pt x="3734" y="0"/>
                </a:moveTo>
                <a:cubicBezTo>
                  <a:pt x="13748" y="1758"/>
                  <a:pt x="21180" y="10260"/>
                  <a:pt x="21583" y="20418"/>
                </a:cubicBezTo>
              </a:path>
              <a:path w="21583" h="21275" stroke="0" extrusionOk="0">
                <a:moveTo>
                  <a:pt x="3734" y="0"/>
                </a:moveTo>
                <a:cubicBezTo>
                  <a:pt x="13748" y="1758"/>
                  <a:pt x="21180" y="10260"/>
                  <a:pt x="21583" y="20418"/>
                </a:cubicBezTo>
                <a:lnTo>
                  <a:pt x="0" y="21275"/>
                </a:lnTo>
                <a:close/>
              </a:path>
            </a:pathLst>
          </a:cu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5720" name="Freeform 8"/>
          <p:cNvSpPr>
            <a:spLocks/>
          </p:cNvSpPr>
          <p:nvPr/>
        </p:nvSpPr>
        <p:spPr bwMode="auto">
          <a:xfrm>
            <a:off x="1900767" y="3343275"/>
            <a:ext cx="1295400" cy="1117600"/>
          </a:xfrm>
          <a:custGeom>
            <a:avLst/>
            <a:gdLst>
              <a:gd name="T0" fmla="*/ 1102 w 1743"/>
              <a:gd name="T1" fmla="*/ 572 h 1805"/>
              <a:gd name="T2" fmla="*/ 875 w 1743"/>
              <a:gd name="T3" fmla="*/ 96 h 1805"/>
              <a:gd name="T4" fmla="*/ 637 w 1743"/>
              <a:gd name="T5" fmla="*/ 40 h 1805"/>
              <a:gd name="T6" fmla="*/ 603 w 1743"/>
              <a:gd name="T7" fmla="*/ 334 h 1805"/>
              <a:gd name="T8" fmla="*/ 479 w 1743"/>
              <a:gd name="T9" fmla="*/ 504 h 1805"/>
              <a:gd name="T10" fmla="*/ 196 w 1743"/>
              <a:gd name="T11" fmla="*/ 515 h 1805"/>
              <a:gd name="T12" fmla="*/ 37 w 1743"/>
              <a:gd name="T13" fmla="*/ 594 h 1805"/>
              <a:gd name="T14" fmla="*/ 49 w 1743"/>
              <a:gd name="T15" fmla="*/ 730 h 1805"/>
              <a:gd name="T16" fmla="*/ 332 w 1743"/>
              <a:gd name="T17" fmla="*/ 956 h 1805"/>
              <a:gd name="T18" fmla="*/ 377 w 1743"/>
              <a:gd name="T19" fmla="*/ 1228 h 1805"/>
              <a:gd name="T20" fmla="*/ 139 w 1743"/>
              <a:gd name="T21" fmla="*/ 1466 h 1805"/>
              <a:gd name="T22" fmla="*/ 105 w 1743"/>
              <a:gd name="T23" fmla="*/ 1579 h 1805"/>
              <a:gd name="T24" fmla="*/ 94 w 1743"/>
              <a:gd name="T25" fmla="*/ 1749 h 1805"/>
              <a:gd name="T26" fmla="*/ 185 w 1743"/>
              <a:gd name="T27" fmla="*/ 1794 h 1805"/>
              <a:gd name="T28" fmla="*/ 298 w 1743"/>
              <a:gd name="T29" fmla="*/ 1794 h 1805"/>
              <a:gd name="T30" fmla="*/ 354 w 1743"/>
              <a:gd name="T31" fmla="*/ 1760 h 1805"/>
              <a:gd name="T32" fmla="*/ 683 w 1743"/>
              <a:gd name="T33" fmla="*/ 1602 h 1805"/>
              <a:gd name="T34" fmla="*/ 909 w 1743"/>
              <a:gd name="T35" fmla="*/ 1692 h 1805"/>
              <a:gd name="T36" fmla="*/ 1090 w 1743"/>
              <a:gd name="T37" fmla="*/ 1794 h 1805"/>
              <a:gd name="T38" fmla="*/ 1226 w 1743"/>
              <a:gd name="T39" fmla="*/ 1760 h 1805"/>
              <a:gd name="T40" fmla="*/ 1317 w 1743"/>
              <a:gd name="T41" fmla="*/ 1602 h 1805"/>
              <a:gd name="T42" fmla="*/ 1656 w 1743"/>
              <a:gd name="T43" fmla="*/ 1737 h 1805"/>
              <a:gd name="T44" fmla="*/ 1713 w 1743"/>
              <a:gd name="T45" fmla="*/ 1613 h 1805"/>
              <a:gd name="T46" fmla="*/ 1475 w 1743"/>
              <a:gd name="T47" fmla="*/ 1307 h 1805"/>
              <a:gd name="T48" fmla="*/ 1351 w 1743"/>
              <a:gd name="T49" fmla="*/ 1138 h 1805"/>
              <a:gd name="T50" fmla="*/ 1260 w 1743"/>
              <a:gd name="T51" fmla="*/ 990 h 1805"/>
              <a:gd name="T52" fmla="*/ 1622 w 1743"/>
              <a:gd name="T53" fmla="*/ 606 h 1805"/>
              <a:gd name="T54" fmla="*/ 1690 w 1743"/>
              <a:gd name="T55" fmla="*/ 390 h 1805"/>
              <a:gd name="T56" fmla="*/ 1385 w 1743"/>
              <a:gd name="T57" fmla="*/ 470 h 1805"/>
              <a:gd name="T58" fmla="*/ 1169 w 1743"/>
              <a:gd name="T59" fmla="*/ 583 h 1805"/>
              <a:gd name="T60" fmla="*/ 1040 w 1743"/>
              <a:gd name="T61" fmla="*/ 459 h 1805"/>
              <a:gd name="T62" fmla="*/ 988 w 1743"/>
              <a:gd name="T63" fmla="*/ 311 h 1805"/>
              <a:gd name="T64" fmla="*/ 920 w 1743"/>
              <a:gd name="T65" fmla="*/ 153 h 18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43"/>
              <a:gd name="T100" fmla="*/ 0 h 1805"/>
              <a:gd name="T101" fmla="*/ 1743 w 1743"/>
              <a:gd name="T102" fmla="*/ 1805 h 18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43" h="1805">
                <a:moveTo>
                  <a:pt x="1102" y="572"/>
                </a:moveTo>
                <a:cubicBezTo>
                  <a:pt x="1064" y="495"/>
                  <a:pt x="952" y="185"/>
                  <a:pt x="875" y="96"/>
                </a:cubicBezTo>
                <a:cubicBezTo>
                  <a:pt x="798" y="7"/>
                  <a:pt x="682" y="0"/>
                  <a:pt x="637" y="40"/>
                </a:cubicBezTo>
                <a:cubicBezTo>
                  <a:pt x="592" y="80"/>
                  <a:pt x="629" y="257"/>
                  <a:pt x="603" y="334"/>
                </a:cubicBezTo>
                <a:cubicBezTo>
                  <a:pt x="577" y="411"/>
                  <a:pt x="547" y="474"/>
                  <a:pt x="479" y="504"/>
                </a:cubicBezTo>
                <a:cubicBezTo>
                  <a:pt x="411" y="534"/>
                  <a:pt x="270" y="500"/>
                  <a:pt x="196" y="515"/>
                </a:cubicBezTo>
                <a:cubicBezTo>
                  <a:pt x="122" y="530"/>
                  <a:pt x="62" y="558"/>
                  <a:pt x="37" y="594"/>
                </a:cubicBezTo>
                <a:cubicBezTo>
                  <a:pt x="12" y="630"/>
                  <a:pt x="0" y="670"/>
                  <a:pt x="49" y="730"/>
                </a:cubicBezTo>
                <a:cubicBezTo>
                  <a:pt x="98" y="790"/>
                  <a:pt x="277" y="873"/>
                  <a:pt x="332" y="956"/>
                </a:cubicBezTo>
                <a:cubicBezTo>
                  <a:pt x="387" y="1039"/>
                  <a:pt x="409" y="1143"/>
                  <a:pt x="377" y="1228"/>
                </a:cubicBezTo>
                <a:cubicBezTo>
                  <a:pt x="345" y="1313"/>
                  <a:pt x="184" y="1408"/>
                  <a:pt x="139" y="1466"/>
                </a:cubicBezTo>
                <a:cubicBezTo>
                  <a:pt x="94" y="1524"/>
                  <a:pt x="112" y="1532"/>
                  <a:pt x="105" y="1579"/>
                </a:cubicBezTo>
                <a:cubicBezTo>
                  <a:pt x="98" y="1626"/>
                  <a:pt x="81" y="1713"/>
                  <a:pt x="94" y="1749"/>
                </a:cubicBezTo>
                <a:cubicBezTo>
                  <a:pt x="107" y="1785"/>
                  <a:pt x="151" y="1787"/>
                  <a:pt x="185" y="1794"/>
                </a:cubicBezTo>
                <a:cubicBezTo>
                  <a:pt x="219" y="1801"/>
                  <a:pt x="270" y="1800"/>
                  <a:pt x="298" y="1794"/>
                </a:cubicBezTo>
                <a:cubicBezTo>
                  <a:pt x="326" y="1788"/>
                  <a:pt x="290" y="1792"/>
                  <a:pt x="354" y="1760"/>
                </a:cubicBezTo>
                <a:cubicBezTo>
                  <a:pt x="418" y="1728"/>
                  <a:pt x="591" y="1613"/>
                  <a:pt x="683" y="1602"/>
                </a:cubicBezTo>
                <a:cubicBezTo>
                  <a:pt x="775" y="1591"/>
                  <a:pt x="841" y="1660"/>
                  <a:pt x="909" y="1692"/>
                </a:cubicBezTo>
                <a:cubicBezTo>
                  <a:pt x="977" y="1724"/>
                  <a:pt x="1037" y="1783"/>
                  <a:pt x="1090" y="1794"/>
                </a:cubicBezTo>
                <a:cubicBezTo>
                  <a:pt x="1143" y="1805"/>
                  <a:pt x="1188" y="1792"/>
                  <a:pt x="1226" y="1760"/>
                </a:cubicBezTo>
                <a:cubicBezTo>
                  <a:pt x="1264" y="1728"/>
                  <a:pt x="1245" y="1606"/>
                  <a:pt x="1317" y="1602"/>
                </a:cubicBezTo>
                <a:cubicBezTo>
                  <a:pt x="1389" y="1598"/>
                  <a:pt x="1590" y="1735"/>
                  <a:pt x="1656" y="1737"/>
                </a:cubicBezTo>
                <a:cubicBezTo>
                  <a:pt x="1722" y="1739"/>
                  <a:pt x="1743" y="1685"/>
                  <a:pt x="1713" y="1613"/>
                </a:cubicBezTo>
                <a:cubicBezTo>
                  <a:pt x="1683" y="1541"/>
                  <a:pt x="1535" y="1386"/>
                  <a:pt x="1475" y="1307"/>
                </a:cubicBezTo>
                <a:cubicBezTo>
                  <a:pt x="1415" y="1228"/>
                  <a:pt x="1387" y="1191"/>
                  <a:pt x="1351" y="1138"/>
                </a:cubicBezTo>
                <a:cubicBezTo>
                  <a:pt x="1315" y="1085"/>
                  <a:pt x="1215" y="1079"/>
                  <a:pt x="1260" y="990"/>
                </a:cubicBezTo>
                <a:cubicBezTo>
                  <a:pt x="1305" y="901"/>
                  <a:pt x="1550" y="706"/>
                  <a:pt x="1622" y="606"/>
                </a:cubicBezTo>
                <a:cubicBezTo>
                  <a:pt x="1694" y="506"/>
                  <a:pt x="1729" y="413"/>
                  <a:pt x="1690" y="390"/>
                </a:cubicBezTo>
                <a:cubicBezTo>
                  <a:pt x="1651" y="367"/>
                  <a:pt x="1472" y="438"/>
                  <a:pt x="1385" y="470"/>
                </a:cubicBezTo>
                <a:cubicBezTo>
                  <a:pt x="1298" y="502"/>
                  <a:pt x="1226" y="585"/>
                  <a:pt x="1169" y="583"/>
                </a:cubicBezTo>
                <a:cubicBezTo>
                  <a:pt x="1112" y="581"/>
                  <a:pt x="1070" y="504"/>
                  <a:pt x="1040" y="459"/>
                </a:cubicBezTo>
                <a:cubicBezTo>
                  <a:pt x="1010" y="414"/>
                  <a:pt x="1008" y="362"/>
                  <a:pt x="988" y="311"/>
                </a:cubicBezTo>
                <a:cubicBezTo>
                  <a:pt x="968" y="260"/>
                  <a:pt x="931" y="179"/>
                  <a:pt x="920" y="153"/>
                </a:cubicBezTo>
              </a:path>
            </a:pathLst>
          </a:custGeom>
          <a:gradFill rotWithShape="1">
            <a:gsLst>
              <a:gs pos="0">
                <a:srgbClr val="C278BE"/>
              </a:gs>
              <a:gs pos="100000">
                <a:srgbClr val="823B7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823B7F"/>
            </a:extrusionClr>
          </a:sp3d>
        </p:spPr>
        <p:txBody>
          <a:bodyPr lIns="92075" tIns="46038" rIns="92075" bIns="46038">
            <a:flatTx/>
          </a:bodyPr>
          <a:lstStyle/>
          <a:p>
            <a:endParaRPr lang="ru-RU"/>
          </a:p>
        </p:txBody>
      </p:sp>
      <p:sp>
        <p:nvSpPr>
          <p:cNvPr id="577545" name="AutoShape 9"/>
          <p:cNvSpPr>
            <a:spLocks noChangeArrowheads="1"/>
          </p:cNvSpPr>
          <p:nvPr/>
        </p:nvSpPr>
        <p:spPr bwMode="auto">
          <a:xfrm rot="-10776133">
            <a:off x="9948333" y="2274889"/>
            <a:ext cx="1712384" cy="3914775"/>
          </a:xfrm>
          <a:prstGeom prst="flowChartDelay">
            <a:avLst/>
          </a:prstGeom>
          <a:solidFill>
            <a:srgbClr val="E4C2E2"/>
          </a:solidFill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7546" name="Oval 10"/>
          <p:cNvSpPr>
            <a:spLocks noChangeArrowheads="1"/>
          </p:cNvSpPr>
          <p:nvPr/>
        </p:nvSpPr>
        <p:spPr bwMode="auto">
          <a:xfrm>
            <a:off x="4720167" y="2376488"/>
            <a:ext cx="508000" cy="381000"/>
          </a:xfrm>
          <a:prstGeom prst="ellipse">
            <a:avLst/>
          </a:prstGeom>
          <a:noFill/>
          <a:ln w="38100">
            <a:solidFill>
              <a:srgbClr val="823B7F"/>
            </a:solidFill>
            <a:round/>
            <a:headEnd/>
            <a:tailEnd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7547" name="Line 11"/>
          <p:cNvSpPr>
            <a:spLocks noChangeShapeType="1"/>
          </p:cNvSpPr>
          <p:nvPr/>
        </p:nvSpPr>
        <p:spPr bwMode="auto">
          <a:xfrm rot="547019" flipV="1">
            <a:off x="5513918" y="3235325"/>
            <a:ext cx="1712383" cy="1085850"/>
          </a:xfrm>
          <a:prstGeom prst="line">
            <a:avLst/>
          </a:pr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6400800" y="6297614"/>
            <a:ext cx="5132917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/>
              <a:t>Ферментный насос для </a:t>
            </a:r>
          </a:p>
          <a:p>
            <a:pPr>
              <a:lnSpc>
                <a:spcPct val="90000"/>
              </a:lnSpc>
            </a:pPr>
            <a:r>
              <a:rPr lang="ru-RU"/>
              <a:t>обратного захвата моноаминов</a:t>
            </a:r>
          </a:p>
        </p:txBody>
      </p:sp>
      <p:sp>
        <p:nvSpPr>
          <p:cNvPr id="577549" name="Text Box 13"/>
          <p:cNvSpPr txBox="1">
            <a:spLocks noChangeArrowheads="1"/>
          </p:cNvSpPr>
          <p:nvPr/>
        </p:nvSpPr>
        <p:spPr bwMode="auto">
          <a:xfrm>
            <a:off x="2097617" y="3957638"/>
            <a:ext cx="914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0066"/>
                </a:solidFill>
                <a:latin typeface="Verdana" pitchFamily="34" charset="0"/>
                <a:cs typeface="Arial" charset="0"/>
              </a:rPr>
              <a:t>РНК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7359652" y="1216026"/>
            <a:ext cx="3295649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нейротрансмитеры</a:t>
            </a:r>
          </a:p>
        </p:txBody>
      </p:sp>
      <p:sp>
        <p:nvSpPr>
          <p:cNvPr id="577551" name="Line 15"/>
          <p:cNvSpPr>
            <a:spLocks noChangeShapeType="1"/>
          </p:cNvSpPr>
          <p:nvPr/>
        </p:nvSpPr>
        <p:spPr bwMode="auto">
          <a:xfrm rot="21266821" flipH="1">
            <a:off x="4133851" y="2722564"/>
            <a:ext cx="482600" cy="198437"/>
          </a:xfrm>
          <a:prstGeom prst="line">
            <a:avLst/>
          </a:pr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7552" name="Arc 16"/>
          <p:cNvSpPr>
            <a:spLocks/>
          </p:cNvSpPr>
          <p:nvPr/>
        </p:nvSpPr>
        <p:spPr bwMode="auto">
          <a:xfrm rot="16348843" flipH="1">
            <a:off x="3385875" y="4269582"/>
            <a:ext cx="484187" cy="850900"/>
          </a:xfrm>
          <a:custGeom>
            <a:avLst/>
            <a:gdLst>
              <a:gd name="G0" fmla="+- 0 0 0"/>
              <a:gd name="G1" fmla="+- 21443 0 0"/>
              <a:gd name="G2" fmla="+- 21600 0 0"/>
              <a:gd name="T0" fmla="*/ 2602 w 21600"/>
              <a:gd name="T1" fmla="*/ 0 h 25406"/>
              <a:gd name="T2" fmla="*/ 21233 w 21600"/>
              <a:gd name="T3" fmla="*/ 25406 h 25406"/>
              <a:gd name="T4" fmla="*/ 0 w 21600"/>
              <a:gd name="T5" fmla="*/ 21443 h 25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406" fill="none" extrusionOk="0">
                <a:moveTo>
                  <a:pt x="2601" y="0"/>
                </a:moveTo>
                <a:cubicBezTo>
                  <a:pt x="13445" y="1316"/>
                  <a:pt x="21600" y="10519"/>
                  <a:pt x="21600" y="21443"/>
                </a:cubicBezTo>
                <a:cubicBezTo>
                  <a:pt x="21600" y="22772"/>
                  <a:pt x="21477" y="24099"/>
                  <a:pt x="21233" y="25406"/>
                </a:cubicBezTo>
              </a:path>
              <a:path w="21600" h="25406" stroke="0" extrusionOk="0">
                <a:moveTo>
                  <a:pt x="2601" y="0"/>
                </a:moveTo>
                <a:cubicBezTo>
                  <a:pt x="13445" y="1316"/>
                  <a:pt x="21600" y="10519"/>
                  <a:pt x="21600" y="21443"/>
                </a:cubicBezTo>
                <a:cubicBezTo>
                  <a:pt x="21600" y="22772"/>
                  <a:pt x="21477" y="24099"/>
                  <a:pt x="21233" y="25406"/>
                </a:cubicBezTo>
                <a:lnTo>
                  <a:pt x="0" y="21443"/>
                </a:lnTo>
                <a:close/>
              </a:path>
            </a:pathLst>
          </a:cu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5729" name="Arc 17"/>
          <p:cNvSpPr>
            <a:spLocks/>
          </p:cNvSpPr>
          <p:nvPr/>
        </p:nvSpPr>
        <p:spPr bwMode="auto">
          <a:xfrm rot="-3848205">
            <a:off x="2503489" y="4598460"/>
            <a:ext cx="784225" cy="1071033"/>
          </a:xfrm>
          <a:custGeom>
            <a:avLst/>
            <a:gdLst>
              <a:gd name="T0" fmla="*/ 0 w 31325"/>
              <a:gd name="T1" fmla="*/ 130830 h 21600"/>
              <a:gd name="T2" fmla="*/ 784225 w 31325"/>
              <a:gd name="T3" fmla="*/ 458462 h 21600"/>
              <a:gd name="T4" fmla="*/ 295815 w 31325"/>
              <a:gd name="T5" fmla="*/ 803275 h 21600"/>
              <a:gd name="T6" fmla="*/ 0 60000 65536"/>
              <a:gd name="T7" fmla="*/ 0 60000 65536"/>
              <a:gd name="T8" fmla="*/ 0 60000 65536"/>
              <a:gd name="T9" fmla="*/ 0 w 31325"/>
              <a:gd name="T10" fmla="*/ 0 h 21600"/>
              <a:gd name="T11" fmla="*/ 31325 w 313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25" h="21600" fill="none" extrusionOk="0">
                <a:moveTo>
                  <a:pt x="0" y="3518"/>
                </a:moveTo>
                <a:cubicBezTo>
                  <a:pt x="3513" y="1222"/>
                  <a:pt x="7619" y="-1"/>
                  <a:pt x="11816" y="0"/>
                </a:cubicBezTo>
                <a:cubicBezTo>
                  <a:pt x="20153" y="0"/>
                  <a:pt x="27746" y="4798"/>
                  <a:pt x="31324" y="12328"/>
                </a:cubicBezTo>
              </a:path>
              <a:path w="31325" h="21600" stroke="0" extrusionOk="0">
                <a:moveTo>
                  <a:pt x="0" y="3518"/>
                </a:moveTo>
                <a:cubicBezTo>
                  <a:pt x="3513" y="1222"/>
                  <a:pt x="7619" y="-1"/>
                  <a:pt x="11816" y="0"/>
                </a:cubicBezTo>
                <a:cubicBezTo>
                  <a:pt x="20153" y="0"/>
                  <a:pt x="27746" y="4798"/>
                  <a:pt x="31324" y="12328"/>
                </a:cubicBezTo>
                <a:lnTo>
                  <a:pt x="11816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prstDash val="sysDot"/>
            <a:round/>
            <a:headEnd type="none" w="med" len="lg"/>
            <a:tailEnd type="arrow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 flipV="1">
            <a:off x="8297334" y="1530350"/>
            <a:ext cx="1276351" cy="693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 flipV="1">
            <a:off x="9389534" y="1524000"/>
            <a:ext cx="190500" cy="723900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717368" y="2176463"/>
            <a:ext cx="664633" cy="214312"/>
            <a:chOff x="3444" y="1321"/>
            <a:chExt cx="314" cy="135"/>
          </a:xfrm>
        </p:grpSpPr>
        <p:sp>
          <p:nvSpPr>
            <p:cNvPr id="577557" name="Freeform 21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82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8877301" y="2266951"/>
            <a:ext cx="768351" cy="214313"/>
            <a:chOff x="3874" y="1113"/>
            <a:chExt cx="363" cy="135"/>
          </a:xfrm>
        </p:grpSpPr>
        <p:sp>
          <p:nvSpPr>
            <p:cNvPr id="577560" name="Freeform 24"/>
            <p:cNvSpPr>
              <a:spLocks/>
            </p:cNvSpPr>
            <p:nvPr/>
          </p:nvSpPr>
          <p:spPr bwMode="auto">
            <a:xfrm>
              <a:off x="3874" y="1113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824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921" y="1144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8676218" y="2894013"/>
            <a:ext cx="664633" cy="214312"/>
            <a:chOff x="3444" y="1321"/>
            <a:chExt cx="314" cy="135"/>
          </a:xfrm>
        </p:grpSpPr>
        <p:sp>
          <p:nvSpPr>
            <p:cNvPr id="577563" name="Freeform 27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822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658101" y="2771776"/>
            <a:ext cx="664633" cy="214313"/>
            <a:chOff x="3444" y="1321"/>
            <a:chExt cx="314" cy="135"/>
          </a:xfrm>
        </p:grpSpPr>
        <p:sp>
          <p:nvSpPr>
            <p:cNvPr id="577566" name="Freeform 30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820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8354485" y="3703638"/>
            <a:ext cx="664633" cy="214312"/>
            <a:chOff x="3444" y="1321"/>
            <a:chExt cx="314" cy="135"/>
          </a:xfrm>
        </p:grpSpPr>
        <p:sp>
          <p:nvSpPr>
            <p:cNvPr id="577569" name="Freeform 33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818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6786034" y="2978151"/>
            <a:ext cx="664633" cy="214313"/>
            <a:chOff x="3669" y="3280"/>
            <a:chExt cx="314" cy="135"/>
          </a:xfrm>
        </p:grpSpPr>
        <p:sp>
          <p:nvSpPr>
            <p:cNvPr id="577572" name="Freeform 36"/>
            <p:cNvSpPr>
              <a:spLocks/>
            </p:cNvSpPr>
            <p:nvPr/>
          </p:nvSpPr>
          <p:spPr bwMode="auto">
            <a:xfrm flipH="1">
              <a:off x="3669" y="3280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816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796" y="3311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639051" y="3236913"/>
            <a:ext cx="768349" cy="214312"/>
            <a:chOff x="3874" y="1113"/>
            <a:chExt cx="363" cy="135"/>
          </a:xfrm>
        </p:grpSpPr>
        <p:sp>
          <p:nvSpPr>
            <p:cNvPr id="577575" name="Freeform 39"/>
            <p:cNvSpPr>
              <a:spLocks/>
            </p:cNvSpPr>
            <p:nvPr/>
          </p:nvSpPr>
          <p:spPr bwMode="auto">
            <a:xfrm>
              <a:off x="3874" y="1113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814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921" y="1144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7909984" y="5883276"/>
            <a:ext cx="768349" cy="214313"/>
            <a:chOff x="3874" y="1113"/>
            <a:chExt cx="363" cy="135"/>
          </a:xfrm>
        </p:grpSpPr>
        <p:sp>
          <p:nvSpPr>
            <p:cNvPr id="577578" name="Freeform 42"/>
            <p:cNvSpPr>
              <a:spLocks/>
            </p:cNvSpPr>
            <p:nvPr/>
          </p:nvSpPr>
          <p:spPr bwMode="auto">
            <a:xfrm>
              <a:off x="3874" y="1113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812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3921" y="1144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 rot="563181">
            <a:off x="7101418" y="2433638"/>
            <a:ext cx="768349" cy="214312"/>
            <a:chOff x="4296" y="3908"/>
            <a:chExt cx="363" cy="135"/>
          </a:xfrm>
        </p:grpSpPr>
        <p:sp>
          <p:nvSpPr>
            <p:cNvPr id="577581" name="Freeform 45"/>
            <p:cNvSpPr>
              <a:spLocks/>
            </p:cNvSpPr>
            <p:nvPr/>
          </p:nvSpPr>
          <p:spPr bwMode="auto">
            <a:xfrm flipH="1">
              <a:off x="4296" y="3908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810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439" y="3939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 rot="-2373701">
            <a:off x="6284384" y="4567238"/>
            <a:ext cx="768349" cy="214312"/>
            <a:chOff x="4296" y="3908"/>
            <a:chExt cx="363" cy="135"/>
          </a:xfrm>
        </p:grpSpPr>
        <p:sp>
          <p:nvSpPr>
            <p:cNvPr id="577584" name="Freeform 48"/>
            <p:cNvSpPr>
              <a:spLocks/>
            </p:cNvSpPr>
            <p:nvPr/>
          </p:nvSpPr>
          <p:spPr bwMode="auto">
            <a:xfrm flipH="1">
              <a:off x="4296" y="3908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808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439" y="3939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 rot="-5400000">
            <a:off x="6069278" y="5509419"/>
            <a:ext cx="576262" cy="285751"/>
            <a:chOff x="4296" y="3908"/>
            <a:chExt cx="363" cy="135"/>
          </a:xfrm>
        </p:grpSpPr>
        <p:sp>
          <p:nvSpPr>
            <p:cNvPr id="577587" name="Freeform 51"/>
            <p:cNvSpPr>
              <a:spLocks/>
            </p:cNvSpPr>
            <p:nvPr/>
          </p:nvSpPr>
          <p:spPr bwMode="auto">
            <a:xfrm flipH="1">
              <a:off x="4296" y="3908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806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4439" y="3939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629151" y="4556126"/>
            <a:ext cx="768349" cy="214313"/>
            <a:chOff x="2309" y="2520"/>
            <a:chExt cx="363" cy="135"/>
          </a:xfrm>
        </p:grpSpPr>
        <p:sp>
          <p:nvSpPr>
            <p:cNvPr id="577590" name="Freeform 54"/>
            <p:cNvSpPr>
              <a:spLocks/>
            </p:cNvSpPr>
            <p:nvPr/>
          </p:nvSpPr>
          <p:spPr bwMode="auto">
            <a:xfrm rot="10800000" flipH="1">
              <a:off x="2309" y="2520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804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353" y="2547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3276600" y="3044825"/>
            <a:ext cx="1219200" cy="304800"/>
            <a:chOff x="1565" y="2976"/>
            <a:chExt cx="576" cy="192"/>
          </a:xfrm>
        </p:grpSpPr>
        <p:sp>
          <p:nvSpPr>
            <p:cNvPr id="577593" name="Oval 57"/>
            <p:cNvSpPr>
              <a:spLocks noChangeArrowheads="1"/>
            </p:cNvSpPr>
            <p:nvPr/>
          </p:nvSpPr>
          <p:spPr bwMode="auto">
            <a:xfrm>
              <a:off x="1565" y="2976"/>
              <a:ext cx="576" cy="192"/>
            </a:xfrm>
            <a:prstGeom prst="ellipse">
              <a:avLst/>
            </a:prstGeom>
            <a:noFill/>
            <a:ln w="2857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7594" name="Line 58"/>
            <p:cNvSpPr>
              <a:spLocks noChangeShapeType="1"/>
            </p:cNvSpPr>
            <p:nvPr/>
          </p:nvSpPr>
          <p:spPr bwMode="auto">
            <a:xfrm>
              <a:off x="1728" y="2976"/>
              <a:ext cx="0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7595" name="Line 59"/>
            <p:cNvSpPr>
              <a:spLocks noChangeShapeType="1"/>
            </p:cNvSpPr>
            <p:nvPr/>
          </p:nvSpPr>
          <p:spPr bwMode="auto">
            <a:xfrm flipV="1">
              <a:off x="1872" y="3120"/>
              <a:ext cx="0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7596" name="Line 60"/>
            <p:cNvSpPr>
              <a:spLocks noChangeShapeType="1"/>
            </p:cNvSpPr>
            <p:nvPr/>
          </p:nvSpPr>
          <p:spPr bwMode="auto">
            <a:xfrm flipH="1" flipV="1">
              <a:off x="2016" y="3072"/>
              <a:ext cx="48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7597" name="Line 61"/>
            <p:cNvSpPr>
              <a:spLocks noChangeShapeType="1"/>
            </p:cNvSpPr>
            <p:nvPr/>
          </p:nvSpPr>
          <p:spPr bwMode="auto">
            <a:xfrm flipV="1">
              <a:off x="1632" y="3072"/>
              <a:ext cx="96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7598" name="Line 62"/>
            <p:cNvSpPr>
              <a:spLocks noChangeShapeType="1"/>
            </p:cNvSpPr>
            <p:nvPr/>
          </p:nvSpPr>
          <p:spPr bwMode="auto">
            <a:xfrm>
              <a:off x="1872" y="2976"/>
              <a:ext cx="0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115745" name="Text Box 63"/>
          <p:cNvSpPr txBox="1">
            <a:spLocks noChangeArrowheads="1"/>
          </p:cNvSpPr>
          <p:nvPr/>
        </p:nvSpPr>
        <p:spPr bwMode="auto">
          <a:xfrm>
            <a:off x="4635500" y="1316038"/>
            <a:ext cx="1786467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Рецепторы</a:t>
            </a:r>
          </a:p>
        </p:txBody>
      </p:sp>
      <p:sp>
        <p:nvSpPr>
          <p:cNvPr id="115746" name="Freeform 64"/>
          <p:cNvSpPr>
            <a:spLocks/>
          </p:cNvSpPr>
          <p:nvPr/>
        </p:nvSpPr>
        <p:spPr bwMode="auto">
          <a:xfrm rot="-3590689">
            <a:off x="6144420" y="1372923"/>
            <a:ext cx="842963" cy="935567"/>
          </a:xfrm>
          <a:custGeom>
            <a:avLst/>
            <a:gdLst>
              <a:gd name="T0" fmla="*/ 0 w 412"/>
              <a:gd name="T1" fmla="*/ 503 h 503"/>
              <a:gd name="T2" fmla="*/ 279 w 412"/>
              <a:gd name="T3" fmla="*/ 0 h 503"/>
              <a:gd name="T4" fmla="*/ 0 60000 65536"/>
              <a:gd name="T5" fmla="*/ 0 60000 65536"/>
              <a:gd name="T6" fmla="*/ 0 w 412"/>
              <a:gd name="T7" fmla="*/ 0 h 503"/>
              <a:gd name="T8" fmla="*/ 412 w 412"/>
              <a:gd name="T9" fmla="*/ 503 h 5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2" h="503">
                <a:moveTo>
                  <a:pt x="0" y="503"/>
                </a:moveTo>
                <a:cubicBezTo>
                  <a:pt x="412" y="464"/>
                  <a:pt x="337" y="12"/>
                  <a:pt x="279" y="0"/>
                </a:cubicBezTo>
              </a:path>
            </a:pathLst>
          </a:cu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5747" name="Freeform 65"/>
          <p:cNvSpPr>
            <a:spLocks/>
          </p:cNvSpPr>
          <p:nvPr/>
        </p:nvSpPr>
        <p:spPr bwMode="auto">
          <a:xfrm rot="-3590689">
            <a:off x="5904178" y="1365516"/>
            <a:ext cx="1497013" cy="1426633"/>
          </a:xfrm>
          <a:custGeom>
            <a:avLst/>
            <a:gdLst>
              <a:gd name="T0" fmla="*/ 0 w 559"/>
              <a:gd name="T1" fmla="*/ 886 h 886"/>
              <a:gd name="T2" fmla="*/ 406 w 559"/>
              <a:gd name="T3" fmla="*/ 0 h 886"/>
              <a:gd name="T4" fmla="*/ 0 60000 65536"/>
              <a:gd name="T5" fmla="*/ 0 60000 65536"/>
              <a:gd name="T6" fmla="*/ 0 w 559"/>
              <a:gd name="T7" fmla="*/ 0 h 886"/>
              <a:gd name="T8" fmla="*/ 559 w 559"/>
              <a:gd name="T9" fmla="*/ 886 h 8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9" h="886">
                <a:moveTo>
                  <a:pt x="0" y="886"/>
                </a:moveTo>
                <a:cubicBezTo>
                  <a:pt x="559" y="802"/>
                  <a:pt x="525" y="34"/>
                  <a:pt x="406" y="0"/>
                </a:cubicBezTo>
              </a:path>
            </a:pathLst>
          </a:cu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Group 66"/>
          <p:cNvGrpSpPr>
            <a:grpSpLocks/>
          </p:cNvGrpSpPr>
          <p:nvPr/>
        </p:nvGrpSpPr>
        <p:grpSpPr bwMode="auto">
          <a:xfrm rot="-1407671">
            <a:off x="6525684" y="4795838"/>
            <a:ext cx="768349" cy="214312"/>
            <a:chOff x="4296" y="3908"/>
            <a:chExt cx="363" cy="135"/>
          </a:xfrm>
        </p:grpSpPr>
        <p:sp>
          <p:nvSpPr>
            <p:cNvPr id="577603" name="Freeform 67"/>
            <p:cNvSpPr>
              <a:spLocks/>
            </p:cNvSpPr>
            <p:nvPr/>
          </p:nvSpPr>
          <p:spPr bwMode="auto">
            <a:xfrm flipH="1">
              <a:off x="4296" y="3908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796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4439" y="3939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4754034" y="3051176"/>
            <a:ext cx="664633" cy="214313"/>
            <a:chOff x="3444" y="1321"/>
            <a:chExt cx="314" cy="135"/>
          </a:xfrm>
        </p:grpSpPr>
        <p:sp>
          <p:nvSpPr>
            <p:cNvPr id="577606" name="Freeform 70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794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577608" name="plant"/>
          <p:cNvSpPr>
            <a:spLocks noEditPoints="1" noChangeArrowheads="1"/>
          </p:cNvSpPr>
          <p:nvPr/>
        </p:nvSpPr>
        <p:spPr bwMode="auto">
          <a:xfrm>
            <a:off x="4148667" y="4838700"/>
            <a:ext cx="1143000" cy="7048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E1B205"/>
              </a:gs>
              <a:gs pos="100000">
                <a:srgbClr val="5E4A02"/>
              </a:gs>
            </a:gsLst>
            <a:path path="rect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5751" name="Arc 73"/>
          <p:cNvSpPr>
            <a:spLocks/>
          </p:cNvSpPr>
          <p:nvPr/>
        </p:nvSpPr>
        <p:spPr bwMode="auto">
          <a:xfrm rot="10248497" flipV="1">
            <a:off x="8657167" y="5784851"/>
            <a:ext cx="990600" cy="461963"/>
          </a:xfrm>
          <a:custGeom>
            <a:avLst/>
            <a:gdLst>
              <a:gd name="T0" fmla="*/ 210595 w 21594"/>
              <a:gd name="T1" fmla="*/ 0 h 20714"/>
              <a:gd name="T2" fmla="*/ 742950 w 21594"/>
              <a:gd name="T3" fmla="*/ 450544 h 20714"/>
              <a:gd name="T4" fmla="*/ 0 w 21594"/>
              <a:gd name="T5" fmla="*/ 461963 h 20714"/>
              <a:gd name="T6" fmla="*/ 0 60000 65536"/>
              <a:gd name="T7" fmla="*/ 0 60000 65536"/>
              <a:gd name="T8" fmla="*/ 0 60000 65536"/>
              <a:gd name="T9" fmla="*/ 0 w 21594"/>
              <a:gd name="T10" fmla="*/ 0 h 20714"/>
              <a:gd name="T11" fmla="*/ 21594 w 21594"/>
              <a:gd name="T12" fmla="*/ 20714 h 207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4" h="20714" fill="none" extrusionOk="0">
                <a:moveTo>
                  <a:pt x="6121" y="-1"/>
                </a:moveTo>
                <a:cubicBezTo>
                  <a:pt x="15119" y="2658"/>
                  <a:pt x="21371" y="10822"/>
                  <a:pt x="21593" y="20202"/>
                </a:cubicBezTo>
              </a:path>
              <a:path w="21594" h="20714" stroke="0" extrusionOk="0">
                <a:moveTo>
                  <a:pt x="6121" y="-1"/>
                </a:moveTo>
                <a:cubicBezTo>
                  <a:pt x="15119" y="2658"/>
                  <a:pt x="21371" y="10822"/>
                  <a:pt x="21593" y="20202"/>
                </a:cubicBezTo>
                <a:lnTo>
                  <a:pt x="0" y="20714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5752" name="Text Box 74"/>
          <p:cNvSpPr txBox="1">
            <a:spLocks noChangeArrowheads="1"/>
          </p:cNvSpPr>
          <p:nvPr/>
        </p:nvSpPr>
        <p:spPr bwMode="auto">
          <a:xfrm>
            <a:off x="196850" y="5453064"/>
            <a:ext cx="3640667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>
                <a:solidFill>
                  <a:schemeClr val="bg1"/>
                </a:solidFill>
                <a:latin typeface="Verdana" pitchFamily="34" charset="0"/>
              </a:rPr>
              <a:t>Синтез веществ, обеспечивающих жизнедеятельность нейрона и моноаминов</a:t>
            </a:r>
          </a:p>
        </p:txBody>
      </p:sp>
      <p:sp>
        <p:nvSpPr>
          <p:cNvPr id="115753" name="Arc 75"/>
          <p:cNvSpPr>
            <a:spLocks/>
          </p:cNvSpPr>
          <p:nvPr/>
        </p:nvSpPr>
        <p:spPr bwMode="auto">
          <a:xfrm rot="13566243" flipV="1">
            <a:off x="3155950" y="1833033"/>
            <a:ext cx="1098550" cy="721784"/>
          </a:xfrm>
          <a:custGeom>
            <a:avLst/>
            <a:gdLst>
              <a:gd name="T0" fmla="*/ 0 w 29141"/>
              <a:gd name="T1" fmla="*/ 56715 h 21600"/>
              <a:gd name="T2" fmla="*/ 1098550 w 29141"/>
              <a:gd name="T3" fmla="*/ 309365 h 21600"/>
              <a:gd name="T4" fmla="*/ 362841 w 29141"/>
              <a:gd name="T5" fmla="*/ 541338 h 21600"/>
              <a:gd name="T6" fmla="*/ 0 60000 65536"/>
              <a:gd name="T7" fmla="*/ 0 60000 65536"/>
              <a:gd name="T8" fmla="*/ 0 60000 65536"/>
              <a:gd name="T9" fmla="*/ 0 w 29141"/>
              <a:gd name="T10" fmla="*/ 0 h 21600"/>
              <a:gd name="T11" fmla="*/ 29141 w 291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41" h="21600" fill="none" extrusionOk="0">
                <a:moveTo>
                  <a:pt x="0" y="2263"/>
                </a:moveTo>
                <a:cubicBezTo>
                  <a:pt x="2990" y="774"/>
                  <a:pt x="6284" y="-1"/>
                  <a:pt x="9625" y="0"/>
                </a:cubicBezTo>
                <a:cubicBezTo>
                  <a:pt x="17968" y="0"/>
                  <a:pt x="25565" y="4805"/>
                  <a:pt x="29141" y="12343"/>
                </a:cubicBezTo>
              </a:path>
              <a:path w="29141" h="21600" stroke="0" extrusionOk="0">
                <a:moveTo>
                  <a:pt x="0" y="2263"/>
                </a:moveTo>
                <a:cubicBezTo>
                  <a:pt x="2990" y="774"/>
                  <a:pt x="6284" y="-1"/>
                  <a:pt x="9625" y="0"/>
                </a:cubicBezTo>
                <a:cubicBezTo>
                  <a:pt x="17968" y="0"/>
                  <a:pt x="25565" y="4805"/>
                  <a:pt x="29141" y="12343"/>
                </a:cubicBezTo>
                <a:lnTo>
                  <a:pt x="9625" y="21600"/>
                </a:lnTo>
                <a:close/>
              </a:path>
            </a:pathLst>
          </a:custGeom>
          <a:noFill/>
          <a:ln w="28575">
            <a:solidFill>
              <a:srgbClr val="000066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5754" name="AutoShape 76"/>
          <p:cNvSpPr>
            <a:spLocks noChangeArrowheads="1"/>
          </p:cNvSpPr>
          <p:nvPr/>
        </p:nvSpPr>
        <p:spPr bwMode="auto">
          <a:xfrm>
            <a:off x="9019118" y="4184651"/>
            <a:ext cx="1553633" cy="1865313"/>
          </a:xfrm>
          <a:custGeom>
            <a:avLst/>
            <a:gdLst>
              <a:gd name="T0" fmla="*/ 582613 w 21600"/>
              <a:gd name="T1" fmla="*/ 0 h 21600"/>
              <a:gd name="T2" fmla="*/ 170630 w 21600"/>
              <a:gd name="T3" fmla="*/ 273147 h 21600"/>
              <a:gd name="T4" fmla="*/ 0 w 21600"/>
              <a:gd name="T5" fmla="*/ 932657 h 21600"/>
              <a:gd name="T6" fmla="*/ 170630 w 21600"/>
              <a:gd name="T7" fmla="*/ 1592166 h 21600"/>
              <a:gd name="T8" fmla="*/ 582613 w 21600"/>
              <a:gd name="T9" fmla="*/ 1865313 h 21600"/>
              <a:gd name="T10" fmla="*/ 994595 w 21600"/>
              <a:gd name="T11" fmla="*/ 1592166 h 21600"/>
              <a:gd name="T12" fmla="*/ 1165225 w 21600"/>
              <a:gd name="T13" fmla="*/ 932657 h 21600"/>
              <a:gd name="T14" fmla="*/ 994595 w 21600"/>
              <a:gd name="T15" fmla="*/ 2731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01" y="10800"/>
                </a:moveTo>
                <a:cubicBezTo>
                  <a:pt x="1501" y="15936"/>
                  <a:pt x="5664" y="20099"/>
                  <a:pt x="10800" y="20099"/>
                </a:cubicBezTo>
                <a:cubicBezTo>
                  <a:pt x="15936" y="20099"/>
                  <a:pt x="20099" y="15936"/>
                  <a:pt x="20099" y="10800"/>
                </a:cubicBezTo>
                <a:cubicBezTo>
                  <a:pt x="20099" y="5664"/>
                  <a:pt x="15936" y="1501"/>
                  <a:pt x="10800" y="1501"/>
                </a:cubicBezTo>
                <a:cubicBezTo>
                  <a:pt x="5664" y="1501"/>
                  <a:pt x="1501" y="5664"/>
                  <a:pt x="1501" y="10800"/>
                </a:cubicBezTo>
                <a:close/>
              </a:path>
            </a:pathLst>
          </a:custGeom>
          <a:solidFill>
            <a:srgbClr val="A2489E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C985C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4741334" y="4243388"/>
            <a:ext cx="768351" cy="214312"/>
            <a:chOff x="3874" y="1113"/>
            <a:chExt cx="363" cy="135"/>
          </a:xfrm>
        </p:grpSpPr>
        <p:sp>
          <p:nvSpPr>
            <p:cNvPr id="577614" name="Freeform 78"/>
            <p:cNvSpPr>
              <a:spLocks/>
            </p:cNvSpPr>
            <p:nvPr/>
          </p:nvSpPr>
          <p:spPr bwMode="auto">
            <a:xfrm>
              <a:off x="3874" y="1113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792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3921" y="1144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4330701" y="3959225"/>
            <a:ext cx="664633" cy="214313"/>
            <a:chOff x="3444" y="1321"/>
            <a:chExt cx="314" cy="135"/>
          </a:xfrm>
        </p:grpSpPr>
        <p:sp>
          <p:nvSpPr>
            <p:cNvPr id="577617" name="Freeform 81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790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5338234" y="4486276"/>
            <a:ext cx="664633" cy="214313"/>
            <a:chOff x="3444" y="1321"/>
            <a:chExt cx="314" cy="135"/>
          </a:xfrm>
        </p:grpSpPr>
        <p:sp>
          <p:nvSpPr>
            <p:cNvPr id="577620" name="Freeform 84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788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577622" name="Line 86"/>
          <p:cNvSpPr>
            <a:spLocks noChangeShapeType="1"/>
          </p:cNvSpPr>
          <p:nvPr/>
        </p:nvSpPr>
        <p:spPr bwMode="auto">
          <a:xfrm rot="21266821" flipV="1">
            <a:off x="3246967" y="4433889"/>
            <a:ext cx="1200151" cy="41275"/>
          </a:xfrm>
          <a:prstGeom prst="line">
            <a:avLst/>
          </a:pr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20" name="Group 87"/>
          <p:cNvGrpSpPr>
            <a:grpSpLocks/>
          </p:cNvGrpSpPr>
          <p:nvPr/>
        </p:nvGrpSpPr>
        <p:grpSpPr bwMode="auto">
          <a:xfrm>
            <a:off x="7639052" y="5519738"/>
            <a:ext cx="664633" cy="214312"/>
            <a:chOff x="3444" y="1321"/>
            <a:chExt cx="314" cy="135"/>
          </a:xfrm>
        </p:grpSpPr>
        <p:sp>
          <p:nvSpPr>
            <p:cNvPr id="577624" name="Freeform 88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786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21" name="Group 90"/>
          <p:cNvGrpSpPr>
            <a:grpSpLocks/>
          </p:cNvGrpSpPr>
          <p:nvPr/>
        </p:nvGrpSpPr>
        <p:grpSpPr bwMode="auto">
          <a:xfrm>
            <a:off x="7465485" y="4033838"/>
            <a:ext cx="664633" cy="214312"/>
            <a:chOff x="3649" y="2191"/>
            <a:chExt cx="314" cy="135"/>
          </a:xfrm>
        </p:grpSpPr>
        <p:sp>
          <p:nvSpPr>
            <p:cNvPr id="577627" name="Freeform 91"/>
            <p:cNvSpPr>
              <a:spLocks/>
            </p:cNvSpPr>
            <p:nvPr/>
          </p:nvSpPr>
          <p:spPr bwMode="auto">
            <a:xfrm rot="10800000">
              <a:off x="3649" y="219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784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3791" y="2224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22" name="Group 93"/>
          <p:cNvGrpSpPr>
            <a:grpSpLocks/>
          </p:cNvGrpSpPr>
          <p:nvPr/>
        </p:nvGrpSpPr>
        <p:grpSpPr bwMode="auto">
          <a:xfrm>
            <a:off x="6965952" y="3659188"/>
            <a:ext cx="664633" cy="214312"/>
            <a:chOff x="3649" y="2191"/>
            <a:chExt cx="314" cy="135"/>
          </a:xfrm>
        </p:grpSpPr>
        <p:sp>
          <p:nvSpPr>
            <p:cNvPr id="577630" name="Freeform 94"/>
            <p:cNvSpPr>
              <a:spLocks/>
            </p:cNvSpPr>
            <p:nvPr/>
          </p:nvSpPr>
          <p:spPr bwMode="auto">
            <a:xfrm rot="10800000">
              <a:off x="3649" y="219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782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3791" y="2224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115762" name="Text Box 96"/>
          <p:cNvSpPr txBox="1">
            <a:spLocks noChangeArrowheads="1"/>
          </p:cNvSpPr>
          <p:nvPr/>
        </p:nvSpPr>
        <p:spPr bwMode="auto">
          <a:xfrm>
            <a:off x="-48683" y="2012950"/>
            <a:ext cx="331046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Вещества - мессенджеры, передающие информацию</a:t>
            </a:r>
          </a:p>
        </p:txBody>
      </p:sp>
      <p:sp>
        <p:nvSpPr>
          <p:cNvPr id="577633" name="Line 97"/>
          <p:cNvSpPr>
            <a:spLocks noChangeShapeType="1"/>
          </p:cNvSpPr>
          <p:nvPr/>
        </p:nvSpPr>
        <p:spPr bwMode="auto">
          <a:xfrm rot="21266821" flipH="1">
            <a:off x="2982384" y="3287714"/>
            <a:ext cx="287867" cy="193675"/>
          </a:xfrm>
          <a:prstGeom prst="line">
            <a:avLst/>
          </a:pr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5764" name="Arc 98"/>
          <p:cNvSpPr>
            <a:spLocks/>
          </p:cNvSpPr>
          <p:nvPr/>
        </p:nvSpPr>
        <p:spPr bwMode="auto">
          <a:xfrm rot="16332488" flipV="1">
            <a:off x="2747963" y="2036234"/>
            <a:ext cx="1127125" cy="721784"/>
          </a:xfrm>
          <a:custGeom>
            <a:avLst/>
            <a:gdLst>
              <a:gd name="T0" fmla="*/ 0 w 25065"/>
              <a:gd name="T1" fmla="*/ 18170 h 21600"/>
              <a:gd name="T2" fmla="*/ 1127125 w 25065"/>
              <a:gd name="T3" fmla="*/ 309365 h 21600"/>
              <a:gd name="T4" fmla="*/ 249528 w 25065"/>
              <a:gd name="T5" fmla="*/ 541338 h 21600"/>
              <a:gd name="T6" fmla="*/ 0 60000 65536"/>
              <a:gd name="T7" fmla="*/ 0 60000 65536"/>
              <a:gd name="T8" fmla="*/ 0 60000 65536"/>
              <a:gd name="T9" fmla="*/ 0 w 25065"/>
              <a:gd name="T10" fmla="*/ 0 h 21600"/>
              <a:gd name="T11" fmla="*/ 25065 w 250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65" h="21600" fill="none" extrusionOk="0">
                <a:moveTo>
                  <a:pt x="-1" y="724"/>
                </a:moveTo>
                <a:cubicBezTo>
                  <a:pt x="1810" y="243"/>
                  <a:pt x="3675" y="-1"/>
                  <a:pt x="5549" y="0"/>
                </a:cubicBezTo>
                <a:cubicBezTo>
                  <a:pt x="13892" y="0"/>
                  <a:pt x="21489" y="4805"/>
                  <a:pt x="25065" y="12343"/>
                </a:cubicBezTo>
              </a:path>
              <a:path w="25065" h="21600" stroke="0" extrusionOk="0">
                <a:moveTo>
                  <a:pt x="-1" y="724"/>
                </a:moveTo>
                <a:cubicBezTo>
                  <a:pt x="1810" y="243"/>
                  <a:pt x="3675" y="-1"/>
                  <a:pt x="5549" y="0"/>
                </a:cubicBezTo>
                <a:cubicBezTo>
                  <a:pt x="13892" y="0"/>
                  <a:pt x="21489" y="4805"/>
                  <a:pt x="25065" y="12343"/>
                </a:cubicBezTo>
                <a:lnTo>
                  <a:pt x="5549" y="21600"/>
                </a:lnTo>
                <a:close/>
              </a:path>
            </a:pathLst>
          </a:custGeom>
          <a:noFill/>
          <a:ln w="28575">
            <a:solidFill>
              <a:srgbClr val="000066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5765" name="Text Box 100"/>
          <p:cNvSpPr txBox="1">
            <a:spLocks noChangeArrowheads="1"/>
          </p:cNvSpPr>
          <p:nvPr/>
        </p:nvSpPr>
        <p:spPr bwMode="auto">
          <a:xfrm>
            <a:off x="0" y="88900"/>
            <a:ext cx="12192000" cy="704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solidFill>
                  <a:srgbClr val="990000"/>
                </a:solidFill>
              </a:rPr>
              <a:t>«Генная» гипотеза формирования </a:t>
            </a:r>
          </a:p>
          <a:p>
            <a:r>
              <a:rPr lang="ru-RU" sz="2800">
                <a:solidFill>
                  <a:srgbClr val="990000"/>
                </a:solidFill>
              </a:rPr>
              <a:t>депрессий. Норма</a:t>
            </a:r>
            <a:r>
              <a:rPr lang="ru-RU" sz="2800" b="1">
                <a:solidFill>
                  <a:schemeClr val="bg1"/>
                </a:solidFill>
                <a:latin typeface="Verdana" pitchFamily="34" charset="0"/>
              </a:rPr>
              <a:t>.</a:t>
            </a:r>
          </a:p>
        </p:txBody>
      </p:sp>
      <p:grpSp>
        <p:nvGrpSpPr>
          <p:cNvPr id="23" name="Group 101"/>
          <p:cNvGrpSpPr>
            <a:grpSpLocks/>
          </p:cNvGrpSpPr>
          <p:nvPr/>
        </p:nvGrpSpPr>
        <p:grpSpPr bwMode="auto">
          <a:xfrm rot="-10540600">
            <a:off x="8085667" y="5062539"/>
            <a:ext cx="641351" cy="212725"/>
            <a:chOff x="3248" y="1544"/>
            <a:chExt cx="303" cy="134"/>
          </a:xfrm>
        </p:grpSpPr>
        <p:sp>
          <p:nvSpPr>
            <p:cNvPr id="577638" name="Freeform 102"/>
            <p:cNvSpPr>
              <a:spLocks/>
            </p:cNvSpPr>
            <p:nvPr/>
          </p:nvSpPr>
          <p:spPr bwMode="auto">
            <a:xfrm>
              <a:off x="3248" y="1544"/>
              <a:ext cx="303" cy="134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0"/>
                </a:cxn>
                <a:cxn ang="0">
                  <a:pos x="858" y="530"/>
                </a:cxn>
                <a:cxn ang="0">
                  <a:pos x="1076" y="262"/>
                </a:cxn>
                <a:cxn ang="0">
                  <a:pos x="858" y="0"/>
                </a:cxn>
              </a:cxnLst>
              <a:rect l="0" t="0" r="r" b="b"/>
              <a:pathLst>
                <a:path w="1076" h="530">
                  <a:moveTo>
                    <a:pt x="858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858" y="530"/>
                  </a:lnTo>
                  <a:lnTo>
                    <a:pt x="1076" y="26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E1B205"/>
                </a:gs>
                <a:gs pos="100000">
                  <a:srgbClr val="5E4A0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780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3369" y="1571"/>
              <a:ext cx="41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D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24" name="Group 104"/>
          <p:cNvGrpSpPr>
            <a:grpSpLocks/>
          </p:cNvGrpSpPr>
          <p:nvPr/>
        </p:nvGrpSpPr>
        <p:grpSpPr bwMode="auto">
          <a:xfrm rot="-10540600">
            <a:off x="8879418" y="3392489"/>
            <a:ext cx="641349" cy="212725"/>
            <a:chOff x="3248" y="1544"/>
            <a:chExt cx="303" cy="134"/>
          </a:xfrm>
        </p:grpSpPr>
        <p:sp>
          <p:nvSpPr>
            <p:cNvPr id="577641" name="Freeform 105"/>
            <p:cNvSpPr>
              <a:spLocks/>
            </p:cNvSpPr>
            <p:nvPr/>
          </p:nvSpPr>
          <p:spPr bwMode="auto">
            <a:xfrm>
              <a:off x="3248" y="1544"/>
              <a:ext cx="303" cy="134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0"/>
                </a:cxn>
                <a:cxn ang="0">
                  <a:pos x="858" y="530"/>
                </a:cxn>
                <a:cxn ang="0">
                  <a:pos x="1076" y="262"/>
                </a:cxn>
                <a:cxn ang="0">
                  <a:pos x="858" y="0"/>
                </a:cxn>
              </a:cxnLst>
              <a:rect l="0" t="0" r="r" b="b"/>
              <a:pathLst>
                <a:path w="1076" h="530">
                  <a:moveTo>
                    <a:pt x="858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858" y="530"/>
                  </a:lnTo>
                  <a:lnTo>
                    <a:pt x="1076" y="26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E1B205"/>
                </a:gs>
                <a:gs pos="100000">
                  <a:srgbClr val="5E4A0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778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369" y="1571"/>
              <a:ext cx="41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D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25" name="Group 107"/>
          <p:cNvGrpSpPr>
            <a:grpSpLocks/>
          </p:cNvGrpSpPr>
          <p:nvPr/>
        </p:nvGrpSpPr>
        <p:grpSpPr bwMode="auto">
          <a:xfrm rot="-10540600">
            <a:off x="8318501" y="2505076"/>
            <a:ext cx="641351" cy="212725"/>
            <a:chOff x="3248" y="1544"/>
            <a:chExt cx="303" cy="134"/>
          </a:xfrm>
        </p:grpSpPr>
        <p:sp>
          <p:nvSpPr>
            <p:cNvPr id="577644" name="Freeform 108"/>
            <p:cNvSpPr>
              <a:spLocks/>
            </p:cNvSpPr>
            <p:nvPr/>
          </p:nvSpPr>
          <p:spPr bwMode="auto">
            <a:xfrm>
              <a:off x="3248" y="1544"/>
              <a:ext cx="303" cy="134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0"/>
                </a:cxn>
                <a:cxn ang="0">
                  <a:pos x="858" y="530"/>
                </a:cxn>
                <a:cxn ang="0">
                  <a:pos x="1076" y="262"/>
                </a:cxn>
                <a:cxn ang="0">
                  <a:pos x="858" y="0"/>
                </a:cxn>
              </a:cxnLst>
              <a:rect l="0" t="0" r="r" b="b"/>
              <a:pathLst>
                <a:path w="1076" h="530">
                  <a:moveTo>
                    <a:pt x="858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858" y="530"/>
                  </a:lnTo>
                  <a:lnTo>
                    <a:pt x="1076" y="26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E1B205"/>
                </a:gs>
                <a:gs pos="100000">
                  <a:srgbClr val="5E4A0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776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369" y="1571"/>
              <a:ext cx="41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D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26" name="Group 110"/>
          <p:cNvGrpSpPr>
            <a:grpSpLocks/>
          </p:cNvGrpSpPr>
          <p:nvPr/>
        </p:nvGrpSpPr>
        <p:grpSpPr bwMode="auto">
          <a:xfrm rot="-10540600">
            <a:off x="7427384" y="4392614"/>
            <a:ext cx="641349" cy="212725"/>
            <a:chOff x="3248" y="1544"/>
            <a:chExt cx="303" cy="134"/>
          </a:xfrm>
        </p:grpSpPr>
        <p:sp>
          <p:nvSpPr>
            <p:cNvPr id="577647" name="Freeform 111"/>
            <p:cNvSpPr>
              <a:spLocks/>
            </p:cNvSpPr>
            <p:nvPr/>
          </p:nvSpPr>
          <p:spPr bwMode="auto">
            <a:xfrm>
              <a:off x="3248" y="1544"/>
              <a:ext cx="303" cy="134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0"/>
                </a:cxn>
                <a:cxn ang="0">
                  <a:pos x="858" y="530"/>
                </a:cxn>
                <a:cxn ang="0">
                  <a:pos x="1076" y="262"/>
                </a:cxn>
                <a:cxn ang="0">
                  <a:pos x="858" y="0"/>
                </a:cxn>
              </a:cxnLst>
              <a:rect l="0" t="0" r="r" b="b"/>
              <a:pathLst>
                <a:path w="1076" h="530">
                  <a:moveTo>
                    <a:pt x="858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858" y="530"/>
                  </a:lnTo>
                  <a:lnTo>
                    <a:pt x="1076" y="26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E1B205"/>
                </a:gs>
                <a:gs pos="100000">
                  <a:srgbClr val="5E4A0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5774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3369" y="1571"/>
              <a:ext cx="41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D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115770" name="Text Box 113"/>
          <p:cNvSpPr txBox="1">
            <a:spLocks noChangeArrowheads="1"/>
          </p:cNvSpPr>
          <p:nvPr/>
        </p:nvSpPr>
        <p:spPr bwMode="auto">
          <a:xfrm>
            <a:off x="704851" y="1238250"/>
            <a:ext cx="3331633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σ</a:t>
            </a:r>
            <a:r>
              <a:rPr lang="ru-RU" sz="2400" baseline="-22000"/>
              <a:t>1</a:t>
            </a:r>
            <a:r>
              <a:rPr lang="ru-RU" sz="2400"/>
              <a:t>-рецептор</a:t>
            </a:r>
            <a:endParaRPr lang="el-GR" sz="2400" baseline="-22000"/>
          </a:p>
        </p:txBody>
      </p:sp>
      <p:sp>
        <p:nvSpPr>
          <p:cNvPr id="115771" name="Arc 114"/>
          <p:cNvSpPr>
            <a:spLocks/>
          </p:cNvSpPr>
          <p:nvPr/>
        </p:nvSpPr>
        <p:spPr bwMode="auto">
          <a:xfrm rot="13566243" flipV="1">
            <a:off x="3833284" y="1540933"/>
            <a:ext cx="1098550" cy="721784"/>
          </a:xfrm>
          <a:custGeom>
            <a:avLst/>
            <a:gdLst>
              <a:gd name="T0" fmla="*/ 0 w 29141"/>
              <a:gd name="T1" fmla="*/ 56715 h 21600"/>
              <a:gd name="T2" fmla="*/ 1098550 w 29141"/>
              <a:gd name="T3" fmla="*/ 309365 h 21600"/>
              <a:gd name="T4" fmla="*/ 362841 w 29141"/>
              <a:gd name="T5" fmla="*/ 541338 h 21600"/>
              <a:gd name="T6" fmla="*/ 0 60000 65536"/>
              <a:gd name="T7" fmla="*/ 0 60000 65536"/>
              <a:gd name="T8" fmla="*/ 0 60000 65536"/>
              <a:gd name="T9" fmla="*/ 0 w 29141"/>
              <a:gd name="T10" fmla="*/ 0 h 21600"/>
              <a:gd name="T11" fmla="*/ 29141 w 291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41" h="21600" fill="none" extrusionOk="0">
                <a:moveTo>
                  <a:pt x="0" y="2263"/>
                </a:moveTo>
                <a:cubicBezTo>
                  <a:pt x="2990" y="774"/>
                  <a:pt x="6284" y="-1"/>
                  <a:pt x="9625" y="0"/>
                </a:cubicBezTo>
                <a:cubicBezTo>
                  <a:pt x="17968" y="0"/>
                  <a:pt x="25565" y="4805"/>
                  <a:pt x="29141" y="12343"/>
                </a:cubicBezTo>
              </a:path>
              <a:path w="29141" h="21600" stroke="0" extrusionOk="0">
                <a:moveTo>
                  <a:pt x="0" y="2263"/>
                </a:moveTo>
                <a:cubicBezTo>
                  <a:pt x="2990" y="774"/>
                  <a:pt x="6284" y="-1"/>
                  <a:pt x="9625" y="0"/>
                </a:cubicBezTo>
                <a:cubicBezTo>
                  <a:pt x="17968" y="0"/>
                  <a:pt x="25565" y="4805"/>
                  <a:pt x="29141" y="12343"/>
                </a:cubicBezTo>
                <a:lnTo>
                  <a:pt x="9625" y="21600"/>
                </a:lnTo>
                <a:close/>
              </a:path>
            </a:pathLst>
          </a:custGeom>
          <a:noFill/>
          <a:ln w="57150">
            <a:solidFill>
              <a:srgbClr val="000066"/>
            </a:solidFill>
            <a:round/>
            <a:headEnd type="arrow" w="med" len="lg"/>
            <a:tailEnd/>
          </a:ln>
        </p:spPr>
        <p:txBody>
          <a:bodyPr rot="10800000" vert="eaVert" wrap="none" anchor="ctr"/>
          <a:lstStyle/>
          <a:p>
            <a:pPr algn="ctr"/>
            <a:endParaRPr lang="ru-RU" sz="23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5772" name="AutoShape 115"/>
          <p:cNvSpPr>
            <a:spLocks noChangeArrowheads="1"/>
          </p:cNvSpPr>
          <p:nvPr/>
        </p:nvSpPr>
        <p:spPr bwMode="auto">
          <a:xfrm>
            <a:off x="4635501" y="2209800"/>
            <a:ext cx="986367" cy="522418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Freeform 2"/>
          <p:cNvSpPr>
            <a:spLocks/>
          </p:cNvSpPr>
          <p:nvPr/>
        </p:nvSpPr>
        <p:spPr bwMode="auto">
          <a:xfrm rot="10800000">
            <a:off x="5903384" y="2566988"/>
            <a:ext cx="905933" cy="361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8" y="0"/>
              </a:cxn>
              <a:cxn ang="0">
                <a:pos x="858" y="634"/>
              </a:cxn>
              <a:cxn ang="0">
                <a:pos x="0" y="634"/>
              </a:cxn>
              <a:cxn ang="0">
                <a:pos x="0" y="0"/>
              </a:cxn>
            </a:cxnLst>
            <a:rect l="0" t="0" r="r" b="b"/>
            <a:pathLst>
              <a:path w="858" h="634">
                <a:moveTo>
                  <a:pt x="0" y="0"/>
                </a:moveTo>
                <a:cubicBezTo>
                  <a:pt x="429" y="0"/>
                  <a:pt x="858" y="0"/>
                  <a:pt x="858" y="0"/>
                </a:cubicBezTo>
                <a:lnTo>
                  <a:pt x="858" y="634"/>
                </a:lnTo>
                <a:lnTo>
                  <a:pt x="0" y="634"/>
                </a:lnTo>
                <a:cubicBezTo>
                  <a:pt x="0" y="634"/>
                  <a:pt x="406" y="346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823B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8563" name="Freeform 3"/>
          <p:cNvSpPr>
            <a:spLocks/>
          </p:cNvSpPr>
          <p:nvPr/>
        </p:nvSpPr>
        <p:spPr bwMode="auto">
          <a:xfrm rot="10800000">
            <a:off x="5776385" y="3175000"/>
            <a:ext cx="908049" cy="3619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859" y="0"/>
              </a:cxn>
              <a:cxn ang="0">
                <a:pos x="859" y="634"/>
              </a:cxn>
              <a:cxn ang="0">
                <a:pos x="1" y="634"/>
              </a:cxn>
              <a:cxn ang="0">
                <a:pos x="0" y="470"/>
              </a:cxn>
              <a:cxn ang="0">
                <a:pos x="247" y="469"/>
              </a:cxn>
              <a:cxn ang="0">
                <a:pos x="247" y="175"/>
              </a:cxn>
              <a:cxn ang="0">
                <a:pos x="0" y="169"/>
              </a:cxn>
              <a:cxn ang="0">
                <a:pos x="1" y="0"/>
              </a:cxn>
            </a:cxnLst>
            <a:rect l="0" t="0" r="r" b="b"/>
            <a:pathLst>
              <a:path w="859" h="634">
                <a:moveTo>
                  <a:pt x="1" y="0"/>
                </a:moveTo>
                <a:lnTo>
                  <a:pt x="859" y="0"/>
                </a:lnTo>
                <a:lnTo>
                  <a:pt x="859" y="634"/>
                </a:lnTo>
                <a:lnTo>
                  <a:pt x="1" y="634"/>
                </a:lnTo>
                <a:lnTo>
                  <a:pt x="0" y="470"/>
                </a:lnTo>
                <a:lnTo>
                  <a:pt x="247" y="469"/>
                </a:lnTo>
                <a:lnTo>
                  <a:pt x="247" y="175"/>
                </a:lnTo>
                <a:lnTo>
                  <a:pt x="0" y="169"/>
                </a:lnTo>
                <a:lnTo>
                  <a:pt x="1" y="0"/>
                </a:lnTo>
                <a:close/>
              </a:path>
            </a:pathLst>
          </a:custGeom>
          <a:gradFill rotWithShape="1">
            <a:gsLst>
              <a:gs pos="0">
                <a:srgbClr val="8EA725"/>
              </a:gs>
              <a:gs pos="100000">
                <a:srgbClr val="823B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497417" y="3248025"/>
            <a:ext cx="3691467" cy="2209800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8565" name="Oval 5"/>
          <p:cNvSpPr>
            <a:spLocks noChangeArrowheads="1"/>
          </p:cNvSpPr>
          <p:nvPr/>
        </p:nvSpPr>
        <p:spPr bwMode="auto">
          <a:xfrm>
            <a:off x="3103033" y="1952625"/>
            <a:ext cx="3352800" cy="4572000"/>
          </a:xfrm>
          <a:prstGeom prst="ellipse">
            <a:avLst/>
          </a:prstGeom>
          <a:solidFill>
            <a:srgbClr val="EAEAEA"/>
          </a:solidFill>
          <a:ln w="9525" algn="ctr">
            <a:noFill/>
            <a:round/>
            <a:headEnd/>
            <a:tailEnd/>
          </a:ln>
          <a:effectLst>
            <a:outerShdw dist="28398" dir="3806097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8566" name="Freeform 6"/>
          <p:cNvSpPr>
            <a:spLocks/>
          </p:cNvSpPr>
          <p:nvPr/>
        </p:nvSpPr>
        <p:spPr bwMode="auto">
          <a:xfrm rot="1268513" flipH="1">
            <a:off x="8743951" y="3830639"/>
            <a:ext cx="387349" cy="492125"/>
          </a:xfrm>
          <a:custGeom>
            <a:avLst/>
            <a:gdLst/>
            <a:ahLst/>
            <a:cxnLst>
              <a:cxn ang="0">
                <a:pos x="37" y="310"/>
              </a:cxn>
              <a:cxn ang="0">
                <a:pos x="0" y="0"/>
              </a:cxn>
            </a:cxnLst>
            <a:rect l="0" t="0" r="r" b="b"/>
            <a:pathLst>
              <a:path w="73" h="310">
                <a:moveTo>
                  <a:pt x="37" y="310"/>
                </a:moveTo>
                <a:cubicBezTo>
                  <a:pt x="73" y="158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6743" name="Freeform 7"/>
          <p:cNvSpPr>
            <a:spLocks/>
          </p:cNvSpPr>
          <p:nvPr/>
        </p:nvSpPr>
        <p:spPr bwMode="auto">
          <a:xfrm>
            <a:off x="1949451" y="3716338"/>
            <a:ext cx="1295400" cy="1117600"/>
          </a:xfrm>
          <a:custGeom>
            <a:avLst/>
            <a:gdLst>
              <a:gd name="T0" fmla="*/ 1102 w 1743"/>
              <a:gd name="T1" fmla="*/ 572 h 1805"/>
              <a:gd name="T2" fmla="*/ 875 w 1743"/>
              <a:gd name="T3" fmla="*/ 96 h 1805"/>
              <a:gd name="T4" fmla="*/ 637 w 1743"/>
              <a:gd name="T5" fmla="*/ 40 h 1805"/>
              <a:gd name="T6" fmla="*/ 603 w 1743"/>
              <a:gd name="T7" fmla="*/ 334 h 1805"/>
              <a:gd name="T8" fmla="*/ 479 w 1743"/>
              <a:gd name="T9" fmla="*/ 504 h 1805"/>
              <a:gd name="T10" fmla="*/ 196 w 1743"/>
              <a:gd name="T11" fmla="*/ 515 h 1805"/>
              <a:gd name="T12" fmla="*/ 37 w 1743"/>
              <a:gd name="T13" fmla="*/ 594 h 1805"/>
              <a:gd name="T14" fmla="*/ 49 w 1743"/>
              <a:gd name="T15" fmla="*/ 730 h 1805"/>
              <a:gd name="T16" fmla="*/ 332 w 1743"/>
              <a:gd name="T17" fmla="*/ 956 h 1805"/>
              <a:gd name="T18" fmla="*/ 377 w 1743"/>
              <a:gd name="T19" fmla="*/ 1228 h 1805"/>
              <a:gd name="T20" fmla="*/ 139 w 1743"/>
              <a:gd name="T21" fmla="*/ 1466 h 1805"/>
              <a:gd name="T22" fmla="*/ 105 w 1743"/>
              <a:gd name="T23" fmla="*/ 1579 h 1805"/>
              <a:gd name="T24" fmla="*/ 94 w 1743"/>
              <a:gd name="T25" fmla="*/ 1749 h 1805"/>
              <a:gd name="T26" fmla="*/ 185 w 1743"/>
              <a:gd name="T27" fmla="*/ 1794 h 1805"/>
              <a:gd name="T28" fmla="*/ 298 w 1743"/>
              <a:gd name="T29" fmla="*/ 1794 h 1805"/>
              <a:gd name="T30" fmla="*/ 354 w 1743"/>
              <a:gd name="T31" fmla="*/ 1760 h 1805"/>
              <a:gd name="T32" fmla="*/ 683 w 1743"/>
              <a:gd name="T33" fmla="*/ 1602 h 1805"/>
              <a:gd name="T34" fmla="*/ 909 w 1743"/>
              <a:gd name="T35" fmla="*/ 1692 h 1805"/>
              <a:gd name="T36" fmla="*/ 1090 w 1743"/>
              <a:gd name="T37" fmla="*/ 1794 h 1805"/>
              <a:gd name="T38" fmla="*/ 1226 w 1743"/>
              <a:gd name="T39" fmla="*/ 1760 h 1805"/>
              <a:gd name="T40" fmla="*/ 1317 w 1743"/>
              <a:gd name="T41" fmla="*/ 1602 h 1805"/>
              <a:gd name="T42" fmla="*/ 1656 w 1743"/>
              <a:gd name="T43" fmla="*/ 1737 h 1805"/>
              <a:gd name="T44" fmla="*/ 1713 w 1743"/>
              <a:gd name="T45" fmla="*/ 1613 h 1805"/>
              <a:gd name="T46" fmla="*/ 1475 w 1743"/>
              <a:gd name="T47" fmla="*/ 1307 h 1805"/>
              <a:gd name="T48" fmla="*/ 1351 w 1743"/>
              <a:gd name="T49" fmla="*/ 1138 h 1805"/>
              <a:gd name="T50" fmla="*/ 1260 w 1743"/>
              <a:gd name="T51" fmla="*/ 990 h 1805"/>
              <a:gd name="T52" fmla="*/ 1622 w 1743"/>
              <a:gd name="T53" fmla="*/ 606 h 1805"/>
              <a:gd name="T54" fmla="*/ 1690 w 1743"/>
              <a:gd name="T55" fmla="*/ 390 h 1805"/>
              <a:gd name="T56" fmla="*/ 1385 w 1743"/>
              <a:gd name="T57" fmla="*/ 470 h 1805"/>
              <a:gd name="T58" fmla="*/ 1169 w 1743"/>
              <a:gd name="T59" fmla="*/ 583 h 1805"/>
              <a:gd name="T60" fmla="*/ 1040 w 1743"/>
              <a:gd name="T61" fmla="*/ 459 h 1805"/>
              <a:gd name="T62" fmla="*/ 988 w 1743"/>
              <a:gd name="T63" fmla="*/ 311 h 1805"/>
              <a:gd name="T64" fmla="*/ 920 w 1743"/>
              <a:gd name="T65" fmla="*/ 153 h 18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43"/>
              <a:gd name="T100" fmla="*/ 0 h 1805"/>
              <a:gd name="T101" fmla="*/ 1743 w 1743"/>
              <a:gd name="T102" fmla="*/ 1805 h 18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43" h="1805">
                <a:moveTo>
                  <a:pt x="1102" y="572"/>
                </a:moveTo>
                <a:cubicBezTo>
                  <a:pt x="1064" y="495"/>
                  <a:pt x="952" y="185"/>
                  <a:pt x="875" y="96"/>
                </a:cubicBezTo>
                <a:cubicBezTo>
                  <a:pt x="798" y="7"/>
                  <a:pt x="682" y="0"/>
                  <a:pt x="637" y="40"/>
                </a:cubicBezTo>
                <a:cubicBezTo>
                  <a:pt x="592" y="80"/>
                  <a:pt x="629" y="257"/>
                  <a:pt x="603" y="334"/>
                </a:cubicBezTo>
                <a:cubicBezTo>
                  <a:pt x="577" y="411"/>
                  <a:pt x="547" y="474"/>
                  <a:pt x="479" y="504"/>
                </a:cubicBezTo>
                <a:cubicBezTo>
                  <a:pt x="411" y="534"/>
                  <a:pt x="270" y="500"/>
                  <a:pt x="196" y="515"/>
                </a:cubicBezTo>
                <a:cubicBezTo>
                  <a:pt x="122" y="530"/>
                  <a:pt x="62" y="558"/>
                  <a:pt x="37" y="594"/>
                </a:cubicBezTo>
                <a:cubicBezTo>
                  <a:pt x="12" y="630"/>
                  <a:pt x="0" y="670"/>
                  <a:pt x="49" y="730"/>
                </a:cubicBezTo>
                <a:cubicBezTo>
                  <a:pt x="98" y="790"/>
                  <a:pt x="277" y="873"/>
                  <a:pt x="332" y="956"/>
                </a:cubicBezTo>
                <a:cubicBezTo>
                  <a:pt x="387" y="1039"/>
                  <a:pt x="409" y="1143"/>
                  <a:pt x="377" y="1228"/>
                </a:cubicBezTo>
                <a:cubicBezTo>
                  <a:pt x="345" y="1313"/>
                  <a:pt x="184" y="1408"/>
                  <a:pt x="139" y="1466"/>
                </a:cubicBezTo>
                <a:cubicBezTo>
                  <a:pt x="94" y="1524"/>
                  <a:pt x="112" y="1532"/>
                  <a:pt x="105" y="1579"/>
                </a:cubicBezTo>
                <a:cubicBezTo>
                  <a:pt x="98" y="1626"/>
                  <a:pt x="81" y="1713"/>
                  <a:pt x="94" y="1749"/>
                </a:cubicBezTo>
                <a:cubicBezTo>
                  <a:pt x="107" y="1785"/>
                  <a:pt x="151" y="1787"/>
                  <a:pt x="185" y="1794"/>
                </a:cubicBezTo>
                <a:cubicBezTo>
                  <a:pt x="219" y="1801"/>
                  <a:pt x="270" y="1800"/>
                  <a:pt x="298" y="1794"/>
                </a:cubicBezTo>
                <a:cubicBezTo>
                  <a:pt x="326" y="1788"/>
                  <a:pt x="290" y="1792"/>
                  <a:pt x="354" y="1760"/>
                </a:cubicBezTo>
                <a:cubicBezTo>
                  <a:pt x="418" y="1728"/>
                  <a:pt x="591" y="1613"/>
                  <a:pt x="683" y="1602"/>
                </a:cubicBezTo>
                <a:cubicBezTo>
                  <a:pt x="775" y="1591"/>
                  <a:pt x="841" y="1660"/>
                  <a:pt x="909" y="1692"/>
                </a:cubicBezTo>
                <a:cubicBezTo>
                  <a:pt x="977" y="1724"/>
                  <a:pt x="1037" y="1783"/>
                  <a:pt x="1090" y="1794"/>
                </a:cubicBezTo>
                <a:cubicBezTo>
                  <a:pt x="1143" y="1805"/>
                  <a:pt x="1188" y="1792"/>
                  <a:pt x="1226" y="1760"/>
                </a:cubicBezTo>
                <a:cubicBezTo>
                  <a:pt x="1264" y="1728"/>
                  <a:pt x="1245" y="1606"/>
                  <a:pt x="1317" y="1602"/>
                </a:cubicBezTo>
                <a:cubicBezTo>
                  <a:pt x="1389" y="1598"/>
                  <a:pt x="1590" y="1735"/>
                  <a:pt x="1656" y="1737"/>
                </a:cubicBezTo>
                <a:cubicBezTo>
                  <a:pt x="1722" y="1739"/>
                  <a:pt x="1743" y="1685"/>
                  <a:pt x="1713" y="1613"/>
                </a:cubicBezTo>
                <a:cubicBezTo>
                  <a:pt x="1683" y="1541"/>
                  <a:pt x="1535" y="1386"/>
                  <a:pt x="1475" y="1307"/>
                </a:cubicBezTo>
                <a:cubicBezTo>
                  <a:pt x="1415" y="1228"/>
                  <a:pt x="1387" y="1191"/>
                  <a:pt x="1351" y="1138"/>
                </a:cubicBezTo>
                <a:cubicBezTo>
                  <a:pt x="1315" y="1085"/>
                  <a:pt x="1215" y="1079"/>
                  <a:pt x="1260" y="990"/>
                </a:cubicBezTo>
                <a:cubicBezTo>
                  <a:pt x="1305" y="901"/>
                  <a:pt x="1550" y="706"/>
                  <a:pt x="1622" y="606"/>
                </a:cubicBezTo>
                <a:cubicBezTo>
                  <a:pt x="1694" y="506"/>
                  <a:pt x="1729" y="413"/>
                  <a:pt x="1690" y="390"/>
                </a:cubicBezTo>
                <a:cubicBezTo>
                  <a:pt x="1651" y="367"/>
                  <a:pt x="1472" y="438"/>
                  <a:pt x="1385" y="470"/>
                </a:cubicBezTo>
                <a:cubicBezTo>
                  <a:pt x="1298" y="502"/>
                  <a:pt x="1226" y="585"/>
                  <a:pt x="1169" y="583"/>
                </a:cubicBezTo>
                <a:cubicBezTo>
                  <a:pt x="1112" y="581"/>
                  <a:pt x="1070" y="504"/>
                  <a:pt x="1040" y="459"/>
                </a:cubicBezTo>
                <a:cubicBezTo>
                  <a:pt x="1010" y="414"/>
                  <a:pt x="1008" y="362"/>
                  <a:pt x="988" y="311"/>
                </a:cubicBezTo>
                <a:cubicBezTo>
                  <a:pt x="968" y="260"/>
                  <a:pt x="931" y="179"/>
                  <a:pt x="920" y="153"/>
                </a:cubicBezTo>
              </a:path>
            </a:pathLst>
          </a:custGeom>
          <a:gradFill rotWithShape="1">
            <a:gsLst>
              <a:gs pos="0">
                <a:srgbClr val="C278BE"/>
              </a:gs>
              <a:gs pos="100000">
                <a:srgbClr val="823B7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823B7F"/>
            </a:extrusionClr>
          </a:sp3d>
        </p:spPr>
        <p:txBody>
          <a:bodyPr lIns="92075" tIns="46038" rIns="92075" bIns="46038">
            <a:flatTx/>
          </a:bodyPr>
          <a:lstStyle/>
          <a:p>
            <a:endParaRPr lang="ru-RU"/>
          </a:p>
        </p:txBody>
      </p:sp>
      <p:sp>
        <p:nvSpPr>
          <p:cNvPr id="578568" name="AutoShape 8"/>
          <p:cNvSpPr>
            <a:spLocks noChangeArrowheads="1"/>
          </p:cNvSpPr>
          <p:nvPr/>
        </p:nvSpPr>
        <p:spPr bwMode="auto">
          <a:xfrm rot="-10776133">
            <a:off x="9997018" y="2058988"/>
            <a:ext cx="1712383" cy="3822700"/>
          </a:xfrm>
          <a:prstGeom prst="flowChartDelay">
            <a:avLst/>
          </a:prstGeom>
          <a:solidFill>
            <a:srgbClr val="E4C2E2"/>
          </a:solidFill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8569" name="Oval 9"/>
          <p:cNvSpPr>
            <a:spLocks noChangeArrowheads="1"/>
          </p:cNvSpPr>
          <p:nvPr/>
        </p:nvSpPr>
        <p:spPr bwMode="auto">
          <a:xfrm>
            <a:off x="4768851" y="2749550"/>
            <a:ext cx="508000" cy="381000"/>
          </a:xfrm>
          <a:prstGeom prst="ellipse">
            <a:avLst/>
          </a:prstGeom>
          <a:noFill/>
          <a:ln w="38100">
            <a:solidFill>
              <a:srgbClr val="823B7F"/>
            </a:solidFill>
            <a:round/>
            <a:headEnd/>
            <a:tailEnd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8570" name="Line 10"/>
          <p:cNvSpPr>
            <a:spLocks noChangeShapeType="1"/>
          </p:cNvSpPr>
          <p:nvPr/>
        </p:nvSpPr>
        <p:spPr bwMode="auto">
          <a:xfrm rot="547019" flipV="1">
            <a:off x="5562600" y="3608388"/>
            <a:ext cx="1712384" cy="1085850"/>
          </a:xfrm>
          <a:prstGeom prst="line">
            <a:avLst/>
          </a:pr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83867" y="5805488"/>
            <a:ext cx="513291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Ферментный насос для </a:t>
            </a:r>
          </a:p>
          <a:p>
            <a:pPr>
              <a:lnSpc>
                <a:spcPct val="90000"/>
              </a:lnSpc>
            </a:pPr>
            <a:r>
              <a:rPr lang="ru-RU" sz="1400"/>
              <a:t>обратного захвата моноаминов</a:t>
            </a:r>
          </a:p>
        </p:txBody>
      </p:sp>
      <p:sp>
        <p:nvSpPr>
          <p:cNvPr id="578572" name="Text Box 12"/>
          <p:cNvSpPr txBox="1">
            <a:spLocks noChangeArrowheads="1"/>
          </p:cNvSpPr>
          <p:nvPr/>
        </p:nvSpPr>
        <p:spPr bwMode="auto">
          <a:xfrm>
            <a:off x="2146300" y="4330700"/>
            <a:ext cx="914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latin typeface="Arial" charset="0"/>
                <a:cs typeface="Arial" charset="0"/>
              </a:rPr>
              <a:t>РНК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7727952" y="1541463"/>
            <a:ext cx="3295649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нейротрансмитеры</a:t>
            </a:r>
          </a:p>
        </p:txBody>
      </p:sp>
      <p:sp>
        <p:nvSpPr>
          <p:cNvPr id="116750" name="Arc 14"/>
          <p:cNvSpPr>
            <a:spLocks/>
          </p:cNvSpPr>
          <p:nvPr/>
        </p:nvSpPr>
        <p:spPr bwMode="auto">
          <a:xfrm rot="-3848205">
            <a:off x="2552172" y="4971522"/>
            <a:ext cx="784225" cy="1071033"/>
          </a:xfrm>
          <a:custGeom>
            <a:avLst/>
            <a:gdLst>
              <a:gd name="T0" fmla="*/ 0 w 31325"/>
              <a:gd name="T1" fmla="*/ 130830 h 21600"/>
              <a:gd name="T2" fmla="*/ 784225 w 31325"/>
              <a:gd name="T3" fmla="*/ 458462 h 21600"/>
              <a:gd name="T4" fmla="*/ 295815 w 31325"/>
              <a:gd name="T5" fmla="*/ 803275 h 21600"/>
              <a:gd name="T6" fmla="*/ 0 60000 65536"/>
              <a:gd name="T7" fmla="*/ 0 60000 65536"/>
              <a:gd name="T8" fmla="*/ 0 60000 65536"/>
              <a:gd name="T9" fmla="*/ 0 w 31325"/>
              <a:gd name="T10" fmla="*/ 0 h 21600"/>
              <a:gd name="T11" fmla="*/ 31325 w 313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25" h="21600" fill="none" extrusionOk="0">
                <a:moveTo>
                  <a:pt x="0" y="3518"/>
                </a:moveTo>
                <a:cubicBezTo>
                  <a:pt x="3513" y="1222"/>
                  <a:pt x="7619" y="-1"/>
                  <a:pt x="11816" y="0"/>
                </a:cubicBezTo>
                <a:cubicBezTo>
                  <a:pt x="20153" y="0"/>
                  <a:pt x="27746" y="4798"/>
                  <a:pt x="31324" y="12328"/>
                </a:cubicBezTo>
              </a:path>
              <a:path w="31325" h="21600" stroke="0" extrusionOk="0">
                <a:moveTo>
                  <a:pt x="0" y="3518"/>
                </a:moveTo>
                <a:cubicBezTo>
                  <a:pt x="3513" y="1222"/>
                  <a:pt x="7619" y="-1"/>
                  <a:pt x="11816" y="0"/>
                </a:cubicBezTo>
                <a:cubicBezTo>
                  <a:pt x="20153" y="0"/>
                  <a:pt x="27746" y="4798"/>
                  <a:pt x="31324" y="12328"/>
                </a:cubicBezTo>
                <a:lnTo>
                  <a:pt x="11816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prstDash val="sysDot"/>
            <a:round/>
            <a:headEnd type="none" w="med" len="lg"/>
            <a:tailEnd type="arrow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V="1">
            <a:off x="8386234" y="1809751"/>
            <a:ext cx="1064684" cy="9255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 flipV="1">
            <a:off x="9266767" y="1803400"/>
            <a:ext cx="190500" cy="723900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754534" y="2546351"/>
            <a:ext cx="768351" cy="214313"/>
            <a:chOff x="3874" y="1113"/>
            <a:chExt cx="363" cy="135"/>
          </a:xfrm>
        </p:grpSpPr>
        <p:sp>
          <p:nvSpPr>
            <p:cNvPr id="578578" name="Freeform 18"/>
            <p:cNvSpPr>
              <a:spLocks/>
            </p:cNvSpPr>
            <p:nvPr/>
          </p:nvSpPr>
          <p:spPr bwMode="auto">
            <a:xfrm>
              <a:off x="3874" y="1113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680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921" y="1144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834718" y="3351213"/>
            <a:ext cx="664633" cy="214312"/>
            <a:chOff x="3669" y="3280"/>
            <a:chExt cx="314" cy="135"/>
          </a:xfrm>
        </p:grpSpPr>
        <p:sp>
          <p:nvSpPr>
            <p:cNvPr id="578581" name="Freeform 21"/>
            <p:cNvSpPr>
              <a:spLocks/>
            </p:cNvSpPr>
            <p:nvPr/>
          </p:nvSpPr>
          <p:spPr bwMode="auto">
            <a:xfrm flipH="1">
              <a:off x="3669" y="3280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6805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796" y="3311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727951" y="4724401"/>
            <a:ext cx="768349" cy="214313"/>
            <a:chOff x="3874" y="1113"/>
            <a:chExt cx="363" cy="135"/>
          </a:xfrm>
        </p:grpSpPr>
        <p:sp>
          <p:nvSpPr>
            <p:cNvPr id="578584" name="Freeform 24"/>
            <p:cNvSpPr>
              <a:spLocks/>
            </p:cNvSpPr>
            <p:nvPr/>
          </p:nvSpPr>
          <p:spPr bwMode="auto">
            <a:xfrm>
              <a:off x="3874" y="1113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680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921" y="1144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 rot="-5400000">
            <a:off x="6814345" y="5550694"/>
            <a:ext cx="576262" cy="285751"/>
            <a:chOff x="4296" y="3908"/>
            <a:chExt cx="363" cy="135"/>
          </a:xfrm>
        </p:grpSpPr>
        <p:sp>
          <p:nvSpPr>
            <p:cNvPr id="578587" name="Freeform 27"/>
            <p:cNvSpPr>
              <a:spLocks/>
            </p:cNvSpPr>
            <p:nvPr/>
          </p:nvSpPr>
          <p:spPr bwMode="auto">
            <a:xfrm flipH="1">
              <a:off x="4296" y="3908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6801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439" y="3939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325284" y="3417888"/>
            <a:ext cx="1219200" cy="304800"/>
            <a:chOff x="1565" y="2976"/>
            <a:chExt cx="576" cy="192"/>
          </a:xfrm>
        </p:grpSpPr>
        <p:sp>
          <p:nvSpPr>
            <p:cNvPr id="578590" name="Oval 30"/>
            <p:cNvSpPr>
              <a:spLocks noChangeArrowheads="1"/>
            </p:cNvSpPr>
            <p:nvPr/>
          </p:nvSpPr>
          <p:spPr bwMode="auto">
            <a:xfrm>
              <a:off x="1565" y="2976"/>
              <a:ext cx="576" cy="192"/>
            </a:xfrm>
            <a:prstGeom prst="ellipse">
              <a:avLst/>
            </a:prstGeom>
            <a:noFill/>
            <a:ln w="2857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8591" name="Line 31"/>
            <p:cNvSpPr>
              <a:spLocks noChangeShapeType="1"/>
            </p:cNvSpPr>
            <p:nvPr/>
          </p:nvSpPr>
          <p:spPr bwMode="auto">
            <a:xfrm>
              <a:off x="1728" y="2976"/>
              <a:ext cx="0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8592" name="Line 32"/>
            <p:cNvSpPr>
              <a:spLocks noChangeShapeType="1"/>
            </p:cNvSpPr>
            <p:nvPr/>
          </p:nvSpPr>
          <p:spPr bwMode="auto">
            <a:xfrm flipV="1">
              <a:off x="1872" y="3120"/>
              <a:ext cx="0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8593" name="Line 33"/>
            <p:cNvSpPr>
              <a:spLocks noChangeShapeType="1"/>
            </p:cNvSpPr>
            <p:nvPr/>
          </p:nvSpPr>
          <p:spPr bwMode="auto">
            <a:xfrm flipH="1" flipV="1">
              <a:off x="2016" y="3072"/>
              <a:ext cx="48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8594" name="Line 34"/>
            <p:cNvSpPr>
              <a:spLocks noChangeShapeType="1"/>
            </p:cNvSpPr>
            <p:nvPr/>
          </p:nvSpPr>
          <p:spPr bwMode="auto">
            <a:xfrm flipV="1">
              <a:off x="1632" y="3072"/>
              <a:ext cx="96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8595" name="Line 35"/>
            <p:cNvSpPr>
              <a:spLocks noChangeShapeType="1"/>
            </p:cNvSpPr>
            <p:nvPr/>
          </p:nvSpPr>
          <p:spPr bwMode="auto">
            <a:xfrm>
              <a:off x="1872" y="2976"/>
              <a:ext cx="0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116758" name="Text Box 36"/>
          <p:cNvSpPr txBox="1">
            <a:spLocks noChangeArrowheads="1"/>
          </p:cNvSpPr>
          <p:nvPr/>
        </p:nvSpPr>
        <p:spPr bwMode="auto">
          <a:xfrm>
            <a:off x="4684184" y="1689101"/>
            <a:ext cx="1786467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Рецепторы</a:t>
            </a:r>
          </a:p>
        </p:txBody>
      </p:sp>
      <p:sp>
        <p:nvSpPr>
          <p:cNvPr id="116759" name="Freeform 37"/>
          <p:cNvSpPr>
            <a:spLocks/>
          </p:cNvSpPr>
          <p:nvPr/>
        </p:nvSpPr>
        <p:spPr bwMode="auto">
          <a:xfrm rot="-3590689">
            <a:off x="6193103" y="1745985"/>
            <a:ext cx="842962" cy="935567"/>
          </a:xfrm>
          <a:custGeom>
            <a:avLst/>
            <a:gdLst>
              <a:gd name="T0" fmla="*/ 0 w 412"/>
              <a:gd name="T1" fmla="*/ 503 h 503"/>
              <a:gd name="T2" fmla="*/ 279 w 412"/>
              <a:gd name="T3" fmla="*/ 0 h 503"/>
              <a:gd name="T4" fmla="*/ 0 60000 65536"/>
              <a:gd name="T5" fmla="*/ 0 60000 65536"/>
              <a:gd name="T6" fmla="*/ 0 w 412"/>
              <a:gd name="T7" fmla="*/ 0 h 503"/>
              <a:gd name="T8" fmla="*/ 412 w 412"/>
              <a:gd name="T9" fmla="*/ 503 h 5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2" h="503">
                <a:moveTo>
                  <a:pt x="0" y="503"/>
                </a:moveTo>
                <a:cubicBezTo>
                  <a:pt x="412" y="464"/>
                  <a:pt x="337" y="12"/>
                  <a:pt x="279" y="0"/>
                </a:cubicBezTo>
              </a:path>
            </a:pathLst>
          </a:cu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760" name="Freeform 38"/>
          <p:cNvSpPr>
            <a:spLocks/>
          </p:cNvSpPr>
          <p:nvPr/>
        </p:nvSpPr>
        <p:spPr bwMode="auto">
          <a:xfrm rot="-3590689">
            <a:off x="5952862" y="1738578"/>
            <a:ext cx="1497012" cy="1426633"/>
          </a:xfrm>
          <a:custGeom>
            <a:avLst/>
            <a:gdLst>
              <a:gd name="T0" fmla="*/ 0 w 559"/>
              <a:gd name="T1" fmla="*/ 886 h 886"/>
              <a:gd name="T2" fmla="*/ 406 w 559"/>
              <a:gd name="T3" fmla="*/ 0 h 886"/>
              <a:gd name="T4" fmla="*/ 0 60000 65536"/>
              <a:gd name="T5" fmla="*/ 0 60000 65536"/>
              <a:gd name="T6" fmla="*/ 0 w 559"/>
              <a:gd name="T7" fmla="*/ 0 h 886"/>
              <a:gd name="T8" fmla="*/ 559 w 559"/>
              <a:gd name="T9" fmla="*/ 886 h 8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9" h="886">
                <a:moveTo>
                  <a:pt x="0" y="886"/>
                </a:moveTo>
                <a:cubicBezTo>
                  <a:pt x="559" y="802"/>
                  <a:pt x="525" y="34"/>
                  <a:pt x="406" y="0"/>
                </a:cubicBezTo>
              </a:path>
            </a:pathLst>
          </a:cu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 rot="-1407671">
            <a:off x="6769101" y="4757738"/>
            <a:ext cx="768351" cy="214312"/>
            <a:chOff x="4296" y="3908"/>
            <a:chExt cx="363" cy="135"/>
          </a:xfrm>
        </p:grpSpPr>
        <p:sp>
          <p:nvSpPr>
            <p:cNvPr id="578600" name="Freeform 40"/>
            <p:cNvSpPr>
              <a:spLocks/>
            </p:cNvSpPr>
            <p:nvPr/>
          </p:nvSpPr>
          <p:spPr bwMode="auto">
            <a:xfrm flipH="1">
              <a:off x="4296" y="3908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6793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439" y="3939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802718" y="3424238"/>
            <a:ext cx="664633" cy="214312"/>
            <a:chOff x="3444" y="1321"/>
            <a:chExt cx="314" cy="135"/>
          </a:xfrm>
        </p:grpSpPr>
        <p:sp>
          <p:nvSpPr>
            <p:cNvPr id="578603" name="Freeform 43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6791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578605" name="plant"/>
          <p:cNvSpPr>
            <a:spLocks noEditPoints="1" noChangeArrowheads="1"/>
          </p:cNvSpPr>
          <p:nvPr/>
        </p:nvSpPr>
        <p:spPr bwMode="auto">
          <a:xfrm>
            <a:off x="4197351" y="5211763"/>
            <a:ext cx="1143000" cy="7048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E1B205"/>
              </a:gs>
              <a:gs pos="100000">
                <a:srgbClr val="5E4A02"/>
              </a:gs>
            </a:gsLst>
            <a:path path="rect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6764" name="Arc 46"/>
          <p:cNvSpPr>
            <a:spLocks/>
          </p:cNvSpPr>
          <p:nvPr/>
        </p:nvSpPr>
        <p:spPr bwMode="auto">
          <a:xfrm rot="10248497" flipV="1">
            <a:off x="9359900" y="4941888"/>
            <a:ext cx="990600" cy="461962"/>
          </a:xfrm>
          <a:custGeom>
            <a:avLst/>
            <a:gdLst>
              <a:gd name="T0" fmla="*/ 210595 w 21594"/>
              <a:gd name="T1" fmla="*/ 0 h 20714"/>
              <a:gd name="T2" fmla="*/ 742950 w 21594"/>
              <a:gd name="T3" fmla="*/ 450543 h 20714"/>
              <a:gd name="T4" fmla="*/ 0 w 21594"/>
              <a:gd name="T5" fmla="*/ 461962 h 20714"/>
              <a:gd name="T6" fmla="*/ 0 60000 65536"/>
              <a:gd name="T7" fmla="*/ 0 60000 65536"/>
              <a:gd name="T8" fmla="*/ 0 60000 65536"/>
              <a:gd name="T9" fmla="*/ 0 w 21594"/>
              <a:gd name="T10" fmla="*/ 0 h 20714"/>
              <a:gd name="T11" fmla="*/ 21594 w 21594"/>
              <a:gd name="T12" fmla="*/ 20714 h 207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4" h="20714" fill="none" extrusionOk="0">
                <a:moveTo>
                  <a:pt x="6121" y="-1"/>
                </a:moveTo>
                <a:cubicBezTo>
                  <a:pt x="15119" y="2658"/>
                  <a:pt x="21371" y="10822"/>
                  <a:pt x="21593" y="20202"/>
                </a:cubicBezTo>
              </a:path>
              <a:path w="21594" h="20714" stroke="0" extrusionOk="0">
                <a:moveTo>
                  <a:pt x="6121" y="-1"/>
                </a:moveTo>
                <a:cubicBezTo>
                  <a:pt x="15119" y="2658"/>
                  <a:pt x="21371" y="10822"/>
                  <a:pt x="21593" y="20202"/>
                </a:cubicBezTo>
                <a:lnTo>
                  <a:pt x="0" y="20714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765" name="Text Box 47"/>
          <p:cNvSpPr txBox="1">
            <a:spLocks noChangeArrowheads="1"/>
          </p:cNvSpPr>
          <p:nvPr/>
        </p:nvSpPr>
        <p:spPr bwMode="auto">
          <a:xfrm>
            <a:off x="245533" y="5826125"/>
            <a:ext cx="364066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/>
              <a:t>Смерть нейрона</a:t>
            </a:r>
          </a:p>
        </p:txBody>
      </p:sp>
      <p:sp>
        <p:nvSpPr>
          <p:cNvPr id="116766" name="Arc 48"/>
          <p:cNvSpPr>
            <a:spLocks/>
          </p:cNvSpPr>
          <p:nvPr/>
        </p:nvSpPr>
        <p:spPr bwMode="auto">
          <a:xfrm rot="13566243" flipV="1">
            <a:off x="3446464" y="2147360"/>
            <a:ext cx="987425" cy="721783"/>
          </a:xfrm>
          <a:custGeom>
            <a:avLst/>
            <a:gdLst>
              <a:gd name="T0" fmla="*/ 0 w 29141"/>
              <a:gd name="T1" fmla="*/ 56715 h 21600"/>
              <a:gd name="T2" fmla="*/ 987425 w 29141"/>
              <a:gd name="T3" fmla="*/ 309364 h 21600"/>
              <a:gd name="T4" fmla="*/ 326137 w 29141"/>
              <a:gd name="T5" fmla="*/ 541337 h 21600"/>
              <a:gd name="T6" fmla="*/ 0 60000 65536"/>
              <a:gd name="T7" fmla="*/ 0 60000 65536"/>
              <a:gd name="T8" fmla="*/ 0 60000 65536"/>
              <a:gd name="T9" fmla="*/ 0 w 29141"/>
              <a:gd name="T10" fmla="*/ 0 h 21600"/>
              <a:gd name="T11" fmla="*/ 29141 w 291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41" h="21600" fill="none" extrusionOk="0">
                <a:moveTo>
                  <a:pt x="0" y="2263"/>
                </a:moveTo>
                <a:cubicBezTo>
                  <a:pt x="2990" y="774"/>
                  <a:pt x="6284" y="-1"/>
                  <a:pt x="9625" y="0"/>
                </a:cubicBezTo>
                <a:cubicBezTo>
                  <a:pt x="17968" y="0"/>
                  <a:pt x="25565" y="4805"/>
                  <a:pt x="29141" y="12343"/>
                </a:cubicBezTo>
              </a:path>
              <a:path w="29141" h="21600" stroke="0" extrusionOk="0">
                <a:moveTo>
                  <a:pt x="0" y="2263"/>
                </a:moveTo>
                <a:cubicBezTo>
                  <a:pt x="2990" y="774"/>
                  <a:pt x="6284" y="-1"/>
                  <a:pt x="9625" y="0"/>
                </a:cubicBezTo>
                <a:cubicBezTo>
                  <a:pt x="17968" y="0"/>
                  <a:pt x="25565" y="4805"/>
                  <a:pt x="29141" y="12343"/>
                </a:cubicBezTo>
                <a:lnTo>
                  <a:pt x="9625" y="21600"/>
                </a:lnTo>
                <a:close/>
              </a:path>
            </a:pathLst>
          </a:custGeom>
          <a:noFill/>
          <a:ln w="28575">
            <a:solidFill>
              <a:srgbClr val="000066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767" name="AutoShape 49"/>
          <p:cNvSpPr>
            <a:spLocks noChangeArrowheads="1"/>
          </p:cNvSpPr>
          <p:nvPr/>
        </p:nvSpPr>
        <p:spPr bwMode="auto">
          <a:xfrm>
            <a:off x="9457268" y="3500438"/>
            <a:ext cx="1553633" cy="1865312"/>
          </a:xfrm>
          <a:custGeom>
            <a:avLst/>
            <a:gdLst>
              <a:gd name="T0" fmla="*/ 582613 w 21600"/>
              <a:gd name="T1" fmla="*/ 0 h 21600"/>
              <a:gd name="T2" fmla="*/ 170630 w 21600"/>
              <a:gd name="T3" fmla="*/ 273147 h 21600"/>
              <a:gd name="T4" fmla="*/ 0 w 21600"/>
              <a:gd name="T5" fmla="*/ 932656 h 21600"/>
              <a:gd name="T6" fmla="*/ 170630 w 21600"/>
              <a:gd name="T7" fmla="*/ 1592165 h 21600"/>
              <a:gd name="T8" fmla="*/ 582613 w 21600"/>
              <a:gd name="T9" fmla="*/ 1865312 h 21600"/>
              <a:gd name="T10" fmla="*/ 994595 w 21600"/>
              <a:gd name="T11" fmla="*/ 1592165 h 21600"/>
              <a:gd name="T12" fmla="*/ 1165225 w 21600"/>
              <a:gd name="T13" fmla="*/ 932656 h 21600"/>
              <a:gd name="T14" fmla="*/ 994595 w 21600"/>
              <a:gd name="T15" fmla="*/ 2731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01" y="10800"/>
                </a:moveTo>
                <a:cubicBezTo>
                  <a:pt x="1501" y="15936"/>
                  <a:pt x="5664" y="20099"/>
                  <a:pt x="10800" y="20099"/>
                </a:cubicBezTo>
                <a:cubicBezTo>
                  <a:pt x="15936" y="20099"/>
                  <a:pt x="20099" y="15936"/>
                  <a:pt x="20099" y="10800"/>
                </a:cubicBezTo>
                <a:cubicBezTo>
                  <a:pt x="20099" y="5664"/>
                  <a:pt x="15936" y="1501"/>
                  <a:pt x="10800" y="1501"/>
                </a:cubicBezTo>
                <a:cubicBezTo>
                  <a:pt x="5664" y="1501"/>
                  <a:pt x="1501" y="5664"/>
                  <a:pt x="1501" y="10800"/>
                </a:cubicBezTo>
                <a:close/>
              </a:path>
            </a:pathLst>
          </a:custGeom>
          <a:solidFill>
            <a:srgbClr val="A2489E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C985C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790018" y="4616451"/>
            <a:ext cx="768349" cy="214313"/>
            <a:chOff x="3874" y="1113"/>
            <a:chExt cx="363" cy="135"/>
          </a:xfrm>
        </p:grpSpPr>
        <p:sp>
          <p:nvSpPr>
            <p:cNvPr id="578611" name="Freeform 51"/>
            <p:cNvSpPr>
              <a:spLocks/>
            </p:cNvSpPr>
            <p:nvPr/>
          </p:nvSpPr>
          <p:spPr bwMode="auto">
            <a:xfrm>
              <a:off x="3874" y="1113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6789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3921" y="1144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4379385" y="4332288"/>
            <a:ext cx="664633" cy="214312"/>
            <a:chOff x="3444" y="1321"/>
            <a:chExt cx="314" cy="135"/>
          </a:xfrm>
        </p:grpSpPr>
        <p:sp>
          <p:nvSpPr>
            <p:cNvPr id="578614" name="Freeform 54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6787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5386918" y="4859338"/>
            <a:ext cx="664633" cy="214312"/>
            <a:chOff x="3444" y="1321"/>
            <a:chExt cx="314" cy="135"/>
          </a:xfrm>
        </p:grpSpPr>
        <p:sp>
          <p:nvSpPr>
            <p:cNvPr id="578617" name="Freeform 57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6785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7014634" y="4032251"/>
            <a:ext cx="664633" cy="214313"/>
            <a:chOff x="3649" y="2191"/>
            <a:chExt cx="314" cy="135"/>
          </a:xfrm>
        </p:grpSpPr>
        <p:sp>
          <p:nvSpPr>
            <p:cNvPr id="578620" name="Freeform 60"/>
            <p:cNvSpPr>
              <a:spLocks/>
            </p:cNvSpPr>
            <p:nvPr/>
          </p:nvSpPr>
          <p:spPr bwMode="auto">
            <a:xfrm rot="10800000">
              <a:off x="3649" y="219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6783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3791" y="2224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116772" name="Text Box 62"/>
          <p:cNvSpPr txBox="1">
            <a:spLocks noChangeArrowheads="1"/>
          </p:cNvSpPr>
          <p:nvPr/>
        </p:nvSpPr>
        <p:spPr bwMode="auto">
          <a:xfrm>
            <a:off x="1123951" y="1927226"/>
            <a:ext cx="2302933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Вещества - мессенджеры, передающие информацию</a:t>
            </a:r>
          </a:p>
        </p:txBody>
      </p:sp>
      <p:sp>
        <p:nvSpPr>
          <p:cNvPr id="116773" name="Arc 63"/>
          <p:cNvSpPr>
            <a:spLocks/>
          </p:cNvSpPr>
          <p:nvPr/>
        </p:nvSpPr>
        <p:spPr bwMode="auto">
          <a:xfrm rot="16332488" flipV="1">
            <a:off x="2874963" y="2395009"/>
            <a:ext cx="1127125" cy="721784"/>
          </a:xfrm>
          <a:custGeom>
            <a:avLst/>
            <a:gdLst>
              <a:gd name="T0" fmla="*/ 0 w 25065"/>
              <a:gd name="T1" fmla="*/ 18170 h 21600"/>
              <a:gd name="T2" fmla="*/ 1127125 w 25065"/>
              <a:gd name="T3" fmla="*/ 309365 h 21600"/>
              <a:gd name="T4" fmla="*/ 249528 w 25065"/>
              <a:gd name="T5" fmla="*/ 541338 h 21600"/>
              <a:gd name="T6" fmla="*/ 0 60000 65536"/>
              <a:gd name="T7" fmla="*/ 0 60000 65536"/>
              <a:gd name="T8" fmla="*/ 0 60000 65536"/>
              <a:gd name="T9" fmla="*/ 0 w 25065"/>
              <a:gd name="T10" fmla="*/ 0 h 21600"/>
              <a:gd name="T11" fmla="*/ 25065 w 250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65" h="21600" fill="none" extrusionOk="0">
                <a:moveTo>
                  <a:pt x="-1" y="724"/>
                </a:moveTo>
                <a:cubicBezTo>
                  <a:pt x="1810" y="243"/>
                  <a:pt x="3675" y="-1"/>
                  <a:pt x="5549" y="0"/>
                </a:cubicBezTo>
                <a:cubicBezTo>
                  <a:pt x="13892" y="0"/>
                  <a:pt x="21489" y="4805"/>
                  <a:pt x="25065" y="12343"/>
                </a:cubicBezTo>
              </a:path>
              <a:path w="25065" h="21600" stroke="0" extrusionOk="0">
                <a:moveTo>
                  <a:pt x="-1" y="724"/>
                </a:moveTo>
                <a:cubicBezTo>
                  <a:pt x="1810" y="243"/>
                  <a:pt x="3675" y="-1"/>
                  <a:pt x="5549" y="0"/>
                </a:cubicBezTo>
                <a:cubicBezTo>
                  <a:pt x="13892" y="0"/>
                  <a:pt x="21489" y="4805"/>
                  <a:pt x="25065" y="12343"/>
                </a:cubicBezTo>
                <a:lnTo>
                  <a:pt x="5549" y="21600"/>
                </a:lnTo>
                <a:close/>
              </a:path>
            </a:pathLst>
          </a:custGeom>
          <a:noFill/>
          <a:ln w="28575">
            <a:solidFill>
              <a:srgbClr val="000066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774" name="Text Box 65"/>
          <p:cNvSpPr txBox="1">
            <a:spLocks noChangeArrowheads="1"/>
          </p:cNvSpPr>
          <p:nvPr/>
        </p:nvSpPr>
        <p:spPr bwMode="auto">
          <a:xfrm>
            <a:off x="0" y="88900"/>
            <a:ext cx="12192000" cy="704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>
                <a:solidFill>
                  <a:srgbClr val="990000"/>
                </a:solidFill>
              </a:rPr>
              <a:t>«Генная» гипотеза формирования </a:t>
            </a:r>
          </a:p>
          <a:p>
            <a:r>
              <a:rPr lang="ru-RU" sz="3200">
                <a:solidFill>
                  <a:srgbClr val="990000"/>
                </a:solidFill>
              </a:rPr>
              <a:t>депрессий. Патология.</a:t>
            </a:r>
          </a:p>
        </p:txBody>
      </p:sp>
      <p:grpSp>
        <p:nvGrpSpPr>
          <p:cNvPr id="13" name="Group 66"/>
          <p:cNvGrpSpPr>
            <a:grpSpLocks/>
          </p:cNvGrpSpPr>
          <p:nvPr/>
        </p:nvGrpSpPr>
        <p:grpSpPr bwMode="auto">
          <a:xfrm rot="-10540600">
            <a:off x="8208434" y="3644901"/>
            <a:ext cx="641351" cy="212725"/>
            <a:chOff x="3248" y="1544"/>
            <a:chExt cx="303" cy="134"/>
          </a:xfrm>
        </p:grpSpPr>
        <p:sp>
          <p:nvSpPr>
            <p:cNvPr id="578627" name="Freeform 67"/>
            <p:cNvSpPr>
              <a:spLocks/>
            </p:cNvSpPr>
            <p:nvPr/>
          </p:nvSpPr>
          <p:spPr bwMode="auto">
            <a:xfrm>
              <a:off x="3248" y="1544"/>
              <a:ext cx="303" cy="134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0"/>
                </a:cxn>
                <a:cxn ang="0">
                  <a:pos x="858" y="530"/>
                </a:cxn>
                <a:cxn ang="0">
                  <a:pos x="1076" y="262"/>
                </a:cxn>
                <a:cxn ang="0">
                  <a:pos x="858" y="0"/>
                </a:cxn>
              </a:cxnLst>
              <a:rect l="0" t="0" r="r" b="b"/>
              <a:pathLst>
                <a:path w="1076" h="530">
                  <a:moveTo>
                    <a:pt x="858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858" y="530"/>
                  </a:lnTo>
                  <a:lnTo>
                    <a:pt x="1076" y="26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E1B205"/>
                </a:gs>
                <a:gs pos="100000">
                  <a:srgbClr val="5E4A0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6781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3369" y="1571"/>
              <a:ext cx="41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D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 rot="-10540600">
            <a:off x="8195734" y="2784476"/>
            <a:ext cx="641351" cy="212725"/>
            <a:chOff x="3248" y="1544"/>
            <a:chExt cx="303" cy="134"/>
          </a:xfrm>
        </p:grpSpPr>
        <p:sp>
          <p:nvSpPr>
            <p:cNvPr id="578630" name="Freeform 70"/>
            <p:cNvSpPr>
              <a:spLocks/>
            </p:cNvSpPr>
            <p:nvPr/>
          </p:nvSpPr>
          <p:spPr bwMode="auto">
            <a:xfrm>
              <a:off x="3248" y="1544"/>
              <a:ext cx="303" cy="134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0"/>
                </a:cxn>
                <a:cxn ang="0">
                  <a:pos x="858" y="530"/>
                </a:cxn>
                <a:cxn ang="0">
                  <a:pos x="1076" y="262"/>
                </a:cxn>
                <a:cxn ang="0">
                  <a:pos x="858" y="0"/>
                </a:cxn>
              </a:cxnLst>
              <a:rect l="0" t="0" r="r" b="b"/>
              <a:pathLst>
                <a:path w="1076" h="530">
                  <a:moveTo>
                    <a:pt x="858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858" y="530"/>
                  </a:lnTo>
                  <a:lnTo>
                    <a:pt x="1076" y="26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E1B205"/>
                </a:gs>
                <a:gs pos="100000">
                  <a:srgbClr val="5E4A0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6779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3369" y="1571"/>
              <a:ext cx="41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D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116777" name="AutoShape 72"/>
          <p:cNvSpPr>
            <a:spLocks noChangeArrowheads="1"/>
          </p:cNvSpPr>
          <p:nvPr/>
        </p:nvSpPr>
        <p:spPr bwMode="auto">
          <a:xfrm>
            <a:off x="4627034" y="2597150"/>
            <a:ext cx="986367" cy="522418"/>
          </a:xfrm>
          <a:prstGeom prst="smileyFace">
            <a:avLst>
              <a:gd name="adj" fmla="val 4653"/>
            </a:avLst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Freeform 2"/>
          <p:cNvSpPr>
            <a:spLocks/>
          </p:cNvSpPr>
          <p:nvPr/>
        </p:nvSpPr>
        <p:spPr bwMode="auto">
          <a:xfrm rot="10800000">
            <a:off x="5903384" y="2405063"/>
            <a:ext cx="905933" cy="361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8" y="0"/>
              </a:cxn>
              <a:cxn ang="0">
                <a:pos x="858" y="634"/>
              </a:cxn>
              <a:cxn ang="0">
                <a:pos x="0" y="634"/>
              </a:cxn>
              <a:cxn ang="0">
                <a:pos x="0" y="0"/>
              </a:cxn>
            </a:cxnLst>
            <a:rect l="0" t="0" r="r" b="b"/>
            <a:pathLst>
              <a:path w="858" h="634">
                <a:moveTo>
                  <a:pt x="0" y="0"/>
                </a:moveTo>
                <a:cubicBezTo>
                  <a:pt x="429" y="0"/>
                  <a:pt x="858" y="0"/>
                  <a:pt x="858" y="0"/>
                </a:cubicBezTo>
                <a:lnTo>
                  <a:pt x="858" y="634"/>
                </a:lnTo>
                <a:lnTo>
                  <a:pt x="0" y="634"/>
                </a:lnTo>
                <a:cubicBezTo>
                  <a:pt x="0" y="634"/>
                  <a:pt x="406" y="346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823B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9587" name="Freeform 3"/>
          <p:cNvSpPr>
            <a:spLocks/>
          </p:cNvSpPr>
          <p:nvPr/>
        </p:nvSpPr>
        <p:spPr bwMode="auto">
          <a:xfrm rot="10800000">
            <a:off x="5776385" y="3013075"/>
            <a:ext cx="908049" cy="3619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859" y="0"/>
              </a:cxn>
              <a:cxn ang="0">
                <a:pos x="859" y="634"/>
              </a:cxn>
              <a:cxn ang="0">
                <a:pos x="1" y="634"/>
              </a:cxn>
              <a:cxn ang="0">
                <a:pos x="0" y="470"/>
              </a:cxn>
              <a:cxn ang="0">
                <a:pos x="247" y="469"/>
              </a:cxn>
              <a:cxn ang="0">
                <a:pos x="247" y="175"/>
              </a:cxn>
              <a:cxn ang="0">
                <a:pos x="0" y="169"/>
              </a:cxn>
              <a:cxn ang="0">
                <a:pos x="1" y="0"/>
              </a:cxn>
            </a:cxnLst>
            <a:rect l="0" t="0" r="r" b="b"/>
            <a:pathLst>
              <a:path w="859" h="634">
                <a:moveTo>
                  <a:pt x="1" y="0"/>
                </a:moveTo>
                <a:lnTo>
                  <a:pt x="859" y="0"/>
                </a:lnTo>
                <a:lnTo>
                  <a:pt x="859" y="634"/>
                </a:lnTo>
                <a:lnTo>
                  <a:pt x="1" y="634"/>
                </a:lnTo>
                <a:lnTo>
                  <a:pt x="0" y="470"/>
                </a:lnTo>
                <a:lnTo>
                  <a:pt x="247" y="469"/>
                </a:lnTo>
                <a:lnTo>
                  <a:pt x="247" y="175"/>
                </a:lnTo>
                <a:lnTo>
                  <a:pt x="0" y="169"/>
                </a:lnTo>
                <a:lnTo>
                  <a:pt x="1" y="0"/>
                </a:lnTo>
                <a:close/>
              </a:path>
            </a:pathLst>
          </a:custGeom>
          <a:gradFill rotWithShape="1">
            <a:gsLst>
              <a:gs pos="0">
                <a:srgbClr val="8EA725"/>
              </a:gs>
              <a:gs pos="100000">
                <a:srgbClr val="823B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497417" y="3086100"/>
            <a:ext cx="3691467" cy="2209800"/>
          </a:xfrm>
          <a:prstGeom prst="rect">
            <a:avLst/>
          </a:prstGeom>
          <a:solidFill>
            <a:srgbClr val="E4C2E2"/>
          </a:solidFill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9589" name="Oval 5"/>
          <p:cNvSpPr>
            <a:spLocks noChangeArrowheads="1"/>
          </p:cNvSpPr>
          <p:nvPr/>
        </p:nvSpPr>
        <p:spPr bwMode="auto">
          <a:xfrm>
            <a:off x="3103033" y="1790700"/>
            <a:ext cx="3352800" cy="4572000"/>
          </a:xfrm>
          <a:prstGeom prst="ellipse">
            <a:avLst/>
          </a:prstGeom>
          <a:gradFill rotWithShape="1">
            <a:gsLst>
              <a:gs pos="0">
                <a:srgbClr val="E4C2E2"/>
              </a:gs>
              <a:gs pos="100000">
                <a:srgbClr val="823B7F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28398" dir="3806097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9590" name="Freeform 6"/>
          <p:cNvSpPr>
            <a:spLocks/>
          </p:cNvSpPr>
          <p:nvPr/>
        </p:nvSpPr>
        <p:spPr bwMode="auto">
          <a:xfrm rot="1268513" flipH="1">
            <a:off x="8743951" y="4106863"/>
            <a:ext cx="387349" cy="492125"/>
          </a:xfrm>
          <a:custGeom>
            <a:avLst/>
            <a:gdLst/>
            <a:ahLst/>
            <a:cxnLst>
              <a:cxn ang="0">
                <a:pos x="37" y="310"/>
              </a:cxn>
              <a:cxn ang="0">
                <a:pos x="0" y="0"/>
              </a:cxn>
            </a:cxnLst>
            <a:rect l="0" t="0" r="r" b="b"/>
            <a:pathLst>
              <a:path w="73" h="310">
                <a:moveTo>
                  <a:pt x="37" y="310"/>
                </a:moveTo>
                <a:cubicBezTo>
                  <a:pt x="73" y="158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9591" name="Arc 7"/>
          <p:cNvSpPr>
            <a:spLocks/>
          </p:cNvSpPr>
          <p:nvPr/>
        </p:nvSpPr>
        <p:spPr bwMode="auto">
          <a:xfrm rot="12707629" flipV="1">
            <a:off x="5715000" y="2454276"/>
            <a:ext cx="948267" cy="468313"/>
          </a:xfrm>
          <a:custGeom>
            <a:avLst/>
            <a:gdLst>
              <a:gd name="G0" fmla="+- 0 0 0"/>
              <a:gd name="G1" fmla="+- 21275 0 0"/>
              <a:gd name="G2" fmla="+- 21600 0 0"/>
              <a:gd name="T0" fmla="*/ 3735 w 21583"/>
              <a:gd name="T1" fmla="*/ 0 h 21275"/>
              <a:gd name="T2" fmla="*/ 21583 w 21583"/>
              <a:gd name="T3" fmla="*/ 20419 h 21275"/>
              <a:gd name="T4" fmla="*/ 0 w 21583"/>
              <a:gd name="T5" fmla="*/ 21275 h 2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3" h="21275" fill="none" extrusionOk="0">
                <a:moveTo>
                  <a:pt x="3734" y="0"/>
                </a:moveTo>
                <a:cubicBezTo>
                  <a:pt x="13748" y="1758"/>
                  <a:pt x="21180" y="10260"/>
                  <a:pt x="21583" y="20418"/>
                </a:cubicBezTo>
              </a:path>
              <a:path w="21583" h="21275" stroke="0" extrusionOk="0">
                <a:moveTo>
                  <a:pt x="3734" y="0"/>
                </a:moveTo>
                <a:cubicBezTo>
                  <a:pt x="13748" y="1758"/>
                  <a:pt x="21180" y="10260"/>
                  <a:pt x="21583" y="20418"/>
                </a:cubicBezTo>
                <a:lnTo>
                  <a:pt x="0" y="21275"/>
                </a:lnTo>
                <a:close/>
              </a:path>
            </a:pathLst>
          </a:cu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7768" name="Freeform 8"/>
          <p:cNvSpPr>
            <a:spLocks/>
          </p:cNvSpPr>
          <p:nvPr/>
        </p:nvSpPr>
        <p:spPr bwMode="auto">
          <a:xfrm>
            <a:off x="1949451" y="3554413"/>
            <a:ext cx="1295400" cy="1117600"/>
          </a:xfrm>
          <a:custGeom>
            <a:avLst/>
            <a:gdLst>
              <a:gd name="T0" fmla="*/ 1102 w 1743"/>
              <a:gd name="T1" fmla="*/ 572 h 1805"/>
              <a:gd name="T2" fmla="*/ 875 w 1743"/>
              <a:gd name="T3" fmla="*/ 96 h 1805"/>
              <a:gd name="T4" fmla="*/ 637 w 1743"/>
              <a:gd name="T5" fmla="*/ 40 h 1805"/>
              <a:gd name="T6" fmla="*/ 603 w 1743"/>
              <a:gd name="T7" fmla="*/ 334 h 1805"/>
              <a:gd name="T8" fmla="*/ 479 w 1743"/>
              <a:gd name="T9" fmla="*/ 504 h 1805"/>
              <a:gd name="T10" fmla="*/ 196 w 1743"/>
              <a:gd name="T11" fmla="*/ 515 h 1805"/>
              <a:gd name="T12" fmla="*/ 37 w 1743"/>
              <a:gd name="T13" fmla="*/ 594 h 1805"/>
              <a:gd name="T14" fmla="*/ 49 w 1743"/>
              <a:gd name="T15" fmla="*/ 730 h 1805"/>
              <a:gd name="T16" fmla="*/ 332 w 1743"/>
              <a:gd name="T17" fmla="*/ 956 h 1805"/>
              <a:gd name="T18" fmla="*/ 377 w 1743"/>
              <a:gd name="T19" fmla="*/ 1228 h 1805"/>
              <a:gd name="T20" fmla="*/ 139 w 1743"/>
              <a:gd name="T21" fmla="*/ 1466 h 1805"/>
              <a:gd name="T22" fmla="*/ 105 w 1743"/>
              <a:gd name="T23" fmla="*/ 1579 h 1805"/>
              <a:gd name="T24" fmla="*/ 94 w 1743"/>
              <a:gd name="T25" fmla="*/ 1749 h 1805"/>
              <a:gd name="T26" fmla="*/ 185 w 1743"/>
              <a:gd name="T27" fmla="*/ 1794 h 1805"/>
              <a:gd name="T28" fmla="*/ 298 w 1743"/>
              <a:gd name="T29" fmla="*/ 1794 h 1805"/>
              <a:gd name="T30" fmla="*/ 354 w 1743"/>
              <a:gd name="T31" fmla="*/ 1760 h 1805"/>
              <a:gd name="T32" fmla="*/ 683 w 1743"/>
              <a:gd name="T33" fmla="*/ 1602 h 1805"/>
              <a:gd name="T34" fmla="*/ 909 w 1743"/>
              <a:gd name="T35" fmla="*/ 1692 h 1805"/>
              <a:gd name="T36" fmla="*/ 1090 w 1743"/>
              <a:gd name="T37" fmla="*/ 1794 h 1805"/>
              <a:gd name="T38" fmla="*/ 1226 w 1743"/>
              <a:gd name="T39" fmla="*/ 1760 h 1805"/>
              <a:gd name="T40" fmla="*/ 1317 w 1743"/>
              <a:gd name="T41" fmla="*/ 1602 h 1805"/>
              <a:gd name="T42" fmla="*/ 1656 w 1743"/>
              <a:gd name="T43" fmla="*/ 1737 h 1805"/>
              <a:gd name="T44" fmla="*/ 1713 w 1743"/>
              <a:gd name="T45" fmla="*/ 1613 h 1805"/>
              <a:gd name="T46" fmla="*/ 1475 w 1743"/>
              <a:gd name="T47" fmla="*/ 1307 h 1805"/>
              <a:gd name="T48" fmla="*/ 1351 w 1743"/>
              <a:gd name="T49" fmla="*/ 1138 h 1805"/>
              <a:gd name="T50" fmla="*/ 1260 w 1743"/>
              <a:gd name="T51" fmla="*/ 990 h 1805"/>
              <a:gd name="T52" fmla="*/ 1622 w 1743"/>
              <a:gd name="T53" fmla="*/ 606 h 1805"/>
              <a:gd name="T54" fmla="*/ 1690 w 1743"/>
              <a:gd name="T55" fmla="*/ 390 h 1805"/>
              <a:gd name="T56" fmla="*/ 1385 w 1743"/>
              <a:gd name="T57" fmla="*/ 470 h 1805"/>
              <a:gd name="T58" fmla="*/ 1169 w 1743"/>
              <a:gd name="T59" fmla="*/ 583 h 1805"/>
              <a:gd name="T60" fmla="*/ 1040 w 1743"/>
              <a:gd name="T61" fmla="*/ 459 h 1805"/>
              <a:gd name="T62" fmla="*/ 988 w 1743"/>
              <a:gd name="T63" fmla="*/ 311 h 1805"/>
              <a:gd name="T64" fmla="*/ 920 w 1743"/>
              <a:gd name="T65" fmla="*/ 153 h 18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43"/>
              <a:gd name="T100" fmla="*/ 0 h 1805"/>
              <a:gd name="T101" fmla="*/ 1743 w 1743"/>
              <a:gd name="T102" fmla="*/ 1805 h 18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43" h="1805">
                <a:moveTo>
                  <a:pt x="1102" y="572"/>
                </a:moveTo>
                <a:cubicBezTo>
                  <a:pt x="1064" y="495"/>
                  <a:pt x="952" y="185"/>
                  <a:pt x="875" y="96"/>
                </a:cubicBezTo>
                <a:cubicBezTo>
                  <a:pt x="798" y="7"/>
                  <a:pt x="682" y="0"/>
                  <a:pt x="637" y="40"/>
                </a:cubicBezTo>
                <a:cubicBezTo>
                  <a:pt x="592" y="80"/>
                  <a:pt x="629" y="257"/>
                  <a:pt x="603" y="334"/>
                </a:cubicBezTo>
                <a:cubicBezTo>
                  <a:pt x="577" y="411"/>
                  <a:pt x="547" y="474"/>
                  <a:pt x="479" y="504"/>
                </a:cubicBezTo>
                <a:cubicBezTo>
                  <a:pt x="411" y="534"/>
                  <a:pt x="270" y="500"/>
                  <a:pt x="196" y="515"/>
                </a:cubicBezTo>
                <a:cubicBezTo>
                  <a:pt x="122" y="530"/>
                  <a:pt x="62" y="558"/>
                  <a:pt x="37" y="594"/>
                </a:cubicBezTo>
                <a:cubicBezTo>
                  <a:pt x="12" y="630"/>
                  <a:pt x="0" y="670"/>
                  <a:pt x="49" y="730"/>
                </a:cubicBezTo>
                <a:cubicBezTo>
                  <a:pt x="98" y="790"/>
                  <a:pt x="277" y="873"/>
                  <a:pt x="332" y="956"/>
                </a:cubicBezTo>
                <a:cubicBezTo>
                  <a:pt x="387" y="1039"/>
                  <a:pt x="409" y="1143"/>
                  <a:pt x="377" y="1228"/>
                </a:cubicBezTo>
                <a:cubicBezTo>
                  <a:pt x="345" y="1313"/>
                  <a:pt x="184" y="1408"/>
                  <a:pt x="139" y="1466"/>
                </a:cubicBezTo>
                <a:cubicBezTo>
                  <a:pt x="94" y="1524"/>
                  <a:pt x="112" y="1532"/>
                  <a:pt x="105" y="1579"/>
                </a:cubicBezTo>
                <a:cubicBezTo>
                  <a:pt x="98" y="1626"/>
                  <a:pt x="81" y="1713"/>
                  <a:pt x="94" y="1749"/>
                </a:cubicBezTo>
                <a:cubicBezTo>
                  <a:pt x="107" y="1785"/>
                  <a:pt x="151" y="1787"/>
                  <a:pt x="185" y="1794"/>
                </a:cubicBezTo>
                <a:cubicBezTo>
                  <a:pt x="219" y="1801"/>
                  <a:pt x="270" y="1800"/>
                  <a:pt x="298" y="1794"/>
                </a:cubicBezTo>
                <a:cubicBezTo>
                  <a:pt x="326" y="1788"/>
                  <a:pt x="290" y="1792"/>
                  <a:pt x="354" y="1760"/>
                </a:cubicBezTo>
                <a:cubicBezTo>
                  <a:pt x="418" y="1728"/>
                  <a:pt x="591" y="1613"/>
                  <a:pt x="683" y="1602"/>
                </a:cubicBezTo>
                <a:cubicBezTo>
                  <a:pt x="775" y="1591"/>
                  <a:pt x="841" y="1660"/>
                  <a:pt x="909" y="1692"/>
                </a:cubicBezTo>
                <a:cubicBezTo>
                  <a:pt x="977" y="1724"/>
                  <a:pt x="1037" y="1783"/>
                  <a:pt x="1090" y="1794"/>
                </a:cubicBezTo>
                <a:cubicBezTo>
                  <a:pt x="1143" y="1805"/>
                  <a:pt x="1188" y="1792"/>
                  <a:pt x="1226" y="1760"/>
                </a:cubicBezTo>
                <a:cubicBezTo>
                  <a:pt x="1264" y="1728"/>
                  <a:pt x="1245" y="1606"/>
                  <a:pt x="1317" y="1602"/>
                </a:cubicBezTo>
                <a:cubicBezTo>
                  <a:pt x="1389" y="1598"/>
                  <a:pt x="1590" y="1735"/>
                  <a:pt x="1656" y="1737"/>
                </a:cubicBezTo>
                <a:cubicBezTo>
                  <a:pt x="1722" y="1739"/>
                  <a:pt x="1743" y="1685"/>
                  <a:pt x="1713" y="1613"/>
                </a:cubicBezTo>
                <a:cubicBezTo>
                  <a:pt x="1683" y="1541"/>
                  <a:pt x="1535" y="1386"/>
                  <a:pt x="1475" y="1307"/>
                </a:cubicBezTo>
                <a:cubicBezTo>
                  <a:pt x="1415" y="1228"/>
                  <a:pt x="1387" y="1191"/>
                  <a:pt x="1351" y="1138"/>
                </a:cubicBezTo>
                <a:cubicBezTo>
                  <a:pt x="1315" y="1085"/>
                  <a:pt x="1215" y="1079"/>
                  <a:pt x="1260" y="990"/>
                </a:cubicBezTo>
                <a:cubicBezTo>
                  <a:pt x="1305" y="901"/>
                  <a:pt x="1550" y="706"/>
                  <a:pt x="1622" y="606"/>
                </a:cubicBezTo>
                <a:cubicBezTo>
                  <a:pt x="1694" y="506"/>
                  <a:pt x="1729" y="413"/>
                  <a:pt x="1690" y="390"/>
                </a:cubicBezTo>
                <a:cubicBezTo>
                  <a:pt x="1651" y="367"/>
                  <a:pt x="1472" y="438"/>
                  <a:pt x="1385" y="470"/>
                </a:cubicBezTo>
                <a:cubicBezTo>
                  <a:pt x="1298" y="502"/>
                  <a:pt x="1226" y="585"/>
                  <a:pt x="1169" y="583"/>
                </a:cubicBezTo>
                <a:cubicBezTo>
                  <a:pt x="1112" y="581"/>
                  <a:pt x="1070" y="504"/>
                  <a:pt x="1040" y="459"/>
                </a:cubicBezTo>
                <a:cubicBezTo>
                  <a:pt x="1010" y="414"/>
                  <a:pt x="1008" y="362"/>
                  <a:pt x="988" y="311"/>
                </a:cubicBezTo>
                <a:cubicBezTo>
                  <a:pt x="968" y="260"/>
                  <a:pt x="931" y="179"/>
                  <a:pt x="920" y="153"/>
                </a:cubicBezTo>
              </a:path>
            </a:pathLst>
          </a:custGeom>
          <a:gradFill rotWithShape="1">
            <a:gsLst>
              <a:gs pos="0">
                <a:srgbClr val="C278BE"/>
              </a:gs>
              <a:gs pos="100000">
                <a:srgbClr val="823B7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823B7F"/>
            </a:extrusionClr>
          </a:sp3d>
        </p:spPr>
        <p:txBody>
          <a:bodyPr lIns="92075" tIns="46038" rIns="92075" bIns="46038">
            <a:flatTx/>
          </a:bodyPr>
          <a:lstStyle/>
          <a:p>
            <a:endParaRPr lang="ru-RU"/>
          </a:p>
        </p:txBody>
      </p:sp>
      <p:sp>
        <p:nvSpPr>
          <p:cNvPr id="579593" name="AutoShape 9"/>
          <p:cNvSpPr>
            <a:spLocks noChangeArrowheads="1"/>
          </p:cNvSpPr>
          <p:nvPr/>
        </p:nvSpPr>
        <p:spPr bwMode="auto">
          <a:xfrm rot="-10776133">
            <a:off x="9997018" y="2419351"/>
            <a:ext cx="1712383" cy="3738563"/>
          </a:xfrm>
          <a:prstGeom prst="flowChartDelay">
            <a:avLst/>
          </a:prstGeom>
          <a:solidFill>
            <a:srgbClr val="E4C2E2"/>
          </a:solidFill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9594" name="Oval 10"/>
          <p:cNvSpPr>
            <a:spLocks noChangeArrowheads="1"/>
          </p:cNvSpPr>
          <p:nvPr/>
        </p:nvSpPr>
        <p:spPr bwMode="auto">
          <a:xfrm>
            <a:off x="4768851" y="2587625"/>
            <a:ext cx="508000" cy="381000"/>
          </a:xfrm>
          <a:prstGeom prst="ellipse">
            <a:avLst/>
          </a:prstGeom>
          <a:noFill/>
          <a:ln w="38100">
            <a:solidFill>
              <a:srgbClr val="823B7F"/>
            </a:solidFill>
            <a:round/>
            <a:headEnd/>
            <a:tailEnd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9595" name="Line 11"/>
          <p:cNvSpPr>
            <a:spLocks noChangeShapeType="1"/>
          </p:cNvSpPr>
          <p:nvPr/>
        </p:nvSpPr>
        <p:spPr bwMode="auto">
          <a:xfrm rot="547019" flipV="1">
            <a:off x="5562600" y="3446463"/>
            <a:ext cx="1712384" cy="1085850"/>
          </a:xfrm>
          <a:prstGeom prst="line">
            <a:avLst/>
          </a:pr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6449485" y="6265863"/>
            <a:ext cx="5132916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Ферментный насос для </a:t>
            </a:r>
          </a:p>
          <a:p>
            <a:pPr>
              <a:lnSpc>
                <a:spcPct val="90000"/>
              </a:lnSpc>
            </a:pPr>
            <a:r>
              <a:rPr lang="ru-RU" sz="1400"/>
              <a:t>обратного захвата моноаминов</a:t>
            </a:r>
          </a:p>
        </p:txBody>
      </p:sp>
      <p:sp>
        <p:nvSpPr>
          <p:cNvPr id="579597" name="Text Box 13"/>
          <p:cNvSpPr txBox="1">
            <a:spLocks noChangeArrowheads="1"/>
          </p:cNvSpPr>
          <p:nvPr/>
        </p:nvSpPr>
        <p:spPr bwMode="auto">
          <a:xfrm>
            <a:off x="2146300" y="4168775"/>
            <a:ext cx="914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latin typeface="Arial" charset="0"/>
                <a:cs typeface="Arial" charset="0"/>
              </a:rPr>
              <a:t>РНК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7440085" y="1273176"/>
            <a:ext cx="3295649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нейротрансмитеры</a:t>
            </a:r>
          </a:p>
        </p:txBody>
      </p:sp>
      <p:sp>
        <p:nvSpPr>
          <p:cNvPr id="579599" name="Line 15"/>
          <p:cNvSpPr>
            <a:spLocks noChangeShapeType="1"/>
          </p:cNvSpPr>
          <p:nvPr/>
        </p:nvSpPr>
        <p:spPr bwMode="auto">
          <a:xfrm rot="21266821" flipH="1">
            <a:off x="4182533" y="2933700"/>
            <a:ext cx="482600" cy="198438"/>
          </a:xfrm>
          <a:prstGeom prst="line">
            <a:avLst/>
          </a:pr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9600" name="Arc 16"/>
          <p:cNvSpPr>
            <a:spLocks/>
          </p:cNvSpPr>
          <p:nvPr/>
        </p:nvSpPr>
        <p:spPr bwMode="auto">
          <a:xfrm rot="16348843" flipH="1">
            <a:off x="3434557" y="4480719"/>
            <a:ext cx="484188" cy="850900"/>
          </a:xfrm>
          <a:custGeom>
            <a:avLst/>
            <a:gdLst>
              <a:gd name="G0" fmla="+- 0 0 0"/>
              <a:gd name="G1" fmla="+- 21443 0 0"/>
              <a:gd name="G2" fmla="+- 21600 0 0"/>
              <a:gd name="T0" fmla="*/ 2602 w 21600"/>
              <a:gd name="T1" fmla="*/ 0 h 25406"/>
              <a:gd name="T2" fmla="*/ 21233 w 21600"/>
              <a:gd name="T3" fmla="*/ 25406 h 25406"/>
              <a:gd name="T4" fmla="*/ 0 w 21600"/>
              <a:gd name="T5" fmla="*/ 21443 h 25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406" fill="none" extrusionOk="0">
                <a:moveTo>
                  <a:pt x="2601" y="0"/>
                </a:moveTo>
                <a:cubicBezTo>
                  <a:pt x="13445" y="1316"/>
                  <a:pt x="21600" y="10519"/>
                  <a:pt x="21600" y="21443"/>
                </a:cubicBezTo>
                <a:cubicBezTo>
                  <a:pt x="21600" y="22772"/>
                  <a:pt x="21477" y="24099"/>
                  <a:pt x="21233" y="25406"/>
                </a:cubicBezTo>
              </a:path>
              <a:path w="21600" h="25406" stroke="0" extrusionOk="0">
                <a:moveTo>
                  <a:pt x="2601" y="0"/>
                </a:moveTo>
                <a:cubicBezTo>
                  <a:pt x="13445" y="1316"/>
                  <a:pt x="21600" y="10519"/>
                  <a:pt x="21600" y="21443"/>
                </a:cubicBezTo>
                <a:cubicBezTo>
                  <a:pt x="21600" y="22772"/>
                  <a:pt x="21477" y="24099"/>
                  <a:pt x="21233" y="25406"/>
                </a:cubicBezTo>
                <a:lnTo>
                  <a:pt x="0" y="21443"/>
                </a:lnTo>
                <a:close/>
              </a:path>
            </a:pathLst>
          </a:cu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7777" name="Arc 17"/>
          <p:cNvSpPr>
            <a:spLocks/>
          </p:cNvSpPr>
          <p:nvPr/>
        </p:nvSpPr>
        <p:spPr bwMode="auto">
          <a:xfrm rot="-3848205">
            <a:off x="2552172" y="4809597"/>
            <a:ext cx="784225" cy="1071033"/>
          </a:xfrm>
          <a:custGeom>
            <a:avLst/>
            <a:gdLst>
              <a:gd name="T0" fmla="*/ 0 w 31325"/>
              <a:gd name="T1" fmla="*/ 130830 h 21600"/>
              <a:gd name="T2" fmla="*/ 784225 w 31325"/>
              <a:gd name="T3" fmla="*/ 458462 h 21600"/>
              <a:gd name="T4" fmla="*/ 295815 w 31325"/>
              <a:gd name="T5" fmla="*/ 803275 h 21600"/>
              <a:gd name="T6" fmla="*/ 0 60000 65536"/>
              <a:gd name="T7" fmla="*/ 0 60000 65536"/>
              <a:gd name="T8" fmla="*/ 0 60000 65536"/>
              <a:gd name="T9" fmla="*/ 0 w 31325"/>
              <a:gd name="T10" fmla="*/ 0 h 21600"/>
              <a:gd name="T11" fmla="*/ 31325 w 313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25" h="21600" fill="none" extrusionOk="0">
                <a:moveTo>
                  <a:pt x="0" y="3518"/>
                </a:moveTo>
                <a:cubicBezTo>
                  <a:pt x="3513" y="1222"/>
                  <a:pt x="7619" y="-1"/>
                  <a:pt x="11816" y="0"/>
                </a:cubicBezTo>
                <a:cubicBezTo>
                  <a:pt x="20153" y="0"/>
                  <a:pt x="27746" y="4798"/>
                  <a:pt x="31324" y="12328"/>
                </a:cubicBezTo>
              </a:path>
              <a:path w="31325" h="21600" stroke="0" extrusionOk="0">
                <a:moveTo>
                  <a:pt x="0" y="3518"/>
                </a:moveTo>
                <a:cubicBezTo>
                  <a:pt x="3513" y="1222"/>
                  <a:pt x="7619" y="-1"/>
                  <a:pt x="11816" y="0"/>
                </a:cubicBezTo>
                <a:cubicBezTo>
                  <a:pt x="20153" y="0"/>
                  <a:pt x="27746" y="4798"/>
                  <a:pt x="31324" y="12328"/>
                </a:cubicBezTo>
                <a:lnTo>
                  <a:pt x="11816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prstDash val="sysDot"/>
            <a:round/>
            <a:headEnd type="none" w="med" len="lg"/>
            <a:tailEnd type="arrow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 flipV="1">
            <a:off x="8346018" y="1498600"/>
            <a:ext cx="1276349" cy="693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 flipV="1">
            <a:off x="9438218" y="1492250"/>
            <a:ext cx="190500" cy="723900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766052" y="2387601"/>
            <a:ext cx="664633" cy="214313"/>
            <a:chOff x="3444" y="1321"/>
            <a:chExt cx="314" cy="135"/>
          </a:xfrm>
        </p:grpSpPr>
        <p:sp>
          <p:nvSpPr>
            <p:cNvPr id="579605" name="Freeform 21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8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8925984" y="2235201"/>
            <a:ext cx="768349" cy="214313"/>
            <a:chOff x="3874" y="1113"/>
            <a:chExt cx="363" cy="135"/>
          </a:xfrm>
        </p:grpSpPr>
        <p:sp>
          <p:nvSpPr>
            <p:cNvPr id="579608" name="Freeform 24"/>
            <p:cNvSpPr>
              <a:spLocks/>
            </p:cNvSpPr>
            <p:nvPr/>
          </p:nvSpPr>
          <p:spPr bwMode="auto">
            <a:xfrm>
              <a:off x="3874" y="1113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84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921" y="1144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8724901" y="2862263"/>
            <a:ext cx="664633" cy="214312"/>
            <a:chOff x="3444" y="1321"/>
            <a:chExt cx="314" cy="135"/>
          </a:xfrm>
        </p:grpSpPr>
        <p:sp>
          <p:nvSpPr>
            <p:cNvPr id="579611" name="Freeform 27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82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706785" y="2982913"/>
            <a:ext cx="664633" cy="214312"/>
            <a:chOff x="3444" y="1321"/>
            <a:chExt cx="314" cy="135"/>
          </a:xfrm>
        </p:grpSpPr>
        <p:sp>
          <p:nvSpPr>
            <p:cNvPr id="579614" name="Freeform 30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80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8403168" y="3671888"/>
            <a:ext cx="664633" cy="214312"/>
            <a:chOff x="3444" y="1321"/>
            <a:chExt cx="314" cy="135"/>
          </a:xfrm>
        </p:grpSpPr>
        <p:sp>
          <p:nvSpPr>
            <p:cNvPr id="579617" name="Freeform 33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78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6834718" y="3189288"/>
            <a:ext cx="664633" cy="214312"/>
            <a:chOff x="3669" y="3280"/>
            <a:chExt cx="314" cy="135"/>
          </a:xfrm>
        </p:grpSpPr>
        <p:sp>
          <p:nvSpPr>
            <p:cNvPr id="579620" name="Freeform 36"/>
            <p:cNvSpPr>
              <a:spLocks/>
            </p:cNvSpPr>
            <p:nvPr/>
          </p:nvSpPr>
          <p:spPr bwMode="auto">
            <a:xfrm flipH="1">
              <a:off x="3669" y="3280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76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796" y="3311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687734" y="3448051"/>
            <a:ext cx="768351" cy="214313"/>
            <a:chOff x="3874" y="1113"/>
            <a:chExt cx="363" cy="135"/>
          </a:xfrm>
        </p:grpSpPr>
        <p:sp>
          <p:nvSpPr>
            <p:cNvPr id="579623" name="Freeform 39"/>
            <p:cNvSpPr>
              <a:spLocks/>
            </p:cNvSpPr>
            <p:nvPr/>
          </p:nvSpPr>
          <p:spPr bwMode="auto">
            <a:xfrm>
              <a:off x="3874" y="1113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74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921" y="1144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7958667" y="5851526"/>
            <a:ext cx="768351" cy="214313"/>
            <a:chOff x="3874" y="1113"/>
            <a:chExt cx="363" cy="135"/>
          </a:xfrm>
        </p:grpSpPr>
        <p:sp>
          <p:nvSpPr>
            <p:cNvPr id="579626" name="Freeform 42"/>
            <p:cNvSpPr>
              <a:spLocks/>
            </p:cNvSpPr>
            <p:nvPr/>
          </p:nvSpPr>
          <p:spPr bwMode="auto">
            <a:xfrm>
              <a:off x="3874" y="1113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72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3921" y="1144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 rot="563181">
            <a:off x="7150101" y="2644776"/>
            <a:ext cx="768351" cy="214313"/>
            <a:chOff x="4296" y="3908"/>
            <a:chExt cx="363" cy="135"/>
          </a:xfrm>
        </p:grpSpPr>
        <p:sp>
          <p:nvSpPr>
            <p:cNvPr id="579629" name="Freeform 45"/>
            <p:cNvSpPr>
              <a:spLocks/>
            </p:cNvSpPr>
            <p:nvPr/>
          </p:nvSpPr>
          <p:spPr bwMode="auto">
            <a:xfrm flipH="1">
              <a:off x="4296" y="3908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70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439" y="3939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 rot="-2373701">
            <a:off x="6333067" y="4778376"/>
            <a:ext cx="768351" cy="214313"/>
            <a:chOff x="4296" y="3908"/>
            <a:chExt cx="363" cy="135"/>
          </a:xfrm>
        </p:grpSpPr>
        <p:sp>
          <p:nvSpPr>
            <p:cNvPr id="579632" name="Freeform 48"/>
            <p:cNvSpPr>
              <a:spLocks/>
            </p:cNvSpPr>
            <p:nvPr/>
          </p:nvSpPr>
          <p:spPr bwMode="auto">
            <a:xfrm flipH="1">
              <a:off x="4296" y="3908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68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439" y="3939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 rot="-5400000">
            <a:off x="6117961" y="5720558"/>
            <a:ext cx="576263" cy="285749"/>
            <a:chOff x="4296" y="3908"/>
            <a:chExt cx="363" cy="135"/>
          </a:xfrm>
        </p:grpSpPr>
        <p:sp>
          <p:nvSpPr>
            <p:cNvPr id="579635" name="Freeform 51"/>
            <p:cNvSpPr>
              <a:spLocks/>
            </p:cNvSpPr>
            <p:nvPr/>
          </p:nvSpPr>
          <p:spPr bwMode="auto">
            <a:xfrm flipH="1">
              <a:off x="4296" y="3908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66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4439" y="3939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677834" y="4767263"/>
            <a:ext cx="768351" cy="214312"/>
            <a:chOff x="2309" y="2520"/>
            <a:chExt cx="363" cy="135"/>
          </a:xfrm>
        </p:grpSpPr>
        <p:sp>
          <p:nvSpPr>
            <p:cNvPr id="579638" name="Freeform 54"/>
            <p:cNvSpPr>
              <a:spLocks/>
            </p:cNvSpPr>
            <p:nvPr/>
          </p:nvSpPr>
          <p:spPr bwMode="auto">
            <a:xfrm rot="10800000" flipH="1">
              <a:off x="2309" y="2520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64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353" y="2547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3325284" y="3255963"/>
            <a:ext cx="1219200" cy="304800"/>
            <a:chOff x="1565" y="2976"/>
            <a:chExt cx="576" cy="192"/>
          </a:xfrm>
        </p:grpSpPr>
        <p:sp>
          <p:nvSpPr>
            <p:cNvPr id="579641" name="Oval 57"/>
            <p:cNvSpPr>
              <a:spLocks noChangeArrowheads="1"/>
            </p:cNvSpPr>
            <p:nvPr/>
          </p:nvSpPr>
          <p:spPr bwMode="auto">
            <a:xfrm>
              <a:off x="1565" y="2976"/>
              <a:ext cx="576" cy="192"/>
            </a:xfrm>
            <a:prstGeom prst="ellipse">
              <a:avLst/>
            </a:prstGeom>
            <a:noFill/>
            <a:ln w="2857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9642" name="Line 58"/>
            <p:cNvSpPr>
              <a:spLocks noChangeShapeType="1"/>
            </p:cNvSpPr>
            <p:nvPr/>
          </p:nvSpPr>
          <p:spPr bwMode="auto">
            <a:xfrm>
              <a:off x="1728" y="2976"/>
              <a:ext cx="0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9643" name="Line 59"/>
            <p:cNvSpPr>
              <a:spLocks noChangeShapeType="1"/>
            </p:cNvSpPr>
            <p:nvPr/>
          </p:nvSpPr>
          <p:spPr bwMode="auto">
            <a:xfrm flipV="1">
              <a:off x="1872" y="3120"/>
              <a:ext cx="0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9644" name="Line 60"/>
            <p:cNvSpPr>
              <a:spLocks noChangeShapeType="1"/>
            </p:cNvSpPr>
            <p:nvPr/>
          </p:nvSpPr>
          <p:spPr bwMode="auto">
            <a:xfrm flipH="1" flipV="1">
              <a:off x="2016" y="3072"/>
              <a:ext cx="48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9645" name="Line 61"/>
            <p:cNvSpPr>
              <a:spLocks noChangeShapeType="1"/>
            </p:cNvSpPr>
            <p:nvPr/>
          </p:nvSpPr>
          <p:spPr bwMode="auto">
            <a:xfrm flipV="1">
              <a:off x="1632" y="3072"/>
              <a:ext cx="96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79646" name="Line 62"/>
            <p:cNvSpPr>
              <a:spLocks noChangeShapeType="1"/>
            </p:cNvSpPr>
            <p:nvPr/>
          </p:nvSpPr>
          <p:spPr bwMode="auto">
            <a:xfrm>
              <a:off x="1872" y="2976"/>
              <a:ext cx="0" cy="48"/>
            </a:xfrm>
            <a:prstGeom prst="line">
              <a:avLst/>
            </a:prstGeom>
            <a:noFill/>
            <a:ln w="9525">
              <a:solidFill>
                <a:srgbClr val="823B7F"/>
              </a:solidFill>
              <a:round/>
              <a:headEnd/>
              <a:tailEnd/>
            </a:ln>
            <a:effectLst>
              <a:outerShdw dist="17961" dir="2700000" algn="ctr" rotWithShape="0">
                <a:srgbClr val="777777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117793" name="Text Box 63"/>
          <p:cNvSpPr txBox="1">
            <a:spLocks noChangeArrowheads="1"/>
          </p:cNvSpPr>
          <p:nvPr/>
        </p:nvSpPr>
        <p:spPr bwMode="auto">
          <a:xfrm>
            <a:off x="4684184" y="1527176"/>
            <a:ext cx="1786467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Рецепторы</a:t>
            </a:r>
          </a:p>
        </p:txBody>
      </p:sp>
      <p:sp>
        <p:nvSpPr>
          <p:cNvPr id="117794" name="Freeform 64"/>
          <p:cNvSpPr>
            <a:spLocks/>
          </p:cNvSpPr>
          <p:nvPr/>
        </p:nvSpPr>
        <p:spPr bwMode="auto">
          <a:xfrm rot="-3590689">
            <a:off x="6193103" y="1584061"/>
            <a:ext cx="842962" cy="935567"/>
          </a:xfrm>
          <a:custGeom>
            <a:avLst/>
            <a:gdLst>
              <a:gd name="T0" fmla="*/ 0 w 412"/>
              <a:gd name="T1" fmla="*/ 503 h 503"/>
              <a:gd name="T2" fmla="*/ 279 w 412"/>
              <a:gd name="T3" fmla="*/ 0 h 503"/>
              <a:gd name="T4" fmla="*/ 0 60000 65536"/>
              <a:gd name="T5" fmla="*/ 0 60000 65536"/>
              <a:gd name="T6" fmla="*/ 0 w 412"/>
              <a:gd name="T7" fmla="*/ 0 h 503"/>
              <a:gd name="T8" fmla="*/ 412 w 412"/>
              <a:gd name="T9" fmla="*/ 503 h 5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2" h="503">
                <a:moveTo>
                  <a:pt x="0" y="503"/>
                </a:moveTo>
                <a:cubicBezTo>
                  <a:pt x="412" y="464"/>
                  <a:pt x="337" y="12"/>
                  <a:pt x="279" y="0"/>
                </a:cubicBezTo>
              </a:path>
            </a:pathLst>
          </a:cu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795" name="Freeform 65"/>
          <p:cNvSpPr>
            <a:spLocks/>
          </p:cNvSpPr>
          <p:nvPr/>
        </p:nvSpPr>
        <p:spPr bwMode="auto">
          <a:xfrm rot="-3590689">
            <a:off x="5952862" y="1576653"/>
            <a:ext cx="1497012" cy="1426633"/>
          </a:xfrm>
          <a:custGeom>
            <a:avLst/>
            <a:gdLst>
              <a:gd name="T0" fmla="*/ 0 w 559"/>
              <a:gd name="T1" fmla="*/ 886 h 886"/>
              <a:gd name="T2" fmla="*/ 406 w 559"/>
              <a:gd name="T3" fmla="*/ 0 h 886"/>
              <a:gd name="T4" fmla="*/ 0 60000 65536"/>
              <a:gd name="T5" fmla="*/ 0 60000 65536"/>
              <a:gd name="T6" fmla="*/ 0 w 559"/>
              <a:gd name="T7" fmla="*/ 0 h 886"/>
              <a:gd name="T8" fmla="*/ 559 w 559"/>
              <a:gd name="T9" fmla="*/ 886 h 8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9" h="886">
                <a:moveTo>
                  <a:pt x="0" y="886"/>
                </a:moveTo>
                <a:cubicBezTo>
                  <a:pt x="559" y="802"/>
                  <a:pt x="525" y="34"/>
                  <a:pt x="406" y="0"/>
                </a:cubicBezTo>
              </a:path>
            </a:pathLst>
          </a:cu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Group 66"/>
          <p:cNvGrpSpPr>
            <a:grpSpLocks/>
          </p:cNvGrpSpPr>
          <p:nvPr/>
        </p:nvGrpSpPr>
        <p:grpSpPr bwMode="auto">
          <a:xfrm rot="-1407671">
            <a:off x="6574367" y="5006976"/>
            <a:ext cx="768351" cy="214313"/>
            <a:chOff x="4296" y="3908"/>
            <a:chExt cx="363" cy="135"/>
          </a:xfrm>
        </p:grpSpPr>
        <p:sp>
          <p:nvSpPr>
            <p:cNvPr id="579651" name="Freeform 67"/>
            <p:cNvSpPr>
              <a:spLocks/>
            </p:cNvSpPr>
            <p:nvPr/>
          </p:nvSpPr>
          <p:spPr bwMode="auto">
            <a:xfrm flipH="1">
              <a:off x="4296" y="3908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56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4439" y="3939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4802718" y="3262313"/>
            <a:ext cx="664633" cy="214312"/>
            <a:chOff x="3444" y="1321"/>
            <a:chExt cx="314" cy="135"/>
          </a:xfrm>
        </p:grpSpPr>
        <p:sp>
          <p:nvSpPr>
            <p:cNvPr id="579654" name="Freeform 70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54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579656" name="plant"/>
          <p:cNvSpPr>
            <a:spLocks noEditPoints="1" noChangeArrowheads="1"/>
          </p:cNvSpPr>
          <p:nvPr/>
        </p:nvSpPr>
        <p:spPr bwMode="auto">
          <a:xfrm>
            <a:off x="4197351" y="5049838"/>
            <a:ext cx="1143000" cy="7048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E1B205"/>
              </a:gs>
              <a:gs pos="100000">
                <a:srgbClr val="5E4A02"/>
              </a:gs>
            </a:gsLst>
            <a:path path="rect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7799" name="Arc 73"/>
          <p:cNvSpPr>
            <a:spLocks/>
          </p:cNvSpPr>
          <p:nvPr/>
        </p:nvSpPr>
        <p:spPr bwMode="auto">
          <a:xfrm rot="10248497" flipV="1">
            <a:off x="8705851" y="5753101"/>
            <a:ext cx="990600" cy="461963"/>
          </a:xfrm>
          <a:custGeom>
            <a:avLst/>
            <a:gdLst>
              <a:gd name="T0" fmla="*/ 210595 w 21594"/>
              <a:gd name="T1" fmla="*/ 0 h 20714"/>
              <a:gd name="T2" fmla="*/ 742950 w 21594"/>
              <a:gd name="T3" fmla="*/ 450544 h 20714"/>
              <a:gd name="T4" fmla="*/ 0 w 21594"/>
              <a:gd name="T5" fmla="*/ 461963 h 20714"/>
              <a:gd name="T6" fmla="*/ 0 60000 65536"/>
              <a:gd name="T7" fmla="*/ 0 60000 65536"/>
              <a:gd name="T8" fmla="*/ 0 60000 65536"/>
              <a:gd name="T9" fmla="*/ 0 w 21594"/>
              <a:gd name="T10" fmla="*/ 0 h 20714"/>
              <a:gd name="T11" fmla="*/ 21594 w 21594"/>
              <a:gd name="T12" fmla="*/ 20714 h 207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4" h="20714" fill="none" extrusionOk="0">
                <a:moveTo>
                  <a:pt x="6121" y="-1"/>
                </a:moveTo>
                <a:cubicBezTo>
                  <a:pt x="15119" y="2658"/>
                  <a:pt x="21371" y="10822"/>
                  <a:pt x="21593" y="20202"/>
                </a:cubicBezTo>
              </a:path>
              <a:path w="21594" h="20714" stroke="0" extrusionOk="0">
                <a:moveTo>
                  <a:pt x="6121" y="-1"/>
                </a:moveTo>
                <a:cubicBezTo>
                  <a:pt x="15119" y="2658"/>
                  <a:pt x="21371" y="10822"/>
                  <a:pt x="21593" y="20202"/>
                </a:cubicBezTo>
                <a:lnTo>
                  <a:pt x="0" y="20714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800" name="Text Box 74"/>
          <p:cNvSpPr txBox="1">
            <a:spLocks noChangeArrowheads="1"/>
          </p:cNvSpPr>
          <p:nvPr/>
        </p:nvSpPr>
        <p:spPr bwMode="auto">
          <a:xfrm>
            <a:off x="245533" y="5664201"/>
            <a:ext cx="3640667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Синтез веществ, обеспечивающих жизнедеятельность нейрона и моноаминов</a:t>
            </a:r>
          </a:p>
        </p:txBody>
      </p:sp>
      <p:sp>
        <p:nvSpPr>
          <p:cNvPr id="117801" name="Arc 75"/>
          <p:cNvSpPr>
            <a:spLocks/>
          </p:cNvSpPr>
          <p:nvPr/>
        </p:nvSpPr>
        <p:spPr bwMode="auto">
          <a:xfrm rot="13566243" flipV="1">
            <a:off x="3204634" y="2044172"/>
            <a:ext cx="1098550" cy="721783"/>
          </a:xfrm>
          <a:custGeom>
            <a:avLst/>
            <a:gdLst>
              <a:gd name="T0" fmla="*/ 0 w 29141"/>
              <a:gd name="T1" fmla="*/ 56715 h 21600"/>
              <a:gd name="T2" fmla="*/ 1098550 w 29141"/>
              <a:gd name="T3" fmla="*/ 309364 h 21600"/>
              <a:gd name="T4" fmla="*/ 362841 w 29141"/>
              <a:gd name="T5" fmla="*/ 541337 h 21600"/>
              <a:gd name="T6" fmla="*/ 0 60000 65536"/>
              <a:gd name="T7" fmla="*/ 0 60000 65536"/>
              <a:gd name="T8" fmla="*/ 0 60000 65536"/>
              <a:gd name="T9" fmla="*/ 0 w 29141"/>
              <a:gd name="T10" fmla="*/ 0 h 21600"/>
              <a:gd name="T11" fmla="*/ 29141 w 291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41" h="21600" fill="none" extrusionOk="0">
                <a:moveTo>
                  <a:pt x="0" y="2263"/>
                </a:moveTo>
                <a:cubicBezTo>
                  <a:pt x="2990" y="774"/>
                  <a:pt x="6284" y="-1"/>
                  <a:pt x="9625" y="0"/>
                </a:cubicBezTo>
                <a:cubicBezTo>
                  <a:pt x="17968" y="0"/>
                  <a:pt x="25565" y="4805"/>
                  <a:pt x="29141" y="12343"/>
                </a:cubicBezTo>
              </a:path>
              <a:path w="29141" h="21600" stroke="0" extrusionOk="0">
                <a:moveTo>
                  <a:pt x="0" y="2263"/>
                </a:moveTo>
                <a:cubicBezTo>
                  <a:pt x="2990" y="774"/>
                  <a:pt x="6284" y="-1"/>
                  <a:pt x="9625" y="0"/>
                </a:cubicBezTo>
                <a:cubicBezTo>
                  <a:pt x="17968" y="0"/>
                  <a:pt x="25565" y="4805"/>
                  <a:pt x="29141" y="12343"/>
                </a:cubicBezTo>
                <a:lnTo>
                  <a:pt x="9625" y="2160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802" name="AutoShape 76"/>
          <p:cNvSpPr>
            <a:spLocks noChangeArrowheads="1"/>
          </p:cNvSpPr>
          <p:nvPr/>
        </p:nvSpPr>
        <p:spPr bwMode="auto">
          <a:xfrm>
            <a:off x="9067801" y="4152901"/>
            <a:ext cx="1553633" cy="1865313"/>
          </a:xfrm>
          <a:custGeom>
            <a:avLst/>
            <a:gdLst>
              <a:gd name="T0" fmla="*/ 582613 w 21600"/>
              <a:gd name="T1" fmla="*/ 0 h 21600"/>
              <a:gd name="T2" fmla="*/ 170630 w 21600"/>
              <a:gd name="T3" fmla="*/ 273147 h 21600"/>
              <a:gd name="T4" fmla="*/ 0 w 21600"/>
              <a:gd name="T5" fmla="*/ 932657 h 21600"/>
              <a:gd name="T6" fmla="*/ 170630 w 21600"/>
              <a:gd name="T7" fmla="*/ 1592166 h 21600"/>
              <a:gd name="T8" fmla="*/ 582613 w 21600"/>
              <a:gd name="T9" fmla="*/ 1865313 h 21600"/>
              <a:gd name="T10" fmla="*/ 994595 w 21600"/>
              <a:gd name="T11" fmla="*/ 1592166 h 21600"/>
              <a:gd name="T12" fmla="*/ 1165225 w 21600"/>
              <a:gd name="T13" fmla="*/ 932657 h 21600"/>
              <a:gd name="T14" fmla="*/ 994595 w 21600"/>
              <a:gd name="T15" fmla="*/ 2731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01" y="10800"/>
                </a:moveTo>
                <a:cubicBezTo>
                  <a:pt x="1501" y="15936"/>
                  <a:pt x="5664" y="20099"/>
                  <a:pt x="10800" y="20099"/>
                </a:cubicBezTo>
                <a:cubicBezTo>
                  <a:pt x="15936" y="20099"/>
                  <a:pt x="20099" y="15936"/>
                  <a:pt x="20099" y="10800"/>
                </a:cubicBezTo>
                <a:cubicBezTo>
                  <a:pt x="20099" y="5664"/>
                  <a:pt x="15936" y="1501"/>
                  <a:pt x="10800" y="1501"/>
                </a:cubicBezTo>
                <a:cubicBezTo>
                  <a:pt x="5664" y="1501"/>
                  <a:pt x="1501" y="5664"/>
                  <a:pt x="1501" y="10800"/>
                </a:cubicBezTo>
                <a:close/>
              </a:path>
            </a:pathLst>
          </a:custGeom>
          <a:solidFill>
            <a:srgbClr val="A2489E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C985C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4790018" y="4454526"/>
            <a:ext cx="768349" cy="214313"/>
            <a:chOff x="3874" y="1113"/>
            <a:chExt cx="363" cy="135"/>
          </a:xfrm>
        </p:grpSpPr>
        <p:sp>
          <p:nvSpPr>
            <p:cNvPr id="579662" name="Freeform 78"/>
            <p:cNvSpPr>
              <a:spLocks/>
            </p:cNvSpPr>
            <p:nvPr/>
          </p:nvSpPr>
          <p:spPr bwMode="auto">
            <a:xfrm>
              <a:off x="3874" y="1113"/>
              <a:ext cx="363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8" y="0"/>
                </a:cxn>
                <a:cxn ang="0">
                  <a:pos x="858" y="634"/>
                </a:cxn>
                <a:cxn ang="0">
                  <a:pos x="0" y="634"/>
                </a:cxn>
                <a:cxn ang="0">
                  <a:pos x="0" y="0"/>
                </a:cxn>
              </a:cxnLst>
              <a:rect l="0" t="0" r="r" b="b"/>
              <a:pathLst>
                <a:path w="1291" h="634">
                  <a:moveTo>
                    <a:pt x="0" y="0"/>
                  </a:moveTo>
                  <a:cubicBezTo>
                    <a:pt x="0" y="0"/>
                    <a:pt x="429" y="0"/>
                    <a:pt x="858" y="0"/>
                  </a:cubicBezTo>
                  <a:cubicBezTo>
                    <a:pt x="1291" y="339"/>
                    <a:pt x="858" y="634"/>
                    <a:pt x="858" y="634"/>
                  </a:cubicBez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86CD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52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3921" y="1144"/>
              <a:ext cx="164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5-НТ</a:t>
              </a:r>
            </a:p>
          </p:txBody>
        </p:sp>
      </p:grp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4379385" y="4170363"/>
            <a:ext cx="664633" cy="214312"/>
            <a:chOff x="3444" y="1321"/>
            <a:chExt cx="314" cy="135"/>
          </a:xfrm>
        </p:grpSpPr>
        <p:sp>
          <p:nvSpPr>
            <p:cNvPr id="579665" name="Freeform 81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50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5386918" y="4697413"/>
            <a:ext cx="664633" cy="214312"/>
            <a:chOff x="3444" y="1321"/>
            <a:chExt cx="314" cy="135"/>
          </a:xfrm>
        </p:grpSpPr>
        <p:sp>
          <p:nvSpPr>
            <p:cNvPr id="579668" name="Freeform 84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48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579670" name="Line 86"/>
          <p:cNvSpPr>
            <a:spLocks noChangeShapeType="1"/>
          </p:cNvSpPr>
          <p:nvPr/>
        </p:nvSpPr>
        <p:spPr bwMode="auto">
          <a:xfrm rot="21266821" flipV="1">
            <a:off x="3295651" y="4645026"/>
            <a:ext cx="1200149" cy="41275"/>
          </a:xfrm>
          <a:prstGeom prst="line">
            <a:avLst/>
          </a:pr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20" name="Group 87"/>
          <p:cNvGrpSpPr>
            <a:grpSpLocks/>
          </p:cNvGrpSpPr>
          <p:nvPr/>
        </p:nvGrpSpPr>
        <p:grpSpPr bwMode="auto">
          <a:xfrm>
            <a:off x="7687734" y="5730876"/>
            <a:ext cx="664633" cy="214313"/>
            <a:chOff x="3444" y="1321"/>
            <a:chExt cx="314" cy="135"/>
          </a:xfrm>
        </p:grpSpPr>
        <p:sp>
          <p:nvSpPr>
            <p:cNvPr id="579672" name="Freeform 88"/>
            <p:cNvSpPr>
              <a:spLocks/>
            </p:cNvSpPr>
            <p:nvPr/>
          </p:nvSpPr>
          <p:spPr bwMode="auto">
            <a:xfrm>
              <a:off x="3444" y="132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46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3505" y="1352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21" name="Group 90"/>
          <p:cNvGrpSpPr>
            <a:grpSpLocks/>
          </p:cNvGrpSpPr>
          <p:nvPr/>
        </p:nvGrpSpPr>
        <p:grpSpPr bwMode="auto">
          <a:xfrm>
            <a:off x="7514168" y="4244976"/>
            <a:ext cx="664633" cy="214313"/>
            <a:chOff x="3649" y="2191"/>
            <a:chExt cx="314" cy="135"/>
          </a:xfrm>
        </p:grpSpPr>
        <p:sp>
          <p:nvSpPr>
            <p:cNvPr id="579675" name="Freeform 91"/>
            <p:cNvSpPr>
              <a:spLocks/>
            </p:cNvSpPr>
            <p:nvPr/>
          </p:nvSpPr>
          <p:spPr bwMode="auto">
            <a:xfrm rot="10800000">
              <a:off x="3649" y="219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44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3791" y="2224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22" name="Group 93"/>
          <p:cNvGrpSpPr>
            <a:grpSpLocks/>
          </p:cNvGrpSpPr>
          <p:nvPr/>
        </p:nvGrpSpPr>
        <p:grpSpPr bwMode="auto">
          <a:xfrm>
            <a:off x="7014634" y="3870326"/>
            <a:ext cx="664633" cy="214313"/>
            <a:chOff x="3649" y="2191"/>
            <a:chExt cx="314" cy="135"/>
          </a:xfrm>
        </p:grpSpPr>
        <p:sp>
          <p:nvSpPr>
            <p:cNvPr id="579678" name="Freeform 94"/>
            <p:cNvSpPr>
              <a:spLocks/>
            </p:cNvSpPr>
            <p:nvPr/>
          </p:nvSpPr>
          <p:spPr bwMode="auto">
            <a:xfrm rot="10800000">
              <a:off x="3649" y="2191"/>
              <a:ext cx="314" cy="135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2"/>
                </a:cxn>
                <a:cxn ang="0">
                  <a:pos x="858" y="532"/>
                </a:cxn>
                <a:cxn ang="0">
                  <a:pos x="859" y="394"/>
                </a:cxn>
                <a:cxn ang="0">
                  <a:pos x="1117" y="394"/>
                </a:cxn>
                <a:cxn ang="0">
                  <a:pos x="1117" y="142"/>
                </a:cxn>
                <a:cxn ang="0">
                  <a:pos x="859" y="142"/>
                </a:cxn>
                <a:cxn ang="0">
                  <a:pos x="858" y="0"/>
                </a:cxn>
              </a:cxnLst>
              <a:rect l="0" t="0" r="r" b="b"/>
              <a:pathLst>
                <a:path w="1117" h="532">
                  <a:moveTo>
                    <a:pt x="858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858" y="532"/>
                  </a:lnTo>
                  <a:lnTo>
                    <a:pt x="859" y="394"/>
                  </a:lnTo>
                  <a:lnTo>
                    <a:pt x="1117" y="394"/>
                  </a:lnTo>
                  <a:lnTo>
                    <a:pt x="1117" y="142"/>
                  </a:lnTo>
                  <a:lnTo>
                    <a:pt x="859" y="14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607119"/>
                </a:gs>
                <a:gs pos="100000">
                  <a:srgbClr val="2B330B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42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3791" y="2224"/>
              <a:ext cx="110" cy="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NA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117810" name="Text Box 96"/>
          <p:cNvSpPr txBox="1">
            <a:spLocks noChangeArrowheads="1"/>
          </p:cNvSpPr>
          <p:nvPr/>
        </p:nvSpPr>
        <p:spPr bwMode="auto">
          <a:xfrm>
            <a:off x="40217" y="2474913"/>
            <a:ext cx="346286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Вещества - мессенджеры, передающие информацию</a:t>
            </a:r>
          </a:p>
        </p:txBody>
      </p:sp>
      <p:sp>
        <p:nvSpPr>
          <p:cNvPr id="579681" name="Line 97"/>
          <p:cNvSpPr>
            <a:spLocks noChangeShapeType="1"/>
          </p:cNvSpPr>
          <p:nvPr/>
        </p:nvSpPr>
        <p:spPr bwMode="auto">
          <a:xfrm rot="21266821" flipH="1">
            <a:off x="3031067" y="3498851"/>
            <a:ext cx="287867" cy="193675"/>
          </a:xfrm>
          <a:prstGeom prst="line">
            <a:avLst/>
          </a:prstGeom>
          <a:noFill/>
          <a:ln w="38100">
            <a:solidFill>
              <a:srgbClr val="003A74"/>
            </a:solidFill>
            <a:round/>
            <a:headEnd type="none" w="med" len="lg"/>
            <a:tailEnd type="triangle" w="med" len="med"/>
          </a:ln>
          <a:effectLst>
            <a:outerShdw dist="1796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7812" name="Arc 98"/>
          <p:cNvSpPr>
            <a:spLocks/>
          </p:cNvSpPr>
          <p:nvPr/>
        </p:nvSpPr>
        <p:spPr bwMode="auto">
          <a:xfrm rot="16332488" flipV="1">
            <a:off x="2796647" y="2247372"/>
            <a:ext cx="1127125" cy="721783"/>
          </a:xfrm>
          <a:custGeom>
            <a:avLst/>
            <a:gdLst>
              <a:gd name="T0" fmla="*/ 0 w 25065"/>
              <a:gd name="T1" fmla="*/ 18170 h 21600"/>
              <a:gd name="T2" fmla="*/ 1127125 w 25065"/>
              <a:gd name="T3" fmla="*/ 309364 h 21600"/>
              <a:gd name="T4" fmla="*/ 249528 w 25065"/>
              <a:gd name="T5" fmla="*/ 541337 h 21600"/>
              <a:gd name="T6" fmla="*/ 0 60000 65536"/>
              <a:gd name="T7" fmla="*/ 0 60000 65536"/>
              <a:gd name="T8" fmla="*/ 0 60000 65536"/>
              <a:gd name="T9" fmla="*/ 0 w 25065"/>
              <a:gd name="T10" fmla="*/ 0 h 21600"/>
              <a:gd name="T11" fmla="*/ 25065 w 250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65" h="21600" fill="none" extrusionOk="0">
                <a:moveTo>
                  <a:pt x="-1" y="724"/>
                </a:moveTo>
                <a:cubicBezTo>
                  <a:pt x="1810" y="243"/>
                  <a:pt x="3675" y="-1"/>
                  <a:pt x="5549" y="0"/>
                </a:cubicBezTo>
                <a:cubicBezTo>
                  <a:pt x="13892" y="0"/>
                  <a:pt x="21489" y="4805"/>
                  <a:pt x="25065" y="12343"/>
                </a:cubicBezTo>
              </a:path>
              <a:path w="25065" h="21600" stroke="0" extrusionOk="0">
                <a:moveTo>
                  <a:pt x="-1" y="724"/>
                </a:moveTo>
                <a:cubicBezTo>
                  <a:pt x="1810" y="243"/>
                  <a:pt x="3675" y="-1"/>
                  <a:pt x="5549" y="0"/>
                </a:cubicBezTo>
                <a:cubicBezTo>
                  <a:pt x="13892" y="0"/>
                  <a:pt x="21489" y="4805"/>
                  <a:pt x="25065" y="12343"/>
                </a:cubicBezTo>
                <a:lnTo>
                  <a:pt x="5549" y="2160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prstDash val="sysDot"/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813" name="Text Box 100"/>
          <p:cNvSpPr txBox="1">
            <a:spLocks noChangeArrowheads="1"/>
          </p:cNvSpPr>
          <p:nvPr/>
        </p:nvSpPr>
        <p:spPr bwMode="auto">
          <a:xfrm>
            <a:off x="0" y="115888"/>
            <a:ext cx="12192000" cy="704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solidFill>
                  <a:srgbClr val="990000"/>
                </a:solidFill>
              </a:rPr>
              <a:t>«Генная» гипотеза и редукция депрессии </a:t>
            </a:r>
          </a:p>
          <a:p>
            <a:r>
              <a:rPr lang="ru-RU" sz="2800">
                <a:solidFill>
                  <a:srgbClr val="990000"/>
                </a:solidFill>
              </a:rPr>
              <a:t>Нейрон восстанавливается</a:t>
            </a:r>
            <a:r>
              <a:rPr lang="ru-RU" sz="2600"/>
              <a:t>. </a:t>
            </a:r>
          </a:p>
        </p:txBody>
      </p:sp>
      <p:grpSp>
        <p:nvGrpSpPr>
          <p:cNvPr id="23" name="Group 101"/>
          <p:cNvGrpSpPr>
            <a:grpSpLocks/>
          </p:cNvGrpSpPr>
          <p:nvPr/>
        </p:nvGrpSpPr>
        <p:grpSpPr bwMode="auto">
          <a:xfrm rot="-10540600">
            <a:off x="8134351" y="5030789"/>
            <a:ext cx="641349" cy="212725"/>
            <a:chOff x="3248" y="1544"/>
            <a:chExt cx="303" cy="134"/>
          </a:xfrm>
        </p:grpSpPr>
        <p:sp>
          <p:nvSpPr>
            <p:cNvPr id="579686" name="Freeform 102"/>
            <p:cNvSpPr>
              <a:spLocks/>
            </p:cNvSpPr>
            <p:nvPr/>
          </p:nvSpPr>
          <p:spPr bwMode="auto">
            <a:xfrm>
              <a:off x="3248" y="1544"/>
              <a:ext cx="303" cy="134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0"/>
                </a:cxn>
                <a:cxn ang="0">
                  <a:pos x="858" y="530"/>
                </a:cxn>
                <a:cxn ang="0">
                  <a:pos x="1076" y="262"/>
                </a:cxn>
                <a:cxn ang="0">
                  <a:pos x="858" y="0"/>
                </a:cxn>
              </a:cxnLst>
              <a:rect l="0" t="0" r="r" b="b"/>
              <a:pathLst>
                <a:path w="1076" h="530">
                  <a:moveTo>
                    <a:pt x="858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858" y="530"/>
                  </a:lnTo>
                  <a:lnTo>
                    <a:pt x="1076" y="26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E1B205"/>
                </a:gs>
                <a:gs pos="100000">
                  <a:srgbClr val="5E4A0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40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3369" y="1571"/>
              <a:ext cx="41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D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24" name="Group 104"/>
          <p:cNvGrpSpPr>
            <a:grpSpLocks/>
          </p:cNvGrpSpPr>
          <p:nvPr/>
        </p:nvGrpSpPr>
        <p:grpSpPr bwMode="auto">
          <a:xfrm rot="-10540600">
            <a:off x="8928101" y="3360739"/>
            <a:ext cx="641351" cy="212725"/>
            <a:chOff x="3248" y="1544"/>
            <a:chExt cx="303" cy="134"/>
          </a:xfrm>
        </p:grpSpPr>
        <p:sp>
          <p:nvSpPr>
            <p:cNvPr id="579689" name="Freeform 105"/>
            <p:cNvSpPr>
              <a:spLocks/>
            </p:cNvSpPr>
            <p:nvPr/>
          </p:nvSpPr>
          <p:spPr bwMode="auto">
            <a:xfrm>
              <a:off x="3248" y="1544"/>
              <a:ext cx="303" cy="134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0"/>
                </a:cxn>
                <a:cxn ang="0">
                  <a:pos x="858" y="530"/>
                </a:cxn>
                <a:cxn ang="0">
                  <a:pos x="1076" y="262"/>
                </a:cxn>
                <a:cxn ang="0">
                  <a:pos x="858" y="0"/>
                </a:cxn>
              </a:cxnLst>
              <a:rect l="0" t="0" r="r" b="b"/>
              <a:pathLst>
                <a:path w="1076" h="530">
                  <a:moveTo>
                    <a:pt x="858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858" y="530"/>
                  </a:lnTo>
                  <a:lnTo>
                    <a:pt x="1076" y="26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E1B205"/>
                </a:gs>
                <a:gs pos="100000">
                  <a:srgbClr val="5E4A0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38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369" y="1571"/>
              <a:ext cx="41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D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25" name="Group 107"/>
          <p:cNvGrpSpPr>
            <a:grpSpLocks/>
          </p:cNvGrpSpPr>
          <p:nvPr/>
        </p:nvGrpSpPr>
        <p:grpSpPr bwMode="auto">
          <a:xfrm rot="-10540600">
            <a:off x="8367184" y="2473326"/>
            <a:ext cx="641349" cy="212725"/>
            <a:chOff x="3248" y="1544"/>
            <a:chExt cx="303" cy="134"/>
          </a:xfrm>
        </p:grpSpPr>
        <p:sp>
          <p:nvSpPr>
            <p:cNvPr id="579692" name="Freeform 108"/>
            <p:cNvSpPr>
              <a:spLocks/>
            </p:cNvSpPr>
            <p:nvPr/>
          </p:nvSpPr>
          <p:spPr bwMode="auto">
            <a:xfrm>
              <a:off x="3248" y="1544"/>
              <a:ext cx="303" cy="134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0"/>
                </a:cxn>
                <a:cxn ang="0">
                  <a:pos x="858" y="530"/>
                </a:cxn>
                <a:cxn ang="0">
                  <a:pos x="1076" y="262"/>
                </a:cxn>
                <a:cxn ang="0">
                  <a:pos x="858" y="0"/>
                </a:cxn>
              </a:cxnLst>
              <a:rect l="0" t="0" r="r" b="b"/>
              <a:pathLst>
                <a:path w="1076" h="530">
                  <a:moveTo>
                    <a:pt x="858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858" y="530"/>
                  </a:lnTo>
                  <a:lnTo>
                    <a:pt x="1076" y="26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E1B205"/>
                </a:gs>
                <a:gs pos="100000">
                  <a:srgbClr val="5E4A0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36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369" y="1571"/>
              <a:ext cx="41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D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26" name="Group 110"/>
          <p:cNvGrpSpPr>
            <a:grpSpLocks/>
          </p:cNvGrpSpPr>
          <p:nvPr/>
        </p:nvGrpSpPr>
        <p:grpSpPr bwMode="auto">
          <a:xfrm rot="-10540600">
            <a:off x="7476067" y="4603751"/>
            <a:ext cx="641351" cy="212725"/>
            <a:chOff x="3248" y="1544"/>
            <a:chExt cx="303" cy="134"/>
          </a:xfrm>
        </p:grpSpPr>
        <p:sp>
          <p:nvSpPr>
            <p:cNvPr id="579695" name="Freeform 111"/>
            <p:cNvSpPr>
              <a:spLocks/>
            </p:cNvSpPr>
            <p:nvPr/>
          </p:nvSpPr>
          <p:spPr bwMode="auto">
            <a:xfrm>
              <a:off x="3248" y="1544"/>
              <a:ext cx="303" cy="134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530"/>
                </a:cxn>
                <a:cxn ang="0">
                  <a:pos x="858" y="530"/>
                </a:cxn>
                <a:cxn ang="0">
                  <a:pos x="1076" y="262"/>
                </a:cxn>
                <a:cxn ang="0">
                  <a:pos x="858" y="0"/>
                </a:cxn>
              </a:cxnLst>
              <a:rect l="0" t="0" r="r" b="b"/>
              <a:pathLst>
                <a:path w="1076" h="530">
                  <a:moveTo>
                    <a:pt x="858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858" y="530"/>
                  </a:lnTo>
                  <a:lnTo>
                    <a:pt x="1076" y="262"/>
                  </a:lnTo>
                  <a:lnTo>
                    <a:pt x="858" y="0"/>
                  </a:lnTo>
                  <a:close/>
                </a:path>
              </a:pathLst>
            </a:custGeom>
            <a:gradFill rotWithShape="1">
              <a:gsLst>
                <a:gs pos="0">
                  <a:srgbClr val="E1B205"/>
                </a:gs>
                <a:gs pos="100000">
                  <a:srgbClr val="5E4A0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7834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3369" y="1571"/>
              <a:ext cx="41" cy="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D</a:t>
              </a:r>
              <a:endPara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7961" dir="2700000" algn="ctr" rotWithShape="0">
                    <a:schemeClr val="tx2">
                      <a:alpha val="79999"/>
                    </a:scheme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117818" name="Text Box 113"/>
          <p:cNvSpPr txBox="1">
            <a:spLocks noChangeArrowheads="1"/>
          </p:cNvSpPr>
          <p:nvPr/>
        </p:nvSpPr>
        <p:spPr bwMode="auto">
          <a:xfrm>
            <a:off x="772585" y="1449388"/>
            <a:ext cx="3331633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σ</a:t>
            </a:r>
            <a:r>
              <a:rPr lang="ru-RU" sz="2400" baseline="-22000"/>
              <a:t>1</a:t>
            </a:r>
            <a:r>
              <a:rPr lang="ru-RU" sz="2400"/>
              <a:t>-рецептор</a:t>
            </a:r>
            <a:endParaRPr lang="el-GR" sz="2400" baseline="-22000"/>
          </a:p>
        </p:txBody>
      </p:sp>
      <p:sp>
        <p:nvSpPr>
          <p:cNvPr id="117819" name="Arc 114"/>
          <p:cNvSpPr>
            <a:spLocks/>
          </p:cNvSpPr>
          <p:nvPr/>
        </p:nvSpPr>
        <p:spPr bwMode="auto">
          <a:xfrm rot="13566243" flipV="1">
            <a:off x="3881968" y="1752072"/>
            <a:ext cx="1098550" cy="721783"/>
          </a:xfrm>
          <a:custGeom>
            <a:avLst/>
            <a:gdLst>
              <a:gd name="T0" fmla="*/ 0 w 29141"/>
              <a:gd name="T1" fmla="*/ 56715 h 21600"/>
              <a:gd name="T2" fmla="*/ 1098550 w 29141"/>
              <a:gd name="T3" fmla="*/ 309364 h 21600"/>
              <a:gd name="T4" fmla="*/ 362841 w 29141"/>
              <a:gd name="T5" fmla="*/ 541337 h 21600"/>
              <a:gd name="T6" fmla="*/ 0 60000 65536"/>
              <a:gd name="T7" fmla="*/ 0 60000 65536"/>
              <a:gd name="T8" fmla="*/ 0 60000 65536"/>
              <a:gd name="T9" fmla="*/ 0 w 29141"/>
              <a:gd name="T10" fmla="*/ 0 h 21600"/>
              <a:gd name="T11" fmla="*/ 29141 w 291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41" h="21600" fill="none" extrusionOk="0">
                <a:moveTo>
                  <a:pt x="0" y="2263"/>
                </a:moveTo>
                <a:cubicBezTo>
                  <a:pt x="2990" y="774"/>
                  <a:pt x="6284" y="-1"/>
                  <a:pt x="9625" y="0"/>
                </a:cubicBezTo>
                <a:cubicBezTo>
                  <a:pt x="17968" y="0"/>
                  <a:pt x="25565" y="4805"/>
                  <a:pt x="29141" y="12343"/>
                </a:cubicBezTo>
              </a:path>
              <a:path w="29141" h="21600" stroke="0" extrusionOk="0">
                <a:moveTo>
                  <a:pt x="0" y="2263"/>
                </a:moveTo>
                <a:cubicBezTo>
                  <a:pt x="2990" y="774"/>
                  <a:pt x="6284" y="-1"/>
                  <a:pt x="9625" y="0"/>
                </a:cubicBezTo>
                <a:cubicBezTo>
                  <a:pt x="17968" y="0"/>
                  <a:pt x="25565" y="4805"/>
                  <a:pt x="29141" y="12343"/>
                </a:cubicBezTo>
                <a:lnTo>
                  <a:pt x="9625" y="2160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 type="arrow" w="med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7" name="Group 115"/>
          <p:cNvGrpSpPr>
            <a:grpSpLocks/>
          </p:cNvGrpSpPr>
          <p:nvPr/>
        </p:nvGrpSpPr>
        <p:grpSpPr bwMode="auto">
          <a:xfrm>
            <a:off x="8911167" y="5275263"/>
            <a:ext cx="1145117" cy="647700"/>
            <a:chOff x="4210" y="3076"/>
            <a:chExt cx="687" cy="481"/>
          </a:xfrm>
        </p:grpSpPr>
        <p:grpSp>
          <p:nvGrpSpPr>
            <p:cNvPr id="28" name="Group 116"/>
            <p:cNvGrpSpPr>
              <a:grpSpLocks/>
            </p:cNvGrpSpPr>
            <p:nvPr/>
          </p:nvGrpSpPr>
          <p:grpSpPr bwMode="auto">
            <a:xfrm>
              <a:off x="4210" y="3076"/>
              <a:ext cx="687" cy="481"/>
              <a:chOff x="3101" y="2999"/>
              <a:chExt cx="687" cy="481"/>
            </a:xfrm>
          </p:grpSpPr>
          <p:sp>
            <p:nvSpPr>
              <p:cNvPr id="117830" name="Oval 117"/>
              <p:cNvSpPr>
                <a:spLocks noChangeArrowheads="1"/>
              </p:cNvSpPr>
              <p:nvPr/>
            </p:nvSpPr>
            <p:spPr bwMode="auto">
              <a:xfrm rot="3165910">
                <a:off x="3223" y="2915"/>
                <a:ext cx="443" cy="687"/>
              </a:xfrm>
              <a:prstGeom prst="ellipse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31" name="Oval 118"/>
              <p:cNvSpPr>
                <a:spLocks noChangeArrowheads="1"/>
              </p:cNvSpPr>
              <p:nvPr/>
            </p:nvSpPr>
            <p:spPr bwMode="auto">
              <a:xfrm rot="3165910">
                <a:off x="3223" y="2877"/>
                <a:ext cx="443" cy="68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32" name="Freeform 119"/>
              <p:cNvSpPr>
                <a:spLocks/>
              </p:cNvSpPr>
              <p:nvPr/>
            </p:nvSpPr>
            <p:spPr bwMode="auto">
              <a:xfrm>
                <a:off x="3273" y="3068"/>
                <a:ext cx="356" cy="314"/>
              </a:xfrm>
              <a:custGeom>
                <a:avLst/>
                <a:gdLst>
                  <a:gd name="T0" fmla="*/ 0 w 356"/>
                  <a:gd name="T1" fmla="*/ 11 h 314"/>
                  <a:gd name="T2" fmla="*/ 340 w 356"/>
                  <a:gd name="T3" fmla="*/ 301 h 314"/>
                  <a:gd name="T4" fmla="*/ 342 w 356"/>
                  <a:gd name="T5" fmla="*/ 314 h 314"/>
                  <a:gd name="T6" fmla="*/ 354 w 356"/>
                  <a:gd name="T7" fmla="*/ 301 h 314"/>
                  <a:gd name="T8" fmla="*/ 351 w 356"/>
                  <a:gd name="T9" fmla="*/ 283 h 314"/>
                  <a:gd name="T10" fmla="*/ 14 w 356"/>
                  <a:gd name="T11" fmla="*/ 0 h 314"/>
                  <a:gd name="T12" fmla="*/ 0 w 356"/>
                  <a:gd name="T13" fmla="*/ 11 h 3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6"/>
                  <a:gd name="T22" fmla="*/ 0 h 314"/>
                  <a:gd name="T23" fmla="*/ 356 w 356"/>
                  <a:gd name="T24" fmla="*/ 314 h 3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6" h="314">
                    <a:moveTo>
                      <a:pt x="0" y="11"/>
                    </a:moveTo>
                    <a:cubicBezTo>
                      <a:pt x="0" y="11"/>
                      <a:pt x="182" y="136"/>
                      <a:pt x="340" y="301"/>
                    </a:cubicBezTo>
                    <a:cubicBezTo>
                      <a:pt x="341" y="307"/>
                      <a:pt x="342" y="314"/>
                      <a:pt x="342" y="314"/>
                    </a:cubicBezTo>
                    <a:lnTo>
                      <a:pt x="354" y="301"/>
                    </a:lnTo>
                    <a:cubicBezTo>
                      <a:pt x="354" y="301"/>
                      <a:pt x="356" y="300"/>
                      <a:pt x="351" y="283"/>
                    </a:cubicBezTo>
                    <a:cubicBezTo>
                      <a:pt x="191" y="94"/>
                      <a:pt x="72" y="45"/>
                      <a:pt x="14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2B2B2"/>
                  </a:gs>
                  <a:gs pos="100000">
                    <a:srgbClr val="292929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7829" name="WordArt 120"/>
            <p:cNvSpPr>
              <a:spLocks noChangeArrowheads="1" noChangeShapeType="1" noTextEdit="1"/>
            </p:cNvSpPr>
            <p:nvPr/>
          </p:nvSpPr>
          <p:spPr bwMode="auto">
            <a:xfrm rot="-2501692">
              <a:off x="4275" y="3133"/>
              <a:ext cx="564" cy="321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21431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2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феварин</a:t>
              </a:r>
            </a:p>
          </p:txBody>
        </p:sp>
      </p:grpSp>
      <p:grpSp>
        <p:nvGrpSpPr>
          <p:cNvPr id="29" name="Group 121"/>
          <p:cNvGrpSpPr>
            <a:grpSpLocks/>
          </p:cNvGrpSpPr>
          <p:nvPr/>
        </p:nvGrpSpPr>
        <p:grpSpPr bwMode="auto">
          <a:xfrm>
            <a:off x="0" y="1425576"/>
            <a:ext cx="950384" cy="473075"/>
            <a:chOff x="4210" y="3076"/>
            <a:chExt cx="687" cy="481"/>
          </a:xfrm>
        </p:grpSpPr>
        <p:grpSp>
          <p:nvGrpSpPr>
            <p:cNvPr id="30" name="Group 122"/>
            <p:cNvGrpSpPr>
              <a:grpSpLocks/>
            </p:cNvGrpSpPr>
            <p:nvPr/>
          </p:nvGrpSpPr>
          <p:grpSpPr bwMode="auto">
            <a:xfrm>
              <a:off x="4210" y="3076"/>
              <a:ext cx="687" cy="481"/>
              <a:chOff x="3101" y="2999"/>
              <a:chExt cx="687" cy="481"/>
            </a:xfrm>
          </p:grpSpPr>
          <p:sp>
            <p:nvSpPr>
              <p:cNvPr id="117825" name="Oval 123"/>
              <p:cNvSpPr>
                <a:spLocks noChangeArrowheads="1"/>
              </p:cNvSpPr>
              <p:nvPr/>
            </p:nvSpPr>
            <p:spPr bwMode="auto">
              <a:xfrm rot="3165910">
                <a:off x="3223" y="2915"/>
                <a:ext cx="443" cy="687"/>
              </a:xfrm>
              <a:prstGeom prst="ellipse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26" name="Oval 124"/>
              <p:cNvSpPr>
                <a:spLocks noChangeArrowheads="1"/>
              </p:cNvSpPr>
              <p:nvPr/>
            </p:nvSpPr>
            <p:spPr bwMode="auto">
              <a:xfrm rot="3165910">
                <a:off x="3223" y="2877"/>
                <a:ext cx="443" cy="68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27" name="Freeform 125"/>
              <p:cNvSpPr>
                <a:spLocks/>
              </p:cNvSpPr>
              <p:nvPr/>
            </p:nvSpPr>
            <p:spPr bwMode="auto">
              <a:xfrm>
                <a:off x="3273" y="3068"/>
                <a:ext cx="356" cy="314"/>
              </a:xfrm>
              <a:custGeom>
                <a:avLst/>
                <a:gdLst>
                  <a:gd name="T0" fmla="*/ 0 w 356"/>
                  <a:gd name="T1" fmla="*/ 11 h 314"/>
                  <a:gd name="T2" fmla="*/ 340 w 356"/>
                  <a:gd name="T3" fmla="*/ 301 h 314"/>
                  <a:gd name="T4" fmla="*/ 342 w 356"/>
                  <a:gd name="T5" fmla="*/ 314 h 314"/>
                  <a:gd name="T6" fmla="*/ 354 w 356"/>
                  <a:gd name="T7" fmla="*/ 301 h 314"/>
                  <a:gd name="T8" fmla="*/ 351 w 356"/>
                  <a:gd name="T9" fmla="*/ 283 h 314"/>
                  <a:gd name="T10" fmla="*/ 14 w 356"/>
                  <a:gd name="T11" fmla="*/ 0 h 314"/>
                  <a:gd name="T12" fmla="*/ 0 w 356"/>
                  <a:gd name="T13" fmla="*/ 11 h 3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6"/>
                  <a:gd name="T22" fmla="*/ 0 h 314"/>
                  <a:gd name="T23" fmla="*/ 356 w 356"/>
                  <a:gd name="T24" fmla="*/ 314 h 3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6" h="314">
                    <a:moveTo>
                      <a:pt x="0" y="11"/>
                    </a:moveTo>
                    <a:cubicBezTo>
                      <a:pt x="0" y="11"/>
                      <a:pt x="182" y="136"/>
                      <a:pt x="340" y="301"/>
                    </a:cubicBezTo>
                    <a:cubicBezTo>
                      <a:pt x="341" y="307"/>
                      <a:pt x="342" y="314"/>
                      <a:pt x="342" y="314"/>
                    </a:cubicBezTo>
                    <a:lnTo>
                      <a:pt x="354" y="301"/>
                    </a:lnTo>
                    <a:cubicBezTo>
                      <a:pt x="354" y="301"/>
                      <a:pt x="356" y="300"/>
                      <a:pt x="351" y="283"/>
                    </a:cubicBezTo>
                    <a:cubicBezTo>
                      <a:pt x="191" y="94"/>
                      <a:pt x="72" y="45"/>
                      <a:pt x="14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2B2B2"/>
                  </a:gs>
                  <a:gs pos="100000">
                    <a:srgbClr val="292929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7824" name="WordArt 126"/>
            <p:cNvSpPr>
              <a:spLocks noChangeArrowheads="1" noChangeShapeType="1" noTextEdit="1"/>
            </p:cNvSpPr>
            <p:nvPr/>
          </p:nvSpPr>
          <p:spPr bwMode="auto">
            <a:xfrm rot="-2501692">
              <a:off x="4275" y="3133"/>
              <a:ext cx="564" cy="321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21431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2"/>
                  </a:solidFill>
                  <a:effectLst>
                    <a:outerShdw dist="17961" dir="2700000" algn="ctr" rotWithShape="0">
                      <a:schemeClr val="tx2">
                        <a:alpha val="79999"/>
                      </a:schemeClr>
                    </a:outerShdw>
                  </a:effectLst>
                  <a:latin typeface="Verdana"/>
                  <a:ea typeface="Verdana"/>
                  <a:cs typeface="Verdana"/>
                </a:rPr>
                <a:t>феварин</a:t>
              </a:r>
            </a:p>
          </p:txBody>
        </p:sp>
      </p:grpSp>
      <p:sp>
        <p:nvSpPr>
          <p:cNvPr id="117822" name="AutoShape 127"/>
          <p:cNvSpPr>
            <a:spLocks noChangeArrowheads="1"/>
          </p:cNvSpPr>
          <p:nvPr/>
        </p:nvSpPr>
        <p:spPr bwMode="auto">
          <a:xfrm>
            <a:off x="4684185" y="2420939"/>
            <a:ext cx="986367" cy="522418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7489"/>
            <a:ext cx="10972800" cy="701675"/>
          </a:xfrm>
          <a:noFill/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4000" smtClean="0">
                <a:solidFill>
                  <a:srgbClr val="990000"/>
                </a:solidFill>
              </a:rPr>
              <a:t>Сигма – энигма (2)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2439988"/>
            <a:ext cx="11150600" cy="3036858"/>
          </a:xfrm>
          <a:noFill/>
        </p:spPr>
        <p:txBody>
          <a:bodyPr lIns="90000" tIns="46800" rIns="90000" bIns="46800">
            <a:spAutoFit/>
          </a:bodyPr>
          <a:lstStyle/>
          <a:p>
            <a:pPr marL="363538" indent="-276225" eaLnBrk="1" hangingPunct="1"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>
                <a:sym typeface="Symbol" pitchFamily="18" charset="2"/>
              </a:rPr>
              <a:t></a:t>
            </a:r>
            <a:r>
              <a:rPr lang="ru-RU" sz="2400" baseline="-22000" smtClean="0">
                <a:sym typeface="Symbol" pitchFamily="18" charset="2"/>
              </a:rPr>
              <a:t>1</a:t>
            </a:r>
            <a:r>
              <a:rPr lang="ru-RU" sz="2400" smtClean="0">
                <a:sym typeface="Symbol" pitchFamily="18" charset="2"/>
              </a:rPr>
              <a:t> и </a:t>
            </a:r>
            <a:r>
              <a:rPr lang="ru-RU" sz="2400" baseline="-22000" smtClean="0"/>
              <a:t>2</a:t>
            </a:r>
            <a:r>
              <a:rPr lang="ru-RU" sz="2400" smtClean="0"/>
              <a:t> рецепторы воздействуют на моторные функции, производя и усиливая локомоцию. </a:t>
            </a:r>
          </a:p>
          <a:p>
            <a:pPr marL="363538" indent="-276225" eaLnBrk="1" hangingPunct="1"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endParaRPr lang="ru-RU" sz="2400" smtClean="0"/>
          </a:p>
          <a:p>
            <a:pPr marL="363538" indent="-276225" eaLnBrk="1" hangingPunct="1"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>
                <a:sym typeface="Symbol" pitchFamily="18" charset="2"/>
              </a:rPr>
              <a:t></a:t>
            </a:r>
            <a:r>
              <a:rPr lang="ru-RU" sz="2400" baseline="-22000" smtClean="0">
                <a:sym typeface="Symbol" pitchFamily="18" charset="2"/>
              </a:rPr>
              <a:t>1</a:t>
            </a:r>
            <a:r>
              <a:rPr lang="ru-RU" sz="2400" smtClean="0">
                <a:sym typeface="Symbol" pitchFamily="18" charset="2"/>
              </a:rPr>
              <a:t>-</a:t>
            </a:r>
            <a:r>
              <a:rPr lang="ru-RU" sz="2400" smtClean="0"/>
              <a:t>рецепторы могут принимать участие в работе шишковидной железы, секретирующей мелатонин, который поддреживает "биологические часы" </a:t>
            </a:r>
            <a:r>
              <a:rPr lang="ru-RU" sz="2400" smtClean="0">
                <a:sym typeface="Symbol" pitchFamily="18" charset="2"/>
              </a:rPr>
              <a:t></a:t>
            </a:r>
            <a:r>
              <a:rPr lang="ru-RU" sz="2400" baseline="-22000" smtClean="0">
                <a:sym typeface="Symbol" pitchFamily="18" charset="2"/>
              </a:rPr>
              <a:t>1</a:t>
            </a:r>
            <a:r>
              <a:rPr lang="ru-RU" sz="2400" smtClean="0">
                <a:sym typeface="Symbol" pitchFamily="18" charset="2"/>
              </a:rPr>
              <a:t>-</a:t>
            </a:r>
            <a:r>
              <a:rPr lang="ru-RU" sz="2400" smtClean="0"/>
              <a:t>активность управляет норадреналин-стимулируемым синтезом мелатонина в шишковидной железе, в которой есть </a:t>
            </a:r>
            <a:r>
              <a:rPr lang="ru-RU" sz="2400" smtClean="0">
                <a:sym typeface="Symbol" pitchFamily="18" charset="2"/>
              </a:rPr>
              <a:t></a:t>
            </a:r>
            <a:r>
              <a:rPr lang="ru-RU" sz="2400" baseline="-22000" smtClean="0">
                <a:sym typeface="Symbol" pitchFamily="18" charset="2"/>
              </a:rPr>
              <a:t>1</a:t>
            </a:r>
            <a:r>
              <a:rPr lang="ru-RU" sz="2400" smtClean="0">
                <a:sym typeface="Symbol" pitchFamily="18" charset="2"/>
              </a:rPr>
              <a:t>-</a:t>
            </a:r>
            <a:r>
              <a:rPr lang="ru-RU" sz="2400" smtClean="0"/>
              <a:t>рецепторы</a:t>
            </a:r>
            <a:r>
              <a:rPr lang="ru-RU" sz="2800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84" y="319088"/>
            <a:ext cx="12192000" cy="1311275"/>
          </a:xfrm>
          <a:noFill/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4000" smtClean="0">
                <a:solidFill>
                  <a:srgbClr val="990000"/>
                </a:solidFill>
              </a:rPr>
              <a:t>Влияние феварина </a:t>
            </a:r>
            <a:br>
              <a:rPr lang="ru-RU" sz="4000" smtClean="0">
                <a:solidFill>
                  <a:srgbClr val="990000"/>
                </a:solidFill>
              </a:rPr>
            </a:br>
            <a:r>
              <a:rPr lang="ru-RU" sz="4000" smtClean="0">
                <a:solidFill>
                  <a:srgbClr val="990000"/>
                </a:solidFill>
              </a:rPr>
              <a:t>на обмен мелатонина</a:t>
            </a:r>
            <a:endParaRPr lang="en-US" sz="4000" smtClean="0">
              <a:solidFill>
                <a:srgbClr val="990000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5" y="2879725"/>
            <a:ext cx="11855449" cy="2162773"/>
          </a:xfrm>
          <a:noFill/>
        </p:spPr>
        <p:txBody>
          <a:bodyPr lIns="90000" tIns="46800" rIns="90000" bIns="46800">
            <a:spAutoFit/>
          </a:bodyPr>
          <a:lstStyle/>
          <a:p>
            <a:pPr marL="623888" indent="-536575" eaLnBrk="1" hangingPunct="1"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smtClean="0"/>
              <a:t>мелатонин метаболизируется ферментом </a:t>
            </a:r>
            <a:r>
              <a:rPr lang="en-US" sz="2800" smtClean="0"/>
              <a:t>CYP1A2</a:t>
            </a:r>
            <a:r>
              <a:rPr lang="ru-RU" sz="2800" smtClean="0"/>
              <a:t> в печени</a:t>
            </a:r>
          </a:p>
          <a:p>
            <a:pPr marL="623888" indent="-536575" eaLnBrk="1" hangingPunct="1"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smtClean="0"/>
              <a:t>флувоксамин – мощный ингибитор </a:t>
            </a:r>
            <a:r>
              <a:rPr lang="en-US" sz="2800" smtClean="0"/>
              <a:t>CYP1A2</a:t>
            </a:r>
            <a:endParaRPr lang="ru-RU" sz="2800" smtClean="0"/>
          </a:p>
          <a:p>
            <a:pPr marL="623888" indent="-536575" eaLnBrk="1" hangingPunct="1">
              <a:spcAft>
                <a:spcPct val="200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smtClean="0"/>
              <a:t>исследование </a:t>
            </a:r>
            <a:r>
              <a:rPr lang="en-US" sz="2800" smtClean="0"/>
              <a:t>S</a:t>
            </a:r>
            <a:r>
              <a:rPr lang="ru-RU" sz="2800" smtClean="0"/>
              <a:t>. </a:t>
            </a:r>
            <a:r>
              <a:rPr lang="en-US" sz="2800" smtClean="0"/>
              <a:t>Hartter</a:t>
            </a:r>
            <a:r>
              <a:rPr lang="ru-RU" sz="2800" smtClean="0"/>
              <a:t> </a:t>
            </a:r>
            <a:r>
              <a:rPr lang="en-US" sz="2800" smtClean="0"/>
              <a:t>et al.</a:t>
            </a:r>
            <a:r>
              <a:rPr lang="en-US" sz="2800" baseline="30000" smtClean="0"/>
              <a:t>1 </a:t>
            </a:r>
            <a:r>
              <a:rPr lang="ru-RU" sz="2800" smtClean="0"/>
              <a:t>– флувоксамин является сильнодействующим ингибитором деградации мелатонина</a:t>
            </a:r>
            <a:r>
              <a:rPr lang="ru-RU" sz="2800" b="1" smtClean="0"/>
              <a:t>.</a:t>
            </a: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" y="1971676"/>
            <a:ext cx="118745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3200"/>
              <a:t>феварин</a:t>
            </a:r>
            <a:r>
              <a:rPr lang="en-US" sz="3200"/>
              <a:t> - слабое сродство к рецепторам</a:t>
            </a:r>
            <a:endParaRPr lang="en-US" sz="3200" baseline="3000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02167" y="2747963"/>
            <a:ext cx="11370733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93688" indent="-293688" eaLnBrk="0" hangingPunct="0">
              <a:buClr>
                <a:srgbClr val="800000"/>
              </a:buClr>
              <a:buSzPct val="120000"/>
              <a:buFontTx/>
              <a:buChar char="•"/>
            </a:pPr>
            <a:r>
              <a:rPr lang="en-US" sz="2000"/>
              <a:t>Слабое сродство к гистаминергическим (Н</a:t>
            </a:r>
            <a:r>
              <a:rPr lang="en-US" sz="2000" baseline="-25000"/>
              <a:t>1</a:t>
            </a:r>
            <a:r>
              <a:rPr lang="en-US" sz="2000"/>
              <a:t>) рецепторам</a:t>
            </a:r>
            <a:endParaRPr lang="ru-RU" sz="2000"/>
          </a:p>
          <a:p>
            <a:pPr marL="293688" indent="-293688" eaLnBrk="0" hangingPunct="0">
              <a:buClr>
                <a:srgbClr val="800000"/>
              </a:buClr>
              <a:buSzPct val="120000"/>
              <a:buFontTx/>
              <a:buChar char="•"/>
            </a:pPr>
            <a:r>
              <a:rPr lang="en-US" sz="2000"/>
              <a:t>Слабое сродство к холинергическим (ACh) рецепторам</a:t>
            </a:r>
          </a:p>
          <a:p>
            <a:pPr marL="293688" indent="-293688" eaLnBrk="0" hangingPunct="0">
              <a:buClr>
                <a:srgbClr val="800000"/>
              </a:buClr>
              <a:buSzPct val="120000"/>
              <a:buFontTx/>
              <a:buChar char="•"/>
            </a:pPr>
            <a:r>
              <a:rPr lang="en-US" sz="2000"/>
              <a:t>Слабое сродство к дофаминергическим (D</a:t>
            </a:r>
            <a:r>
              <a:rPr lang="en-US" sz="2000" baseline="-25000"/>
              <a:t>2</a:t>
            </a:r>
            <a:r>
              <a:rPr lang="en-US" sz="2000"/>
              <a:t>) рецепторам</a:t>
            </a:r>
          </a:p>
          <a:p>
            <a:pPr marL="293688" indent="-293688" eaLnBrk="0" hangingPunct="0">
              <a:buClr>
                <a:srgbClr val="800000"/>
              </a:buClr>
              <a:buSzPct val="120000"/>
              <a:buFontTx/>
              <a:buChar char="•"/>
            </a:pPr>
            <a:r>
              <a:rPr lang="en-US" sz="2000"/>
              <a:t>Слабое сродство к норадренергическим (альфа-1) рецепторам</a:t>
            </a:r>
          </a:p>
          <a:p>
            <a:pPr marL="293688" indent="-293688" eaLnBrk="0" hangingPunct="0">
              <a:buClr>
                <a:srgbClr val="800000"/>
              </a:buClr>
              <a:buSzPct val="120000"/>
              <a:buFontTx/>
              <a:buChar char="•"/>
            </a:pPr>
            <a:r>
              <a:rPr lang="en-GB" sz="2000"/>
              <a:t>Слабое сродство к серотонинергическим (5НТ</a:t>
            </a:r>
            <a:r>
              <a:rPr lang="en-GB" sz="2000" baseline="-25000"/>
              <a:t>1А </a:t>
            </a:r>
            <a:r>
              <a:rPr lang="en-GB" sz="2000"/>
              <a:t> /5НТ2) рецепторам</a:t>
            </a:r>
          </a:p>
        </p:txBody>
      </p:sp>
      <p:sp>
        <p:nvSpPr>
          <p:cNvPr id="702468" name="Text Box 4"/>
          <p:cNvSpPr txBox="1">
            <a:spLocks noChangeArrowheads="1"/>
          </p:cNvSpPr>
          <p:nvPr/>
        </p:nvSpPr>
        <p:spPr bwMode="auto">
          <a:xfrm>
            <a:off x="1445684" y="4746626"/>
            <a:ext cx="88392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Клинически  это проявляется  в малой распространенности нежелательных (побочных) эффектов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6060017" y="6384926"/>
            <a:ext cx="8229600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200" b="1"/>
              <a:t>Hyttel J. Nordisk J Psychiatry 1993;47(Suppl 30):5-12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192618" y="501650"/>
            <a:ext cx="11874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sz="3600">
                <a:solidFill>
                  <a:srgbClr val="800000"/>
                </a:solidFill>
              </a:rPr>
              <a:t>Минимум побочных эффектов</a:t>
            </a:r>
            <a:endParaRPr lang="en-US" sz="3600" baseline="300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5818189"/>
            <a:ext cx="10972800" cy="1139825"/>
          </a:xfrm>
        </p:spPr>
        <p:txBody>
          <a:bodyPr/>
          <a:lstStyle/>
          <a:p>
            <a:pPr eaLnBrk="1" hangingPunct="1"/>
            <a:r>
              <a:rPr lang="ru-RU" sz="2700" smtClean="0">
                <a:solidFill>
                  <a:schemeClr val="tx1"/>
                </a:solidFill>
                <a:latin typeface="Verdana" pitchFamily="34" charset="0"/>
              </a:rPr>
              <a:t>Феварин оказывает минимальное влияние на сексуальную функцию</a:t>
            </a:r>
            <a:endParaRPr lang="en-US" sz="270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218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9651" y="1928813"/>
            <a:ext cx="9423400" cy="3886200"/>
          </a:xfrm>
        </p:spPr>
      </p:pic>
      <p:sp>
        <p:nvSpPr>
          <p:cNvPr id="121860" name="Rectangle 5"/>
          <p:cNvSpPr>
            <a:spLocks noChangeArrowheads="1"/>
          </p:cNvSpPr>
          <p:nvPr/>
        </p:nvSpPr>
        <p:spPr bwMode="auto">
          <a:xfrm>
            <a:off x="192618" y="501650"/>
            <a:ext cx="11874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sz="3600">
                <a:solidFill>
                  <a:srgbClr val="800000"/>
                </a:solidFill>
              </a:rPr>
              <a:t>Минимум побочных эффектов</a:t>
            </a:r>
            <a:endParaRPr lang="en-US" sz="3600" baseline="3000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1" y="2105026"/>
            <a:ext cx="7071783" cy="4227513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4451" name="Rectangle 8"/>
          <p:cNvSpPr>
            <a:spLocks noGrp="1" noChangeArrowheads="1"/>
          </p:cNvSpPr>
          <p:nvPr>
            <p:ph type="title"/>
          </p:nvPr>
        </p:nvSpPr>
        <p:spPr>
          <a:xfrm>
            <a:off x="527051" y="274638"/>
            <a:ext cx="10972800" cy="1143000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rgbClr val="990000"/>
                </a:solidFill>
              </a:rPr>
              <a:t>Лечение депрессий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ChangeArrowheads="1"/>
          </p:cNvSpPr>
          <p:nvPr/>
        </p:nvSpPr>
        <p:spPr bwMode="auto">
          <a:xfrm>
            <a:off x="565152" y="5527676"/>
            <a:ext cx="728257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ru-RU" sz="2800">
                <a:solidFill>
                  <a:srgbClr val="800000"/>
                </a:solidFill>
              </a:rPr>
              <a:t>Частота возникновения </a:t>
            </a:r>
            <a:r>
              <a:rPr lang="en-US" sz="2800">
                <a:solidFill>
                  <a:srgbClr val="800000"/>
                </a:solidFill>
              </a:rPr>
              <a:t> тревоги и </a:t>
            </a:r>
            <a:endParaRPr lang="ru-RU" sz="2800">
              <a:solidFill>
                <a:srgbClr val="800000"/>
              </a:solidFill>
            </a:endParaRPr>
          </a:p>
          <a:p>
            <a:pPr algn="ctr" eaLnBrk="0" hangingPunct="0"/>
            <a:r>
              <a:rPr lang="en-US" sz="2800">
                <a:solidFill>
                  <a:srgbClr val="800000"/>
                </a:solidFill>
              </a:rPr>
              <a:t>ажитации</a:t>
            </a:r>
            <a:r>
              <a:rPr lang="ru-RU" sz="2800">
                <a:solidFill>
                  <a:srgbClr val="800000"/>
                </a:solidFill>
              </a:rPr>
              <a:t> на фоне лечения антидепрессантами</a:t>
            </a:r>
            <a:endParaRPr lang="en-US" sz="2800" baseline="30000">
              <a:solidFill>
                <a:srgbClr val="800000"/>
              </a:solidFill>
            </a:endParaRPr>
          </a:p>
        </p:txBody>
      </p:sp>
      <p:sp>
        <p:nvSpPr>
          <p:cNvPr id="122883" name="AutoShape 4"/>
          <p:cNvSpPr>
            <a:spLocks noChangeArrowheads="1"/>
          </p:cNvSpPr>
          <p:nvPr/>
        </p:nvSpPr>
        <p:spPr bwMode="auto">
          <a:xfrm>
            <a:off x="3962400" y="1833563"/>
            <a:ext cx="304800" cy="276999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ECC7FF"/>
              </a:gs>
              <a:gs pos="100000">
                <a:srgbClr val="CC66FF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122884" name="AutoShape 5"/>
          <p:cNvSpPr>
            <a:spLocks noChangeArrowheads="1"/>
          </p:cNvSpPr>
          <p:nvPr/>
        </p:nvSpPr>
        <p:spPr bwMode="auto">
          <a:xfrm>
            <a:off x="3962400" y="2443163"/>
            <a:ext cx="5994400" cy="276999"/>
          </a:xfrm>
          <a:prstGeom prst="homePlate">
            <a:avLst>
              <a:gd name="adj" fmla="val 295000"/>
            </a:avLst>
          </a:prstGeom>
          <a:gradFill rotWithShape="0">
            <a:gsLst>
              <a:gs pos="0">
                <a:srgbClr val="ECB5A2"/>
              </a:gs>
              <a:gs pos="100000">
                <a:srgbClr val="CC3300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05542" name="AutoShape 6"/>
          <p:cNvSpPr>
            <a:spLocks noChangeArrowheads="1"/>
          </p:cNvSpPr>
          <p:nvPr/>
        </p:nvSpPr>
        <p:spPr bwMode="auto">
          <a:xfrm>
            <a:off x="3962400" y="3052763"/>
            <a:ext cx="2946400" cy="276999"/>
          </a:xfrm>
          <a:prstGeom prst="homePlate">
            <a:avLst>
              <a:gd name="adj" fmla="val 145000"/>
            </a:avLst>
          </a:prstGeom>
          <a:gradFill rotWithShape="0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22886" name="AutoShape 7"/>
          <p:cNvSpPr>
            <a:spLocks noChangeArrowheads="1"/>
          </p:cNvSpPr>
          <p:nvPr/>
        </p:nvSpPr>
        <p:spPr bwMode="auto">
          <a:xfrm>
            <a:off x="3962400" y="3662363"/>
            <a:ext cx="2133600" cy="276999"/>
          </a:xfrm>
          <a:prstGeom prst="homePlate">
            <a:avLst>
              <a:gd name="adj" fmla="val 105000"/>
            </a:avLst>
          </a:prstGeom>
          <a:gradFill rotWithShape="0">
            <a:gsLst>
              <a:gs pos="0">
                <a:srgbClr val="C7ECFF"/>
              </a:gs>
              <a:gs pos="100000">
                <a:srgbClr val="66CCFF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122887" name="AutoShape 8"/>
          <p:cNvSpPr>
            <a:spLocks noChangeArrowheads="1"/>
          </p:cNvSpPr>
          <p:nvPr/>
        </p:nvSpPr>
        <p:spPr bwMode="auto">
          <a:xfrm>
            <a:off x="3962400" y="4271963"/>
            <a:ext cx="1524000" cy="276999"/>
          </a:xfrm>
          <a:prstGeom prst="homePlate">
            <a:avLst>
              <a:gd name="adj" fmla="val 75000"/>
            </a:avLst>
          </a:prstGeom>
          <a:gradFill rotWithShape="0">
            <a:gsLst>
              <a:gs pos="0">
                <a:srgbClr val="FFDAB5"/>
              </a:gs>
              <a:gs pos="100000">
                <a:srgbClr val="FF9933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122888" name="Rectangle 9"/>
          <p:cNvSpPr>
            <a:spLocks noChangeArrowheads="1"/>
          </p:cNvSpPr>
          <p:nvPr/>
        </p:nvSpPr>
        <p:spPr bwMode="auto">
          <a:xfrm>
            <a:off x="2404008" y="1909764"/>
            <a:ext cx="13107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/>
              <a:t>флувоксамин</a:t>
            </a:r>
            <a:endParaRPr lang="en-GB"/>
          </a:p>
        </p:txBody>
      </p:sp>
      <p:sp>
        <p:nvSpPr>
          <p:cNvPr id="122889" name="Rectangle 10"/>
          <p:cNvSpPr>
            <a:spLocks noChangeArrowheads="1"/>
          </p:cNvSpPr>
          <p:nvPr/>
        </p:nvSpPr>
        <p:spPr bwMode="auto">
          <a:xfrm>
            <a:off x="2577774" y="2503489"/>
            <a:ext cx="11369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/>
              <a:t>флуоксетин</a:t>
            </a:r>
            <a:endParaRPr lang="en-GB"/>
          </a:p>
        </p:txBody>
      </p:sp>
      <p:sp>
        <p:nvSpPr>
          <p:cNvPr id="122890" name="Rectangle 11"/>
          <p:cNvSpPr>
            <a:spLocks noChangeArrowheads="1"/>
          </p:cNvSpPr>
          <p:nvPr/>
        </p:nvSpPr>
        <p:spPr bwMode="auto">
          <a:xfrm>
            <a:off x="2584828" y="3113089"/>
            <a:ext cx="1129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/>
              <a:t>пароксетин</a:t>
            </a:r>
            <a:endParaRPr lang="en-GB"/>
          </a:p>
        </p:txBody>
      </p:sp>
      <p:sp>
        <p:nvSpPr>
          <p:cNvPr id="122891" name="Rectangle 12"/>
          <p:cNvSpPr>
            <a:spLocks noChangeArrowheads="1"/>
          </p:cNvSpPr>
          <p:nvPr/>
        </p:nvSpPr>
        <p:spPr bwMode="auto">
          <a:xfrm>
            <a:off x="2692036" y="3722689"/>
            <a:ext cx="10227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/>
              <a:t>сертралин</a:t>
            </a:r>
            <a:endParaRPr lang="en-GB"/>
          </a:p>
        </p:txBody>
      </p:sp>
      <p:sp>
        <p:nvSpPr>
          <p:cNvPr id="122892" name="Rectangle 13"/>
          <p:cNvSpPr>
            <a:spLocks noChangeArrowheads="1"/>
          </p:cNvSpPr>
          <p:nvPr/>
        </p:nvSpPr>
        <p:spPr bwMode="auto">
          <a:xfrm>
            <a:off x="2517309" y="4332289"/>
            <a:ext cx="1197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/>
              <a:t>циталопрам</a:t>
            </a:r>
            <a:endParaRPr lang="en-GB"/>
          </a:p>
        </p:txBody>
      </p:sp>
      <p:sp>
        <p:nvSpPr>
          <p:cNvPr id="122893" name="Rectangle 14"/>
          <p:cNvSpPr>
            <a:spLocks noChangeArrowheads="1"/>
          </p:cNvSpPr>
          <p:nvPr/>
        </p:nvSpPr>
        <p:spPr bwMode="auto">
          <a:xfrm>
            <a:off x="4470400" y="1909764"/>
            <a:ext cx="750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/>
              <a:t>1 - 1.5%</a:t>
            </a:r>
          </a:p>
        </p:txBody>
      </p:sp>
      <p:sp>
        <p:nvSpPr>
          <p:cNvPr id="122894" name="Rectangle 15"/>
          <p:cNvSpPr>
            <a:spLocks noChangeArrowheads="1"/>
          </p:cNvSpPr>
          <p:nvPr/>
        </p:nvSpPr>
        <p:spPr bwMode="auto">
          <a:xfrm>
            <a:off x="10160000" y="2503489"/>
            <a:ext cx="8095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/>
              <a:t>15 - 19%</a:t>
            </a:r>
          </a:p>
        </p:txBody>
      </p:sp>
      <p:sp>
        <p:nvSpPr>
          <p:cNvPr id="122895" name="Rectangle 16"/>
          <p:cNvSpPr>
            <a:spLocks noChangeArrowheads="1"/>
          </p:cNvSpPr>
          <p:nvPr/>
        </p:nvSpPr>
        <p:spPr bwMode="auto">
          <a:xfrm>
            <a:off x="7112000" y="3113089"/>
            <a:ext cx="57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/>
              <a:t>5 - 8%</a:t>
            </a:r>
          </a:p>
        </p:txBody>
      </p:sp>
      <p:sp>
        <p:nvSpPr>
          <p:cNvPr id="122896" name="Rectangle 17"/>
          <p:cNvSpPr>
            <a:spLocks noChangeArrowheads="1"/>
          </p:cNvSpPr>
          <p:nvPr/>
        </p:nvSpPr>
        <p:spPr bwMode="auto">
          <a:xfrm>
            <a:off x="6299200" y="3722689"/>
            <a:ext cx="57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/>
              <a:t>3 - 6%</a:t>
            </a:r>
          </a:p>
        </p:txBody>
      </p:sp>
      <p:sp>
        <p:nvSpPr>
          <p:cNvPr id="122897" name="Rectangle 18"/>
          <p:cNvSpPr>
            <a:spLocks noChangeArrowheads="1"/>
          </p:cNvSpPr>
          <p:nvPr/>
        </p:nvSpPr>
        <p:spPr bwMode="auto">
          <a:xfrm>
            <a:off x="5689600" y="4332289"/>
            <a:ext cx="57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/>
              <a:t>3 - 4%</a:t>
            </a:r>
          </a:p>
        </p:txBody>
      </p:sp>
      <p:sp>
        <p:nvSpPr>
          <p:cNvPr id="122898" name="Line 19"/>
          <p:cNvSpPr>
            <a:spLocks noChangeShapeType="1"/>
          </p:cNvSpPr>
          <p:nvPr/>
        </p:nvSpPr>
        <p:spPr bwMode="auto">
          <a:xfrm>
            <a:off x="4470400" y="1295400"/>
            <a:ext cx="0" cy="4495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122899" name="Rectangle 20"/>
          <p:cNvSpPr>
            <a:spLocks noChangeArrowheads="1"/>
          </p:cNvSpPr>
          <p:nvPr/>
        </p:nvSpPr>
        <p:spPr bwMode="auto">
          <a:xfrm>
            <a:off x="192618" y="304800"/>
            <a:ext cx="11874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sz="3600">
                <a:solidFill>
                  <a:srgbClr val="800000"/>
                </a:solidFill>
              </a:rPr>
              <a:t>Минимум побочных эффектов</a:t>
            </a:r>
            <a:endParaRPr lang="en-US" sz="3600" baseline="300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PPTwalkingsti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2349500"/>
            <a:ext cx="3005667" cy="302418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550584" y="419100"/>
            <a:ext cx="7027333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3600">
                <a:solidFill>
                  <a:srgbClr val="800000"/>
                </a:solidFill>
                <a:latin typeface="Verdana" pitchFamily="34" charset="0"/>
              </a:rPr>
              <a:t>Пожилые пациенты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3790951" y="2565400"/>
            <a:ext cx="8540749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/>
              <a:t> Фармакологический профиль не отличается значительно от такового для молодых пациентов</a:t>
            </a:r>
          </a:p>
          <a:p>
            <a:pPr marL="742950" lvl="1" indent="-285750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/>
              <a:t> Улучшает локомоторные функции</a:t>
            </a:r>
          </a:p>
          <a:p>
            <a:pPr marL="742950" lvl="1" indent="-285750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/>
              <a:t> Улучшает </a:t>
            </a:r>
            <a:r>
              <a:rPr lang="ru-RU" sz="2400" u="sng"/>
              <a:t>когнитивные </a:t>
            </a:r>
            <a:r>
              <a:rPr lang="ru-RU" sz="2400"/>
              <a:t>функции</a:t>
            </a:r>
          </a:p>
          <a:p>
            <a:pPr marL="742950" lvl="1" indent="-285750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/>
              <a:t> Нормализует сон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231776"/>
            <a:ext cx="10972800" cy="1139825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Пациенты с ССЗ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4051" y="1800225"/>
            <a:ext cx="7874000" cy="3429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 smtClean="0"/>
              <a:t>депрессия у 30% пациентов с ССЗ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ru-RU" sz="240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 smtClean="0"/>
              <a:t>депрессия снижает эффективность антигипертензивной терапии и увеличивает риск осложнений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ru-RU" sz="240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 smtClean="0"/>
              <a:t>депрессия в 6 раз повышает риск коронарной смерти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endParaRPr lang="ru-RU" sz="1900" smtClean="0">
              <a:solidFill>
                <a:srgbClr val="000066"/>
              </a:solidFill>
            </a:endParaRPr>
          </a:p>
        </p:txBody>
      </p:sp>
      <p:pic>
        <p:nvPicPr>
          <p:cNvPr id="124932" name="Picture 5" descr="1321966728_test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84" y="2298700"/>
            <a:ext cx="3551767" cy="264318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24933" name="Text Box 7"/>
          <p:cNvSpPr txBox="1">
            <a:spLocks noChangeArrowheads="1"/>
          </p:cNvSpPr>
          <p:nvPr/>
        </p:nvSpPr>
        <p:spPr bwMode="auto">
          <a:xfrm>
            <a:off x="1583267" y="5294314"/>
            <a:ext cx="615091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000">
                <a:solidFill>
                  <a:srgbClr val="0000FF"/>
                </a:solidFill>
              </a:rPr>
              <a:t>Феварин безопасен у больных с ССЗ</a:t>
            </a:r>
            <a:r>
              <a:rPr lang="ru-RU"/>
              <a:t> </a:t>
            </a:r>
          </a:p>
          <a:p>
            <a:pPr algn="ctr"/>
            <a:r>
              <a:rPr lang="ru-RU" sz="2000"/>
              <a:t>(не влияет на АД, не приводит к изменениям на ЭКГ,</a:t>
            </a:r>
          </a:p>
          <a:p>
            <a:pPr algn="ctr"/>
            <a:r>
              <a:rPr lang="ru-RU" sz="2000"/>
              <a:t> не вызывает нарушений сердечного ритма)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814917" y="495300"/>
            <a:ext cx="7973483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4000">
                <a:solidFill>
                  <a:srgbClr val="A50021"/>
                </a:solidFill>
              </a:rPr>
              <a:t>Режим дозирования</a:t>
            </a:r>
            <a:r>
              <a:rPr lang="ru-RU" sz="3200">
                <a:solidFill>
                  <a:srgbClr val="A50021"/>
                </a:solidFill>
                <a:latin typeface="Verdana" pitchFamily="34" charset="0"/>
              </a:rPr>
              <a:t> </a:t>
            </a:r>
            <a:endParaRPr lang="en-US" sz="320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39184" y="2549525"/>
            <a:ext cx="12192000" cy="491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/>
              <a:t>При лечении депрессий рекомендуемая начальная доза составляет 50 мг или 100 мг 1 раз/сут., вечером.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/>
              <a:t>Повышение дозы следует проводить постепенно. Эффективную дозу, составляющую обычно 100 мг/сут., подбирают индивидуально в зависимости от реакции больного на лечение.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/>
              <a:t>Суточная доза может достигать 300 мг</a:t>
            </a:r>
            <a:r>
              <a:rPr lang="ru-RU" sz="2600" b="1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48683" y="2444750"/>
            <a:ext cx="12192001" cy="35052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990000"/>
                </a:solidFill>
              </a:rPr>
              <a:t>В Е Л А К С И Н</a:t>
            </a:r>
            <a:br>
              <a:rPr lang="ru-RU" sz="4800" smtClean="0">
                <a:solidFill>
                  <a:srgbClr val="990000"/>
                </a:solidFill>
              </a:rPr>
            </a:br>
            <a:r>
              <a:rPr lang="ru-RU" sz="4800" smtClean="0">
                <a:solidFill>
                  <a:srgbClr val="990000"/>
                </a:solidFill>
              </a:rPr>
              <a:t/>
            </a:r>
            <a:br>
              <a:rPr lang="ru-RU" sz="4800" smtClean="0">
                <a:solidFill>
                  <a:srgbClr val="990000"/>
                </a:solidFill>
              </a:rPr>
            </a:br>
            <a:r>
              <a:rPr lang="ru-RU" sz="4800" smtClean="0">
                <a:solidFill>
                  <a:srgbClr val="990000"/>
                </a:solidFill>
              </a:rPr>
              <a:t/>
            </a:r>
            <a:br>
              <a:rPr lang="ru-RU" sz="4800" smtClean="0">
                <a:solidFill>
                  <a:srgbClr val="990000"/>
                </a:solidFill>
              </a:rPr>
            </a:br>
            <a:endParaRPr lang="ru-RU" sz="4000" smtClean="0">
              <a:solidFill>
                <a:srgbClr val="990000"/>
              </a:solidFill>
            </a:endParaRPr>
          </a:p>
        </p:txBody>
      </p:sp>
      <p:sp>
        <p:nvSpPr>
          <p:cNvPr id="128003" name="Text Box 4"/>
          <p:cNvSpPr txBox="1">
            <a:spLocks noChangeArrowheads="1"/>
          </p:cNvSpPr>
          <p:nvPr/>
        </p:nvSpPr>
        <p:spPr bwMode="auto">
          <a:xfrm>
            <a:off x="4246034" y="3084513"/>
            <a:ext cx="611716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28004" name="Rectangle 5"/>
          <p:cNvSpPr>
            <a:spLocks noChangeArrowheads="1"/>
          </p:cNvSpPr>
          <p:nvPr/>
        </p:nvSpPr>
        <p:spPr bwMode="auto">
          <a:xfrm>
            <a:off x="914400" y="3067050"/>
            <a:ext cx="103632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990000"/>
                </a:solidFill>
              </a:rPr>
              <a:t>Дозозависимый эффект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reeform 2"/>
          <p:cNvSpPr>
            <a:spLocks/>
          </p:cNvSpPr>
          <p:nvPr/>
        </p:nvSpPr>
        <p:spPr bwMode="auto">
          <a:xfrm>
            <a:off x="2520951" y="4776788"/>
            <a:ext cx="5446183" cy="1319212"/>
          </a:xfrm>
          <a:custGeom>
            <a:avLst/>
            <a:gdLst>
              <a:gd name="T0" fmla="*/ 0 w 5147"/>
              <a:gd name="T1" fmla="*/ 0 h 1662"/>
              <a:gd name="T2" fmla="*/ 4875 w 5147"/>
              <a:gd name="T3" fmla="*/ 1662 h 1662"/>
              <a:gd name="T4" fmla="*/ 5147 w 5147"/>
              <a:gd name="T5" fmla="*/ 1375 h 1662"/>
              <a:gd name="T6" fmla="*/ 4287 w 5147"/>
              <a:gd name="T7" fmla="*/ 0 h 1662"/>
              <a:gd name="T8" fmla="*/ 0 w 5147"/>
              <a:gd name="T9" fmla="*/ 0 h 16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47"/>
              <a:gd name="T16" fmla="*/ 0 h 1662"/>
              <a:gd name="T17" fmla="*/ 5147 w 5147"/>
              <a:gd name="T18" fmla="*/ 1662 h 16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47" h="1662">
                <a:moveTo>
                  <a:pt x="0" y="0"/>
                </a:moveTo>
                <a:lnTo>
                  <a:pt x="4875" y="1662"/>
                </a:lnTo>
                <a:lnTo>
                  <a:pt x="5147" y="1375"/>
                </a:lnTo>
                <a:lnTo>
                  <a:pt x="4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2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27" name="Freeform 3"/>
          <p:cNvSpPr>
            <a:spLocks/>
          </p:cNvSpPr>
          <p:nvPr/>
        </p:nvSpPr>
        <p:spPr bwMode="auto">
          <a:xfrm>
            <a:off x="2211918" y="4776789"/>
            <a:ext cx="4845049" cy="803275"/>
          </a:xfrm>
          <a:custGeom>
            <a:avLst/>
            <a:gdLst>
              <a:gd name="T0" fmla="*/ 292 w 4579"/>
              <a:gd name="T1" fmla="*/ 0 h 1012"/>
              <a:gd name="T2" fmla="*/ 0 w 4579"/>
              <a:gd name="T3" fmla="*/ 279 h 1012"/>
              <a:gd name="T4" fmla="*/ 3607 w 4579"/>
              <a:gd name="T5" fmla="*/ 1012 h 1012"/>
              <a:gd name="T6" fmla="*/ 4579 w 4579"/>
              <a:gd name="T7" fmla="*/ 0 h 1012"/>
              <a:gd name="T8" fmla="*/ 292 w 4579"/>
              <a:gd name="T9" fmla="*/ 0 h 1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9"/>
              <a:gd name="T16" fmla="*/ 0 h 1012"/>
              <a:gd name="T17" fmla="*/ 4579 w 4579"/>
              <a:gd name="T18" fmla="*/ 1012 h 1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9" h="1012">
                <a:moveTo>
                  <a:pt x="292" y="0"/>
                </a:moveTo>
                <a:lnTo>
                  <a:pt x="0" y="279"/>
                </a:lnTo>
                <a:lnTo>
                  <a:pt x="3607" y="1012"/>
                </a:lnTo>
                <a:lnTo>
                  <a:pt x="4579" y="0"/>
                </a:lnTo>
                <a:lnTo>
                  <a:pt x="292" y="0"/>
                </a:lnTo>
                <a:close/>
              </a:path>
            </a:pathLst>
          </a:custGeom>
          <a:solidFill>
            <a:srgbClr val="FF00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28" name="Freeform 4"/>
          <p:cNvSpPr>
            <a:spLocks/>
          </p:cNvSpPr>
          <p:nvPr/>
        </p:nvSpPr>
        <p:spPr bwMode="auto">
          <a:xfrm>
            <a:off x="1337733" y="4991101"/>
            <a:ext cx="6335184" cy="1090613"/>
          </a:xfrm>
          <a:custGeom>
            <a:avLst/>
            <a:gdLst>
              <a:gd name="T0" fmla="*/ 839 w 5985"/>
              <a:gd name="T1" fmla="*/ 0 h 1374"/>
              <a:gd name="T2" fmla="*/ 0 w 5985"/>
              <a:gd name="T3" fmla="*/ 1374 h 1374"/>
              <a:gd name="T4" fmla="*/ 5985 w 5985"/>
              <a:gd name="T5" fmla="*/ 1374 h 1374"/>
              <a:gd name="T6" fmla="*/ 5129 w 5985"/>
              <a:gd name="T7" fmla="*/ 0 h 1374"/>
              <a:gd name="T8" fmla="*/ 839 w 5985"/>
              <a:gd name="T9" fmla="*/ 0 h 13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85"/>
              <a:gd name="T16" fmla="*/ 0 h 1374"/>
              <a:gd name="T17" fmla="*/ 5985 w 5985"/>
              <a:gd name="T18" fmla="*/ 1374 h 13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85" h="1374">
                <a:moveTo>
                  <a:pt x="839" y="0"/>
                </a:moveTo>
                <a:lnTo>
                  <a:pt x="0" y="1374"/>
                </a:lnTo>
                <a:lnTo>
                  <a:pt x="5985" y="1374"/>
                </a:lnTo>
                <a:lnTo>
                  <a:pt x="5129" y="0"/>
                </a:lnTo>
                <a:lnTo>
                  <a:pt x="839" y="0"/>
                </a:lnTo>
                <a:close/>
              </a:path>
            </a:pathLst>
          </a:custGeom>
          <a:solidFill>
            <a:srgbClr val="FF00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1864785" y="5056189"/>
            <a:ext cx="527896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2827867" y="4051301"/>
            <a:ext cx="3884084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7823200" y="5135563"/>
            <a:ext cx="3165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Ингибирует серотонин</a:t>
            </a:r>
            <a:endParaRPr lang="en-GB" sz="2400"/>
          </a:p>
        </p:txBody>
      </p:sp>
      <p:sp>
        <p:nvSpPr>
          <p:cNvPr id="712712" name="Rectangle 8"/>
          <p:cNvSpPr>
            <a:spLocks noChangeArrowheads="1"/>
          </p:cNvSpPr>
          <p:nvPr/>
        </p:nvSpPr>
        <p:spPr bwMode="auto">
          <a:xfrm>
            <a:off x="3323167" y="5208589"/>
            <a:ext cx="18803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75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- 125 мг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charset="0"/>
            </a:endParaRPr>
          </a:p>
        </p:txBody>
      </p:sp>
      <p:sp>
        <p:nvSpPr>
          <p:cNvPr id="129033" name="Freeform 9"/>
          <p:cNvSpPr>
            <a:spLocks/>
          </p:cNvSpPr>
          <p:nvPr/>
        </p:nvSpPr>
        <p:spPr bwMode="auto">
          <a:xfrm>
            <a:off x="3536951" y="3563938"/>
            <a:ext cx="3412067" cy="1298575"/>
          </a:xfrm>
          <a:custGeom>
            <a:avLst/>
            <a:gdLst>
              <a:gd name="T0" fmla="*/ 0 w 3223"/>
              <a:gd name="T1" fmla="*/ 0 h 1635"/>
              <a:gd name="T2" fmla="*/ 2929 w 3223"/>
              <a:gd name="T3" fmla="*/ 1635 h 1635"/>
              <a:gd name="T4" fmla="*/ 3223 w 3223"/>
              <a:gd name="T5" fmla="*/ 1359 h 1635"/>
              <a:gd name="T6" fmla="*/ 2398 w 3223"/>
              <a:gd name="T7" fmla="*/ 0 h 1635"/>
              <a:gd name="T8" fmla="*/ 0 w 3223"/>
              <a:gd name="T9" fmla="*/ 0 h 1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23"/>
              <a:gd name="T16" fmla="*/ 0 h 1635"/>
              <a:gd name="T17" fmla="*/ 3223 w 3223"/>
              <a:gd name="T18" fmla="*/ 1635 h 1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23" h="1635">
                <a:moveTo>
                  <a:pt x="0" y="0"/>
                </a:moveTo>
                <a:lnTo>
                  <a:pt x="2929" y="1635"/>
                </a:lnTo>
                <a:lnTo>
                  <a:pt x="3223" y="1359"/>
                </a:lnTo>
                <a:lnTo>
                  <a:pt x="2398" y="0"/>
                </a:lnTo>
                <a:lnTo>
                  <a:pt x="0" y="0"/>
                </a:lnTo>
                <a:close/>
              </a:path>
            </a:pathLst>
          </a:custGeom>
          <a:solidFill>
            <a:srgbClr val="A13F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4" name="Freeform 10"/>
          <p:cNvSpPr>
            <a:spLocks/>
          </p:cNvSpPr>
          <p:nvPr/>
        </p:nvSpPr>
        <p:spPr bwMode="auto">
          <a:xfrm>
            <a:off x="3242734" y="3563938"/>
            <a:ext cx="2832100" cy="487362"/>
          </a:xfrm>
          <a:custGeom>
            <a:avLst/>
            <a:gdLst>
              <a:gd name="T0" fmla="*/ 280 w 2678"/>
              <a:gd name="T1" fmla="*/ 0 h 614"/>
              <a:gd name="T2" fmla="*/ 0 w 2678"/>
              <a:gd name="T3" fmla="*/ 277 h 614"/>
              <a:gd name="T4" fmla="*/ 2077 w 2678"/>
              <a:gd name="T5" fmla="*/ 614 h 614"/>
              <a:gd name="T6" fmla="*/ 2678 w 2678"/>
              <a:gd name="T7" fmla="*/ 0 h 614"/>
              <a:gd name="T8" fmla="*/ 280 w 2678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8"/>
              <a:gd name="T16" fmla="*/ 0 h 614"/>
              <a:gd name="T17" fmla="*/ 2678 w 2678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8" h="614">
                <a:moveTo>
                  <a:pt x="280" y="0"/>
                </a:moveTo>
                <a:lnTo>
                  <a:pt x="0" y="277"/>
                </a:lnTo>
                <a:lnTo>
                  <a:pt x="2077" y="614"/>
                </a:lnTo>
                <a:lnTo>
                  <a:pt x="2678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F81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5" name="Freeform 11"/>
          <p:cNvSpPr>
            <a:spLocks/>
          </p:cNvSpPr>
          <p:nvPr/>
        </p:nvSpPr>
        <p:spPr bwMode="auto">
          <a:xfrm>
            <a:off x="2355851" y="3781426"/>
            <a:ext cx="4298949" cy="1076325"/>
          </a:xfrm>
          <a:custGeom>
            <a:avLst/>
            <a:gdLst>
              <a:gd name="T0" fmla="*/ 836 w 4062"/>
              <a:gd name="T1" fmla="*/ 0 h 1355"/>
              <a:gd name="T2" fmla="*/ 0 w 4062"/>
              <a:gd name="T3" fmla="*/ 1355 h 1355"/>
              <a:gd name="T4" fmla="*/ 4062 w 4062"/>
              <a:gd name="T5" fmla="*/ 1355 h 1355"/>
              <a:gd name="T6" fmla="*/ 3238 w 4062"/>
              <a:gd name="T7" fmla="*/ 0 h 1355"/>
              <a:gd name="T8" fmla="*/ 836 w 4062"/>
              <a:gd name="T9" fmla="*/ 0 h 1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2"/>
              <a:gd name="T16" fmla="*/ 0 h 1355"/>
              <a:gd name="T17" fmla="*/ 4062 w 4062"/>
              <a:gd name="T18" fmla="*/ 1355 h 13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2" h="1355">
                <a:moveTo>
                  <a:pt x="836" y="0"/>
                </a:moveTo>
                <a:lnTo>
                  <a:pt x="0" y="1355"/>
                </a:lnTo>
                <a:lnTo>
                  <a:pt x="4062" y="1355"/>
                </a:lnTo>
                <a:lnTo>
                  <a:pt x="3238" y="0"/>
                </a:lnTo>
                <a:lnTo>
                  <a:pt x="836" y="0"/>
                </a:lnTo>
                <a:close/>
              </a:path>
            </a:pathLst>
          </a:custGeom>
          <a:solidFill>
            <a:srgbClr val="E262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2032001" y="5056189"/>
            <a:ext cx="527896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2827867" y="4051301"/>
            <a:ext cx="3884084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3323167" y="3065463"/>
            <a:ext cx="2355851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2719" name="Rectangle 15"/>
          <p:cNvSpPr>
            <a:spLocks noChangeArrowheads="1"/>
          </p:cNvSpPr>
          <p:nvPr/>
        </p:nvSpPr>
        <p:spPr bwMode="auto">
          <a:xfrm>
            <a:off x="2844800" y="4141789"/>
            <a:ext cx="3219451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125-225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мг</a:t>
            </a:r>
            <a:endParaRPr lang="en-GB" sz="1600" b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charset="0"/>
            </a:endParaRP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7518400" y="3840164"/>
            <a:ext cx="3234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Ингибирует серотонин </a:t>
            </a:r>
          </a:p>
          <a:p>
            <a:pPr eaLnBrk="0" hangingPunct="0"/>
            <a:r>
              <a:rPr lang="ru-RU" sz="2400"/>
              <a:t>и норадреналин</a:t>
            </a:r>
            <a:endParaRPr lang="en-GB" sz="2400"/>
          </a:p>
        </p:txBody>
      </p:sp>
      <p:sp>
        <p:nvSpPr>
          <p:cNvPr id="129041" name="Freeform 17"/>
          <p:cNvSpPr>
            <a:spLocks/>
          </p:cNvSpPr>
          <p:nvPr/>
        </p:nvSpPr>
        <p:spPr bwMode="auto">
          <a:xfrm>
            <a:off x="4525434" y="2020889"/>
            <a:ext cx="1439333" cy="1608137"/>
          </a:xfrm>
          <a:custGeom>
            <a:avLst/>
            <a:gdLst>
              <a:gd name="T0" fmla="*/ 267 w 1361"/>
              <a:gd name="T1" fmla="*/ 0 h 2026"/>
              <a:gd name="T2" fmla="*/ 0 w 1361"/>
              <a:gd name="T3" fmla="*/ 272 h 2026"/>
              <a:gd name="T4" fmla="*/ 1069 w 1361"/>
              <a:gd name="T5" fmla="*/ 2026 h 2026"/>
              <a:gd name="T6" fmla="*/ 1361 w 1361"/>
              <a:gd name="T7" fmla="*/ 1772 h 2026"/>
              <a:gd name="T8" fmla="*/ 267 w 1361"/>
              <a:gd name="T9" fmla="*/ 0 h 20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1"/>
              <a:gd name="T16" fmla="*/ 0 h 2026"/>
              <a:gd name="T17" fmla="*/ 1361 w 1361"/>
              <a:gd name="T18" fmla="*/ 2026 h 20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1" h="2026">
                <a:moveTo>
                  <a:pt x="267" y="0"/>
                </a:moveTo>
                <a:lnTo>
                  <a:pt x="0" y="272"/>
                </a:lnTo>
                <a:lnTo>
                  <a:pt x="1069" y="2026"/>
                </a:lnTo>
                <a:lnTo>
                  <a:pt x="1361" y="1772"/>
                </a:lnTo>
                <a:lnTo>
                  <a:pt x="267" y="0"/>
                </a:lnTo>
                <a:close/>
              </a:path>
            </a:pathLst>
          </a:custGeom>
          <a:solidFill>
            <a:srgbClr val="6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42" name="Freeform 18"/>
          <p:cNvSpPr>
            <a:spLocks/>
          </p:cNvSpPr>
          <p:nvPr/>
        </p:nvSpPr>
        <p:spPr bwMode="auto">
          <a:xfrm>
            <a:off x="3363384" y="2233613"/>
            <a:ext cx="2309283" cy="1409700"/>
          </a:xfrm>
          <a:custGeom>
            <a:avLst/>
            <a:gdLst>
              <a:gd name="T0" fmla="*/ 1087 w 2183"/>
              <a:gd name="T1" fmla="*/ 0 h 1776"/>
              <a:gd name="T2" fmla="*/ 0 w 2183"/>
              <a:gd name="T3" fmla="*/ 1776 h 1776"/>
              <a:gd name="T4" fmla="*/ 2183 w 2183"/>
              <a:gd name="T5" fmla="*/ 1776 h 1776"/>
              <a:gd name="T6" fmla="*/ 1087 w 2183"/>
              <a:gd name="T7" fmla="*/ 0 h 1776"/>
              <a:gd name="T8" fmla="*/ 0 60000 65536"/>
              <a:gd name="T9" fmla="*/ 0 60000 65536"/>
              <a:gd name="T10" fmla="*/ 0 60000 65536"/>
              <a:gd name="T11" fmla="*/ 0 60000 65536"/>
              <a:gd name="T12" fmla="*/ 0 w 2183"/>
              <a:gd name="T13" fmla="*/ 0 h 1776"/>
              <a:gd name="T14" fmla="*/ 2183 w 2183"/>
              <a:gd name="T15" fmla="*/ 1776 h 1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3" h="1776">
                <a:moveTo>
                  <a:pt x="1087" y="0"/>
                </a:moveTo>
                <a:lnTo>
                  <a:pt x="0" y="1776"/>
                </a:lnTo>
                <a:lnTo>
                  <a:pt x="2183" y="1776"/>
                </a:lnTo>
                <a:lnTo>
                  <a:pt x="1087" y="0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2723" name="Text Box 19"/>
          <p:cNvSpPr txBox="1">
            <a:spLocks noChangeArrowheads="1"/>
          </p:cNvSpPr>
          <p:nvPr/>
        </p:nvSpPr>
        <p:spPr bwMode="auto">
          <a:xfrm>
            <a:off x="3962400" y="3074989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225-375 мг</a:t>
            </a: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7213600" y="2239964"/>
            <a:ext cx="36249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Ингибирует серотонин, </a:t>
            </a:r>
          </a:p>
          <a:p>
            <a:pPr eaLnBrk="0" hangingPunct="0"/>
            <a:r>
              <a:rPr lang="ru-RU" sz="2400"/>
              <a:t>норадреналин и дофамин</a:t>
            </a:r>
            <a:endParaRPr lang="en-GB" sz="2400"/>
          </a:p>
        </p:txBody>
      </p:sp>
      <p:sp>
        <p:nvSpPr>
          <p:cNvPr id="129045" name="Rectangle 2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rgbClr val="990000"/>
                </a:solidFill>
              </a:rPr>
              <a:t>Дозозавимая фармакология</a:t>
            </a:r>
            <a:br>
              <a:rPr lang="ru-RU" sz="3600" smtClean="0">
                <a:solidFill>
                  <a:srgbClr val="990000"/>
                </a:solidFill>
              </a:rPr>
            </a:br>
            <a:r>
              <a:rPr lang="ru-RU" sz="3600" smtClean="0">
                <a:solidFill>
                  <a:srgbClr val="990000"/>
                </a:solidFill>
              </a:rPr>
              <a:t>велаксина</a:t>
            </a:r>
            <a:endParaRPr lang="en-GB" sz="360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7160684" y="1817688"/>
            <a:ext cx="25400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225-375 мг</a:t>
            </a:r>
          </a:p>
          <a:p>
            <a:pPr algn="ctr"/>
            <a:endParaRPr lang="ru-RU" sz="4400"/>
          </a:p>
          <a:p>
            <a:pPr algn="ctr"/>
            <a:endParaRPr lang="ru-RU" sz="4400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519084" y="1817688"/>
            <a:ext cx="26416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125</a:t>
            </a:r>
            <a:r>
              <a:rPr lang="ru-RU" sz="2400"/>
              <a:t>-225 мг</a:t>
            </a:r>
            <a:endParaRPr lang="en-US" sz="2400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ru-RU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1775884" y="1817688"/>
            <a:ext cx="2743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75-125 </a:t>
            </a:r>
            <a:r>
              <a:rPr lang="ru-RU" sz="2400"/>
              <a:t>мг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130053" name="Line 5"/>
          <p:cNvSpPr>
            <a:spLocks noChangeShapeType="1"/>
          </p:cNvSpPr>
          <p:nvPr/>
        </p:nvSpPr>
        <p:spPr bwMode="auto">
          <a:xfrm>
            <a:off x="1775884" y="4953000"/>
            <a:ext cx="802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0054" name="Arc 6"/>
          <p:cNvSpPr>
            <a:spLocks/>
          </p:cNvSpPr>
          <p:nvPr/>
        </p:nvSpPr>
        <p:spPr bwMode="auto">
          <a:xfrm rot="10800000" flipV="1">
            <a:off x="1775884" y="2960688"/>
            <a:ext cx="7924800" cy="1981200"/>
          </a:xfrm>
          <a:custGeom>
            <a:avLst/>
            <a:gdLst>
              <a:gd name="T0" fmla="*/ 0 w 21600"/>
              <a:gd name="T1" fmla="*/ 0 h 21600"/>
              <a:gd name="T2" fmla="*/ 5943600 w 21600"/>
              <a:gd name="T3" fmla="*/ 1981200 h 21600"/>
              <a:gd name="T4" fmla="*/ 0 w 21600"/>
              <a:gd name="T5" fmla="*/ 1981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33CC"/>
          </a:solidFill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  <a:p>
            <a:pPr algn="ctr"/>
            <a:r>
              <a:rPr lang="ru-RU" sz="2000"/>
              <a:t>Депрессивные расстройства</a:t>
            </a:r>
          </a:p>
        </p:txBody>
      </p:sp>
      <p:sp>
        <p:nvSpPr>
          <p:cNvPr id="130055" name="AutoShape 7"/>
          <p:cNvSpPr>
            <a:spLocks/>
          </p:cNvSpPr>
          <p:nvPr/>
        </p:nvSpPr>
        <p:spPr bwMode="auto">
          <a:xfrm rot="-5400000">
            <a:off x="2644776" y="4185709"/>
            <a:ext cx="996950" cy="2531533"/>
          </a:xfrm>
          <a:prstGeom prst="leftBracket">
            <a:avLst>
              <a:gd name="adj" fmla="val 95223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56" name="AutoShape 8"/>
          <p:cNvSpPr>
            <a:spLocks/>
          </p:cNvSpPr>
          <p:nvPr/>
        </p:nvSpPr>
        <p:spPr bwMode="auto">
          <a:xfrm rot="-5400000">
            <a:off x="5286376" y="4185709"/>
            <a:ext cx="996950" cy="2531533"/>
          </a:xfrm>
          <a:prstGeom prst="leftBracket">
            <a:avLst>
              <a:gd name="adj" fmla="val 95223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57" name="AutoShape 9"/>
          <p:cNvSpPr>
            <a:spLocks/>
          </p:cNvSpPr>
          <p:nvPr/>
        </p:nvSpPr>
        <p:spPr bwMode="auto">
          <a:xfrm rot="-5400000">
            <a:off x="7922684" y="4191000"/>
            <a:ext cx="914400" cy="2438400"/>
          </a:xfrm>
          <a:prstGeom prst="leftBracket">
            <a:avLst>
              <a:gd name="adj" fmla="val 10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1678518" y="5805489"/>
            <a:ext cx="30543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Амбулаторные депрессии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7480300" y="5805489"/>
            <a:ext cx="3321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Меланхолические и резистентные депрессии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4751917" y="5805489"/>
            <a:ext cx="263101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Госпитальные депрессии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690284" y="5181601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5-HT</a:t>
            </a:r>
            <a:endParaRPr lang="ru-RU" sz="2000"/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4925484" y="5181601"/>
            <a:ext cx="162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5-HT/HA</a:t>
            </a:r>
            <a:endParaRPr lang="ru-RU" sz="2000"/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7465484" y="5181601"/>
            <a:ext cx="24870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5-HT/HA/DA</a:t>
            </a:r>
            <a:endParaRPr lang="ru-RU" sz="2000"/>
          </a:p>
        </p:txBody>
      </p:sp>
      <p:sp>
        <p:nvSpPr>
          <p:cNvPr id="130064" name="AutoShape 16"/>
          <p:cNvSpPr>
            <a:spLocks noChangeArrowheads="1"/>
          </p:cNvSpPr>
          <p:nvPr/>
        </p:nvSpPr>
        <p:spPr bwMode="auto">
          <a:xfrm>
            <a:off x="63500" y="282575"/>
            <a:ext cx="101600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>
                <a:solidFill>
                  <a:srgbClr val="990000"/>
                </a:solidFill>
              </a:rPr>
              <a:t>Градуированная эффективность и </a:t>
            </a:r>
          </a:p>
          <a:p>
            <a:r>
              <a:rPr lang="ru-RU" sz="2800">
                <a:solidFill>
                  <a:srgbClr val="990000"/>
                </a:solidFill>
              </a:rPr>
              <a:t>дозозависимая фармакология велаксина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-17462"/>
            <a:ext cx="10363200" cy="1143001"/>
          </a:xfrm>
          <a:noFill/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990000"/>
                </a:solidFill>
              </a:rPr>
              <a:t>Характеристика Велаксина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1412875"/>
            <a:ext cx="11618384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 smtClean="0"/>
              <a:t>Показания</a:t>
            </a:r>
            <a:r>
              <a:rPr lang="en-US" sz="2200" smtClean="0"/>
              <a:t> (</a:t>
            </a:r>
            <a:r>
              <a:rPr lang="ru-RU" sz="2200" smtClean="0"/>
              <a:t>основные)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/>
              <a:t>Депрессии (меланхолические, тревожные. резистентные), лечение и профилактика рецидивов.</a:t>
            </a:r>
          </a:p>
          <a:p>
            <a:pPr lvl="1" eaLnBrk="1" hangingPunct="1">
              <a:lnSpc>
                <a:spcPct val="90000"/>
              </a:lnSpc>
            </a:pPr>
            <a:endParaRPr lang="ru-RU" sz="2200" smtClean="0"/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 smtClean="0"/>
              <a:t>Показания (дополнительные)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Генерализованное тревожное расстройство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Паническое расстройство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Социальная фобия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Диабетическая нейропатия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Профилактика мигрени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Посттравматическое стрессовое расстройство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Фибромиалгия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Головные боли напряжения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Хроническая боль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Полинейропатия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3038476"/>
            <a:ext cx="103632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90000"/>
                </a:solidFill>
              </a:rPr>
              <a:t>Быстрота начала действия венлафаксина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814917" y="495300"/>
            <a:ext cx="7973483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4000">
                <a:solidFill>
                  <a:srgbClr val="A50021"/>
                </a:solidFill>
              </a:rPr>
              <a:t>Режим дозирования</a:t>
            </a:r>
            <a:r>
              <a:rPr lang="ru-RU" sz="3200">
                <a:solidFill>
                  <a:srgbClr val="A50021"/>
                </a:solidFill>
                <a:latin typeface="Verdana" pitchFamily="34" charset="0"/>
              </a:rPr>
              <a:t> </a:t>
            </a:r>
            <a:endParaRPr lang="en-US" sz="320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39184" y="2549525"/>
            <a:ext cx="12192000" cy="491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/>
              <a:t>При лечении депрессий рекомендуемая начальная доза составляет 50 мг или 100 мг 1 раз/сут., вечером.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/>
              <a:t>Повышение дозы следует проводить постепенно. Эффективную дозу, составляющую обычно 100 мг/сут., подбирают индивидуально в зависимости от реакции больного на лечение.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/>
              <a:t>Суточная доза может достигать 300 мг</a:t>
            </a:r>
            <a:r>
              <a:rPr lang="ru-RU" sz="2600" b="1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39184" y="26035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400">
                <a:solidFill>
                  <a:srgbClr val="990000"/>
                </a:solidFill>
              </a:rPr>
              <a:t>Терапия депрессий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-431800" y="2484439"/>
            <a:ext cx="1262380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/>
              <a:t>Депрессия это болезнь, которую всегда необходимо лечить, вне зависимости от возраста пациента , сопутствующих заболеваний и причин депрессии</a:t>
            </a:r>
            <a:r>
              <a:rPr lang="ru-RU" sz="36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48683" y="2444750"/>
            <a:ext cx="12192001" cy="35052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990000"/>
                </a:solidFill>
              </a:rPr>
              <a:t>В Е Л А К С И Н</a:t>
            </a:r>
            <a:br>
              <a:rPr lang="ru-RU" sz="4800" smtClean="0">
                <a:solidFill>
                  <a:srgbClr val="990000"/>
                </a:solidFill>
              </a:rPr>
            </a:br>
            <a:r>
              <a:rPr lang="ru-RU" sz="4800" smtClean="0">
                <a:solidFill>
                  <a:srgbClr val="990000"/>
                </a:solidFill>
              </a:rPr>
              <a:t/>
            </a:r>
            <a:br>
              <a:rPr lang="ru-RU" sz="4800" smtClean="0">
                <a:solidFill>
                  <a:srgbClr val="990000"/>
                </a:solidFill>
              </a:rPr>
            </a:br>
            <a:r>
              <a:rPr lang="ru-RU" sz="4800" smtClean="0">
                <a:solidFill>
                  <a:srgbClr val="990000"/>
                </a:solidFill>
              </a:rPr>
              <a:t/>
            </a:r>
            <a:br>
              <a:rPr lang="ru-RU" sz="4800" smtClean="0">
                <a:solidFill>
                  <a:srgbClr val="990000"/>
                </a:solidFill>
              </a:rPr>
            </a:br>
            <a:endParaRPr lang="ru-RU" sz="4000" smtClean="0">
              <a:solidFill>
                <a:srgbClr val="990000"/>
              </a:solidFill>
            </a:endParaRPr>
          </a:p>
        </p:txBody>
      </p:sp>
      <p:sp>
        <p:nvSpPr>
          <p:cNvPr id="128003" name="Text Box 4"/>
          <p:cNvSpPr txBox="1">
            <a:spLocks noChangeArrowheads="1"/>
          </p:cNvSpPr>
          <p:nvPr/>
        </p:nvSpPr>
        <p:spPr bwMode="auto">
          <a:xfrm>
            <a:off x="4246034" y="3084513"/>
            <a:ext cx="611716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28004" name="Rectangle 5"/>
          <p:cNvSpPr>
            <a:spLocks noChangeArrowheads="1"/>
          </p:cNvSpPr>
          <p:nvPr/>
        </p:nvSpPr>
        <p:spPr bwMode="auto">
          <a:xfrm>
            <a:off x="914400" y="3067050"/>
            <a:ext cx="103632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990000"/>
                </a:solidFill>
              </a:rPr>
              <a:t>Дозозависимый эффект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reeform 2"/>
          <p:cNvSpPr>
            <a:spLocks/>
          </p:cNvSpPr>
          <p:nvPr/>
        </p:nvSpPr>
        <p:spPr bwMode="auto">
          <a:xfrm>
            <a:off x="2520951" y="4776788"/>
            <a:ext cx="5446183" cy="1319212"/>
          </a:xfrm>
          <a:custGeom>
            <a:avLst/>
            <a:gdLst>
              <a:gd name="T0" fmla="*/ 0 w 5147"/>
              <a:gd name="T1" fmla="*/ 0 h 1662"/>
              <a:gd name="T2" fmla="*/ 4875 w 5147"/>
              <a:gd name="T3" fmla="*/ 1662 h 1662"/>
              <a:gd name="T4" fmla="*/ 5147 w 5147"/>
              <a:gd name="T5" fmla="*/ 1375 h 1662"/>
              <a:gd name="T6" fmla="*/ 4287 w 5147"/>
              <a:gd name="T7" fmla="*/ 0 h 1662"/>
              <a:gd name="T8" fmla="*/ 0 w 5147"/>
              <a:gd name="T9" fmla="*/ 0 h 16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47"/>
              <a:gd name="T16" fmla="*/ 0 h 1662"/>
              <a:gd name="T17" fmla="*/ 5147 w 5147"/>
              <a:gd name="T18" fmla="*/ 1662 h 16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47" h="1662">
                <a:moveTo>
                  <a:pt x="0" y="0"/>
                </a:moveTo>
                <a:lnTo>
                  <a:pt x="4875" y="1662"/>
                </a:lnTo>
                <a:lnTo>
                  <a:pt x="5147" y="1375"/>
                </a:lnTo>
                <a:lnTo>
                  <a:pt x="4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2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27" name="Freeform 3"/>
          <p:cNvSpPr>
            <a:spLocks/>
          </p:cNvSpPr>
          <p:nvPr/>
        </p:nvSpPr>
        <p:spPr bwMode="auto">
          <a:xfrm>
            <a:off x="2211918" y="4776789"/>
            <a:ext cx="4845049" cy="803275"/>
          </a:xfrm>
          <a:custGeom>
            <a:avLst/>
            <a:gdLst>
              <a:gd name="T0" fmla="*/ 292 w 4579"/>
              <a:gd name="T1" fmla="*/ 0 h 1012"/>
              <a:gd name="T2" fmla="*/ 0 w 4579"/>
              <a:gd name="T3" fmla="*/ 279 h 1012"/>
              <a:gd name="T4" fmla="*/ 3607 w 4579"/>
              <a:gd name="T5" fmla="*/ 1012 h 1012"/>
              <a:gd name="T6" fmla="*/ 4579 w 4579"/>
              <a:gd name="T7" fmla="*/ 0 h 1012"/>
              <a:gd name="T8" fmla="*/ 292 w 4579"/>
              <a:gd name="T9" fmla="*/ 0 h 1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9"/>
              <a:gd name="T16" fmla="*/ 0 h 1012"/>
              <a:gd name="T17" fmla="*/ 4579 w 4579"/>
              <a:gd name="T18" fmla="*/ 1012 h 1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9" h="1012">
                <a:moveTo>
                  <a:pt x="292" y="0"/>
                </a:moveTo>
                <a:lnTo>
                  <a:pt x="0" y="279"/>
                </a:lnTo>
                <a:lnTo>
                  <a:pt x="3607" y="1012"/>
                </a:lnTo>
                <a:lnTo>
                  <a:pt x="4579" y="0"/>
                </a:lnTo>
                <a:lnTo>
                  <a:pt x="292" y="0"/>
                </a:lnTo>
                <a:close/>
              </a:path>
            </a:pathLst>
          </a:custGeom>
          <a:solidFill>
            <a:srgbClr val="FF00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28" name="Freeform 4"/>
          <p:cNvSpPr>
            <a:spLocks/>
          </p:cNvSpPr>
          <p:nvPr/>
        </p:nvSpPr>
        <p:spPr bwMode="auto">
          <a:xfrm>
            <a:off x="1337733" y="4991101"/>
            <a:ext cx="6335184" cy="1090613"/>
          </a:xfrm>
          <a:custGeom>
            <a:avLst/>
            <a:gdLst>
              <a:gd name="T0" fmla="*/ 839 w 5985"/>
              <a:gd name="T1" fmla="*/ 0 h 1374"/>
              <a:gd name="T2" fmla="*/ 0 w 5985"/>
              <a:gd name="T3" fmla="*/ 1374 h 1374"/>
              <a:gd name="T4" fmla="*/ 5985 w 5985"/>
              <a:gd name="T5" fmla="*/ 1374 h 1374"/>
              <a:gd name="T6" fmla="*/ 5129 w 5985"/>
              <a:gd name="T7" fmla="*/ 0 h 1374"/>
              <a:gd name="T8" fmla="*/ 839 w 5985"/>
              <a:gd name="T9" fmla="*/ 0 h 13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85"/>
              <a:gd name="T16" fmla="*/ 0 h 1374"/>
              <a:gd name="T17" fmla="*/ 5985 w 5985"/>
              <a:gd name="T18" fmla="*/ 1374 h 13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85" h="1374">
                <a:moveTo>
                  <a:pt x="839" y="0"/>
                </a:moveTo>
                <a:lnTo>
                  <a:pt x="0" y="1374"/>
                </a:lnTo>
                <a:lnTo>
                  <a:pt x="5985" y="1374"/>
                </a:lnTo>
                <a:lnTo>
                  <a:pt x="5129" y="0"/>
                </a:lnTo>
                <a:lnTo>
                  <a:pt x="839" y="0"/>
                </a:lnTo>
                <a:close/>
              </a:path>
            </a:pathLst>
          </a:custGeom>
          <a:solidFill>
            <a:srgbClr val="FF00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1864785" y="5056189"/>
            <a:ext cx="527896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2827867" y="4051301"/>
            <a:ext cx="3884084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7823200" y="5135563"/>
            <a:ext cx="3165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Ингибирует серотонин</a:t>
            </a:r>
            <a:endParaRPr lang="en-GB" sz="2400"/>
          </a:p>
        </p:txBody>
      </p:sp>
      <p:sp>
        <p:nvSpPr>
          <p:cNvPr id="712712" name="Rectangle 8"/>
          <p:cNvSpPr>
            <a:spLocks noChangeArrowheads="1"/>
          </p:cNvSpPr>
          <p:nvPr/>
        </p:nvSpPr>
        <p:spPr bwMode="auto">
          <a:xfrm>
            <a:off x="3323167" y="5208589"/>
            <a:ext cx="18803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75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- 125 мг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charset="0"/>
            </a:endParaRPr>
          </a:p>
        </p:txBody>
      </p:sp>
      <p:sp>
        <p:nvSpPr>
          <p:cNvPr id="129033" name="Freeform 9"/>
          <p:cNvSpPr>
            <a:spLocks/>
          </p:cNvSpPr>
          <p:nvPr/>
        </p:nvSpPr>
        <p:spPr bwMode="auto">
          <a:xfrm>
            <a:off x="3536951" y="3563938"/>
            <a:ext cx="3412067" cy="1298575"/>
          </a:xfrm>
          <a:custGeom>
            <a:avLst/>
            <a:gdLst>
              <a:gd name="T0" fmla="*/ 0 w 3223"/>
              <a:gd name="T1" fmla="*/ 0 h 1635"/>
              <a:gd name="T2" fmla="*/ 2929 w 3223"/>
              <a:gd name="T3" fmla="*/ 1635 h 1635"/>
              <a:gd name="T4" fmla="*/ 3223 w 3223"/>
              <a:gd name="T5" fmla="*/ 1359 h 1635"/>
              <a:gd name="T6" fmla="*/ 2398 w 3223"/>
              <a:gd name="T7" fmla="*/ 0 h 1635"/>
              <a:gd name="T8" fmla="*/ 0 w 3223"/>
              <a:gd name="T9" fmla="*/ 0 h 1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23"/>
              <a:gd name="T16" fmla="*/ 0 h 1635"/>
              <a:gd name="T17" fmla="*/ 3223 w 3223"/>
              <a:gd name="T18" fmla="*/ 1635 h 1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23" h="1635">
                <a:moveTo>
                  <a:pt x="0" y="0"/>
                </a:moveTo>
                <a:lnTo>
                  <a:pt x="2929" y="1635"/>
                </a:lnTo>
                <a:lnTo>
                  <a:pt x="3223" y="1359"/>
                </a:lnTo>
                <a:lnTo>
                  <a:pt x="2398" y="0"/>
                </a:lnTo>
                <a:lnTo>
                  <a:pt x="0" y="0"/>
                </a:lnTo>
                <a:close/>
              </a:path>
            </a:pathLst>
          </a:custGeom>
          <a:solidFill>
            <a:srgbClr val="A13F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4" name="Freeform 10"/>
          <p:cNvSpPr>
            <a:spLocks/>
          </p:cNvSpPr>
          <p:nvPr/>
        </p:nvSpPr>
        <p:spPr bwMode="auto">
          <a:xfrm>
            <a:off x="3242734" y="3563938"/>
            <a:ext cx="2832100" cy="487362"/>
          </a:xfrm>
          <a:custGeom>
            <a:avLst/>
            <a:gdLst>
              <a:gd name="T0" fmla="*/ 280 w 2678"/>
              <a:gd name="T1" fmla="*/ 0 h 614"/>
              <a:gd name="T2" fmla="*/ 0 w 2678"/>
              <a:gd name="T3" fmla="*/ 277 h 614"/>
              <a:gd name="T4" fmla="*/ 2077 w 2678"/>
              <a:gd name="T5" fmla="*/ 614 h 614"/>
              <a:gd name="T6" fmla="*/ 2678 w 2678"/>
              <a:gd name="T7" fmla="*/ 0 h 614"/>
              <a:gd name="T8" fmla="*/ 280 w 2678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8"/>
              <a:gd name="T16" fmla="*/ 0 h 614"/>
              <a:gd name="T17" fmla="*/ 2678 w 2678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8" h="614">
                <a:moveTo>
                  <a:pt x="280" y="0"/>
                </a:moveTo>
                <a:lnTo>
                  <a:pt x="0" y="277"/>
                </a:lnTo>
                <a:lnTo>
                  <a:pt x="2077" y="614"/>
                </a:lnTo>
                <a:lnTo>
                  <a:pt x="2678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F81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5" name="Freeform 11"/>
          <p:cNvSpPr>
            <a:spLocks/>
          </p:cNvSpPr>
          <p:nvPr/>
        </p:nvSpPr>
        <p:spPr bwMode="auto">
          <a:xfrm>
            <a:off x="2355851" y="3781426"/>
            <a:ext cx="4298949" cy="1076325"/>
          </a:xfrm>
          <a:custGeom>
            <a:avLst/>
            <a:gdLst>
              <a:gd name="T0" fmla="*/ 836 w 4062"/>
              <a:gd name="T1" fmla="*/ 0 h 1355"/>
              <a:gd name="T2" fmla="*/ 0 w 4062"/>
              <a:gd name="T3" fmla="*/ 1355 h 1355"/>
              <a:gd name="T4" fmla="*/ 4062 w 4062"/>
              <a:gd name="T5" fmla="*/ 1355 h 1355"/>
              <a:gd name="T6" fmla="*/ 3238 w 4062"/>
              <a:gd name="T7" fmla="*/ 0 h 1355"/>
              <a:gd name="T8" fmla="*/ 836 w 4062"/>
              <a:gd name="T9" fmla="*/ 0 h 1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2"/>
              <a:gd name="T16" fmla="*/ 0 h 1355"/>
              <a:gd name="T17" fmla="*/ 4062 w 4062"/>
              <a:gd name="T18" fmla="*/ 1355 h 13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2" h="1355">
                <a:moveTo>
                  <a:pt x="836" y="0"/>
                </a:moveTo>
                <a:lnTo>
                  <a:pt x="0" y="1355"/>
                </a:lnTo>
                <a:lnTo>
                  <a:pt x="4062" y="1355"/>
                </a:lnTo>
                <a:lnTo>
                  <a:pt x="3238" y="0"/>
                </a:lnTo>
                <a:lnTo>
                  <a:pt x="836" y="0"/>
                </a:lnTo>
                <a:close/>
              </a:path>
            </a:pathLst>
          </a:custGeom>
          <a:solidFill>
            <a:srgbClr val="E262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2032001" y="5056189"/>
            <a:ext cx="527896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2827867" y="4051301"/>
            <a:ext cx="3884084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3323167" y="3065463"/>
            <a:ext cx="2355851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2719" name="Rectangle 15"/>
          <p:cNvSpPr>
            <a:spLocks noChangeArrowheads="1"/>
          </p:cNvSpPr>
          <p:nvPr/>
        </p:nvSpPr>
        <p:spPr bwMode="auto">
          <a:xfrm>
            <a:off x="2844800" y="4141789"/>
            <a:ext cx="3219451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125-225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мг</a:t>
            </a:r>
            <a:endParaRPr lang="en-GB" sz="1600" b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charset="0"/>
            </a:endParaRP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7518400" y="3840164"/>
            <a:ext cx="3234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Ингибирует серотонин </a:t>
            </a:r>
          </a:p>
          <a:p>
            <a:pPr eaLnBrk="0" hangingPunct="0"/>
            <a:r>
              <a:rPr lang="ru-RU" sz="2400"/>
              <a:t>и норадреналин</a:t>
            </a:r>
            <a:endParaRPr lang="en-GB" sz="2400"/>
          </a:p>
        </p:txBody>
      </p:sp>
      <p:sp>
        <p:nvSpPr>
          <p:cNvPr id="129041" name="Freeform 17"/>
          <p:cNvSpPr>
            <a:spLocks/>
          </p:cNvSpPr>
          <p:nvPr/>
        </p:nvSpPr>
        <p:spPr bwMode="auto">
          <a:xfrm>
            <a:off x="4525434" y="2020889"/>
            <a:ext cx="1439333" cy="1608137"/>
          </a:xfrm>
          <a:custGeom>
            <a:avLst/>
            <a:gdLst>
              <a:gd name="T0" fmla="*/ 267 w 1361"/>
              <a:gd name="T1" fmla="*/ 0 h 2026"/>
              <a:gd name="T2" fmla="*/ 0 w 1361"/>
              <a:gd name="T3" fmla="*/ 272 h 2026"/>
              <a:gd name="T4" fmla="*/ 1069 w 1361"/>
              <a:gd name="T5" fmla="*/ 2026 h 2026"/>
              <a:gd name="T6" fmla="*/ 1361 w 1361"/>
              <a:gd name="T7" fmla="*/ 1772 h 2026"/>
              <a:gd name="T8" fmla="*/ 267 w 1361"/>
              <a:gd name="T9" fmla="*/ 0 h 20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1"/>
              <a:gd name="T16" fmla="*/ 0 h 2026"/>
              <a:gd name="T17" fmla="*/ 1361 w 1361"/>
              <a:gd name="T18" fmla="*/ 2026 h 20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1" h="2026">
                <a:moveTo>
                  <a:pt x="267" y="0"/>
                </a:moveTo>
                <a:lnTo>
                  <a:pt x="0" y="272"/>
                </a:lnTo>
                <a:lnTo>
                  <a:pt x="1069" y="2026"/>
                </a:lnTo>
                <a:lnTo>
                  <a:pt x="1361" y="1772"/>
                </a:lnTo>
                <a:lnTo>
                  <a:pt x="267" y="0"/>
                </a:lnTo>
                <a:close/>
              </a:path>
            </a:pathLst>
          </a:custGeom>
          <a:solidFill>
            <a:srgbClr val="6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42" name="Freeform 18"/>
          <p:cNvSpPr>
            <a:spLocks/>
          </p:cNvSpPr>
          <p:nvPr/>
        </p:nvSpPr>
        <p:spPr bwMode="auto">
          <a:xfrm>
            <a:off x="3363384" y="2233613"/>
            <a:ext cx="2309283" cy="1409700"/>
          </a:xfrm>
          <a:custGeom>
            <a:avLst/>
            <a:gdLst>
              <a:gd name="T0" fmla="*/ 1087 w 2183"/>
              <a:gd name="T1" fmla="*/ 0 h 1776"/>
              <a:gd name="T2" fmla="*/ 0 w 2183"/>
              <a:gd name="T3" fmla="*/ 1776 h 1776"/>
              <a:gd name="T4" fmla="*/ 2183 w 2183"/>
              <a:gd name="T5" fmla="*/ 1776 h 1776"/>
              <a:gd name="T6" fmla="*/ 1087 w 2183"/>
              <a:gd name="T7" fmla="*/ 0 h 1776"/>
              <a:gd name="T8" fmla="*/ 0 60000 65536"/>
              <a:gd name="T9" fmla="*/ 0 60000 65536"/>
              <a:gd name="T10" fmla="*/ 0 60000 65536"/>
              <a:gd name="T11" fmla="*/ 0 60000 65536"/>
              <a:gd name="T12" fmla="*/ 0 w 2183"/>
              <a:gd name="T13" fmla="*/ 0 h 1776"/>
              <a:gd name="T14" fmla="*/ 2183 w 2183"/>
              <a:gd name="T15" fmla="*/ 1776 h 1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3" h="1776">
                <a:moveTo>
                  <a:pt x="1087" y="0"/>
                </a:moveTo>
                <a:lnTo>
                  <a:pt x="0" y="1776"/>
                </a:lnTo>
                <a:lnTo>
                  <a:pt x="2183" y="1776"/>
                </a:lnTo>
                <a:lnTo>
                  <a:pt x="1087" y="0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2723" name="Text Box 19"/>
          <p:cNvSpPr txBox="1">
            <a:spLocks noChangeArrowheads="1"/>
          </p:cNvSpPr>
          <p:nvPr/>
        </p:nvSpPr>
        <p:spPr bwMode="auto">
          <a:xfrm>
            <a:off x="3962400" y="3074989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225-375 мг</a:t>
            </a: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7213600" y="2239964"/>
            <a:ext cx="36249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Ингибирует серотонин, </a:t>
            </a:r>
          </a:p>
          <a:p>
            <a:pPr eaLnBrk="0" hangingPunct="0"/>
            <a:r>
              <a:rPr lang="ru-RU" sz="2400"/>
              <a:t>норадреналин и дофамин</a:t>
            </a:r>
            <a:endParaRPr lang="en-GB" sz="2400"/>
          </a:p>
        </p:txBody>
      </p:sp>
      <p:sp>
        <p:nvSpPr>
          <p:cNvPr id="129045" name="Rectangle 2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rgbClr val="990000"/>
                </a:solidFill>
              </a:rPr>
              <a:t>Дозозавимая фармакология</a:t>
            </a:r>
            <a:br>
              <a:rPr lang="ru-RU" sz="3600" smtClean="0">
                <a:solidFill>
                  <a:srgbClr val="990000"/>
                </a:solidFill>
              </a:rPr>
            </a:br>
            <a:r>
              <a:rPr lang="ru-RU" sz="3600" smtClean="0">
                <a:solidFill>
                  <a:srgbClr val="990000"/>
                </a:solidFill>
              </a:rPr>
              <a:t>велаксина</a:t>
            </a:r>
            <a:endParaRPr lang="en-GB" sz="360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7160684" y="1817688"/>
            <a:ext cx="25400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225-375 мг</a:t>
            </a:r>
          </a:p>
          <a:p>
            <a:pPr algn="ctr"/>
            <a:endParaRPr lang="ru-RU" sz="4400"/>
          </a:p>
          <a:p>
            <a:pPr algn="ctr"/>
            <a:endParaRPr lang="ru-RU" sz="4400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519084" y="1817688"/>
            <a:ext cx="26416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125</a:t>
            </a:r>
            <a:r>
              <a:rPr lang="ru-RU" sz="2400"/>
              <a:t>-225 мг</a:t>
            </a:r>
            <a:endParaRPr lang="en-US" sz="2400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ru-RU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1775884" y="1817688"/>
            <a:ext cx="2743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75-125 </a:t>
            </a:r>
            <a:r>
              <a:rPr lang="ru-RU" sz="2400"/>
              <a:t>мг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130053" name="Line 5"/>
          <p:cNvSpPr>
            <a:spLocks noChangeShapeType="1"/>
          </p:cNvSpPr>
          <p:nvPr/>
        </p:nvSpPr>
        <p:spPr bwMode="auto">
          <a:xfrm>
            <a:off x="1775884" y="4953000"/>
            <a:ext cx="802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0054" name="Arc 6"/>
          <p:cNvSpPr>
            <a:spLocks/>
          </p:cNvSpPr>
          <p:nvPr/>
        </p:nvSpPr>
        <p:spPr bwMode="auto">
          <a:xfrm rot="10800000" flipV="1">
            <a:off x="1775884" y="2960688"/>
            <a:ext cx="7924800" cy="1981200"/>
          </a:xfrm>
          <a:custGeom>
            <a:avLst/>
            <a:gdLst>
              <a:gd name="T0" fmla="*/ 0 w 21600"/>
              <a:gd name="T1" fmla="*/ 0 h 21600"/>
              <a:gd name="T2" fmla="*/ 5943600 w 21600"/>
              <a:gd name="T3" fmla="*/ 1981200 h 21600"/>
              <a:gd name="T4" fmla="*/ 0 w 21600"/>
              <a:gd name="T5" fmla="*/ 1981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33CC"/>
          </a:solidFill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  <a:p>
            <a:pPr algn="ctr"/>
            <a:r>
              <a:rPr lang="ru-RU" sz="2000"/>
              <a:t>Депрессивные расстройства</a:t>
            </a:r>
          </a:p>
        </p:txBody>
      </p:sp>
      <p:sp>
        <p:nvSpPr>
          <p:cNvPr id="130055" name="AutoShape 7"/>
          <p:cNvSpPr>
            <a:spLocks/>
          </p:cNvSpPr>
          <p:nvPr/>
        </p:nvSpPr>
        <p:spPr bwMode="auto">
          <a:xfrm rot="-5400000">
            <a:off x="2644776" y="4185709"/>
            <a:ext cx="996950" cy="2531533"/>
          </a:xfrm>
          <a:prstGeom prst="leftBracket">
            <a:avLst>
              <a:gd name="adj" fmla="val 95223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56" name="AutoShape 8"/>
          <p:cNvSpPr>
            <a:spLocks/>
          </p:cNvSpPr>
          <p:nvPr/>
        </p:nvSpPr>
        <p:spPr bwMode="auto">
          <a:xfrm rot="-5400000">
            <a:off x="5286376" y="4185709"/>
            <a:ext cx="996950" cy="2531533"/>
          </a:xfrm>
          <a:prstGeom prst="leftBracket">
            <a:avLst>
              <a:gd name="adj" fmla="val 95223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57" name="AutoShape 9"/>
          <p:cNvSpPr>
            <a:spLocks/>
          </p:cNvSpPr>
          <p:nvPr/>
        </p:nvSpPr>
        <p:spPr bwMode="auto">
          <a:xfrm rot="-5400000">
            <a:off x="7922684" y="4191000"/>
            <a:ext cx="914400" cy="2438400"/>
          </a:xfrm>
          <a:prstGeom prst="leftBracket">
            <a:avLst>
              <a:gd name="adj" fmla="val 10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1678518" y="5805489"/>
            <a:ext cx="30543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Амбулаторные депрессии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7480300" y="5805489"/>
            <a:ext cx="3321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Меланхолические и резистентные депрессии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4751917" y="5805489"/>
            <a:ext cx="263101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Госпитальные депрессии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690284" y="5181601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5-HT</a:t>
            </a:r>
            <a:endParaRPr lang="ru-RU" sz="2000"/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4925484" y="5181601"/>
            <a:ext cx="162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5-HT/HA</a:t>
            </a:r>
            <a:endParaRPr lang="ru-RU" sz="2000"/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7465484" y="5181601"/>
            <a:ext cx="24870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5-HT/HA/DA</a:t>
            </a:r>
            <a:endParaRPr lang="ru-RU" sz="2000"/>
          </a:p>
        </p:txBody>
      </p:sp>
      <p:sp>
        <p:nvSpPr>
          <p:cNvPr id="130064" name="AutoShape 16"/>
          <p:cNvSpPr>
            <a:spLocks noChangeArrowheads="1"/>
          </p:cNvSpPr>
          <p:nvPr/>
        </p:nvSpPr>
        <p:spPr bwMode="auto">
          <a:xfrm>
            <a:off x="63500" y="282575"/>
            <a:ext cx="101600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>
                <a:solidFill>
                  <a:srgbClr val="990000"/>
                </a:solidFill>
              </a:rPr>
              <a:t>Градуированная эффективность и </a:t>
            </a:r>
          </a:p>
          <a:p>
            <a:r>
              <a:rPr lang="ru-RU" sz="2800">
                <a:solidFill>
                  <a:srgbClr val="990000"/>
                </a:solidFill>
              </a:rPr>
              <a:t>дозозависимая фармакология велаксина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-17462"/>
            <a:ext cx="10363200" cy="1143001"/>
          </a:xfrm>
          <a:noFill/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990000"/>
                </a:solidFill>
              </a:rPr>
              <a:t>Характеристика Велаксина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1412875"/>
            <a:ext cx="11618384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 smtClean="0"/>
              <a:t>Показания</a:t>
            </a:r>
            <a:r>
              <a:rPr lang="en-US" sz="2200" smtClean="0"/>
              <a:t> (</a:t>
            </a:r>
            <a:r>
              <a:rPr lang="ru-RU" sz="2200" smtClean="0"/>
              <a:t>основные)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/>
              <a:t>Депрессии (меланхолические, тревожные. резистентные), лечение и профилактика рецидивов.</a:t>
            </a:r>
          </a:p>
          <a:p>
            <a:pPr lvl="1" eaLnBrk="1" hangingPunct="1">
              <a:lnSpc>
                <a:spcPct val="90000"/>
              </a:lnSpc>
            </a:pPr>
            <a:endParaRPr lang="ru-RU" sz="2200" smtClean="0"/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 smtClean="0"/>
              <a:t>Показания (дополнительные)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Генерализованное тревожное расстройство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Паническое расстройство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Социальная фобия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Диабетическая нейропатия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Профилактика мигрени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Посттравматическое стрессовое расстройство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Фибромиалгия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Головные боли напряжения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Хроническая боль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Полинейропатия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3038476"/>
            <a:ext cx="103632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90000"/>
                </a:solidFill>
              </a:rPr>
              <a:t>Быстрота начала действия венлафаксина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14338"/>
            <a:ext cx="11684000" cy="1143000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rgbClr val="990000"/>
                </a:solidFill>
              </a:rPr>
              <a:t>Анализ быстроты появления </a:t>
            </a:r>
            <a:br>
              <a:rPr lang="ru-RU" sz="2800" smtClean="0">
                <a:solidFill>
                  <a:srgbClr val="990000"/>
                </a:solidFill>
              </a:rPr>
            </a:br>
            <a:r>
              <a:rPr lang="ru-RU" sz="2800" smtClean="0">
                <a:solidFill>
                  <a:srgbClr val="990000"/>
                </a:solidFill>
              </a:rPr>
              <a:t>специфического антидепрессивного </a:t>
            </a:r>
            <a:br>
              <a:rPr lang="ru-RU" sz="2800" smtClean="0">
                <a:solidFill>
                  <a:srgbClr val="990000"/>
                </a:solidFill>
              </a:rPr>
            </a:br>
            <a:r>
              <a:rPr lang="ru-RU" sz="2800" smtClean="0">
                <a:solidFill>
                  <a:srgbClr val="990000"/>
                </a:solidFill>
              </a:rPr>
              <a:t>эффекта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917" y="2338388"/>
            <a:ext cx="1076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>
                <a:solidFill>
                  <a:srgbClr val="990000"/>
                </a:solidFill>
              </a:rPr>
              <a:t>Время начала ответа</a:t>
            </a:r>
            <a:r>
              <a:rPr lang="ru-RU" sz="2400" smtClean="0"/>
              <a:t> </a:t>
            </a:r>
            <a:r>
              <a:rPr lang="ru-RU" sz="2400" smtClean="0">
                <a:latin typeface="Century Gothic" pitchFamily="34" charset="0"/>
              </a:rPr>
              <a:t>–</a:t>
            </a:r>
            <a:r>
              <a:rPr lang="ru-RU" sz="2400" smtClean="0"/>
              <a:t> точка времени, в которой отмечаются статистически значимые различия с фоновыми показателями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endParaRPr lang="ru-RU" sz="2400" smtClean="0"/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>
                <a:solidFill>
                  <a:srgbClr val="990000"/>
                </a:solidFill>
              </a:rPr>
              <a:t>Время ответа</a:t>
            </a:r>
            <a:r>
              <a:rPr lang="ru-RU" sz="2400" smtClean="0"/>
              <a:t> </a:t>
            </a:r>
            <a:r>
              <a:rPr lang="ru-RU" sz="2400" smtClean="0">
                <a:latin typeface="Century Gothic" pitchFamily="34" charset="0"/>
              </a:rPr>
              <a:t>–</a:t>
            </a:r>
            <a:r>
              <a:rPr lang="ru-RU" sz="2400" smtClean="0"/>
              <a:t> точка времени, при которой уровень ответа достигает </a:t>
            </a:r>
            <a:r>
              <a:rPr lang="ru-RU" sz="2400" smtClean="0">
                <a:cs typeface="Times New Roman" pitchFamily="18" charset="0"/>
              </a:rPr>
              <a:t>≥ 50% </a:t>
            </a:r>
            <a:r>
              <a:rPr lang="ru-RU" sz="2400" smtClean="0"/>
              <a:t>редукции по</a:t>
            </a:r>
            <a:r>
              <a:rPr lang="en-US" sz="2400" smtClean="0"/>
              <a:t> </a:t>
            </a:r>
            <a:r>
              <a:rPr lang="ru-RU" sz="2400" smtClean="0"/>
              <a:t>НАМ</a:t>
            </a:r>
            <a:r>
              <a:rPr lang="en-US" sz="2400" smtClean="0"/>
              <a:t>D</a:t>
            </a:r>
            <a:endParaRPr lang="ru-RU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endParaRPr lang="en-US" sz="2400" smtClean="0"/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>
                <a:solidFill>
                  <a:srgbClr val="990000"/>
                </a:solidFill>
              </a:rPr>
              <a:t>Время достижения ремиссии</a:t>
            </a:r>
            <a:r>
              <a:rPr lang="ru-RU" sz="2400" smtClean="0"/>
              <a:t> </a:t>
            </a:r>
            <a:r>
              <a:rPr lang="ru-RU" sz="2400" smtClean="0">
                <a:latin typeface="Century Gothic" pitchFamily="34" charset="0"/>
                <a:cs typeface="Times New Roman" pitchFamily="18" charset="0"/>
              </a:rPr>
              <a:t>–</a:t>
            </a:r>
            <a:r>
              <a:rPr lang="ru-RU" sz="2400" smtClean="0">
                <a:cs typeface="Times New Roman" pitchFamily="18" charset="0"/>
              </a:rPr>
              <a:t> </a:t>
            </a:r>
            <a:r>
              <a:rPr lang="ru-RU" sz="2400" smtClean="0"/>
              <a:t>точка времени, в которой уровень ответа достигает </a:t>
            </a:r>
            <a:r>
              <a:rPr lang="ru-RU" sz="2400" smtClean="0">
                <a:cs typeface="Times New Roman" pitchFamily="18" charset="0"/>
              </a:rPr>
              <a:t>≤7 </a:t>
            </a:r>
            <a:r>
              <a:rPr lang="ru-RU" sz="2400" smtClean="0"/>
              <a:t>баллов </a:t>
            </a:r>
            <a:r>
              <a:rPr lang="ru-RU" sz="2400" smtClean="0">
                <a:cs typeface="Times New Roman" pitchFamily="18" charset="0"/>
              </a:rPr>
              <a:t>(</a:t>
            </a:r>
            <a:r>
              <a:rPr lang="ru-RU" sz="2400" smtClean="0"/>
              <a:t>НАМ</a:t>
            </a:r>
            <a:r>
              <a:rPr lang="en-US" sz="2400" smtClean="0"/>
              <a:t>D</a:t>
            </a:r>
            <a:r>
              <a:rPr lang="ru-RU" sz="2400" smtClean="0">
                <a:cs typeface="Times New Roman" pitchFamily="18" charset="0"/>
              </a:rPr>
              <a:t>)  и ≤12 </a:t>
            </a:r>
            <a:r>
              <a:rPr lang="ru-RU" sz="2400" smtClean="0"/>
              <a:t>баллов </a:t>
            </a:r>
            <a:r>
              <a:rPr lang="ru-RU" sz="2400" smtClean="0">
                <a:cs typeface="Times New Roman" pitchFamily="18" charset="0"/>
              </a:rPr>
              <a:t>(МА</a:t>
            </a:r>
            <a:r>
              <a:rPr lang="en-US" sz="2400" smtClean="0">
                <a:cs typeface="Times New Roman" pitchFamily="18" charset="0"/>
              </a:rPr>
              <a:t>DRS)</a:t>
            </a:r>
            <a:endParaRPr lang="ru-RU" sz="240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ChangeArrowheads="1"/>
          </p:cNvSpPr>
          <p:nvPr/>
        </p:nvSpPr>
        <p:spPr bwMode="auto">
          <a:xfrm>
            <a:off x="0" y="1733550"/>
            <a:ext cx="1219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52363" dir="9957825">
              <a:schemeClr val="tx1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39185" y="414338"/>
            <a:ext cx="12481983" cy="1143000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rgbClr val="990000"/>
                </a:solidFill>
              </a:rPr>
              <a:t>Кривая респонса при терапии </a:t>
            </a:r>
            <a:br>
              <a:rPr lang="ru-RU" sz="3200" smtClean="0">
                <a:solidFill>
                  <a:srgbClr val="990000"/>
                </a:solidFill>
              </a:rPr>
            </a:br>
            <a:r>
              <a:rPr lang="ru-RU" sz="3200" smtClean="0">
                <a:solidFill>
                  <a:srgbClr val="990000"/>
                </a:solidFill>
              </a:rPr>
              <a:t>ТЦА и велаксином</a:t>
            </a:r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2611967" y="2598738"/>
            <a:ext cx="0" cy="33528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149" name="Line 7"/>
          <p:cNvSpPr>
            <a:spLocks noChangeShapeType="1"/>
          </p:cNvSpPr>
          <p:nvPr/>
        </p:nvSpPr>
        <p:spPr bwMode="auto">
          <a:xfrm>
            <a:off x="783167" y="3284538"/>
            <a:ext cx="9956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150" name="Line 8"/>
          <p:cNvSpPr>
            <a:spLocks noChangeShapeType="1"/>
          </p:cNvSpPr>
          <p:nvPr/>
        </p:nvSpPr>
        <p:spPr bwMode="auto">
          <a:xfrm>
            <a:off x="1102784" y="5943600"/>
            <a:ext cx="1016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151" name="Line 9"/>
          <p:cNvSpPr>
            <a:spLocks noChangeShapeType="1"/>
          </p:cNvSpPr>
          <p:nvPr/>
        </p:nvSpPr>
        <p:spPr bwMode="auto">
          <a:xfrm>
            <a:off x="783167" y="5494338"/>
            <a:ext cx="9956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152" name="Freeform 10"/>
          <p:cNvSpPr>
            <a:spLocks/>
          </p:cNvSpPr>
          <p:nvPr/>
        </p:nvSpPr>
        <p:spPr bwMode="auto">
          <a:xfrm>
            <a:off x="2728384" y="2581275"/>
            <a:ext cx="8026400" cy="2895600"/>
          </a:xfrm>
          <a:custGeom>
            <a:avLst/>
            <a:gdLst>
              <a:gd name="T0" fmla="*/ 0 w 3792"/>
              <a:gd name="T1" fmla="*/ 0 h 1824"/>
              <a:gd name="T2" fmla="*/ 1248 w 3792"/>
              <a:gd name="T3" fmla="*/ 240 h 1824"/>
              <a:gd name="T4" fmla="*/ 2736 w 3792"/>
              <a:gd name="T5" fmla="*/ 1152 h 1824"/>
              <a:gd name="T6" fmla="*/ 3792 w 3792"/>
              <a:gd name="T7" fmla="*/ 1824 h 1824"/>
              <a:gd name="T8" fmla="*/ 0 60000 65536"/>
              <a:gd name="T9" fmla="*/ 0 60000 65536"/>
              <a:gd name="T10" fmla="*/ 0 60000 65536"/>
              <a:gd name="T11" fmla="*/ 0 60000 65536"/>
              <a:gd name="T12" fmla="*/ 0 w 3792"/>
              <a:gd name="T13" fmla="*/ 0 h 1824"/>
              <a:gd name="T14" fmla="*/ 3792 w 3792"/>
              <a:gd name="T15" fmla="*/ 1824 h 18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92" h="1824">
                <a:moveTo>
                  <a:pt x="0" y="0"/>
                </a:moveTo>
                <a:cubicBezTo>
                  <a:pt x="396" y="24"/>
                  <a:pt x="792" y="48"/>
                  <a:pt x="1248" y="240"/>
                </a:cubicBezTo>
                <a:cubicBezTo>
                  <a:pt x="1704" y="432"/>
                  <a:pt x="2312" y="888"/>
                  <a:pt x="2736" y="1152"/>
                </a:cubicBezTo>
                <a:cubicBezTo>
                  <a:pt x="3160" y="1416"/>
                  <a:pt x="3616" y="1712"/>
                  <a:pt x="3792" y="182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153" name="Freeform 11"/>
          <p:cNvSpPr>
            <a:spLocks/>
          </p:cNvSpPr>
          <p:nvPr/>
        </p:nvSpPr>
        <p:spPr bwMode="auto">
          <a:xfrm>
            <a:off x="2713567" y="2598738"/>
            <a:ext cx="7924800" cy="2971800"/>
          </a:xfrm>
          <a:custGeom>
            <a:avLst/>
            <a:gdLst>
              <a:gd name="T0" fmla="*/ 0 w 3744"/>
              <a:gd name="T1" fmla="*/ 0 h 1872"/>
              <a:gd name="T2" fmla="*/ 720 w 3744"/>
              <a:gd name="T3" fmla="*/ 432 h 1872"/>
              <a:gd name="T4" fmla="*/ 1200 w 3744"/>
              <a:gd name="T5" fmla="*/ 1344 h 1872"/>
              <a:gd name="T6" fmla="*/ 3744 w 3744"/>
              <a:gd name="T7" fmla="*/ 1872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3744"/>
              <a:gd name="T13" fmla="*/ 0 h 1872"/>
              <a:gd name="T14" fmla="*/ 3744 w 3744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4" h="1872">
                <a:moveTo>
                  <a:pt x="0" y="0"/>
                </a:moveTo>
                <a:cubicBezTo>
                  <a:pt x="260" y="104"/>
                  <a:pt x="520" y="208"/>
                  <a:pt x="720" y="432"/>
                </a:cubicBezTo>
                <a:cubicBezTo>
                  <a:pt x="920" y="656"/>
                  <a:pt x="696" y="1104"/>
                  <a:pt x="1200" y="1344"/>
                </a:cubicBezTo>
                <a:cubicBezTo>
                  <a:pt x="1704" y="1584"/>
                  <a:pt x="3320" y="1784"/>
                  <a:pt x="3744" y="1872"/>
                </a:cubicBezTo>
              </a:path>
            </a:pathLst>
          </a:custGeom>
          <a:noFill/>
          <a:ln w="57150">
            <a:solidFill>
              <a:srgbClr val="FF33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3627967" y="6027739"/>
            <a:ext cx="40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1</a:t>
            </a:r>
          </a:p>
        </p:txBody>
      </p:sp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4847167" y="6027739"/>
            <a:ext cx="40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2</a:t>
            </a:r>
          </a:p>
        </p:txBody>
      </p:sp>
      <p:sp>
        <p:nvSpPr>
          <p:cNvPr id="718862" name="Text Box 14"/>
          <p:cNvSpPr txBox="1">
            <a:spLocks noChangeArrowheads="1"/>
          </p:cNvSpPr>
          <p:nvPr/>
        </p:nvSpPr>
        <p:spPr bwMode="auto">
          <a:xfrm>
            <a:off x="6066367" y="6027739"/>
            <a:ext cx="40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3</a:t>
            </a:r>
          </a:p>
        </p:txBody>
      </p:sp>
      <p:sp>
        <p:nvSpPr>
          <p:cNvPr id="718863" name="Text Box 15"/>
          <p:cNvSpPr txBox="1">
            <a:spLocks noChangeArrowheads="1"/>
          </p:cNvSpPr>
          <p:nvPr/>
        </p:nvSpPr>
        <p:spPr bwMode="auto">
          <a:xfrm>
            <a:off x="7285567" y="6027739"/>
            <a:ext cx="40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4</a:t>
            </a:r>
          </a:p>
        </p:txBody>
      </p:sp>
      <p:sp>
        <p:nvSpPr>
          <p:cNvPr id="718864" name="Text Box 16"/>
          <p:cNvSpPr txBox="1">
            <a:spLocks noChangeArrowheads="1"/>
          </p:cNvSpPr>
          <p:nvPr/>
        </p:nvSpPr>
        <p:spPr bwMode="auto">
          <a:xfrm>
            <a:off x="8504767" y="6027739"/>
            <a:ext cx="40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5</a:t>
            </a:r>
          </a:p>
        </p:txBody>
      </p:sp>
      <p:sp>
        <p:nvSpPr>
          <p:cNvPr id="718865" name="Text Box 17"/>
          <p:cNvSpPr txBox="1">
            <a:spLocks noChangeArrowheads="1"/>
          </p:cNvSpPr>
          <p:nvPr/>
        </p:nvSpPr>
        <p:spPr bwMode="auto">
          <a:xfrm>
            <a:off x="9723967" y="6027739"/>
            <a:ext cx="40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6</a:t>
            </a:r>
          </a:p>
        </p:txBody>
      </p:sp>
      <p:sp>
        <p:nvSpPr>
          <p:cNvPr id="718866" name="Text Box 18"/>
          <p:cNvSpPr txBox="1">
            <a:spLocks noChangeArrowheads="1"/>
          </p:cNvSpPr>
          <p:nvPr/>
        </p:nvSpPr>
        <p:spPr bwMode="auto">
          <a:xfrm>
            <a:off x="2408767" y="6027739"/>
            <a:ext cx="40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0</a:t>
            </a:r>
          </a:p>
        </p:txBody>
      </p:sp>
      <p:sp>
        <p:nvSpPr>
          <p:cNvPr id="134161" name="Text Box 19"/>
          <p:cNvSpPr txBox="1">
            <a:spLocks noChangeArrowheads="1"/>
          </p:cNvSpPr>
          <p:nvPr/>
        </p:nvSpPr>
        <p:spPr bwMode="auto">
          <a:xfrm>
            <a:off x="376767" y="2652714"/>
            <a:ext cx="223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1.Начало действия</a:t>
            </a:r>
          </a:p>
        </p:txBody>
      </p:sp>
      <p:sp>
        <p:nvSpPr>
          <p:cNvPr id="134162" name="Text Box 20"/>
          <p:cNvSpPr txBox="1">
            <a:spLocks noChangeArrowheads="1"/>
          </p:cNvSpPr>
          <p:nvPr/>
        </p:nvSpPr>
        <p:spPr bwMode="auto">
          <a:xfrm>
            <a:off x="376767" y="4165601"/>
            <a:ext cx="223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2. Респонс</a:t>
            </a:r>
          </a:p>
        </p:txBody>
      </p:sp>
      <p:sp>
        <p:nvSpPr>
          <p:cNvPr id="134163" name="Text Box 21"/>
          <p:cNvSpPr txBox="1">
            <a:spLocks noChangeArrowheads="1"/>
          </p:cNvSpPr>
          <p:nvPr/>
        </p:nvSpPr>
        <p:spPr bwMode="auto">
          <a:xfrm>
            <a:off x="376767" y="5102226"/>
            <a:ext cx="223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3. Ремиссия</a:t>
            </a:r>
          </a:p>
        </p:txBody>
      </p:sp>
      <p:sp>
        <p:nvSpPr>
          <p:cNvPr id="718870" name="Line 22"/>
          <p:cNvSpPr>
            <a:spLocks noChangeShapeType="1"/>
          </p:cNvSpPr>
          <p:nvPr/>
        </p:nvSpPr>
        <p:spPr bwMode="auto">
          <a:xfrm flipH="1">
            <a:off x="6167967" y="2217738"/>
            <a:ext cx="1930400" cy="1066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34165" name="Text Box 23"/>
          <p:cNvSpPr txBox="1">
            <a:spLocks noChangeArrowheads="1"/>
          </p:cNvSpPr>
          <p:nvPr/>
        </p:nvSpPr>
        <p:spPr bwMode="auto">
          <a:xfrm>
            <a:off x="6980767" y="1693864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ТЦА</a:t>
            </a:r>
          </a:p>
        </p:txBody>
      </p:sp>
      <p:sp>
        <p:nvSpPr>
          <p:cNvPr id="718872" name="Line 24"/>
          <p:cNvSpPr>
            <a:spLocks noChangeShapeType="1"/>
          </p:cNvSpPr>
          <p:nvPr/>
        </p:nvSpPr>
        <p:spPr bwMode="auto">
          <a:xfrm flipH="1">
            <a:off x="4948767" y="2827338"/>
            <a:ext cx="5080000" cy="1752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34167" name="Text Box 25"/>
          <p:cNvSpPr txBox="1">
            <a:spLocks noChangeArrowheads="1"/>
          </p:cNvSpPr>
          <p:nvPr/>
        </p:nvSpPr>
        <p:spPr bwMode="auto">
          <a:xfrm>
            <a:off x="9012767" y="2446339"/>
            <a:ext cx="284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Венлафаксин</a:t>
            </a:r>
          </a:p>
        </p:txBody>
      </p:sp>
      <p:sp>
        <p:nvSpPr>
          <p:cNvPr id="718874" name="Line 26"/>
          <p:cNvSpPr>
            <a:spLocks noChangeShapeType="1"/>
          </p:cNvSpPr>
          <p:nvPr/>
        </p:nvSpPr>
        <p:spPr bwMode="auto">
          <a:xfrm>
            <a:off x="8301567" y="2293938"/>
            <a:ext cx="2438400" cy="3200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18875" name="Line 27"/>
          <p:cNvSpPr>
            <a:spLocks noChangeShapeType="1"/>
          </p:cNvSpPr>
          <p:nvPr/>
        </p:nvSpPr>
        <p:spPr bwMode="auto">
          <a:xfrm>
            <a:off x="8098367" y="2293938"/>
            <a:ext cx="711200" cy="2286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18876" name="Line 28"/>
          <p:cNvSpPr>
            <a:spLocks noChangeShapeType="1"/>
          </p:cNvSpPr>
          <p:nvPr/>
        </p:nvSpPr>
        <p:spPr bwMode="auto">
          <a:xfrm flipH="1">
            <a:off x="4339167" y="2827338"/>
            <a:ext cx="5588000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18877" name="Line 29"/>
          <p:cNvSpPr>
            <a:spLocks noChangeShapeType="1"/>
          </p:cNvSpPr>
          <p:nvPr/>
        </p:nvSpPr>
        <p:spPr bwMode="auto">
          <a:xfrm>
            <a:off x="10130367" y="2827338"/>
            <a:ext cx="508000" cy="2590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7533" y="1989138"/>
            <a:ext cx="9956800" cy="4267200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smtClean="0"/>
              <a:t>Уменьшает риск суицида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  <a:defRPr/>
            </a:pPr>
            <a:endParaRPr lang="ru-RU" sz="2400" smtClean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400" smtClean="0"/>
              <a:t> Снижает вероятность отказов от терапии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  <a:defRPr/>
            </a:pPr>
            <a:endParaRPr lang="ru-RU" sz="2400" smtClean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400" smtClean="0"/>
              <a:t> Снижает риск госпитализации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  <a:defRPr/>
            </a:pPr>
            <a:endParaRPr lang="ru-RU" sz="2400" smtClean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400" smtClean="0"/>
              <a:t> Уменьшает стоимость лечения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  <a:defRPr/>
            </a:pPr>
            <a:endParaRPr lang="ru-RU" sz="2400" smtClean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400" smtClean="0"/>
              <a:t> Является одним из важных предикторов      эффективности терапии</a:t>
            </a:r>
            <a:r>
              <a:rPr lang="en-US" sz="2400" smtClean="0"/>
              <a:t> </a:t>
            </a:r>
            <a:r>
              <a:rPr lang="ru-RU" sz="2400" smtClean="0"/>
              <a:t>и качества ремиссии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19667" y="269875"/>
            <a:ext cx="10160000" cy="1143000"/>
          </a:xfrm>
          <a:noFill/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rgbClr val="990000"/>
                </a:solidFill>
              </a:rPr>
              <a:t>Быстрота начала действия велаксина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bg_deprislid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92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Высокая частота достижения ремиссии при терапии венлафаксином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3"/>
          <p:cNvSpPr txBox="1">
            <a:spLocks noChangeArrowheads="1"/>
          </p:cNvSpPr>
          <p:nvPr/>
        </p:nvSpPr>
        <p:spPr bwMode="auto">
          <a:xfrm>
            <a:off x="988484" y="2652713"/>
            <a:ext cx="7043082" cy="267765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Ремиссия в соответствии с дефиницией этого слова</a:t>
            </a:r>
          </a:p>
          <a:p>
            <a:pPr algn="ctr"/>
            <a:r>
              <a:rPr lang="ru-RU" sz="2400"/>
              <a:t>представляет собой временное ослабление или </a:t>
            </a:r>
          </a:p>
          <a:p>
            <a:pPr algn="ctr"/>
            <a:r>
              <a:rPr lang="ru-RU" sz="2400"/>
              <a:t>исчезновение симптомов заболевания.</a:t>
            </a:r>
          </a:p>
          <a:p>
            <a:pPr algn="ctr"/>
            <a:endParaRPr lang="ru-RU" sz="2400"/>
          </a:p>
          <a:p>
            <a:pPr algn="ctr"/>
            <a:r>
              <a:rPr lang="ru-RU" sz="2400"/>
              <a:t>Ремиссия может продолжаться от нескольких дней</a:t>
            </a:r>
          </a:p>
          <a:p>
            <a:pPr algn="ctr"/>
            <a:r>
              <a:rPr lang="ru-RU" sz="2400"/>
              <a:t> до нескольких десятилетий, но не является полным</a:t>
            </a:r>
          </a:p>
          <a:p>
            <a:pPr algn="ctr"/>
            <a:r>
              <a:rPr lang="ru-RU" sz="2400"/>
              <a:t>выздоровлением</a:t>
            </a:r>
            <a:r>
              <a:rPr lang="ru-RU" sz="23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7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solidFill>
                  <a:srgbClr val="990000"/>
                </a:solidFill>
              </a:rPr>
              <a:t>Ремиссия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-48683" y="0"/>
            <a:ext cx="13004801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>
                <a:solidFill>
                  <a:srgbClr val="990000"/>
                </a:solidFill>
              </a:rPr>
              <a:t>Правила назначения </a:t>
            </a:r>
            <a:br>
              <a:rPr lang="ru-RU" sz="3600">
                <a:solidFill>
                  <a:srgbClr val="990000"/>
                </a:solidFill>
              </a:rPr>
            </a:br>
            <a:r>
              <a:rPr lang="ru-RU" sz="3600">
                <a:solidFill>
                  <a:srgbClr val="990000"/>
                </a:solidFill>
              </a:rPr>
              <a:t>антидепрессантов</a:t>
            </a:r>
          </a:p>
        </p:txBody>
      </p:sp>
      <p:sp>
        <p:nvSpPr>
          <p:cNvPr id="106499" name="Rectangle 4"/>
          <p:cNvSpPr>
            <a:spLocks noChangeArrowheads="1"/>
          </p:cNvSpPr>
          <p:nvPr/>
        </p:nvSpPr>
        <p:spPr bwMode="auto">
          <a:xfrm>
            <a:off x="814917" y="15240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ru-RU" sz="2600"/>
              <a:t>Учет дополнительных клинических эффектов: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ru-RU" sz="2600"/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u-RU" sz="2600"/>
              <a:t>антитревожного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u-RU" sz="2600"/>
              <a:t>антипанического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u-RU" sz="2600"/>
              <a:t>седативного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u-RU" sz="2600"/>
              <a:t>стимулирующего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u-RU" sz="2600"/>
              <a:t>аналгетического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u-RU" sz="2600"/>
              <a:t>анорексигенного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u-RU" sz="2600"/>
              <a:t>антиагрессивного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u-RU" sz="2600"/>
              <a:t>антифобического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u-RU" sz="2600"/>
              <a:t>антиобсессивного </a:t>
            </a:r>
            <a:r>
              <a:rPr lang="en-US" sz="2600"/>
              <a:t>……..</a:t>
            </a: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3"/>
          <p:cNvSpPr txBox="1">
            <a:spLocks noChangeArrowheads="1"/>
          </p:cNvSpPr>
          <p:nvPr/>
        </p:nvSpPr>
        <p:spPr bwMode="auto">
          <a:xfrm>
            <a:off x="46567" y="1695450"/>
            <a:ext cx="7441653" cy="524759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300" b="1">
                <a:solidFill>
                  <a:schemeClr val="bg1"/>
                </a:solidFill>
              </a:rPr>
              <a:t>   </a:t>
            </a:r>
            <a:r>
              <a:rPr lang="ru-RU" sz="2400"/>
              <a:t>ВАРИАНТЫ РЕМИССИИ:</a:t>
            </a:r>
          </a:p>
          <a:p>
            <a:pPr algn="ctr"/>
            <a:r>
              <a:rPr lang="ru-RU" sz="2400"/>
              <a:t>полная и частичная</a:t>
            </a:r>
          </a:p>
          <a:p>
            <a:pPr algn="ctr"/>
            <a:r>
              <a:rPr lang="ru-RU" sz="2400"/>
              <a:t>спонтанная и терапевтическая</a:t>
            </a:r>
          </a:p>
          <a:p>
            <a:pPr algn="ctr"/>
            <a:r>
              <a:rPr lang="ru-RU" sz="2400"/>
              <a:t>кратковременная, длительная, пожизненная</a:t>
            </a:r>
          </a:p>
          <a:p>
            <a:pPr algn="ctr"/>
            <a:r>
              <a:rPr lang="ru-RU" sz="2400"/>
              <a:t>стабильная и нестабильная</a:t>
            </a:r>
          </a:p>
          <a:p>
            <a:pPr algn="ctr"/>
            <a:endParaRPr lang="ru-RU" sz="2400"/>
          </a:p>
          <a:p>
            <a:pPr algn="ctr"/>
            <a:r>
              <a:rPr lang="ru-RU" sz="2400"/>
              <a:t>клиническая и параклиническая</a:t>
            </a:r>
          </a:p>
          <a:p>
            <a:pPr algn="ctr"/>
            <a:r>
              <a:rPr lang="ru-RU" sz="2400" i="1"/>
              <a:t>(клиническая приоритетнее)</a:t>
            </a:r>
          </a:p>
          <a:p>
            <a:pPr algn="ctr"/>
            <a:endParaRPr lang="ru-RU" sz="2400" i="1"/>
          </a:p>
          <a:p>
            <a:pPr algn="ctr"/>
            <a:r>
              <a:rPr lang="ru-RU" sz="2400"/>
              <a:t>РЕМИССИЯ ОЦЕНИВАЕТСЯ ИСХОДЯ ИЗ ТРЕХ КРИТЕРИЕВ</a:t>
            </a:r>
          </a:p>
          <a:p>
            <a:pPr algn="ctr"/>
            <a:r>
              <a:rPr lang="ru-RU" sz="2400"/>
              <a:t>Клинического</a:t>
            </a:r>
          </a:p>
          <a:p>
            <a:pPr algn="ctr"/>
            <a:r>
              <a:rPr lang="ru-RU" sz="2400"/>
              <a:t>Социального </a:t>
            </a:r>
          </a:p>
          <a:p>
            <a:pPr algn="ctr"/>
            <a:r>
              <a:rPr lang="ru-RU" sz="2400"/>
              <a:t>Трудового</a:t>
            </a:r>
            <a:r>
              <a:rPr lang="ru-RU" sz="2300" b="1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2300" b="1">
              <a:solidFill>
                <a:schemeClr val="bg1"/>
              </a:solidFill>
            </a:endParaRPr>
          </a:p>
        </p:txBody>
      </p:sp>
      <p:sp>
        <p:nvSpPr>
          <p:cNvPr id="138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solidFill>
                  <a:srgbClr val="990000"/>
                </a:solidFill>
              </a:rPr>
              <a:t>Ремиссия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3"/>
          <p:cNvSpPr txBox="1">
            <a:spLocks noChangeArrowheads="1"/>
          </p:cNvSpPr>
          <p:nvPr/>
        </p:nvSpPr>
        <p:spPr bwMode="auto">
          <a:xfrm>
            <a:off x="440267" y="2735263"/>
            <a:ext cx="8158323" cy="19389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В настоящее время исследования, посвященные ремиссии, </a:t>
            </a:r>
          </a:p>
          <a:p>
            <a:pPr algn="ctr"/>
            <a:r>
              <a:rPr lang="ru-RU" sz="2400"/>
              <a:t>перешли на симптоматический уровень, с попытками </a:t>
            </a:r>
          </a:p>
          <a:p>
            <a:pPr algn="ctr"/>
            <a:r>
              <a:rPr lang="ru-RU" sz="2400"/>
              <a:t>идентифицировать резидуальные симптомы в ее структуре,</a:t>
            </a:r>
          </a:p>
          <a:p>
            <a:pPr algn="ctr"/>
            <a:r>
              <a:rPr lang="ru-RU" sz="2400"/>
              <a:t>определять корреляцию с так называемой функциональной </a:t>
            </a:r>
          </a:p>
          <a:p>
            <a:pPr algn="ctr"/>
            <a:r>
              <a:rPr lang="ru-RU" sz="2400"/>
              <a:t>ремиссией, то есть </a:t>
            </a:r>
            <a:r>
              <a:rPr lang="ru-RU" sz="2400">
                <a:solidFill>
                  <a:srgbClr val="FF0000"/>
                </a:solidFill>
              </a:rPr>
              <a:t>оценить ее качество и стойкость</a:t>
            </a:r>
          </a:p>
        </p:txBody>
      </p:sp>
      <p:sp>
        <p:nvSpPr>
          <p:cNvPr id="139267" name="Rectangle 4"/>
          <p:cNvSpPr>
            <a:spLocks noChangeArrowheads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400">
                <a:solidFill>
                  <a:srgbClr val="990000"/>
                </a:solidFill>
              </a:rPr>
              <a:t>Ремиссия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Line 3"/>
          <p:cNvSpPr>
            <a:spLocks noChangeShapeType="1"/>
          </p:cNvSpPr>
          <p:nvPr/>
        </p:nvSpPr>
        <p:spPr bwMode="auto">
          <a:xfrm>
            <a:off x="431801" y="2133600"/>
            <a:ext cx="11233151" cy="29527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4434" y="2058988"/>
            <a:ext cx="11425767" cy="4443413"/>
            <a:chOff x="158" y="1381"/>
            <a:chExt cx="5398" cy="2799"/>
          </a:xfrm>
        </p:grpSpPr>
        <p:sp>
          <p:nvSpPr>
            <p:cNvPr id="140293" name="Line 6"/>
            <p:cNvSpPr>
              <a:spLocks noChangeShapeType="1"/>
            </p:cNvSpPr>
            <p:nvPr/>
          </p:nvSpPr>
          <p:spPr bwMode="auto">
            <a:xfrm>
              <a:off x="158" y="3566"/>
              <a:ext cx="539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294" name="Rectangle 7"/>
            <p:cNvSpPr>
              <a:spLocks noChangeArrowheads="1"/>
            </p:cNvSpPr>
            <p:nvPr/>
          </p:nvSpPr>
          <p:spPr bwMode="auto">
            <a:xfrm>
              <a:off x="521" y="2296"/>
              <a:ext cx="545" cy="1179"/>
            </a:xfrm>
            <a:prstGeom prst="rect">
              <a:avLst/>
            </a:prstGeom>
            <a:solidFill>
              <a:srgbClr val="0000FF"/>
            </a:solidFill>
            <a:ln w="38100" algn="ctr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300">
                  <a:solidFill>
                    <a:schemeClr val="bg1"/>
                  </a:solidFill>
                  <a:latin typeface="Times New Roman" pitchFamily="18" charset="0"/>
                </a:rPr>
                <a:t>29,5</a:t>
              </a:r>
            </a:p>
          </p:txBody>
        </p:sp>
        <p:sp>
          <p:nvSpPr>
            <p:cNvPr id="140295" name="Rectangle 8"/>
            <p:cNvSpPr>
              <a:spLocks noChangeArrowheads="1"/>
            </p:cNvSpPr>
            <p:nvPr/>
          </p:nvSpPr>
          <p:spPr bwMode="auto">
            <a:xfrm>
              <a:off x="1882" y="1616"/>
              <a:ext cx="545" cy="1859"/>
            </a:xfrm>
            <a:prstGeom prst="rect">
              <a:avLst/>
            </a:prstGeom>
            <a:solidFill>
              <a:srgbClr val="0000FF"/>
            </a:solidFill>
            <a:ln w="38100" algn="ctr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300">
                  <a:solidFill>
                    <a:schemeClr val="bg1"/>
                  </a:solidFill>
                  <a:latin typeface="Times New Roman" pitchFamily="18" charset="0"/>
                </a:rPr>
                <a:t>31,8</a:t>
              </a:r>
            </a:p>
          </p:txBody>
        </p:sp>
        <p:sp>
          <p:nvSpPr>
            <p:cNvPr id="140296" name="Rectangle 9"/>
            <p:cNvSpPr>
              <a:spLocks noChangeArrowheads="1"/>
            </p:cNvSpPr>
            <p:nvPr/>
          </p:nvSpPr>
          <p:spPr bwMode="auto">
            <a:xfrm>
              <a:off x="3288" y="2704"/>
              <a:ext cx="545" cy="726"/>
            </a:xfrm>
            <a:prstGeom prst="rect">
              <a:avLst/>
            </a:prstGeom>
            <a:solidFill>
              <a:srgbClr val="0000FF"/>
            </a:solidFill>
            <a:ln w="38100" algn="ctr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300">
                  <a:solidFill>
                    <a:schemeClr val="bg1"/>
                  </a:solidFill>
                  <a:latin typeface="Times New Roman" pitchFamily="18" charset="0"/>
                </a:rPr>
                <a:t>18,2</a:t>
              </a:r>
            </a:p>
          </p:txBody>
        </p:sp>
        <p:sp>
          <p:nvSpPr>
            <p:cNvPr id="140297" name="Rectangle 10"/>
            <p:cNvSpPr>
              <a:spLocks noChangeArrowheads="1"/>
            </p:cNvSpPr>
            <p:nvPr/>
          </p:nvSpPr>
          <p:spPr bwMode="auto">
            <a:xfrm>
              <a:off x="4603" y="2795"/>
              <a:ext cx="545" cy="635"/>
            </a:xfrm>
            <a:prstGeom prst="rect">
              <a:avLst/>
            </a:prstGeom>
            <a:solidFill>
              <a:srgbClr val="0000FF"/>
            </a:solidFill>
            <a:ln w="38100" algn="ctr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300">
                  <a:solidFill>
                    <a:schemeClr val="bg1"/>
                  </a:solidFill>
                  <a:latin typeface="Times New Roman" pitchFamily="18" charset="0"/>
                </a:rPr>
                <a:t>15,9</a:t>
              </a:r>
            </a:p>
          </p:txBody>
        </p:sp>
        <p:sp>
          <p:nvSpPr>
            <p:cNvPr id="140298" name="Text Box 11"/>
            <p:cNvSpPr txBox="1">
              <a:spLocks noChangeArrowheads="1"/>
            </p:cNvSpPr>
            <p:nvPr/>
          </p:nvSpPr>
          <p:spPr bwMode="auto">
            <a:xfrm rot="1162828">
              <a:off x="2169" y="1381"/>
              <a:ext cx="2555" cy="28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300" b="1">
                  <a:solidFill>
                    <a:schemeClr val="bg1"/>
                  </a:solidFill>
                </a:rPr>
                <a:t>Ухудшение функционирования больных</a:t>
              </a:r>
            </a:p>
          </p:txBody>
        </p:sp>
        <p:sp>
          <p:nvSpPr>
            <p:cNvPr id="140299" name="Text Box 12"/>
            <p:cNvSpPr txBox="1">
              <a:spLocks noChangeArrowheads="1"/>
            </p:cNvSpPr>
            <p:nvPr/>
          </p:nvSpPr>
          <p:spPr bwMode="auto">
            <a:xfrm>
              <a:off x="308" y="3676"/>
              <a:ext cx="657" cy="50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300"/>
                <a:t>Полная </a:t>
              </a:r>
            </a:p>
            <a:p>
              <a:pPr algn="ctr"/>
              <a:r>
                <a:rPr lang="ru-RU" sz="2300"/>
                <a:t>ремиссия</a:t>
              </a:r>
            </a:p>
          </p:txBody>
        </p:sp>
        <p:sp>
          <p:nvSpPr>
            <p:cNvPr id="140300" name="Text Box 13"/>
            <p:cNvSpPr txBox="1">
              <a:spLocks noChangeArrowheads="1"/>
            </p:cNvSpPr>
            <p:nvPr/>
          </p:nvSpPr>
          <p:spPr bwMode="auto">
            <a:xfrm>
              <a:off x="1636" y="3786"/>
              <a:ext cx="726" cy="28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300"/>
                <a:t>тревожная</a:t>
              </a:r>
            </a:p>
          </p:txBody>
        </p:sp>
        <p:sp>
          <p:nvSpPr>
            <p:cNvPr id="140301" name="Text Box 14"/>
            <p:cNvSpPr txBox="1">
              <a:spLocks noChangeArrowheads="1"/>
            </p:cNvSpPr>
            <p:nvPr/>
          </p:nvSpPr>
          <p:spPr bwMode="auto">
            <a:xfrm>
              <a:off x="2837" y="3793"/>
              <a:ext cx="873" cy="28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300"/>
                <a:t>астеническая</a:t>
              </a:r>
            </a:p>
          </p:txBody>
        </p:sp>
        <p:sp>
          <p:nvSpPr>
            <p:cNvPr id="140302" name="Text Box 15"/>
            <p:cNvSpPr txBox="1">
              <a:spLocks noChangeArrowheads="1"/>
            </p:cNvSpPr>
            <p:nvPr/>
          </p:nvSpPr>
          <p:spPr bwMode="auto">
            <a:xfrm>
              <a:off x="4397" y="3741"/>
              <a:ext cx="817" cy="29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/>
                <a:t>гипотимная</a:t>
              </a:r>
            </a:p>
          </p:txBody>
        </p:sp>
      </p:grpSp>
      <p:sp>
        <p:nvSpPr>
          <p:cNvPr id="140292" name="Rectangle 17"/>
          <p:cNvSpPr>
            <a:spLocks noGrp="1" noChangeArrowheads="1"/>
          </p:cNvSpPr>
          <p:nvPr>
            <p:ph type="title"/>
          </p:nvPr>
        </p:nvSpPr>
        <p:spPr>
          <a:xfrm>
            <a:off x="239184" y="557213"/>
            <a:ext cx="10972800" cy="1143000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rgbClr val="990000"/>
                </a:solidFill>
              </a:rPr>
              <a:t>Частота клинических топов </a:t>
            </a:r>
            <a:br>
              <a:rPr lang="ru-RU" sz="3200" smtClean="0">
                <a:solidFill>
                  <a:srgbClr val="990000"/>
                </a:solidFill>
              </a:rPr>
            </a:br>
            <a:r>
              <a:rPr lang="ru-RU" sz="3200" smtClean="0">
                <a:solidFill>
                  <a:srgbClr val="990000"/>
                </a:solidFill>
              </a:rPr>
              <a:t>ремиссии при терапии велаксином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10261600" cy="2590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990000"/>
                </a:solidFill>
              </a:rPr>
              <a:t>Велаксин</a:t>
            </a:r>
            <a:br>
              <a:rPr lang="ru-RU" smtClean="0">
                <a:solidFill>
                  <a:srgbClr val="990000"/>
                </a:solidFill>
              </a:rPr>
            </a:br>
            <a:r>
              <a:rPr lang="ru-RU" smtClean="0">
                <a:solidFill>
                  <a:srgbClr val="990000"/>
                </a:solidFill>
              </a:rPr>
              <a:t> </a:t>
            </a:r>
            <a:r>
              <a:rPr lang="ru-RU" sz="4000" smtClean="0">
                <a:solidFill>
                  <a:srgbClr val="990000"/>
                </a:solidFill>
              </a:rPr>
              <a:t>Переносимость</a:t>
            </a: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4246034" y="3084513"/>
            <a:ext cx="611716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25413"/>
            <a:ext cx="10363200" cy="1143000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rgbClr val="990000"/>
                </a:solidFill>
              </a:rPr>
              <a:t>Хорошая переносимость Велаксина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0" y="2347914"/>
          <a:ext cx="11921067" cy="4105275"/>
        </p:xfrm>
        <a:graphic>
          <a:graphicData uri="http://schemas.openxmlformats.org/presentationml/2006/ole">
            <p:oleObj spid="_x0000_s1026" name="Chart" r:id="rId3" imgW="8963009" imgH="4114839" progId="MSGraph.Chart.8">
              <p:embed followColorScheme="full"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144000" y="5619750"/>
            <a:ext cx="406400" cy="152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144000" y="5924550"/>
            <a:ext cx="406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1142" name="Rectangle 6"/>
          <p:cNvSpPr>
            <a:spLocks noChangeArrowheads="1"/>
          </p:cNvSpPr>
          <p:nvPr/>
        </p:nvSpPr>
        <p:spPr bwMode="auto">
          <a:xfrm>
            <a:off x="3215217" y="1571625"/>
            <a:ext cx="4950883" cy="22177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charset="0"/>
            </a:endParaRPr>
          </a:p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Тошнота</a:t>
            </a:r>
          </a:p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Сухость во рту</a:t>
            </a:r>
          </a:p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Головокружение</a:t>
            </a:r>
          </a:p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Сонливость</a:t>
            </a:r>
          </a:p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Снижение эйякуляции</a:t>
            </a:r>
          </a:p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Потливость</a:t>
            </a:r>
          </a:p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Снижение веса тела</a:t>
            </a:r>
          </a:p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Повышение АД</a:t>
            </a:r>
          </a:p>
          <a:p>
            <a:pPr algn="ctr">
              <a:defRPr/>
            </a:pPr>
            <a:endParaRPr lang="ru-RU" sz="2400">
              <a:latin typeface="Arial" charset="0"/>
              <a:cs typeface="Arial" charset="0"/>
            </a:endParaRPr>
          </a:p>
        </p:txBody>
      </p:sp>
      <p:sp>
        <p:nvSpPr>
          <p:cNvPr id="731143" name="Text Box 7"/>
          <p:cNvSpPr txBox="1">
            <a:spLocks noChangeArrowheads="1"/>
          </p:cNvSpPr>
          <p:nvPr/>
        </p:nvSpPr>
        <p:spPr bwMode="auto">
          <a:xfrm>
            <a:off x="9550400" y="5543551"/>
            <a:ext cx="172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solidFill>
                  <a:srgbClr val="990000"/>
                </a:solidFill>
                <a:latin typeface="Century Gothic" pitchFamily="34" charset="0"/>
                <a:cs typeface="Arial" charset="0"/>
              </a:rPr>
              <a:t>Плацебо</a:t>
            </a:r>
          </a:p>
          <a:p>
            <a:pPr>
              <a:spcBef>
                <a:spcPct val="50000"/>
              </a:spcBef>
              <a:defRPr/>
            </a:pPr>
            <a:r>
              <a:rPr lang="ru-RU" sz="1200" b="1">
                <a:solidFill>
                  <a:srgbClr val="990000"/>
                </a:solidFill>
                <a:latin typeface="Century Gothic" pitchFamily="34" charset="0"/>
                <a:cs typeface="Arial" charset="0"/>
              </a:rPr>
              <a:t>Венлафаксин</a:t>
            </a:r>
            <a:r>
              <a:rPr lang="ru-RU"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10261600" cy="2590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90000"/>
                </a:solidFill>
              </a:rPr>
              <a:t>Велаксин</a:t>
            </a:r>
            <a:br>
              <a:rPr lang="ru-RU" smtClean="0">
                <a:solidFill>
                  <a:srgbClr val="990000"/>
                </a:solidFill>
              </a:rPr>
            </a:br>
            <a:r>
              <a:rPr lang="ru-RU" smtClean="0">
                <a:solidFill>
                  <a:srgbClr val="990000"/>
                </a:solidFill>
              </a:rPr>
              <a:t> </a:t>
            </a:r>
            <a:r>
              <a:rPr lang="ru-RU" sz="4000" smtClean="0">
                <a:solidFill>
                  <a:srgbClr val="990000"/>
                </a:solidFill>
              </a:rPr>
              <a:t>Форма выпуска. </a:t>
            </a:r>
            <a:br>
              <a:rPr lang="ru-RU" sz="4000" smtClean="0">
                <a:solidFill>
                  <a:srgbClr val="990000"/>
                </a:solidFill>
              </a:rPr>
            </a:br>
            <a:r>
              <a:rPr lang="ru-RU" sz="4000" smtClean="0">
                <a:solidFill>
                  <a:srgbClr val="990000"/>
                </a:solidFill>
              </a:rPr>
              <a:t>Режим дозирования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Картинка 24 из 3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185" y="1700214"/>
            <a:ext cx="3456516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-242888"/>
            <a:ext cx="10363200" cy="1143001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>Характеристика Велаксина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8317" y="2349500"/>
            <a:ext cx="12192000" cy="4114800"/>
          </a:xfrm>
          <a:noFill/>
        </p:spPr>
        <p:txBody>
          <a:bodyPr anchor="ctr"/>
          <a:lstStyle/>
          <a:p>
            <a:pPr marL="609600" indent="-609600"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 smtClean="0"/>
              <a:t>Форма выпуска и состав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r>
              <a:rPr lang="ru-RU" sz="2200" smtClean="0"/>
              <a:t>Таблетки 37,5 мг и 75 мг венлафаксина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r>
              <a:rPr lang="ru-RU" sz="2200" smtClean="0"/>
              <a:t>Капсулы 75 мг и 150 мг венлафаксина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q"/>
            </a:pPr>
            <a:endParaRPr lang="ru-RU" sz="2200" smtClean="0"/>
          </a:p>
          <a:p>
            <a:pPr marL="609600" indent="-609600"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 smtClean="0"/>
              <a:t>Режим дозирования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r>
              <a:rPr lang="ru-RU" sz="2200" smtClean="0"/>
              <a:t>Таблетки следует принимать 2 раза в день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r>
              <a:rPr lang="ru-RU" sz="2200" smtClean="0"/>
              <a:t>Капсулы 1 раз в день после еды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endParaRPr lang="ru-RU" sz="2200" smtClean="0"/>
          </a:p>
          <a:p>
            <a:pPr marL="990600" lvl="1" indent="-533400"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r>
              <a:rPr lang="ru-RU" sz="2200" smtClean="0"/>
              <a:t> Средне терапевтический диапазон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r>
              <a:rPr lang="ru-RU" sz="2200" smtClean="0"/>
              <a:t> 75 – 225 мг в сутки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r>
              <a:rPr lang="ru-RU" sz="2200" smtClean="0"/>
              <a:t> Максимальная суточная доза 375 мг в сут.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endParaRPr lang="ru-RU" sz="2200" smtClean="0">
              <a:solidFill>
                <a:schemeClr val="bg1"/>
              </a:solidFill>
            </a:endParaRPr>
          </a:p>
        </p:txBody>
      </p:sp>
      <p:sp>
        <p:nvSpPr>
          <p:cNvPr id="143365" name="Rectangle 6"/>
          <p:cNvSpPr>
            <a:spLocks noChangeArrowheads="1"/>
          </p:cNvSpPr>
          <p:nvPr/>
        </p:nvSpPr>
        <p:spPr bwMode="auto">
          <a:xfrm>
            <a:off x="1102785" y="254000"/>
            <a:ext cx="4211281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990000"/>
                </a:solidFill>
              </a:rPr>
              <a:t>Режим дозирования</a:t>
            </a:r>
          </a:p>
        </p:txBody>
      </p:sp>
      <p:pic>
        <p:nvPicPr>
          <p:cNvPr id="14336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333" y="4365626"/>
            <a:ext cx="317711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5"/>
          <p:cNvSpPr txBox="1">
            <a:spLocks noChangeArrowheads="1"/>
          </p:cNvSpPr>
          <p:nvPr/>
        </p:nvSpPr>
        <p:spPr bwMode="auto">
          <a:xfrm>
            <a:off x="4347633" y="1944688"/>
            <a:ext cx="4856009" cy="80021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300"/>
              <a:t>Золофт, Стимулотон, Асентра, Торин, </a:t>
            </a:r>
          </a:p>
          <a:p>
            <a:pPr algn="ctr"/>
            <a:r>
              <a:rPr lang="ru-RU" sz="2300"/>
              <a:t>Серената, Депрелофт, Серлифт</a:t>
            </a:r>
          </a:p>
        </p:txBody>
      </p:sp>
      <p:sp>
        <p:nvSpPr>
          <p:cNvPr id="144387" name="Text Box 6"/>
          <p:cNvSpPr txBox="1">
            <a:spLocks noChangeArrowheads="1"/>
          </p:cNvSpPr>
          <p:nvPr/>
        </p:nvSpPr>
        <p:spPr bwMode="auto">
          <a:xfrm>
            <a:off x="6987118" y="2982913"/>
            <a:ext cx="1290738" cy="44627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300"/>
              <a:t>Феварин</a:t>
            </a:r>
          </a:p>
        </p:txBody>
      </p:sp>
      <p:sp>
        <p:nvSpPr>
          <p:cNvPr id="144388" name="Text Box 7"/>
          <p:cNvSpPr txBox="1">
            <a:spLocks noChangeArrowheads="1"/>
          </p:cNvSpPr>
          <p:nvPr/>
        </p:nvSpPr>
        <p:spPr bwMode="auto">
          <a:xfrm>
            <a:off x="4514851" y="3703638"/>
            <a:ext cx="4739631" cy="80021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300"/>
              <a:t>Прозак, Протеп, Портал, Профлузак,</a:t>
            </a:r>
          </a:p>
          <a:p>
            <a:pPr algn="ctr"/>
            <a:r>
              <a:rPr lang="ru-RU" sz="2300"/>
              <a:t>Флюоксетин-Апо, Флоксет, Флувал </a:t>
            </a:r>
          </a:p>
        </p:txBody>
      </p:sp>
      <p:sp>
        <p:nvSpPr>
          <p:cNvPr id="144389" name="Text Box 8"/>
          <p:cNvSpPr txBox="1">
            <a:spLocks noChangeArrowheads="1"/>
          </p:cNvSpPr>
          <p:nvPr/>
        </p:nvSpPr>
        <p:spPr bwMode="auto">
          <a:xfrm>
            <a:off x="5126567" y="4897438"/>
            <a:ext cx="4255524" cy="44627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300"/>
              <a:t>Ципрамил, Опра, Сиозам, Цитол</a:t>
            </a:r>
          </a:p>
        </p:txBody>
      </p:sp>
      <p:sp>
        <p:nvSpPr>
          <p:cNvPr id="144390" name="Text Box 9"/>
          <p:cNvSpPr txBox="1">
            <a:spLocks noChangeArrowheads="1"/>
          </p:cNvSpPr>
          <p:nvPr/>
        </p:nvSpPr>
        <p:spPr bwMode="auto">
          <a:xfrm>
            <a:off x="5207000" y="5588000"/>
            <a:ext cx="4307013" cy="80021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300"/>
              <a:t>Ципролекс, Селектра, Ленуксин, </a:t>
            </a:r>
          </a:p>
          <a:p>
            <a:pPr algn="ctr"/>
            <a:r>
              <a:rPr lang="ru-RU" sz="2300"/>
              <a:t>Санципам, Элицея, Мирацитол</a:t>
            </a:r>
          </a:p>
        </p:txBody>
      </p:sp>
      <p:sp>
        <p:nvSpPr>
          <p:cNvPr id="144391" name="Text Box 10"/>
          <p:cNvSpPr txBox="1">
            <a:spLocks noChangeArrowheads="1"/>
          </p:cNvSpPr>
          <p:nvPr/>
        </p:nvSpPr>
        <p:spPr bwMode="auto">
          <a:xfrm>
            <a:off x="738718" y="2006600"/>
            <a:ext cx="1702710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СЕРТРАЛИН</a:t>
            </a:r>
          </a:p>
        </p:txBody>
      </p:sp>
      <p:sp>
        <p:nvSpPr>
          <p:cNvPr id="144392" name="Text Box 11"/>
          <p:cNvSpPr txBox="1">
            <a:spLocks noChangeArrowheads="1"/>
          </p:cNvSpPr>
          <p:nvPr/>
        </p:nvSpPr>
        <p:spPr bwMode="auto">
          <a:xfrm>
            <a:off x="482601" y="2984500"/>
            <a:ext cx="2258439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ФЛУВОКСАМИН</a:t>
            </a:r>
          </a:p>
        </p:txBody>
      </p:sp>
      <p:sp>
        <p:nvSpPr>
          <p:cNvPr id="144393" name="Text Box 12"/>
          <p:cNvSpPr txBox="1">
            <a:spLocks noChangeArrowheads="1"/>
          </p:cNvSpPr>
          <p:nvPr/>
        </p:nvSpPr>
        <p:spPr bwMode="auto">
          <a:xfrm>
            <a:off x="510117" y="3992563"/>
            <a:ext cx="2059474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ФЛЮОКСЕТИН</a:t>
            </a:r>
          </a:p>
        </p:txBody>
      </p:sp>
      <p:sp>
        <p:nvSpPr>
          <p:cNvPr id="144394" name="Text Box 13"/>
          <p:cNvSpPr txBox="1">
            <a:spLocks noChangeArrowheads="1"/>
          </p:cNvSpPr>
          <p:nvPr/>
        </p:nvSpPr>
        <p:spPr bwMode="auto">
          <a:xfrm>
            <a:off x="548218" y="4972050"/>
            <a:ext cx="2052933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ЦИТАЛОПРАМ</a:t>
            </a:r>
          </a:p>
        </p:txBody>
      </p:sp>
      <p:sp>
        <p:nvSpPr>
          <p:cNvPr id="144395" name="Text Box 14"/>
          <p:cNvSpPr txBox="1">
            <a:spLocks noChangeArrowheads="1"/>
          </p:cNvSpPr>
          <p:nvPr/>
        </p:nvSpPr>
        <p:spPr bwMode="auto">
          <a:xfrm>
            <a:off x="364067" y="5691188"/>
            <a:ext cx="2384755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ЭСЦИТАЛОПРАМ</a:t>
            </a:r>
          </a:p>
        </p:txBody>
      </p:sp>
      <p:sp>
        <p:nvSpPr>
          <p:cNvPr id="14439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solidFill>
                  <a:srgbClr val="990000"/>
                </a:solidFill>
              </a:rPr>
              <a:t>Дженерики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800" smtClean="0">
                <a:solidFill>
                  <a:srgbClr val="990033"/>
                </a:solidFill>
              </a:rPr>
              <a:t>Дженерики: мифы и реальность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Картинка 4 из 6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8517" y="2286000"/>
            <a:ext cx="7152216" cy="4022725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556684" y="476251"/>
            <a:ext cx="61654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solidFill>
                  <a:srgbClr val="990033"/>
                </a:solidFill>
              </a:rPr>
              <a:t>Крошка сын к отцу пришел </a:t>
            </a:r>
          </a:p>
          <a:p>
            <a:pPr algn="ctr"/>
            <a:r>
              <a:rPr lang="ru-RU" sz="4000">
                <a:solidFill>
                  <a:srgbClr val="990033"/>
                </a:solidFill>
              </a:rPr>
              <a:t>и спросила Кроха</a:t>
            </a:r>
          </a:p>
          <a:p>
            <a:pPr algn="ctr"/>
            <a:endParaRPr lang="ru-RU" sz="400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99484" y="-17462"/>
            <a:ext cx="13004800" cy="1143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>
                <a:solidFill>
                  <a:srgbClr val="990000"/>
                </a:solidFill>
              </a:rPr>
              <a:t>Правила назначения </a:t>
            </a:r>
            <a:br>
              <a:rPr lang="ru-RU" sz="3600">
                <a:solidFill>
                  <a:srgbClr val="990000"/>
                </a:solidFill>
              </a:rPr>
            </a:br>
            <a:r>
              <a:rPr lang="ru-RU" sz="3600">
                <a:solidFill>
                  <a:srgbClr val="990000"/>
                </a:solidFill>
              </a:rPr>
              <a:t>антидепрессантов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814918" y="1341438"/>
            <a:ext cx="345651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600"/>
              <a:t>2. Возраст</a:t>
            </a:r>
            <a:r>
              <a:rPr lang="ru-RU" sz="2600" b="1"/>
              <a:t> </a:t>
            </a:r>
            <a:endParaRPr lang="ru-RU" sz="2600"/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-27517" y="1916113"/>
            <a:ext cx="660400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ru-RU" sz="28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молодой </a:t>
            </a:r>
            <a:r>
              <a:rPr lang="ru-RU" sz="2800">
                <a:solidFill>
                  <a:srgbClr val="990000"/>
                </a:solidFill>
                <a:latin typeface="Arial" charset="0"/>
                <a:cs typeface="Arial" charset="0"/>
              </a:rPr>
              <a:t>возраст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400">
                <a:latin typeface="Arial" charset="0"/>
                <a:cs typeface="Arial" charset="0"/>
              </a:rPr>
              <a:t>косметические  проблемы (избыточный вес)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400">
                <a:latin typeface="Arial" charset="0"/>
                <a:cs typeface="Arial" charset="0"/>
              </a:rPr>
              <a:t>влияние на сексуальную функцию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400">
                <a:latin typeface="Arial" charset="0"/>
                <a:cs typeface="Arial" charset="0"/>
              </a:rPr>
              <a:t>вождение машины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400">
                <a:latin typeface="Arial" charset="0"/>
                <a:cs typeface="Arial" charset="0"/>
              </a:rPr>
              <a:t>беременность и кормление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400">
                <a:latin typeface="Arial" charset="0"/>
                <a:cs typeface="Arial" charset="0"/>
              </a:rPr>
              <a:t>выраженность седации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400">
                <a:latin typeface="Arial" charset="0"/>
                <a:cs typeface="Arial" charset="0"/>
              </a:rPr>
              <a:t>количество приемов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400">
                <a:latin typeface="Arial" charset="0"/>
                <a:cs typeface="Arial" charset="0"/>
              </a:rPr>
              <a:t>     лекарства в сутки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endParaRPr lang="ru-RU" sz="240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ru-RU" sz="24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7525" name="Rectangle 7"/>
          <p:cNvSpPr>
            <a:spLocks noChangeArrowheads="1"/>
          </p:cNvSpPr>
          <p:nvPr/>
        </p:nvSpPr>
        <p:spPr bwMode="auto">
          <a:xfrm>
            <a:off x="6096000" y="1931988"/>
            <a:ext cx="6096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solidFill>
                  <a:srgbClr val="990000"/>
                </a:solidFill>
              </a:rPr>
              <a:t>пожилой возраст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возможность применения при соматических заболеваниях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совместимость с другими препаратами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влияние на когнитивные функции (память)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антихолинергические эффекты: сухость во рту, запоры, глаукома, увеличение веса .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ru-RU" sz="2400" b="1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Картинка 38 из 6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3267" y="1412875"/>
            <a:ext cx="7152217" cy="4024313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-624416" y="274638"/>
            <a:ext cx="10972801" cy="1143000"/>
          </a:xfrm>
        </p:spPr>
        <p:txBody>
          <a:bodyPr/>
          <a:lstStyle/>
          <a:p>
            <a:pPr eaLnBrk="1" hangingPunct="1"/>
            <a:r>
              <a:rPr lang="ru-RU" sz="5100" smtClean="0">
                <a:solidFill>
                  <a:srgbClr val="990033"/>
                </a:solidFill>
              </a:rPr>
              <a:t>Что такое хорошо?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927351" y="5818189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5100">
                <a:solidFill>
                  <a:srgbClr val="990033"/>
                </a:solidFill>
              </a:rPr>
              <a:t>Что такое плохо?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Картинка 2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2" y="1557338"/>
            <a:ext cx="7344833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Text Box 4"/>
          <p:cNvSpPr txBox="1">
            <a:spLocks noChangeArrowheads="1"/>
          </p:cNvSpPr>
          <p:nvPr/>
        </p:nvSpPr>
        <p:spPr bwMode="auto">
          <a:xfrm>
            <a:off x="431801" y="6308726"/>
            <a:ext cx="77553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 всякой проблемы есть решение - простое, удобное, и, конечно ошибочное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5100">
                <a:solidFill>
                  <a:srgbClr val="990033"/>
                </a:solidFill>
              </a:rPr>
              <a:t>Проблема выбора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711200" y="2895600"/>
            <a:ext cx="109728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>
                <a:latin typeface="Times New Roman" pitchFamily="18" charset="0"/>
              </a:rPr>
              <a:t>  Из </a:t>
            </a:r>
            <a:r>
              <a:rPr lang="ru-RU" sz="4400" b="1">
                <a:solidFill>
                  <a:srgbClr val="990033"/>
                </a:solidFill>
                <a:latin typeface="Times New Roman" pitchFamily="18" charset="0"/>
              </a:rPr>
              <a:t>13 тысяч</a:t>
            </a:r>
            <a:r>
              <a:rPr lang="ru-RU" sz="3600">
                <a:latin typeface="Times New Roman" pitchFamily="18" charset="0"/>
              </a:rPr>
              <a:t>, зарегистрированных в России лекарственных средств, более </a:t>
            </a:r>
            <a:r>
              <a:rPr lang="ru-RU" sz="4400" b="1">
                <a:solidFill>
                  <a:srgbClr val="990033"/>
                </a:solidFill>
                <a:latin typeface="Times New Roman" pitchFamily="18" charset="0"/>
              </a:rPr>
              <a:t>78 %</a:t>
            </a:r>
            <a:r>
              <a:rPr lang="ru-RU" sz="3600">
                <a:latin typeface="Times New Roman" pitchFamily="18" charset="0"/>
              </a:rPr>
              <a:t> составляют дженерики.</a:t>
            </a:r>
          </a:p>
          <a:p>
            <a:pPr marL="342900" indent="-342900">
              <a:spcBef>
                <a:spcPct val="20000"/>
              </a:spcBef>
            </a:pP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0" y="2349500"/>
            <a:ext cx="119888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CC99"/>
              </a:buClr>
              <a:buSzPts val="2600"/>
            </a:pPr>
            <a:r>
              <a:rPr lang="ru-RU" sz="2800" b="1">
                <a:solidFill>
                  <a:srgbClr val="CCCCFF"/>
                </a:solidFill>
              </a:rPr>
              <a:t>   </a:t>
            </a:r>
            <a:r>
              <a:rPr lang="ru-RU" sz="2600" b="1">
                <a:solidFill>
                  <a:srgbClr val="000066"/>
                </a:solidFill>
              </a:rPr>
              <a:t>Впервые </a:t>
            </a:r>
            <a:r>
              <a:rPr lang="ru-RU" sz="2600">
                <a:solidFill>
                  <a:srgbClr val="000066"/>
                </a:solidFill>
              </a:rPr>
              <a:t>синтезированное, прошедшее </a:t>
            </a:r>
            <a:r>
              <a:rPr lang="ru-RU" sz="2600" b="1">
                <a:solidFill>
                  <a:srgbClr val="000066"/>
                </a:solidFill>
              </a:rPr>
              <a:t>полный цикл доклинических и клинических исследований</a:t>
            </a:r>
            <a:r>
              <a:rPr lang="ru-RU" sz="2600">
                <a:solidFill>
                  <a:srgbClr val="000066"/>
                </a:solidFill>
              </a:rPr>
              <a:t> лекарство, </a:t>
            </a:r>
            <a:r>
              <a:rPr lang="ru-RU" sz="2600" b="1">
                <a:solidFill>
                  <a:srgbClr val="000066"/>
                </a:solidFill>
              </a:rPr>
              <a:t>защищённое патентом</a:t>
            </a:r>
            <a:endParaRPr lang="ru-RU" sz="26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CC99"/>
              </a:buClr>
              <a:buSzPts val="2600"/>
            </a:pPr>
            <a:endParaRPr lang="ru-RU" sz="2600">
              <a:solidFill>
                <a:srgbClr val="000066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rgbClr val="00CC99"/>
              </a:buClr>
              <a:buSzPts val="2600"/>
            </a:pPr>
            <a:r>
              <a:rPr lang="ru-RU" sz="2600">
                <a:solidFill>
                  <a:srgbClr val="000066"/>
                </a:solidFill>
              </a:rPr>
              <a:t>	По истечении срока действия патента возможно воспроизведение ЛС любой компанией: создаётся </a:t>
            </a:r>
            <a:r>
              <a:rPr lang="ru-RU" sz="2600" i="1">
                <a:solidFill>
                  <a:srgbClr val="000066"/>
                </a:solidFill>
              </a:rPr>
              <a:t>дженерик</a:t>
            </a:r>
            <a:endParaRPr lang="ru-RU" sz="2600">
              <a:solidFill>
                <a:srgbClr val="000066"/>
              </a:solidFill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-1680633" y="341313"/>
            <a:ext cx="1290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990033"/>
                </a:solidFill>
              </a:rPr>
              <a:t>Что такое оригинал в фармацевтике?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3"/>
          <p:cNvSpPr>
            <a:spLocks noChangeArrowheads="1"/>
          </p:cNvSpPr>
          <p:nvPr/>
        </p:nvSpPr>
        <p:spPr bwMode="auto">
          <a:xfrm>
            <a:off x="1295401" y="1720850"/>
            <a:ext cx="955675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3200">
                <a:solidFill>
                  <a:srgbClr val="FFFFFF"/>
                </a:solidFill>
              </a:rPr>
              <a:t>   </a:t>
            </a:r>
            <a:r>
              <a:rPr lang="ru-RU" sz="2600"/>
              <a:t>Химический синтез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600"/>
              <a:t>   Доклинические исследования на 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600"/>
              <a:t>      животных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600"/>
              <a:t>   Клинические исследования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600" b="1"/>
              <a:t>  </a:t>
            </a:r>
            <a:r>
              <a:rPr lang="en-US" sz="2400"/>
              <a:t>I</a:t>
            </a:r>
            <a:r>
              <a:rPr lang="ru-RU" sz="2400"/>
              <a:t> фаза</a:t>
            </a:r>
            <a:endParaRPr lang="en-US" sz="240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/>
              <a:t> </a:t>
            </a:r>
            <a:r>
              <a:rPr lang="en-US" sz="2400"/>
              <a:t>II</a:t>
            </a:r>
            <a:r>
              <a:rPr lang="ru-RU" sz="2400"/>
              <a:t> фаза</a:t>
            </a:r>
            <a:endParaRPr lang="en-US" sz="240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/>
              <a:t> </a:t>
            </a:r>
            <a:r>
              <a:rPr lang="en-US" sz="2400"/>
              <a:t>III </a:t>
            </a:r>
            <a:r>
              <a:rPr lang="ru-RU" sz="2400"/>
              <a:t>фаза</a:t>
            </a:r>
            <a:endParaRPr lang="en-US" sz="24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600"/>
              <a:t>    Регистрация</a:t>
            </a:r>
            <a:endParaRPr lang="en-US" sz="260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600" b="1"/>
              <a:t> </a:t>
            </a:r>
            <a:r>
              <a:rPr lang="en-US" sz="2400"/>
              <a:t>IV</a:t>
            </a:r>
            <a:r>
              <a:rPr lang="ru-RU" sz="2400"/>
              <a:t> фаза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211667" y="260351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200">
                <a:solidFill>
                  <a:srgbClr val="990033"/>
                </a:solidFill>
              </a:rPr>
              <a:t>Процесс создания </a:t>
            </a:r>
            <a:br>
              <a:rPr lang="ru-RU" sz="4200">
                <a:solidFill>
                  <a:srgbClr val="990033"/>
                </a:solidFill>
              </a:rPr>
            </a:br>
            <a:r>
              <a:rPr lang="ru-RU" sz="4200">
                <a:solidFill>
                  <a:srgbClr val="990033"/>
                </a:solidFill>
              </a:rPr>
              <a:t>оригинального лекарства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4" descr="AV10046A"/>
          <p:cNvPicPr>
            <a:picLocks noChangeAspect="1" noChangeArrowheads="1"/>
          </p:cNvPicPr>
          <p:nvPr/>
        </p:nvPicPr>
        <p:blipFill>
          <a:blip r:embed="rId2"/>
          <a:srcRect b="4674"/>
          <a:stretch>
            <a:fillRect/>
          </a:stretch>
        </p:blipFill>
        <p:spPr bwMode="auto">
          <a:xfrm>
            <a:off x="624417" y="2492375"/>
            <a:ext cx="3657600" cy="3384550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152579" name="Rectangle 2"/>
          <p:cNvSpPr>
            <a:spLocks noChangeArrowheads="1"/>
          </p:cNvSpPr>
          <p:nvPr/>
        </p:nvSpPr>
        <p:spPr bwMode="auto">
          <a:xfrm>
            <a:off x="65617" y="530225"/>
            <a:ext cx="118872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>
                <a:solidFill>
                  <a:srgbClr val="990033"/>
                </a:solidFill>
              </a:rPr>
              <a:t>Процесс Исследования и </a:t>
            </a:r>
          </a:p>
          <a:p>
            <a:r>
              <a:rPr lang="ru-RU" sz="3200">
                <a:solidFill>
                  <a:srgbClr val="990033"/>
                </a:solidFill>
              </a:rPr>
              <a:t>разработки Новых Лекарств</a:t>
            </a:r>
          </a:p>
        </p:txBody>
      </p:sp>
      <p:sp>
        <p:nvSpPr>
          <p:cNvPr id="152580" name="Rectangle 3"/>
          <p:cNvSpPr>
            <a:spLocks noChangeArrowheads="1"/>
          </p:cNvSpPr>
          <p:nvPr/>
        </p:nvSpPr>
        <p:spPr bwMode="auto">
          <a:xfrm>
            <a:off x="4944533" y="2011363"/>
            <a:ext cx="694266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99CC"/>
              </a:buClr>
              <a:buSzPts val="2800"/>
              <a:buFont typeface="Wingdings" pitchFamily="2" charset="2"/>
              <a:buNone/>
            </a:pPr>
            <a:r>
              <a:rPr lang="ru-RU" sz="3600" b="1">
                <a:solidFill>
                  <a:srgbClr val="990033"/>
                </a:solidFill>
              </a:rPr>
              <a:t>1 из </a:t>
            </a:r>
            <a:r>
              <a:rPr lang="en-US" sz="3600" b="1">
                <a:solidFill>
                  <a:srgbClr val="990033"/>
                </a:solidFill>
              </a:rPr>
              <a:t>5</a:t>
            </a:r>
            <a:r>
              <a:rPr lang="ru-RU" sz="3600" b="1">
                <a:solidFill>
                  <a:srgbClr val="990033"/>
                </a:solidFill>
              </a:rPr>
              <a:t> 000</a:t>
            </a:r>
            <a:r>
              <a:rPr lang="ru-RU" sz="3600"/>
              <a:t> </a:t>
            </a:r>
          </a:p>
          <a:p>
            <a:pPr marL="342900" indent="-342900" algn="ctr">
              <a:spcBef>
                <a:spcPct val="20000"/>
              </a:spcBef>
              <a:buClr>
                <a:srgbClr val="0099CC"/>
              </a:buClr>
              <a:buSzPts val="2800"/>
              <a:buFont typeface="Wingdings" pitchFamily="2" charset="2"/>
              <a:buNone/>
            </a:pPr>
            <a:r>
              <a:rPr lang="ru-RU" sz="2800"/>
              <a:t>исследуемых молекул </a:t>
            </a:r>
          </a:p>
          <a:p>
            <a:pPr marL="342900" indent="-342900" algn="ctr">
              <a:spcBef>
                <a:spcPct val="20000"/>
              </a:spcBef>
              <a:buClr>
                <a:srgbClr val="0099CC"/>
              </a:buClr>
              <a:buSzPts val="2800"/>
              <a:buFont typeface="Wingdings" pitchFamily="2" charset="2"/>
              <a:buNone/>
            </a:pPr>
            <a:r>
              <a:rPr lang="ru-RU" sz="2800"/>
              <a:t>     доходит до рынка</a:t>
            </a:r>
          </a:p>
          <a:p>
            <a:pPr marL="342900" indent="-342900" algn="ctr">
              <a:spcBef>
                <a:spcPct val="20000"/>
              </a:spcBef>
              <a:buClr>
                <a:srgbClr val="0099CC"/>
              </a:buClr>
              <a:buSzPts val="2800"/>
              <a:buFont typeface="Wingdings" pitchFamily="2" charset="2"/>
              <a:buNone/>
            </a:pPr>
            <a:r>
              <a:rPr lang="ru-RU" sz="3200" b="1">
                <a:solidFill>
                  <a:srgbClr val="990033"/>
                </a:solidFill>
              </a:rPr>
              <a:t>12 -15 лет</a:t>
            </a:r>
            <a:r>
              <a:rPr lang="ru-RU" sz="3200">
                <a:solidFill>
                  <a:srgbClr val="990033"/>
                </a:solidFill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rgbClr val="0099CC"/>
              </a:buClr>
              <a:buSzPts val="2800"/>
              <a:buFont typeface="Wingdings" pitchFamily="2" charset="2"/>
              <a:buNone/>
            </a:pPr>
            <a:r>
              <a:rPr lang="ru-RU" sz="3200">
                <a:solidFill>
                  <a:srgbClr val="990033"/>
                </a:solidFill>
              </a:rPr>
              <a:t>до </a:t>
            </a:r>
            <a:r>
              <a:rPr lang="ru-RU" sz="3200" b="1">
                <a:solidFill>
                  <a:srgbClr val="990033"/>
                </a:solidFill>
              </a:rPr>
              <a:t>1 млрд $ вложений</a:t>
            </a:r>
            <a:r>
              <a:rPr lang="ru-RU" sz="2800"/>
              <a:t> </a:t>
            </a:r>
          </a:p>
          <a:p>
            <a:pPr marL="342900" indent="-342900" algn="ctr">
              <a:spcBef>
                <a:spcPct val="20000"/>
              </a:spcBef>
              <a:buClr>
                <a:srgbClr val="0099CC"/>
              </a:buClr>
              <a:buSzPts val="2800"/>
              <a:buFont typeface="Wingdings" pitchFamily="2" charset="2"/>
              <a:buNone/>
            </a:pPr>
            <a:r>
              <a:rPr lang="ru-RU" sz="2800"/>
              <a:t>от открытия молекулы </a:t>
            </a:r>
          </a:p>
          <a:p>
            <a:pPr marL="342900" indent="-342900" algn="ctr">
              <a:spcBef>
                <a:spcPct val="20000"/>
              </a:spcBef>
              <a:buClr>
                <a:srgbClr val="0099CC"/>
              </a:buClr>
              <a:buSzPts val="2800"/>
              <a:buFont typeface="Wingdings" pitchFamily="2" charset="2"/>
              <a:buNone/>
            </a:pPr>
            <a:r>
              <a:rPr lang="ru-RU" sz="2800"/>
              <a:t>до начала продаж препарата</a:t>
            </a:r>
          </a:p>
          <a:p>
            <a:pPr marL="342900" indent="-342900" algn="ctr">
              <a:spcBef>
                <a:spcPct val="20000"/>
              </a:spcBef>
              <a:buClr>
                <a:srgbClr val="0099CC"/>
              </a:buClr>
              <a:buSzPts val="2800"/>
              <a:buFont typeface="Wingdings" pitchFamily="2" charset="2"/>
              <a:buChar char="n"/>
            </a:pPr>
            <a:endParaRPr lang="ru-RU" sz="2800"/>
          </a:p>
          <a:p>
            <a:pPr marL="342900" indent="-342900" algn="ctr">
              <a:spcBef>
                <a:spcPct val="20000"/>
              </a:spcBef>
              <a:buClr>
                <a:srgbClr val="0099CC"/>
              </a:buClr>
              <a:buSzPts val="2800"/>
              <a:buFont typeface="Wingdings" pitchFamily="2" charset="2"/>
              <a:buChar char="n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goods_35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34" y="2060575"/>
            <a:ext cx="5027084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404284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>
                <a:solidFill>
                  <a:srgbClr val="990033"/>
                </a:solidFill>
              </a:rPr>
              <a:t>Что такое дженерик </a:t>
            </a:r>
            <a:br>
              <a:rPr lang="ru-RU" sz="3600">
                <a:solidFill>
                  <a:srgbClr val="990033"/>
                </a:solidFill>
              </a:rPr>
            </a:br>
            <a:r>
              <a:rPr lang="ru-RU" sz="3600">
                <a:solidFill>
                  <a:srgbClr val="990033"/>
                </a:solidFill>
              </a:rPr>
              <a:t>(воспроизведённая копия)</a:t>
            </a:r>
            <a:r>
              <a:rPr lang="ru-RU" sz="3600" i="1">
                <a:solidFill>
                  <a:srgbClr val="990033"/>
                </a:solidFill>
              </a:rPr>
              <a:t>?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5327651" y="2276475"/>
            <a:ext cx="6682316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/>
              <a:t>лекарственный продукт,</a:t>
            </a:r>
          </a:p>
          <a:p>
            <a:pPr algn="ctr"/>
            <a:r>
              <a:rPr lang="ru-RU" sz="2300"/>
              <a:t>обладающий доказанной</a:t>
            </a:r>
          </a:p>
          <a:p>
            <a:pPr algn="ctr"/>
            <a:r>
              <a:rPr lang="ru-RU" sz="2300" i="1" u="sng"/>
              <a:t>терапевтической</a:t>
            </a:r>
          </a:p>
          <a:p>
            <a:pPr algn="ctr"/>
            <a:r>
              <a:rPr lang="ru-RU" sz="2300"/>
              <a:t>взаимозаменяемостью с</a:t>
            </a:r>
          </a:p>
          <a:p>
            <a:pPr algn="ctr"/>
            <a:r>
              <a:rPr lang="ru-RU" sz="2300"/>
              <a:t>оригинальным лекарственным</a:t>
            </a:r>
          </a:p>
          <a:p>
            <a:pPr algn="ctr"/>
            <a:r>
              <a:rPr lang="ru-RU" sz="2300"/>
              <a:t>продуктом аналогичного состава,</a:t>
            </a:r>
          </a:p>
          <a:p>
            <a:pPr algn="ctr"/>
            <a:r>
              <a:rPr lang="ru-RU" sz="2300"/>
              <a:t>выпускаемый иным, нежели</a:t>
            </a:r>
          </a:p>
          <a:p>
            <a:pPr algn="ctr"/>
            <a:r>
              <a:rPr lang="ru-RU" sz="2300"/>
              <a:t>разработчик оригинального,</a:t>
            </a:r>
          </a:p>
          <a:p>
            <a:pPr algn="ctr"/>
            <a:r>
              <a:rPr lang="ru-RU" sz="2300"/>
              <a:t>производителем без лицензии</a:t>
            </a:r>
          </a:p>
          <a:p>
            <a:pPr algn="ctr"/>
            <a:r>
              <a:rPr lang="ru-RU" sz="2300"/>
              <a:t>разработчика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336551" y="503238"/>
            <a:ext cx="1219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>
                <a:solidFill>
                  <a:srgbClr val="990033"/>
                </a:solidFill>
                <a:latin typeface="Times New Roman" pitchFamily="18" charset="0"/>
              </a:rPr>
              <a:t>Экспансия дженериков: </a:t>
            </a:r>
          </a:p>
          <a:p>
            <a:r>
              <a:rPr lang="ru-RU" sz="4800" u="sng">
                <a:solidFill>
                  <a:srgbClr val="990033"/>
                </a:solidFill>
                <a:latin typeface="Times New Roman" pitchFamily="18" charset="0"/>
              </a:rPr>
              <a:t>выгоды</a:t>
            </a:r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431800" y="2208213"/>
            <a:ext cx="11480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/>
              <a:t> Снижение затрат на лечение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/>
              <a:t> Доступность современных ЛС для большинства пациентов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/>
              <a:t> Сдерживание роста цен на оригинальные препараты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/>
              <a:t> Стимуляция лидеров фарминдустрии к разработке принципиально новых лекарств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DSCN1860копирование"/>
          <p:cNvPicPr>
            <a:picLocks noChangeAspect="1" noChangeArrowheads="1"/>
          </p:cNvPicPr>
          <p:nvPr/>
        </p:nvPicPr>
        <p:blipFill>
          <a:blip r:embed="rId2">
            <a:lum bright="-14000" contrast="2000"/>
          </a:blip>
          <a:srcRect/>
          <a:stretch>
            <a:fillRect/>
          </a:stretch>
        </p:blipFill>
        <p:spPr bwMode="auto">
          <a:xfrm>
            <a:off x="527051" y="2447925"/>
            <a:ext cx="4305300" cy="3502025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687917" y="-11113"/>
            <a:ext cx="145288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>
                <a:solidFill>
                  <a:srgbClr val="990033"/>
                </a:solidFill>
                <a:latin typeface="Times New Roman" pitchFamily="18" charset="0"/>
              </a:rPr>
              <a:t>Экспансия дженериков: </a:t>
            </a:r>
          </a:p>
          <a:p>
            <a:r>
              <a:rPr lang="ru-RU" sz="4800" u="sng">
                <a:solidFill>
                  <a:srgbClr val="990033"/>
                </a:solidFill>
                <a:latin typeface="Times New Roman" pitchFamily="18" charset="0"/>
              </a:rPr>
              <a:t>проблемы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27652" y="2924175"/>
            <a:ext cx="4498091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CCCCFF"/>
              </a:buClr>
              <a:buFont typeface="Wingdings" pitchFamily="2" charset="2"/>
              <a:buNone/>
            </a:pPr>
            <a:r>
              <a:rPr lang="ru-RU" sz="2800"/>
              <a:t>Большое количество копий</a:t>
            </a:r>
          </a:p>
          <a:p>
            <a:pPr>
              <a:spcBef>
                <a:spcPct val="20000"/>
              </a:spcBef>
              <a:buClr>
                <a:srgbClr val="CCCCFF"/>
              </a:buClr>
              <a:buFont typeface="Wingdings" pitchFamily="2" charset="2"/>
              <a:buNone/>
            </a:pPr>
            <a:r>
              <a:rPr lang="ru-RU" sz="2800"/>
              <a:t> оригинального препарата </a:t>
            </a:r>
          </a:p>
          <a:p>
            <a:pPr>
              <a:spcBef>
                <a:spcPct val="20000"/>
              </a:spcBef>
              <a:buClr>
                <a:srgbClr val="CCCCFF"/>
              </a:buClr>
              <a:buFont typeface="Wingdings" pitchFamily="2" charset="2"/>
              <a:buNone/>
            </a:pPr>
            <a:r>
              <a:rPr lang="ru-RU" sz="2800"/>
              <a:t>затрудняет оценку качества </a:t>
            </a:r>
          </a:p>
          <a:p>
            <a:pPr>
              <a:spcBef>
                <a:spcPct val="20000"/>
              </a:spcBef>
              <a:buClr>
                <a:srgbClr val="CCCCFF"/>
              </a:buClr>
              <a:buFont typeface="Wingdings" pitchFamily="2" charset="2"/>
              <a:buNone/>
            </a:pPr>
            <a:r>
              <a:rPr lang="ru-RU" sz="2800"/>
              <a:t>конкретного дженерика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321733" y="511175"/>
            <a:ext cx="142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>
                <a:solidFill>
                  <a:srgbClr val="990033"/>
                </a:solidFill>
              </a:rPr>
              <a:t>Дженерики: </a:t>
            </a:r>
          </a:p>
          <a:p>
            <a:r>
              <a:rPr lang="ru-RU" sz="4000">
                <a:solidFill>
                  <a:srgbClr val="990033"/>
                </a:solidFill>
              </a:rPr>
              <a:t>близнецы или двойняшки?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-431800" y="2420938"/>
            <a:ext cx="1204806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latin typeface="Times New Roman" pitchFamily="18" charset="0"/>
              </a:rPr>
              <a:t>	</a:t>
            </a:r>
            <a:r>
              <a:rPr lang="ru-RU" sz="3000"/>
              <a:t>Воспроизведенный препарат признается равноценной заменой оригиналу при подтвержденной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000">
                <a:solidFill>
                  <a:srgbClr val="990033"/>
                </a:solidFill>
              </a:rPr>
              <a:t>фармацевтической,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000">
                <a:solidFill>
                  <a:srgbClr val="990033"/>
                </a:solidFill>
              </a:rPr>
              <a:t>фармакокинетической и фармакотерапевтической</a:t>
            </a:r>
            <a:r>
              <a:rPr lang="ru-RU" sz="3000"/>
              <a:t> </a:t>
            </a:r>
            <a:endParaRPr lang="en-US" sz="3000"/>
          </a:p>
          <a:p>
            <a:pPr marL="342900" indent="-342900" algn="ctr">
              <a:spcBef>
                <a:spcPct val="20000"/>
              </a:spcBef>
            </a:pPr>
            <a:r>
              <a:rPr lang="ru-RU" sz="3000"/>
              <a:t>эквивалентности</a:t>
            </a:r>
            <a:r>
              <a:rPr lang="ru-RU" sz="3200" b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814917" y="2143126"/>
            <a:ext cx="1137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r>
              <a:rPr lang="ru-RU" sz="2600"/>
              <a:t>3) Отставленность клинического эффекта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endParaRPr lang="ru-RU" sz="26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endParaRPr lang="ru-RU" sz="2600" b="1">
              <a:solidFill>
                <a:schemeClr val="bg1"/>
              </a:solidFill>
            </a:endParaRP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152400" y="53975"/>
            <a:ext cx="13912851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>
                <a:solidFill>
                  <a:srgbClr val="990000"/>
                </a:solidFill>
              </a:rPr>
              <a:t>Правила назначения  </a:t>
            </a:r>
            <a:br>
              <a:rPr lang="ru-RU" sz="3600">
                <a:solidFill>
                  <a:srgbClr val="990000"/>
                </a:solidFill>
              </a:rPr>
            </a:br>
            <a:r>
              <a:rPr lang="ru-RU" sz="3600">
                <a:solidFill>
                  <a:srgbClr val="990000"/>
                </a:solidFill>
              </a:rPr>
              <a:t>антидепрессантов</a:t>
            </a:r>
          </a:p>
        </p:txBody>
      </p:sp>
      <p:sp>
        <p:nvSpPr>
          <p:cNvPr id="108548" name="Text Box 5"/>
          <p:cNvSpPr txBox="1">
            <a:spLocks noChangeArrowheads="1"/>
          </p:cNvSpPr>
          <p:nvPr/>
        </p:nvSpPr>
        <p:spPr bwMode="auto">
          <a:xfrm>
            <a:off x="1172634" y="3638550"/>
            <a:ext cx="6584623" cy="24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3200"/>
              <a:t>В пожилом возрасте скорость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3200"/>
              <a:t> наступления клинического эффекта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3200"/>
              <a:t>замедляется в 2 раза</a:t>
            </a:r>
          </a:p>
          <a:p>
            <a:pPr algn="ctr"/>
            <a:endParaRPr lang="ru-RU" sz="320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34433" y="404813"/>
            <a:ext cx="1248198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>
                <a:solidFill>
                  <a:srgbClr val="990033"/>
                </a:solidFill>
              </a:rPr>
              <a:t>Фармацевтическая </a:t>
            </a:r>
          </a:p>
          <a:p>
            <a:r>
              <a:rPr lang="ru-RU" sz="4000">
                <a:solidFill>
                  <a:srgbClr val="990033"/>
                </a:solidFill>
              </a:rPr>
              <a:t>эквивалентность</a:t>
            </a: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4176184" y="1916113"/>
            <a:ext cx="801581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/>
              <a:t>Оценивается: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/>
              <a:t>	соответствие количественного и качественного состава, физикохимических свойств и лекарственной формы инновационному препарату по фармакопейным тестам.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/>
              <a:t>Не оценивается: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/>
              <a:t>	качество наполнителя, содержание токсических примесей, продукты деградации.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0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/>
              <a:t>	</a:t>
            </a:r>
            <a:r>
              <a:rPr lang="ru-RU" sz="2400"/>
              <a:t>Допустимое отклонение в содержании действующего вещества – </a:t>
            </a:r>
            <a:r>
              <a:rPr lang="ru-RU" sz="3200">
                <a:solidFill>
                  <a:srgbClr val="990033"/>
                </a:solidFill>
              </a:rPr>
              <a:t>5 %.</a:t>
            </a: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1" y="2492375"/>
            <a:ext cx="3327400" cy="3106738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34951" y="544513"/>
            <a:ext cx="12293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>
                <a:solidFill>
                  <a:srgbClr val="990033"/>
                </a:solidFill>
                <a:latin typeface="Times New Roman" pitchFamily="18" charset="0"/>
              </a:rPr>
              <a:t>Фармакокинетическая </a:t>
            </a:r>
          </a:p>
          <a:p>
            <a:r>
              <a:rPr lang="ru-RU" sz="4000">
                <a:solidFill>
                  <a:srgbClr val="990033"/>
                </a:solidFill>
                <a:latin typeface="Times New Roman" pitchFamily="18" charset="0"/>
              </a:rPr>
              <a:t>эквивалентность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239184" y="2060575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Times New Roman" pitchFamily="18" charset="0"/>
              </a:rPr>
              <a:t>		</a:t>
            </a:r>
            <a:r>
              <a:rPr lang="ru-RU" sz="2600"/>
              <a:t>ФК эквивалентность подразумевает одинаковую биодоступность оригинального и воспроизведенного препарата, то есть одинаковую степень и скорость всасывания лекарственного вещества.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600"/>
              <a:t>		Для определения биоэквивалентности сравнивается площадь под кривой концентрация/время </a:t>
            </a:r>
            <a:r>
              <a:rPr lang="en-US" sz="2600"/>
              <a:t>(AUC)</a:t>
            </a:r>
            <a:r>
              <a:rPr lang="ru-RU" sz="2600"/>
              <a:t>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ru-RU" sz="260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600"/>
              <a:t>	</a:t>
            </a:r>
            <a:r>
              <a:rPr lang="ru-RU" sz="2600">
                <a:solidFill>
                  <a:srgbClr val="990033"/>
                </a:solidFill>
              </a:rPr>
              <a:t>Допускаемые различия до 20 %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264584" y="269875"/>
            <a:ext cx="1351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>
                <a:solidFill>
                  <a:srgbClr val="990033"/>
                </a:solidFill>
                <a:latin typeface="Times New Roman" pitchFamily="18" charset="0"/>
              </a:rPr>
              <a:t>Фармакокинетическая </a:t>
            </a:r>
          </a:p>
          <a:p>
            <a:r>
              <a:rPr lang="ru-RU" sz="3600">
                <a:solidFill>
                  <a:srgbClr val="990033"/>
                </a:solidFill>
                <a:latin typeface="Times New Roman" pitchFamily="18" charset="0"/>
              </a:rPr>
              <a:t>эквивалентность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6479117" y="2686050"/>
            <a:ext cx="538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600">
                <a:solidFill>
                  <a:srgbClr val="990033"/>
                </a:solidFill>
                <a:latin typeface="Times New Roman" pitchFamily="18" charset="0"/>
              </a:rPr>
              <a:t>Не оцениваются: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360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sz="3600">
                <a:latin typeface="Times New Roman" pitchFamily="18" charset="0"/>
              </a:rPr>
              <a:t>Частота и выраженность побочных эффектов</a:t>
            </a: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2276476"/>
            <a:ext cx="418888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AutoShape 5"/>
          <p:cNvSpPr>
            <a:spLocks noChangeArrowheads="1"/>
          </p:cNvSpPr>
          <p:nvPr/>
        </p:nvSpPr>
        <p:spPr bwMode="auto">
          <a:xfrm flipH="1">
            <a:off x="814918" y="2276476"/>
            <a:ext cx="2976033" cy="1223963"/>
          </a:xfrm>
          <a:prstGeom prst="cloudCallout">
            <a:avLst>
              <a:gd name="adj1" fmla="val 8463"/>
              <a:gd name="adj2" fmla="val 97079"/>
            </a:avLst>
          </a:prstGeom>
          <a:solidFill>
            <a:schemeClr val="bg1"/>
          </a:solidFill>
          <a:ln w="19050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032934" y="2278064"/>
            <a:ext cx="242781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Он умер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после приема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анальгетика</a:t>
            </a:r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auto">
          <a:xfrm>
            <a:off x="3600451" y="2133600"/>
            <a:ext cx="2400300" cy="1295400"/>
          </a:xfrm>
          <a:prstGeom prst="cloudCallout">
            <a:avLst>
              <a:gd name="adj1" fmla="val -49120"/>
              <a:gd name="adj2" fmla="val 73162"/>
            </a:avLst>
          </a:prstGeom>
          <a:solidFill>
            <a:schemeClr val="bg1"/>
          </a:solidFill>
          <a:ln w="952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3695700" y="2420939"/>
            <a:ext cx="147630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Зато совсем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не страдал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5327651" y="2708275"/>
            <a:ext cx="633518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>
                <a:solidFill>
                  <a:srgbClr val="990033"/>
                </a:solidFill>
                <a:latin typeface="Times New Roman" pitchFamily="18" charset="0"/>
              </a:rPr>
              <a:t>Не оцениваются:</a:t>
            </a:r>
          </a:p>
          <a:p>
            <a:pPr marL="342900" indent="-342900" algn="ctr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3200">
                <a:latin typeface="Times New Roman" pitchFamily="18" charset="0"/>
              </a:rPr>
              <a:t>Возрастные особенности фармакокинетики</a:t>
            </a:r>
          </a:p>
        </p:txBody>
      </p:sp>
      <p:pic>
        <p:nvPicPr>
          <p:cNvPr id="160771" name="Picture 3" descr="стар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984" y="2060575"/>
            <a:ext cx="3545416" cy="369093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60772" name="Rectangle 2"/>
          <p:cNvSpPr>
            <a:spLocks noChangeArrowheads="1"/>
          </p:cNvSpPr>
          <p:nvPr/>
        </p:nvSpPr>
        <p:spPr bwMode="auto">
          <a:xfrm>
            <a:off x="552451" y="188913"/>
            <a:ext cx="1351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>
                <a:solidFill>
                  <a:srgbClr val="990033"/>
                </a:solidFill>
                <a:latin typeface="Times New Roman" pitchFamily="18" charset="0"/>
              </a:rPr>
              <a:t>Фармакокинетическая </a:t>
            </a:r>
          </a:p>
          <a:p>
            <a:r>
              <a:rPr lang="ru-RU" sz="3600">
                <a:solidFill>
                  <a:srgbClr val="990033"/>
                </a:solidFill>
                <a:latin typeface="Times New Roman" pitchFamily="18" charset="0"/>
              </a:rPr>
              <a:t>эквивалентность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3"/>
          <p:cNvSpPr>
            <a:spLocks noChangeArrowheads="1"/>
          </p:cNvSpPr>
          <p:nvPr/>
        </p:nvSpPr>
        <p:spPr bwMode="auto">
          <a:xfrm>
            <a:off x="6096000" y="2773363"/>
            <a:ext cx="527896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>
                <a:solidFill>
                  <a:srgbClr val="990033"/>
                </a:solidFill>
                <a:latin typeface="Times New Roman" pitchFamily="18" charset="0"/>
              </a:rPr>
              <a:t>Не оцениваются:</a:t>
            </a:r>
          </a:p>
          <a:p>
            <a:pPr marL="342900" indent="-342900" algn="ctr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3200">
                <a:latin typeface="Times New Roman" pitchFamily="18" charset="0"/>
              </a:rPr>
              <a:t>ФК при длительном приеме препарата</a:t>
            </a:r>
            <a:r>
              <a:rPr lang="ru-RU" sz="3200" b="1">
                <a:latin typeface="Times New Roman" pitchFamily="18" charset="0"/>
              </a:rPr>
              <a:t> </a:t>
            </a:r>
          </a:p>
        </p:txBody>
      </p:sp>
      <p:pic>
        <p:nvPicPr>
          <p:cNvPr id="161795" name="Picture 4" descr="rable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285" y="1989138"/>
            <a:ext cx="3839633" cy="3673475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161796" name="Rectangle 2"/>
          <p:cNvSpPr>
            <a:spLocks noChangeArrowheads="1"/>
          </p:cNvSpPr>
          <p:nvPr/>
        </p:nvSpPr>
        <p:spPr bwMode="auto">
          <a:xfrm>
            <a:off x="647700" y="188913"/>
            <a:ext cx="1351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>
                <a:solidFill>
                  <a:srgbClr val="990033"/>
                </a:solidFill>
                <a:latin typeface="Times New Roman" pitchFamily="18" charset="0"/>
              </a:rPr>
              <a:t>Фармакокинетическая </a:t>
            </a:r>
          </a:p>
          <a:p>
            <a:r>
              <a:rPr lang="ru-RU" sz="3600">
                <a:solidFill>
                  <a:srgbClr val="990033"/>
                </a:solidFill>
                <a:latin typeface="Times New Roman" pitchFamily="18" charset="0"/>
              </a:rPr>
              <a:t>эквивалентность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ChangeArrowheads="1"/>
          </p:cNvSpPr>
          <p:nvPr/>
        </p:nvSpPr>
        <p:spPr bwMode="auto">
          <a:xfrm>
            <a:off x="455085" y="2133600"/>
            <a:ext cx="113305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ru-RU" sz="3200"/>
              <a:t>Часто признается </a:t>
            </a:r>
            <a:r>
              <a:rPr lang="en-US" sz="3200"/>
              <a:t>a priori </a:t>
            </a:r>
            <a:r>
              <a:rPr lang="ru-RU" sz="3200"/>
              <a:t>на основании схожести 2 первых параметров.</a:t>
            </a:r>
            <a:r>
              <a:rPr lang="ru-RU" sz="3200">
                <a:latin typeface="Times New Roman" pitchFamily="18" charset="0"/>
              </a:rPr>
              <a:t> Сравнительные исследования с оригинальным препаратом единичны, чаще не рандомизированы, отсутствует стандарт допустимых отклонений в клинической эффективности и безопасности.</a:t>
            </a:r>
          </a:p>
        </p:txBody>
      </p:sp>
      <p:sp>
        <p:nvSpPr>
          <p:cNvPr id="162819" name="Rectangle 2"/>
          <p:cNvSpPr>
            <a:spLocks noChangeArrowheads="1"/>
          </p:cNvSpPr>
          <p:nvPr/>
        </p:nvSpPr>
        <p:spPr bwMode="auto">
          <a:xfrm>
            <a:off x="71967" y="188913"/>
            <a:ext cx="1351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>
                <a:solidFill>
                  <a:srgbClr val="990033"/>
                </a:solidFill>
                <a:latin typeface="Times New Roman" pitchFamily="18" charset="0"/>
              </a:rPr>
              <a:t>Терапевтическая</a:t>
            </a:r>
          </a:p>
          <a:p>
            <a:r>
              <a:rPr lang="ru-RU" sz="3600">
                <a:solidFill>
                  <a:srgbClr val="990033"/>
                </a:solidFill>
                <a:latin typeface="Times New Roman" pitchFamily="18" charset="0"/>
              </a:rPr>
              <a:t>эквивалентность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DSCN1859коп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1" y="1628775"/>
            <a:ext cx="394123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AutoShape 3"/>
          <p:cNvSpPr>
            <a:spLocks noChangeArrowheads="1"/>
          </p:cNvSpPr>
          <p:nvPr/>
        </p:nvSpPr>
        <p:spPr bwMode="auto">
          <a:xfrm>
            <a:off x="7213600" y="2679700"/>
            <a:ext cx="4978400" cy="1828800"/>
          </a:xfrm>
          <a:prstGeom prst="cloudCallout">
            <a:avLst>
              <a:gd name="adj1" fmla="val -67898"/>
              <a:gd name="adj2" fmla="val -43491"/>
            </a:avLst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7535334" y="3141663"/>
            <a:ext cx="27318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/>
              <a:t>Биоэквивалентность:</a:t>
            </a:r>
          </a:p>
          <a:p>
            <a:pPr>
              <a:spcBef>
                <a:spcPct val="50000"/>
              </a:spcBef>
            </a:pPr>
            <a:r>
              <a:rPr lang="ru-RU" sz="2200">
                <a:solidFill>
                  <a:srgbClr val="FFFFFF"/>
                </a:solidFill>
              </a:rPr>
              <a:t>	 </a:t>
            </a:r>
            <a:r>
              <a:rPr lang="ru-RU" sz="2400">
                <a:solidFill>
                  <a:srgbClr val="990033"/>
                </a:solidFill>
              </a:rPr>
              <a:t>– 20 %</a:t>
            </a:r>
          </a:p>
          <a:p>
            <a:endParaRPr lang="ru-RU" sz="2200">
              <a:solidFill>
                <a:srgbClr val="FF3300"/>
              </a:solidFill>
            </a:endParaRPr>
          </a:p>
        </p:txBody>
      </p:sp>
      <p:sp>
        <p:nvSpPr>
          <p:cNvPr id="134152" name="AutoShape 6"/>
          <p:cNvSpPr>
            <a:spLocks noChangeArrowheads="1"/>
          </p:cNvSpPr>
          <p:nvPr/>
        </p:nvSpPr>
        <p:spPr bwMode="auto">
          <a:xfrm>
            <a:off x="239184" y="3916364"/>
            <a:ext cx="4775200" cy="2105025"/>
          </a:xfrm>
          <a:prstGeom prst="cloudCallout">
            <a:avLst>
              <a:gd name="adj1" fmla="val 58819"/>
              <a:gd name="adj2" fmla="val -57694"/>
            </a:avLst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63846" name="Text Box 7"/>
          <p:cNvSpPr txBox="1">
            <a:spLocks noChangeArrowheads="1"/>
          </p:cNvSpPr>
          <p:nvPr/>
        </p:nvSpPr>
        <p:spPr bwMode="auto">
          <a:xfrm>
            <a:off x="527051" y="4365625"/>
            <a:ext cx="2463815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/>
              <a:t>Фармацевтическая</a:t>
            </a:r>
          </a:p>
          <a:p>
            <a:pPr algn="ctr">
              <a:spcBef>
                <a:spcPct val="50000"/>
              </a:spcBef>
            </a:pPr>
            <a:r>
              <a:rPr lang="ru-RU" sz="2200"/>
              <a:t> эквивалентность: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– 5 %</a:t>
            </a:r>
          </a:p>
          <a:p>
            <a:pPr algn="ctr"/>
            <a:endParaRPr lang="ru-RU" sz="240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34150" name="AutoShape 8"/>
          <p:cNvSpPr>
            <a:spLocks noChangeArrowheads="1"/>
          </p:cNvSpPr>
          <p:nvPr/>
        </p:nvSpPr>
        <p:spPr bwMode="auto">
          <a:xfrm flipH="1">
            <a:off x="527051" y="1196975"/>
            <a:ext cx="4146549" cy="1841500"/>
          </a:xfrm>
          <a:prstGeom prst="cloudCallout">
            <a:avLst>
              <a:gd name="adj1" fmla="val -43722"/>
              <a:gd name="adj2" fmla="val 54824"/>
            </a:avLst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63848" name="Text Box 9"/>
          <p:cNvSpPr txBox="1">
            <a:spLocks noChangeArrowheads="1"/>
          </p:cNvSpPr>
          <p:nvPr/>
        </p:nvSpPr>
        <p:spPr bwMode="auto">
          <a:xfrm flipH="1">
            <a:off x="732366" y="1557339"/>
            <a:ext cx="2342308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/>
              <a:t>терапевтическая</a:t>
            </a:r>
          </a:p>
          <a:p>
            <a:pPr algn="ctr">
              <a:spcBef>
                <a:spcPct val="50000"/>
              </a:spcBef>
            </a:pPr>
            <a:r>
              <a:rPr lang="ru-RU" sz="2200"/>
              <a:t> эквивалентность: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– ? %</a:t>
            </a:r>
          </a:p>
          <a:p>
            <a:pPr algn="ctr"/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1" y="2492375"/>
            <a:ext cx="3263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134" y="2492375"/>
            <a:ext cx="3263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8" name="Rectangle 2"/>
          <p:cNvSpPr>
            <a:spLocks noChangeArrowheads="1"/>
          </p:cNvSpPr>
          <p:nvPr/>
        </p:nvSpPr>
        <p:spPr bwMode="auto">
          <a:xfrm>
            <a:off x="-1847850" y="701675"/>
            <a:ext cx="135128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990033"/>
                </a:solidFill>
                <a:latin typeface="Times New Roman" pitchFamily="18" charset="0"/>
              </a:rPr>
              <a:t>Как решается проблема </a:t>
            </a:r>
          </a:p>
          <a:p>
            <a:pPr algn="ctr"/>
            <a:r>
              <a:rPr lang="ru-RU" sz="4400">
                <a:solidFill>
                  <a:srgbClr val="990033"/>
                </a:solidFill>
                <a:latin typeface="Times New Roman" pitchFamily="18" charset="0"/>
              </a:rPr>
              <a:t>дженериков в других </a:t>
            </a:r>
          </a:p>
          <a:p>
            <a:pPr algn="ctr"/>
            <a:r>
              <a:rPr lang="ru-RU" sz="4400">
                <a:solidFill>
                  <a:srgbClr val="990033"/>
                </a:solidFill>
                <a:latin typeface="Times New Roman" pitchFamily="18" charset="0"/>
              </a:rPr>
              <a:t>странах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ChangeArrowheads="1"/>
          </p:cNvSpPr>
          <p:nvPr/>
        </p:nvSpPr>
        <p:spPr bwMode="auto">
          <a:xfrm>
            <a:off x="304800" y="2297113"/>
            <a:ext cx="12192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2800" b="1"/>
              <a:t>             </a:t>
            </a:r>
            <a:r>
              <a:rPr lang="ru-RU" sz="2600"/>
              <a:t>Отрицательное отношение к   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2600"/>
              <a:t>    биоэквивалентности как к единственному  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2600"/>
              <a:t>    способу оценки равнозначности лекарств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</a:pPr>
            <a:endParaRPr lang="ru-RU" sz="260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600"/>
              <a:t>  Обязательность клинических испытаний по  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2600"/>
              <a:t>    правилам </a:t>
            </a:r>
            <a:r>
              <a:rPr lang="en-US" sz="2600"/>
              <a:t>GCP</a:t>
            </a:r>
            <a:endParaRPr lang="ru-RU" sz="260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600"/>
              <a:t>  Классификация дженериков: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2600"/>
              <a:t>    коды </a:t>
            </a:r>
            <a:r>
              <a:rPr lang="ru-RU" sz="3200">
                <a:solidFill>
                  <a:srgbClr val="990033"/>
                </a:solidFill>
              </a:rPr>
              <a:t>"А"</a:t>
            </a:r>
            <a:r>
              <a:rPr lang="ru-RU" sz="2600"/>
              <a:t> и </a:t>
            </a:r>
            <a:r>
              <a:rPr lang="ru-RU" sz="3200">
                <a:solidFill>
                  <a:srgbClr val="990033"/>
                </a:solidFill>
              </a:rPr>
              <a:t>"В"</a:t>
            </a:r>
            <a:r>
              <a:rPr lang="ru-RU" sz="2600"/>
              <a:t>  (содержится в справочнике  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2600"/>
              <a:t>    </a:t>
            </a:r>
            <a:r>
              <a:rPr lang="en-US" sz="2600"/>
              <a:t>Orange Book</a:t>
            </a:r>
            <a:r>
              <a:rPr lang="ru-RU" sz="2600"/>
              <a:t> </a:t>
            </a:r>
            <a:r>
              <a:rPr lang="en-US" sz="2600"/>
              <a:t>FDA)</a:t>
            </a:r>
            <a:endParaRPr lang="ru-RU" sz="2600"/>
          </a:p>
        </p:txBody>
      </p:sp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71967" y="476250"/>
            <a:ext cx="1351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>
                <a:solidFill>
                  <a:srgbClr val="990033"/>
                </a:solidFill>
                <a:latin typeface="Times New Roman" pitchFamily="18" charset="0"/>
              </a:rPr>
              <a:t>Как решается проблема </a:t>
            </a:r>
          </a:p>
          <a:p>
            <a:r>
              <a:rPr lang="ru-RU" sz="4000">
                <a:solidFill>
                  <a:srgbClr val="990033"/>
                </a:solidFill>
                <a:latin typeface="Times New Roman" pitchFamily="18" charset="0"/>
              </a:rPr>
              <a:t>дженериков в других странах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249767" y="703264"/>
            <a:ext cx="10551584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>
                <a:solidFill>
                  <a:srgbClr val="990033"/>
                </a:solidFill>
                <a:latin typeface="Times New Roman" pitchFamily="18" charset="0"/>
              </a:rPr>
              <a:t>Дженерики с кодом «А» - качественные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912284" y="2060575"/>
            <a:ext cx="1084368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FFFF"/>
              </a:buClr>
              <a:buSzPct val="69000"/>
              <a:buFont typeface="Wingdings" pitchFamily="2" charset="2"/>
              <a:buChar char="n"/>
            </a:pPr>
            <a:r>
              <a:rPr lang="ru-RU" sz="3200"/>
              <a:t> В США </a:t>
            </a:r>
            <a:r>
              <a:rPr lang="en-US" sz="3200"/>
              <a:t>FDA </a:t>
            </a:r>
            <a:r>
              <a:rPr lang="ru-RU" sz="3200"/>
              <a:t>присваивается код </a:t>
            </a:r>
            <a:r>
              <a:rPr lang="ru-RU" sz="3200" b="1">
                <a:solidFill>
                  <a:srgbClr val="990033"/>
                </a:solidFill>
              </a:rPr>
              <a:t>«А»</a:t>
            </a:r>
            <a:r>
              <a:rPr lang="ru-RU" sz="3200"/>
              <a:t> дженерикам,  прошедшим качественные исследования на терапевтическую эквивалентность</a:t>
            </a:r>
            <a:endParaRPr lang="en-US" sz="3200"/>
          </a:p>
          <a:p>
            <a:pPr>
              <a:buClr>
                <a:srgbClr val="00CC99"/>
              </a:buClr>
              <a:buSzPts val="2200"/>
              <a:buFont typeface="Wingdings" pitchFamily="2" charset="2"/>
              <a:buChar char="n"/>
            </a:pPr>
            <a:endParaRPr lang="ru-RU" sz="3200"/>
          </a:p>
          <a:p>
            <a:pPr>
              <a:buClr>
                <a:srgbClr val="FFFFFF"/>
              </a:buClr>
              <a:buSzPct val="69000"/>
              <a:buFont typeface="Wingdings" pitchFamily="2" charset="2"/>
              <a:buChar char="n"/>
            </a:pPr>
            <a:r>
              <a:rPr lang="ru-RU" sz="3200"/>
              <a:t> Дженерики с кодом </a:t>
            </a:r>
            <a:r>
              <a:rPr lang="ru-RU" sz="3200" b="1">
                <a:solidFill>
                  <a:srgbClr val="990033"/>
                </a:solidFill>
              </a:rPr>
              <a:t>«А»</a:t>
            </a:r>
            <a:r>
              <a:rPr lang="ru-RU" sz="3200"/>
              <a:t> могут являться заменой оригинальному препарату по финансовым соображениям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431800" y="1700213"/>
            <a:ext cx="1137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r>
              <a:rPr lang="ru-RU" sz="2400"/>
              <a:t>4)</a:t>
            </a:r>
            <a:r>
              <a:rPr lang="ru-RU" sz="2400" b="1">
                <a:solidFill>
                  <a:schemeClr val="bg1"/>
                </a:solidFill>
              </a:rPr>
              <a:t> </a:t>
            </a:r>
            <a:r>
              <a:rPr lang="ru-RU" sz="2600"/>
              <a:t>Индивидуальный подбор дозы, терапевтическая дозадостаточная длительность терапии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r>
              <a:rPr lang="ru-RU" sz="2600"/>
              <a:t>5) Учет побочных действий препарата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r>
              <a:rPr lang="ru-RU" sz="2600"/>
              <a:t>6</a:t>
            </a:r>
            <a:r>
              <a:rPr lang="en-US" sz="2600"/>
              <a:t>) </a:t>
            </a:r>
            <a:r>
              <a:rPr lang="ru-RU" sz="2600"/>
              <a:t>Степень токсичности препарата </a:t>
            </a:r>
            <a:r>
              <a:rPr lang="en-US" sz="2600"/>
              <a:t>  </a:t>
            </a:r>
            <a:r>
              <a:rPr lang="ru-RU" sz="2600"/>
              <a:t>(кардиотоксичность, безопасность при случайной или преднамеренной передозировке)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Tx/>
              <a:buAutoNum type="arabicParenR" startAt="7"/>
            </a:pPr>
            <a:r>
              <a:rPr lang="ru-RU" sz="2600"/>
              <a:t>Лекарственные взаимодействия</a:t>
            </a:r>
          </a:p>
          <a:p>
            <a:pPr marL="609600" indent="-609600">
              <a:spcBef>
                <a:spcPct val="20000"/>
              </a:spcBef>
            </a:pPr>
            <a:r>
              <a:rPr lang="ru-RU" sz="2000"/>
              <a:t>         Прием большого количества препаратов по поводу хронических заболеваний,что увеличивает риск лекарственных взаимодействий.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r>
              <a:rPr lang="ru-RU" sz="2400"/>
              <a:t>8</a:t>
            </a:r>
            <a:r>
              <a:rPr lang="en-US" sz="2400"/>
              <a:t>) </a:t>
            </a:r>
            <a:r>
              <a:rPr lang="ru-RU" sz="2600"/>
              <a:t>Предшествующий опыт пациента</a:t>
            </a:r>
            <a:endParaRPr lang="en-US" sz="2600"/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537634" y="198438"/>
            <a:ext cx="13239751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>
                <a:solidFill>
                  <a:srgbClr val="990000"/>
                </a:solidFill>
              </a:rPr>
              <a:t>Правила назначения  </a:t>
            </a:r>
            <a:br>
              <a:rPr lang="ru-RU" sz="3600">
                <a:solidFill>
                  <a:srgbClr val="990000"/>
                </a:solidFill>
              </a:rPr>
            </a:br>
            <a:r>
              <a:rPr lang="ru-RU" sz="3600">
                <a:solidFill>
                  <a:srgbClr val="990000"/>
                </a:solidFill>
              </a:rPr>
              <a:t>антидепрессантов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359834" y="1268414"/>
            <a:ext cx="111125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>
                <a:solidFill>
                  <a:srgbClr val="990033"/>
                </a:solidFill>
                <a:latin typeface="Times New Roman" pitchFamily="18" charset="0"/>
              </a:rPr>
              <a:t>Дженерики с кодом «В» - </a:t>
            </a:r>
          </a:p>
          <a:p>
            <a:r>
              <a:rPr lang="ru-RU" sz="4000">
                <a:solidFill>
                  <a:srgbClr val="990033"/>
                </a:solidFill>
                <a:latin typeface="Times New Roman" pitchFamily="18" charset="0"/>
              </a:rPr>
              <a:t>качество не известно</a:t>
            </a:r>
          </a:p>
          <a:p>
            <a:endParaRPr lang="ru-RU" sz="400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527051" y="2193925"/>
            <a:ext cx="114257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FFFF"/>
              </a:buClr>
              <a:buFont typeface="Wingdings" pitchFamily="2" charset="2"/>
              <a:buChar char="n"/>
            </a:pPr>
            <a:r>
              <a:rPr lang="ru-RU" sz="3200"/>
              <a:t> </a:t>
            </a:r>
            <a:r>
              <a:rPr lang="ru-RU" sz="3000"/>
              <a:t>В США присваивается код </a:t>
            </a:r>
            <a:r>
              <a:rPr lang="ru-RU" sz="3000" b="1">
                <a:solidFill>
                  <a:srgbClr val="990033"/>
                </a:solidFill>
              </a:rPr>
              <a:t>«В»</a:t>
            </a:r>
            <a:r>
              <a:rPr lang="ru-RU" sz="3000"/>
              <a:t> дженерикам, не прошедшим клинические испытания на терапевтическую эквивалентность</a:t>
            </a:r>
          </a:p>
          <a:p>
            <a:pPr>
              <a:buClr>
                <a:srgbClr val="FFFFFF"/>
              </a:buClr>
            </a:pPr>
            <a:endParaRPr lang="ru-RU" sz="3000"/>
          </a:p>
          <a:p>
            <a:pPr>
              <a:buClr>
                <a:srgbClr val="FFFFFF"/>
              </a:buClr>
              <a:buFont typeface="Wingdings" pitchFamily="2" charset="2"/>
              <a:buChar char="n"/>
            </a:pPr>
            <a:r>
              <a:rPr lang="ru-RU" sz="3000"/>
              <a:t>  Дженерик с кодом </a:t>
            </a:r>
            <a:r>
              <a:rPr lang="ru-RU" sz="3000" b="1">
                <a:solidFill>
                  <a:srgbClr val="990033"/>
                </a:solidFill>
              </a:rPr>
              <a:t>«В»</a:t>
            </a:r>
            <a:r>
              <a:rPr lang="ru-RU" sz="3000"/>
              <a:t> не может   быть автоматической заменой оригинальному препарату или другому дженерику с кодом </a:t>
            </a:r>
            <a:r>
              <a:rPr lang="ru-RU" sz="3000" b="1">
                <a:solidFill>
                  <a:srgbClr val="990033"/>
                </a:solidFill>
              </a:rPr>
              <a:t>А»</a:t>
            </a:r>
            <a:r>
              <a:rPr lang="ru-RU" sz="3000"/>
              <a:t> </a:t>
            </a:r>
          </a:p>
          <a:p>
            <a:endParaRPr lang="ru-RU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74638"/>
            <a:ext cx="10972800" cy="1143000"/>
          </a:xfrm>
        </p:spPr>
        <p:txBody>
          <a:bodyPr/>
          <a:lstStyle/>
          <a:p>
            <a:pPr algn="l" eaLnBrk="1" hangingPunct="1"/>
            <a:r>
              <a:rPr lang="ru-RU" sz="3000" smtClean="0">
                <a:solidFill>
                  <a:srgbClr val="990000"/>
                </a:solidFill>
                <a:latin typeface="Verdana" pitchFamily="34" charset="0"/>
              </a:rPr>
              <a:t>Что мешает назначать неврологам антидепрессанты?</a:t>
            </a:r>
          </a:p>
        </p:txBody>
      </p:sp>
      <p:pic>
        <p:nvPicPr>
          <p:cNvPr id="168963" name="Picture 3" descr="Картинка 17 из 551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133600"/>
            <a:ext cx="386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4" name="AutoShape 4"/>
          <p:cNvSpPr>
            <a:spLocks noChangeArrowheads="1"/>
          </p:cNvSpPr>
          <p:nvPr/>
        </p:nvSpPr>
        <p:spPr bwMode="auto">
          <a:xfrm>
            <a:off x="5791200" y="2514600"/>
            <a:ext cx="5588000" cy="2057400"/>
          </a:xfrm>
          <a:prstGeom prst="cloudCallout">
            <a:avLst>
              <a:gd name="adj1" fmla="val -86213"/>
              <a:gd name="adj2" fmla="val 8023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Пациенты не хотят принимать антидепрессанты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000" smtClean="0">
                <a:solidFill>
                  <a:srgbClr val="A50021"/>
                </a:solidFill>
                <a:latin typeface="Verdana" pitchFamily="34" charset="0"/>
              </a:rPr>
              <a:t>Какие аргументы наиболее часто </a:t>
            </a:r>
            <a:br>
              <a:rPr lang="ru-RU" sz="3000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ru-RU" sz="3000" smtClean="0">
                <a:solidFill>
                  <a:srgbClr val="A50021"/>
                </a:solidFill>
                <a:latin typeface="Verdana" pitchFamily="34" charset="0"/>
              </a:rPr>
              <a:t>приводят?</a:t>
            </a:r>
          </a:p>
        </p:txBody>
      </p:sp>
      <p:pic>
        <p:nvPicPr>
          <p:cNvPr id="169987" name="Picture 3" descr="Картинка 17 из 551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1" y="2638425"/>
            <a:ext cx="3282949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8" name="AutoShape 4"/>
          <p:cNvSpPr>
            <a:spLocks noChangeArrowheads="1"/>
          </p:cNvSpPr>
          <p:nvPr/>
        </p:nvSpPr>
        <p:spPr bwMode="auto">
          <a:xfrm>
            <a:off x="2540000" y="1584325"/>
            <a:ext cx="6705600" cy="1295400"/>
          </a:xfrm>
          <a:prstGeom prst="cloudCallout">
            <a:avLst>
              <a:gd name="adj1" fmla="val -36019"/>
              <a:gd name="adj2" fmla="val 83088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Не хочу принимать, т.к. буду как «зомби»</a:t>
            </a:r>
          </a:p>
        </p:txBody>
      </p:sp>
      <p:sp>
        <p:nvSpPr>
          <p:cNvPr id="169989" name="AutoShape 5"/>
          <p:cNvSpPr>
            <a:spLocks noChangeArrowheads="1"/>
          </p:cNvSpPr>
          <p:nvPr/>
        </p:nvSpPr>
        <p:spPr bwMode="auto">
          <a:xfrm>
            <a:off x="5588000" y="2879725"/>
            <a:ext cx="6502400" cy="1295400"/>
          </a:xfrm>
          <a:prstGeom prst="cloudCallout">
            <a:avLst>
              <a:gd name="adj1" fmla="val -76495"/>
              <a:gd name="adj2" fmla="val -2449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Не хочу принимать лекарства так долго</a:t>
            </a:r>
          </a:p>
        </p:txBody>
      </p:sp>
      <p:sp>
        <p:nvSpPr>
          <p:cNvPr id="169990" name="AutoShape 6"/>
          <p:cNvSpPr>
            <a:spLocks noChangeArrowheads="1"/>
          </p:cNvSpPr>
          <p:nvPr/>
        </p:nvSpPr>
        <p:spPr bwMode="auto">
          <a:xfrm>
            <a:off x="5080000" y="4479925"/>
            <a:ext cx="6705600" cy="1295400"/>
          </a:xfrm>
          <a:prstGeom prst="cloudCallout">
            <a:avLst>
              <a:gd name="adj1" fmla="val -65088"/>
              <a:gd name="adj2" fmla="val -102449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Я с них потом «не слезу»</a:t>
            </a:r>
          </a:p>
        </p:txBody>
      </p:sp>
      <p:sp>
        <p:nvSpPr>
          <p:cNvPr id="169991" name="AutoShape 7"/>
          <p:cNvSpPr>
            <a:spLocks noChangeArrowheads="1"/>
          </p:cNvSpPr>
          <p:nvPr/>
        </p:nvSpPr>
        <p:spPr bwMode="auto">
          <a:xfrm>
            <a:off x="508000" y="5394325"/>
            <a:ext cx="3962400" cy="914400"/>
          </a:xfrm>
          <a:prstGeom prst="cloudCallout">
            <a:avLst>
              <a:gd name="adj1" fmla="val 6782"/>
              <a:gd name="adj2" fmla="val -118056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дорого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485775"/>
            <a:ext cx="10972800" cy="1143000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Возражения: позитив или негатив?</a:t>
            </a:r>
            <a:r>
              <a:rPr lang="ru-RU" smtClean="0"/>
              <a:t> 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74764"/>
            <a:ext cx="10972800" cy="45307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mtClean="0"/>
              <a:t>как использовать возражения на пользу пациенту: </a:t>
            </a:r>
            <a:r>
              <a:rPr lang="ru-RU" sz="3400" u="sng" smtClean="0"/>
              <a:t>правила работы с возражениями</a:t>
            </a:r>
          </a:p>
        </p:txBody>
      </p:sp>
      <p:pic>
        <p:nvPicPr>
          <p:cNvPr id="171012" name="Picture 4" descr="Картинка 17 из 551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801" y="1916114"/>
            <a:ext cx="2817284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203201" y="6386514"/>
            <a:ext cx="8092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/>
              <a:t>истинная победа та, при которой никто не чувствует себя побежденным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48683" y="350838"/>
            <a:ext cx="10972801" cy="944562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rgbClr val="A50021"/>
                </a:solidFill>
                <a:latin typeface="Verdana" pitchFamily="34" charset="0"/>
              </a:rPr>
              <a:t>Правила работы с возражениями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98663"/>
            <a:ext cx="10972800" cy="4525962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u-RU" smtClean="0"/>
              <a:t>Создайте положительный раппорт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2600" smtClean="0"/>
              <a:t>       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2600" smtClean="0"/>
              <a:t>Раппорт – чувство комфорта при общении, способствующее возникновению доверия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endParaRPr lang="ru-RU" sz="2600" smtClean="0"/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2600" i="1" smtClean="0"/>
              <a:t>    работая с людьми, мы хорошо знаем, что одни и те же предметы, одни и те же слова и события могут наделяться разным смыслом в сознании разных индивидов</a:t>
            </a:r>
            <a:r>
              <a:rPr lang="ru-RU" smtClean="0">
                <a:solidFill>
                  <a:srgbClr val="000066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333376"/>
            <a:ext cx="10972800" cy="1139825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rgbClr val="A50021"/>
                </a:solidFill>
                <a:latin typeface="Verdana" pitchFamily="34" charset="0"/>
              </a:rPr>
              <a:t>Как создать раппорт</a:t>
            </a:r>
            <a:endParaRPr lang="en-US" smtClean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3011488"/>
            <a:ext cx="10972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Настройте себя так, чтобы сказанное пациентом вызывало искренний интерес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Поощряйте разговор вербально и невербально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Обобщайте или перефразируйте высказывания пациента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Избегайте снисходительного тона</a:t>
            </a:r>
            <a:endParaRPr lang="en-US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Что разрушает раппорт??</a:t>
            </a:r>
            <a:endParaRPr lang="en-US" sz="4000" smtClean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1"/>
            <a:ext cx="10972800" cy="4530725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Фразы: </a:t>
            </a:r>
          </a:p>
          <a:p>
            <a:pPr lvl="1"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600" i="1" smtClean="0"/>
              <a:t>«вы не правы»; </a:t>
            </a:r>
          </a:p>
          <a:p>
            <a:pPr lvl="1"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600" i="1" smtClean="0"/>
              <a:t>«на самом деле все по-другому»; </a:t>
            </a:r>
          </a:p>
          <a:p>
            <a:pPr lvl="1"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600" i="1" smtClean="0"/>
              <a:t>«Кто Вам сказал эту ерунду...»; </a:t>
            </a:r>
          </a:p>
          <a:p>
            <a:pPr lvl="1"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600" i="1" smtClean="0"/>
              <a:t>«с вами очень трудно»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Излишне долгие объяснения при ответах на вопросы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Молчание на протяжении большей части разговора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Отсутствие внимания к тому, что пациент торопится или демонстрирует интерес</a:t>
            </a:r>
          </a:p>
          <a:p>
            <a:pPr lvl="1" eaLnBrk="1" hangingPunct="1">
              <a:buClr>
                <a:srgbClr val="000066"/>
              </a:buClr>
            </a:pPr>
            <a:endParaRPr lang="en-US" sz="2600" i="1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2800" y="0"/>
            <a:ext cx="10972800" cy="1139825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Возражения</a:t>
            </a:r>
            <a:r>
              <a:rPr lang="en-GB" sz="4000" smtClean="0">
                <a:solidFill>
                  <a:srgbClr val="A50021"/>
                </a:solidFill>
                <a:latin typeface="Verdana" pitchFamily="34" charset="0"/>
              </a:rPr>
              <a:t>...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438400"/>
            <a:ext cx="8068733" cy="3435350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smtClean="0"/>
              <a:t>Вербально</a:t>
            </a:r>
            <a:r>
              <a:rPr lang="en-GB" sz="2800" smtClean="0"/>
              <a:t>: </a:t>
            </a:r>
          </a:p>
          <a:p>
            <a:pPr lvl="1"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400" smtClean="0"/>
              <a:t>Утверждения</a:t>
            </a:r>
            <a:r>
              <a:rPr lang="en-GB" sz="2400" smtClean="0"/>
              <a:t>………</a:t>
            </a:r>
          </a:p>
          <a:p>
            <a:pPr lvl="1"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400" smtClean="0"/>
              <a:t>Вопросы</a:t>
            </a:r>
            <a:endParaRPr lang="en-GB" sz="2400" smtClean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smtClean="0"/>
              <a:t>Невербально</a:t>
            </a:r>
            <a:r>
              <a:rPr lang="en-GB" sz="2800" smtClean="0"/>
              <a:t>: </a:t>
            </a:r>
          </a:p>
          <a:p>
            <a:pPr lvl="1"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400" smtClean="0"/>
              <a:t>Безразличие</a:t>
            </a:r>
            <a:endParaRPr lang="en-GB" sz="2400" smtClean="0"/>
          </a:p>
          <a:p>
            <a:pPr lvl="1"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400" smtClean="0"/>
              <a:t>Молчание</a:t>
            </a:r>
          </a:p>
          <a:p>
            <a:pPr lvl="1"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400" smtClean="0"/>
              <a:t>«Закрытые» позы</a:t>
            </a:r>
            <a:endParaRPr lang="en-GB" sz="2400" smtClean="0"/>
          </a:p>
        </p:txBody>
      </p:sp>
      <p:pic>
        <p:nvPicPr>
          <p:cNvPr id="17510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7951" y="2781300"/>
            <a:ext cx="2133600" cy="3201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965200" y="1371600"/>
            <a:ext cx="10261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400">
                <a:latin typeface="Tahoma" pitchFamily="34" charset="0"/>
              </a:rPr>
              <a:t>…</a:t>
            </a:r>
            <a:r>
              <a:rPr lang="ru-RU" sz="2400">
                <a:latin typeface="Tahoma" pitchFamily="34" charset="0"/>
              </a:rPr>
              <a:t>могут выражаться по разному</a:t>
            </a:r>
            <a:r>
              <a:rPr lang="fr-FR" sz="2400">
                <a:latin typeface="Tahoma" pitchFamily="34" charset="0"/>
              </a:rPr>
              <a:t>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7976"/>
            <a:ext cx="10972800" cy="1139825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A50021"/>
                </a:solidFill>
              </a:rPr>
              <a:t>Техника ответа на </a:t>
            </a:r>
            <a:br>
              <a:rPr lang="ru-RU" sz="4000" smtClean="0">
                <a:solidFill>
                  <a:srgbClr val="A50021"/>
                </a:solidFill>
              </a:rPr>
            </a:br>
            <a:r>
              <a:rPr lang="ru-RU" sz="4000" smtClean="0">
                <a:solidFill>
                  <a:srgbClr val="A50021"/>
                </a:solidFill>
              </a:rPr>
              <a:t>возражение:</a:t>
            </a:r>
            <a:br>
              <a:rPr lang="ru-RU" sz="4000" smtClean="0">
                <a:solidFill>
                  <a:srgbClr val="A50021"/>
                </a:solidFill>
              </a:rPr>
            </a:br>
            <a:endParaRPr lang="ru-RU" sz="4000" smtClean="0">
              <a:solidFill>
                <a:srgbClr val="A50021"/>
              </a:solidFill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2138363"/>
            <a:ext cx="10972800" cy="4530725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smtClean="0"/>
              <a:t>дать пациенту возможность возразить (выслушать-техника активного слушания);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smtClean="0"/>
              <a:t>присоединиться к возражению;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smtClean="0"/>
              <a:t>ответить на возражение;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smtClean="0"/>
              <a:t>можно согласиться: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None/>
            </a:pPr>
            <a:r>
              <a:rPr lang="ru-RU" sz="2800" smtClean="0"/>
              <a:t>       со всем возражением,</a:t>
            </a:r>
            <a:br>
              <a:rPr lang="ru-RU" sz="2800" smtClean="0"/>
            </a:br>
            <a:r>
              <a:rPr lang="ru-RU" sz="2800" smtClean="0"/>
              <a:t>    с частью возражения,</a:t>
            </a:r>
            <a:br>
              <a:rPr lang="ru-RU" sz="2800" smtClean="0"/>
            </a:br>
            <a:r>
              <a:rPr lang="ru-RU" sz="2800" smtClean="0"/>
              <a:t>    с эмоциональным состоянием пациента.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184" y="-61913"/>
            <a:ext cx="11379200" cy="1619251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Алгоритм преодоления </a:t>
            </a:r>
            <a:br>
              <a:rPr lang="ru-RU" sz="4000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реакций пациента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2681818" y="1868488"/>
            <a:ext cx="5954183" cy="10795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00FF"/>
                </a:solidFill>
                <a:latin typeface="Tahoma" pitchFamily="34" charset="0"/>
              </a:rPr>
              <a:t>ПЕРЕФОРМУЛИРОВАНИЕ</a:t>
            </a:r>
          </a:p>
          <a:p>
            <a:pPr algn="ctr"/>
            <a:r>
              <a:rPr lang="ru-RU" sz="2400">
                <a:solidFill>
                  <a:srgbClr val="0000FF"/>
                </a:solidFill>
                <a:latin typeface="Tahoma" pitchFamily="34" charset="0"/>
              </a:rPr>
              <a:t>Правильно ли я Вас понял? </a:t>
            </a:r>
          </a:p>
          <a:p>
            <a:pPr algn="ctr"/>
            <a:r>
              <a:rPr lang="ru-RU" sz="2400">
                <a:solidFill>
                  <a:srgbClr val="0000FF"/>
                </a:solidFill>
                <a:latin typeface="Tahoma" pitchFamily="34" charset="0"/>
              </a:rPr>
              <a:t>Как я Вас понял?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3509434" y="3328988"/>
            <a:ext cx="4415367" cy="792162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9900"/>
                </a:solidFill>
                <a:latin typeface="Tahoma" pitchFamily="34" charset="0"/>
              </a:rPr>
              <a:t>ЭМПАТИЯ</a:t>
            </a:r>
          </a:p>
          <a:p>
            <a:pPr algn="ctr"/>
            <a:r>
              <a:rPr lang="ru-RU" sz="2400">
                <a:solidFill>
                  <a:srgbClr val="009900"/>
                </a:solidFill>
                <a:latin typeface="Tahoma" pitchFamily="34" charset="0"/>
              </a:rPr>
              <a:t>Я тоже так думаю…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3513667" y="4548189"/>
            <a:ext cx="4512733" cy="719137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0000"/>
                </a:solidFill>
                <a:latin typeface="Tahoma" pitchFamily="34" charset="0"/>
              </a:rPr>
              <a:t>АРГУМЕНТАЦИЯ</a:t>
            </a:r>
          </a:p>
          <a:p>
            <a:pPr algn="ctr"/>
            <a:r>
              <a:rPr lang="ru-RU" sz="2400">
                <a:solidFill>
                  <a:srgbClr val="FF0000"/>
                </a:solidFill>
                <a:latin typeface="Tahoma" pitchFamily="34" charset="0"/>
              </a:rPr>
              <a:t>Оказалось: 1…2…3…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3153834" y="5661026"/>
            <a:ext cx="5278967" cy="792163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33CC"/>
                </a:solidFill>
                <a:latin typeface="Tahoma" pitchFamily="34" charset="0"/>
              </a:rPr>
              <a:t>КОНТРОЛЬНЫЙ ВОПРОС</a:t>
            </a:r>
          </a:p>
          <a:p>
            <a:pPr algn="ctr"/>
            <a:r>
              <a:rPr lang="ru-RU" sz="2400">
                <a:solidFill>
                  <a:srgbClr val="FF33CC"/>
                </a:solidFill>
                <a:latin typeface="Tahoma" pitchFamily="34" charset="0"/>
              </a:rPr>
              <a:t>Вы со мной согласны?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" y="79375"/>
            <a:ext cx="8255209" cy="259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38088" anchor="ctr">
            <a:spAutoFit/>
          </a:bodyPr>
          <a:lstStyle/>
          <a:p>
            <a:r>
              <a:rPr lang="ru-RU" sz="2600">
                <a:solidFill>
                  <a:srgbClr val="990000"/>
                </a:solidFill>
              </a:rPr>
              <a:t>ДЖУЛИУС АКСЕЛЬРОД</a:t>
            </a:r>
          </a:p>
          <a:p>
            <a:r>
              <a:rPr lang="ru-RU" sz="2600">
                <a:solidFill>
                  <a:srgbClr val="990000"/>
                </a:solidFill>
              </a:rPr>
              <a:t>(30 мая 1912 г. – 29 декабря 2004 г.)</a:t>
            </a:r>
          </a:p>
          <a:p>
            <a:endParaRPr lang="ru-RU" sz="2600"/>
          </a:p>
          <a:p>
            <a:endParaRPr lang="ru-RU" sz="2600"/>
          </a:p>
          <a:p>
            <a:r>
              <a:rPr lang="ru-RU" sz="2600"/>
              <a:t>1970 г Нобелевская премия по физиологии и медицине,.</a:t>
            </a:r>
            <a:br>
              <a:rPr lang="ru-RU" sz="2600"/>
            </a:br>
            <a:r>
              <a:rPr lang="ru-RU" sz="2600"/>
              <a:t>совместно с Бернардом Кацем и Ульфом фон Эйлером</a:t>
            </a:r>
          </a:p>
        </p:txBody>
      </p:sp>
      <p:pic>
        <p:nvPicPr>
          <p:cNvPr id="110595" name="Picture 3" descr="Аксельрод Джулиу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667" y="2854325"/>
            <a:ext cx="3117851" cy="3598863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5039785" y="3860801"/>
            <a:ext cx="45788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/>
              <a:t>«за открытия, касающиеся </a:t>
            </a:r>
          </a:p>
          <a:p>
            <a:pPr algn="ctr"/>
            <a:r>
              <a:rPr lang="ru-RU" sz="2800"/>
              <a:t>гуморальных передатчиков</a:t>
            </a:r>
          </a:p>
          <a:p>
            <a:pPr algn="ctr"/>
            <a:r>
              <a:rPr lang="ru-RU" sz="2800"/>
              <a:t> в нервных окончаниях </a:t>
            </a:r>
          </a:p>
          <a:p>
            <a:pPr algn="ctr"/>
            <a:r>
              <a:rPr lang="ru-RU" sz="2800"/>
              <a:t>и механизмов их хранения, </a:t>
            </a:r>
          </a:p>
          <a:p>
            <a:pPr algn="ctr"/>
            <a:r>
              <a:rPr lang="ru-RU" sz="2800"/>
              <a:t>выделения и инактивации».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2284" y="417513"/>
            <a:ext cx="10972800" cy="1139825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Переформулирование</a:t>
            </a:r>
            <a:r>
              <a:rPr lang="en-GB" sz="4000" smtClean="0">
                <a:solidFill>
                  <a:srgbClr val="A50021"/>
                </a:solidFill>
                <a:latin typeface="Verdana" pitchFamily="34" charset="0"/>
              </a:rPr>
              <a:t>: </a:t>
            </a:r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/>
            </a:r>
            <a:br>
              <a:rPr lang="ru-RU" sz="4000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Цель</a:t>
            </a:r>
            <a:endParaRPr lang="en-GB" sz="4000" smtClean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3318" y="2181226"/>
            <a:ext cx="10765367" cy="42005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smtClean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Заново сформулировать возражение, расставляя позитивные акценты</a:t>
            </a:r>
            <a:endParaRPr lang="en-GB" sz="2600" smtClean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Используйте вопросительную форму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Сконцентрируйте внимание пациента на идее, а не на препарате</a:t>
            </a:r>
            <a:endParaRPr lang="en-GB" sz="2600" smtClean="0"/>
          </a:p>
          <a:p>
            <a:pPr eaLnBrk="1" hangingPunct="1"/>
            <a:endParaRPr lang="en-GB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051" y="344488"/>
            <a:ext cx="10972800" cy="1139825"/>
          </a:xfrm>
        </p:spPr>
        <p:txBody>
          <a:bodyPr/>
          <a:lstStyle/>
          <a:p>
            <a:pPr algn="l" eaLnBrk="1" hangingPunct="1"/>
            <a:r>
              <a:rPr lang="en-GB" sz="4000" smtClean="0">
                <a:solidFill>
                  <a:srgbClr val="A50021"/>
                </a:solidFill>
                <a:latin typeface="Verdana" pitchFamily="34" charset="0"/>
              </a:rPr>
              <a:t>Переформулироват</a:t>
            </a:r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ь</a:t>
            </a:r>
            <a:r>
              <a:rPr lang="en-GB" sz="4000" smtClean="0">
                <a:solidFill>
                  <a:srgbClr val="A50021"/>
                </a:solidFill>
                <a:latin typeface="Verdana" pitchFamily="34" charset="0"/>
              </a:rPr>
              <a:t>: </a:t>
            </a:r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/>
            </a:r>
            <a:br>
              <a:rPr lang="ru-RU" sz="4000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en-GB" sz="4000" smtClean="0">
                <a:solidFill>
                  <a:srgbClr val="A50021"/>
                </a:solidFill>
                <a:latin typeface="Verdana" pitchFamily="34" charset="0"/>
              </a:rPr>
              <a:t>К</a:t>
            </a:r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ак</a:t>
            </a:r>
            <a:r>
              <a:rPr lang="en-GB" sz="4000" smtClean="0">
                <a:solidFill>
                  <a:srgbClr val="A50021"/>
                </a:solidFill>
                <a:latin typeface="Verdana" pitchFamily="34" charset="0"/>
              </a:rPr>
              <a:t> ?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2420938"/>
            <a:ext cx="94488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b="1" smtClean="0"/>
              <a:t>		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600" smtClean="0"/>
              <a:t>“ </a:t>
            </a:r>
            <a:r>
              <a:rPr lang="ru-RU" sz="2600" smtClean="0"/>
              <a:t>Если я вас правильно понял</a:t>
            </a:r>
            <a:r>
              <a:rPr lang="en-GB" sz="2600" smtClean="0"/>
              <a:t>…”	   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600" smtClean="0"/>
              <a:t>“ </a:t>
            </a:r>
            <a:r>
              <a:rPr lang="ru-RU" sz="2600" smtClean="0"/>
              <a:t>Вы сказали мне, что</a:t>
            </a:r>
            <a:r>
              <a:rPr lang="en-GB" sz="2600" smtClean="0"/>
              <a:t>…”         	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600" smtClean="0"/>
              <a:t>“ </a:t>
            </a:r>
            <a:r>
              <a:rPr lang="ru-RU" sz="2600" smtClean="0"/>
              <a:t>Другими словами</a:t>
            </a:r>
            <a:r>
              <a:rPr lang="en-GB" sz="2600" smtClean="0"/>
              <a:t>…”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600" smtClean="0"/>
              <a:t>“ </a:t>
            </a:r>
            <a:r>
              <a:rPr lang="ru-RU" sz="2600" smtClean="0"/>
              <a:t>Вы хотите сказать</a:t>
            </a:r>
            <a:r>
              <a:rPr lang="en-GB" sz="2600" smtClean="0"/>
              <a:t>…”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Переформулировать</a:t>
            </a:r>
            <a:r>
              <a:rPr lang="en-GB" sz="4000" smtClean="0">
                <a:solidFill>
                  <a:srgbClr val="A50021"/>
                </a:solidFill>
                <a:latin typeface="Verdana" pitchFamily="34" charset="0"/>
              </a:rPr>
              <a:t>: </a:t>
            </a:r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/>
            </a:r>
            <a:br>
              <a:rPr lang="ru-RU" sz="4000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en-GB" sz="4000" smtClean="0">
                <a:solidFill>
                  <a:srgbClr val="A50021"/>
                </a:solidFill>
                <a:latin typeface="Verdana" pitchFamily="34" charset="0"/>
              </a:rPr>
              <a:t>К</a:t>
            </a:r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ак</a:t>
            </a:r>
            <a:r>
              <a:rPr lang="en-GB" sz="4000" smtClean="0">
                <a:solidFill>
                  <a:srgbClr val="A50021"/>
                </a:solidFill>
                <a:latin typeface="Verdana" pitchFamily="34" charset="0"/>
              </a:rPr>
              <a:t>?</a:t>
            </a:r>
            <a:endParaRPr lang="en-US" sz="4000" smtClean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93875"/>
            <a:ext cx="10972800" cy="453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smtClean="0"/>
              <a:t>Пример:</a:t>
            </a:r>
          </a:p>
          <a:p>
            <a:pPr eaLnBrk="1" hangingPunct="1">
              <a:buFontTx/>
              <a:buNone/>
            </a:pPr>
            <a:r>
              <a:rPr lang="ru-RU" sz="2600" smtClean="0"/>
              <a:t>   Я слышал, что к антидепрессантам возникает привыкание. Я не хочу быть зависимым от препарата</a:t>
            </a:r>
            <a:r>
              <a:rPr lang="en-US" sz="2600" smtClean="0"/>
              <a:t>.</a:t>
            </a:r>
          </a:p>
          <a:p>
            <a:pPr eaLnBrk="1" hangingPunct="1">
              <a:buFontTx/>
              <a:buNone/>
            </a:pPr>
            <a:endParaRPr lang="en-US" sz="2600" smtClean="0"/>
          </a:p>
          <a:p>
            <a:pPr eaLnBrk="1" hangingPunct="1">
              <a:buFontTx/>
              <a:buNone/>
            </a:pPr>
            <a:r>
              <a:rPr lang="ru-RU" sz="2600" smtClean="0"/>
              <a:t>    Правильно ли я понял, что больше всего при назначении АД вас беспокоит возможность возникновения зависимости? </a:t>
            </a:r>
          </a:p>
          <a:p>
            <a:pPr eaLnBrk="1" hangingPunct="1">
              <a:buFontTx/>
              <a:buNone/>
            </a:pPr>
            <a:r>
              <a:rPr lang="ru-RU" sz="2600" smtClean="0"/>
              <a:t>    Ваши опасения мне понятны.</a:t>
            </a:r>
            <a:endParaRPr lang="en-US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825500"/>
          </a:xfrm>
        </p:spPr>
        <p:txBody>
          <a:bodyPr/>
          <a:lstStyle/>
          <a:p>
            <a:pPr algn="l" eaLnBrk="1" hangingPunct="1"/>
            <a:r>
              <a:rPr lang="ru-RU" sz="3000" smtClean="0">
                <a:solidFill>
                  <a:srgbClr val="A50021"/>
                </a:solidFill>
                <a:latin typeface="Verdana" pitchFamily="34" charset="0"/>
              </a:rPr>
              <a:t>Эмпатия </a:t>
            </a:r>
            <a:r>
              <a:rPr lang="ru-RU" sz="3000" b="1" smtClean="0">
                <a:solidFill>
                  <a:srgbClr val="A50021"/>
                </a:solidFill>
                <a:latin typeface="Verdana" pitchFamily="34" charset="0"/>
              </a:rPr>
              <a:t/>
            </a:r>
            <a:br>
              <a:rPr lang="ru-RU" sz="3000" b="1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ru-RU" sz="3000" smtClean="0">
                <a:solidFill>
                  <a:srgbClr val="A50021"/>
                </a:solidFill>
                <a:latin typeface="Verdana" pitchFamily="34" charset="0"/>
              </a:rPr>
              <a:t>(условное согласие)</a:t>
            </a:r>
            <a:endParaRPr lang="en-GB" sz="3000" smtClean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3318" y="2833689"/>
            <a:ext cx="10557933" cy="347503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 smtClean="0"/>
              <a:t>поставить себя на место другого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 smtClean="0"/>
              <a:t>принять</a:t>
            </a:r>
            <a:r>
              <a:rPr lang="en-GB" sz="2800" smtClean="0"/>
              <a:t>,</a:t>
            </a:r>
            <a:r>
              <a:rPr lang="ru-RU" sz="2800" smtClean="0"/>
              <a:t> уважать,</a:t>
            </a:r>
            <a:r>
              <a:rPr lang="en-GB" sz="2800" smtClean="0"/>
              <a:t> но </a:t>
            </a:r>
            <a:r>
              <a:rPr lang="ru-RU" sz="2800" smtClean="0"/>
              <a:t>не согласиться</a:t>
            </a:r>
            <a:endParaRPr lang="en-GB" sz="2800" smtClean="0"/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406400" y="4876801"/>
            <a:ext cx="114808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fr-FR" sz="2400">
                <a:latin typeface="Tahoma" pitchFamily="34" charset="0"/>
              </a:rPr>
              <a:t>…</a:t>
            </a:r>
            <a:r>
              <a:rPr lang="ru-RU" sz="2400">
                <a:latin typeface="Tahoma" pitchFamily="34" charset="0"/>
              </a:rPr>
              <a:t> </a:t>
            </a:r>
            <a:r>
              <a:rPr lang="en-US" sz="2400">
                <a:latin typeface="Tahoma" pitchFamily="34" charset="0"/>
              </a:rPr>
              <a:t>соглашаемся с важностью затронутого аспекта, а не с </a:t>
            </a:r>
            <a:r>
              <a:rPr lang="ru-RU" sz="2400">
                <a:latin typeface="Tahoma" pitchFamily="34" charset="0"/>
              </a:rPr>
              <a:t>лекарством</a:t>
            </a:r>
            <a:endParaRPr lang="fr-FR" sz="24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384175"/>
            <a:ext cx="11379200" cy="1139825"/>
          </a:xfrm>
        </p:spPr>
        <p:txBody>
          <a:bodyPr/>
          <a:lstStyle/>
          <a:p>
            <a:pPr algn="l" eaLnBrk="1" hangingPunct="1"/>
            <a:r>
              <a:rPr lang="ru-RU" sz="3000" smtClean="0">
                <a:solidFill>
                  <a:srgbClr val="A50021"/>
                </a:solidFill>
                <a:latin typeface="Verdana" pitchFamily="34" charset="0"/>
              </a:rPr>
              <a:t>Эмпатия</a:t>
            </a:r>
            <a:br>
              <a:rPr lang="ru-RU" sz="3000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ru-RU" sz="3000" smtClean="0">
                <a:solidFill>
                  <a:srgbClr val="A50021"/>
                </a:solidFill>
                <a:latin typeface="Verdana" pitchFamily="34" charset="0"/>
              </a:rPr>
              <a:t>Способы присоединения к </a:t>
            </a:r>
            <a:br>
              <a:rPr lang="ru-RU" sz="3000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ru-RU" sz="3000" smtClean="0">
                <a:solidFill>
                  <a:srgbClr val="A50021"/>
                </a:solidFill>
                <a:latin typeface="Verdana" pitchFamily="34" charset="0"/>
              </a:rPr>
              <a:t>возражению</a:t>
            </a:r>
            <a:br>
              <a:rPr lang="ru-RU" sz="3000" smtClean="0">
                <a:solidFill>
                  <a:srgbClr val="A50021"/>
                </a:solidFill>
                <a:latin typeface="Verdana" pitchFamily="34" charset="0"/>
              </a:rPr>
            </a:br>
            <a:endParaRPr lang="en-US" sz="3000" smtClean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667" y="3252789"/>
            <a:ext cx="10769600" cy="2047875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Это действительно важный вопрос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Мне важно понять,</a:t>
            </a:r>
            <a:r>
              <a:rPr lang="en-US" sz="2600" smtClean="0"/>
              <a:t> </a:t>
            </a:r>
            <a:r>
              <a:rPr lang="ru-RU" sz="2600" smtClean="0"/>
              <a:t>почему у Вас сложилось такое мнение. Давайте это обсудим.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Мне очень важно Ваше мнение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endParaRPr lang="en-US" sz="2600" b="1" smtClean="0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2832101" y="2419350"/>
            <a:ext cx="4752263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A50021"/>
                </a:solidFill>
              </a:rPr>
              <a:t>варианты универсальных согласий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Эмпатия</a:t>
            </a:r>
            <a:endParaRPr lang="en-US" sz="4000" smtClean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917826"/>
            <a:ext cx="10972800" cy="2816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smtClean="0"/>
              <a:t>Пример:</a:t>
            </a:r>
          </a:p>
          <a:p>
            <a:pPr eaLnBrk="1" hangingPunct="1">
              <a:buFontTx/>
              <a:buNone/>
            </a:pPr>
            <a:r>
              <a:rPr lang="ru-RU" sz="2600" smtClean="0"/>
              <a:t>   «</a:t>
            </a:r>
            <a:r>
              <a:rPr lang="en-US" sz="2600" i="1" smtClean="0"/>
              <a:t>Действительно, безопасность лечения </a:t>
            </a:r>
            <a:r>
              <a:rPr lang="ru-RU" sz="2600" i="1" smtClean="0"/>
              <a:t>очень важный момент, особенно при длительной терапии. Назначенное Вам лекарство …»</a:t>
            </a:r>
          </a:p>
          <a:p>
            <a:pPr eaLnBrk="1" hangingPunct="1">
              <a:buFontTx/>
              <a:buNone/>
            </a:pPr>
            <a:r>
              <a:rPr lang="en-US" sz="2600" i="1" smtClean="0"/>
              <a:t> </a:t>
            </a:r>
            <a:endParaRPr lang="en-US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A50021"/>
                </a:solidFill>
                <a:latin typeface="Verdana" pitchFamily="34" charset="0"/>
              </a:rPr>
              <a:t>Аргументация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216151"/>
            <a:ext cx="10972800" cy="4525963"/>
          </a:xfrm>
        </p:spPr>
        <p:txBody>
          <a:bodyPr/>
          <a:lstStyle/>
          <a:p>
            <a:pPr eaLnBrk="1" hangingPunct="1">
              <a:buClr>
                <a:srgbClr val="000066"/>
              </a:buClr>
              <a:buFont typeface="Wingdings" pitchFamily="2" charset="2"/>
              <a:buChar char="q"/>
            </a:pPr>
            <a:r>
              <a:rPr lang="en-US" sz="2400" smtClean="0"/>
              <a:t>Медицинская аргументация - это ссылка на клиническое исследование:</a:t>
            </a:r>
            <a:endParaRPr lang="ru-RU" sz="2400" smtClean="0"/>
          </a:p>
          <a:p>
            <a:pPr eaLnBrk="1" hangingPunct="1">
              <a:buClr>
                <a:srgbClr val="000066"/>
              </a:buClr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q"/>
            </a:pPr>
            <a:r>
              <a:rPr lang="en-US" sz="2400" i="1" smtClean="0"/>
              <a:t>В мета-анализ профессора Деберта, по 53 исследованиям, были включены более 3700 больных. Оценивалась переносимость </a:t>
            </a:r>
            <a:r>
              <a:rPr lang="ru-RU" sz="2400" i="1" smtClean="0"/>
              <a:t>Феварина</a:t>
            </a:r>
            <a:r>
              <a:rPr lang="en-US" sz="2400" i="1" smtClean="0"/>
              <a:t>. Был сделан вывод, что </a:t>
            </a:r>
            <a:r>
              <a:rPr lang="ru-RU" sz="2400" i="1" smtClean="0"/>
              <a:t>Феварин</a:t>
            </a:r>
            <a:r>
              <a:rPr lang="en-US" sz="2400" i="1" smtClean="0"/>
              <a:t> в дозе </a:t>
            </a:r>
            <a:r>
              <a:rPr lang="ru-RU" sz="2400" i="1" smtClean="0"/>
              <a:t>50-150</a:t>
            </a:r>
            <a:r>
              <a:rPr lang="en-US" sz="2400" i="1" smtClean="0"/>
              <a:t> </a:t>
            </a:r>
            <a:r>
              <a:rPr lang="ru-RU" sz="2400" i="1" smtClean="0"/>
              <a:t>м</a:t>
            </a:r>
            <a:r>
              <a:rPr lang="en-US" sz="2400" i="1" smtClean="0"/>
              <a:t>г в сутки хорошо переносится большинством пациентов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49276"/>
            <a:ext cx="11055351" cy="1008063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Контрольный вопрос</a:t>
            </a:r>
            <a:r>
              <a:rPr lang="ru-RU" sz="4000" b="1" smtClean="0">
                <a:solidFill>
                  <a:srgbClr val="A50021"/>
                </a:solidFill>
              </a:rPr>
              <a:t/>
            </a:r>
            <a:br>
              <a:rPr lang="ru-RU" sz="4000" b="1" smtClean="0">
                <a:solidFill>
                  <a:srgbClr val="A50021"/>
                </a:solidFill>
              </a:rPr>
            </a:br>
            <a:endParaRPr lang="ru-RU" sz="4000" b="1" smtClean="0">
              <a:solidFill>
                <a:srgbClr val="A50021"/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628775"/>
            <a:ext cx="11480800" cy="4497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 b="1" smtClean="0"/>
              <a:t>	</a:t>
            </a:r>
            <a:r>
              <a:rPr lang="ru-RU" sz="2600" smtClean="0"/>
              <a:t>Вопрос, проверяющий взаимопонимание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600" smtClean="0"/>
              <a:t>(закрытый вопрос).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ru-RU" sz="260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600" smtClean="0"/>
              <a:t>	Пример:</a:t>
            </a:r>
            <a:endParaRPr lang="ru-RU" sz="2600" i="1" smtClean="0"/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«Для Вас эти данные убедительны?" 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"Это является тем ответом, который вы искали, не так ли?" 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"Закончив с этим вопросом, мы можем продолжить, не правда ли?" 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"Вы согласны с тем, что я полностью ответил на вопрос, который вы задали, и предложил способ его решения?" 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/>
              <a:t>"Теперь мы достигли полного согласия, не так ли?"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9184" y="128588"/>
            <a:ext cx="10972800" cy="1139825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Пример возражения </a:t>
            </a:r>
            <a:br>
              <a:rPr lang="ru-RU" sz="4000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пациента</a:t>
            </a:r>
          </a:p>
        </p:txBody>
      </p:sp>
      <p:sp>
        <p:nvSpPr>
          <p:cNvPr id="186371" name="Объект 2"/>
          <p:cNvSpPr>
            <a:spLocks noGrp="1"/>
          </p:cNvSpPr>
          <p:nvPr>
            <p:ph idx="4294967295"/>
          </p:nvPr>
        </p:nvSpPr>
        <p:spPr>
          <a:xfrm>
            <a:off x="431800" y="1490663"/>
            <a:ext cx="11684000" cy="4530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200" u="sng" smtClean="0"/>
              <a:t>Пациент:</a:t>
            </a:r>
            <a:r>
              <a:rPr lang="ru-RU" sz="220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ru-RU" sz="2200" smtClean="0"/>
              <a:t>Я не хочу принимать Феварин, т.к. все антидепрессанты вызывают привыкание</a:t>
            </a:r>
          </a:p>
          <a:p>
            <a:pPr marL="0" indent="0" eaLnBrk="1" hangingPunct="1">
              <a:buFontTx/>
              <a:buNone/>
            </a:pPr>
            <a:r>
              <a:rPr lang="ru-RU" sz="2200" u="sng" smtClean="0"/>
              <a:t>Доктор:</a:t>
            </a:r>
          </a:p>
          <a:p>
            <a:pPr marL="0" indent="0" eaLnBrk="1" hangingPunct="1">
              <a:buFontTx/>
              <a:buNone/>
            </a:pPr>
            <a:r>
              <a:rPr lang="ru-RU" sz="2200" i="1" smtClean="0"/>
              <a:t>Переформулирование</a:t>
            </a:r>
            <a:r>
              <a:rPr lang="ru-RU" sz="2200" smtClean="0"/>
              <a:t> -  «Если я Вас правильно поняла, для Вас важна безопасность лечения».</a:t>
            </a:r>
          </a:p>
          <a:p>
            <a:pPr marL="0" indent="0" eaLnBrk="1" hangingPunct="1">
              <a:buFontTx/>
              <a:buNone/>
            </a:pPr>
            <a:r>
              <a:rPr lang="ru-RU" sz="2200" i="1" smtClean="0"/>
              <a:t>Эмпатия</a:t>
            </a:r>
            <a:r>
              <a:rPr lang="ru-RU" sz="2200" smtClean="0"/>
              <a:t> – «Действительно, поскольку мы говорим о длительной терапии безопасность лечения имеет неоспоримое значение».</a:t>
            </a:r>
          </a:p>
          <a:p>
            <a:pPr marL="0" indent="0" eaLnBrk="1" hangingPunct="1">
              <a:buFontTx/>
              <a:buNone/>
            </a:pPr>
            <a:r>
              <a:rPr lang="ru-RU" sz="2200" i="1" smtClean="0"/>
              <a:t>Аргументация</a:t>
            </a:r>
            <a:r>
              <a:rPr lang="ru-RU" sz="2200" smtClean="0"/>
              <a:t> – «в многочисленных исследования была показана безопасность Феварина при длительном применении, кроме того он разрешен к применению у детей с 8 лет».</a:t>
            </a:r>
          </a:p>
          <a:p>
            <a:pPr marL="0" indent="0" eaLnBrk="1" hangingPunct="1">
              <a:buFontTx/>
              <a:buNone/>
            </a:pPr>
            <a:r>
              <a:rPr lang="ru-RU" sz="2200" i="1" smtClean="0"/>
              <a:t>Контрольный вопрос</a:t>
            </a:r>
            <a:r>
              <a:rPr lang="ru-RU" sz="2200" smtClean="0"/>
              <a:t> – «Эти данные для Вас убедительны?»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1379200" cy="1139825"/>
          </a:xfrm>
        </p:spPr>
        <p:txBody>
          <a:bodyPr/>
          <a:lstStyle/>
          <a:p>
            <a:pPr algn="l" eaLnBrk="1" hangingPunct="1"/>
            <a:r>
              <a:rPr lang="ru-RU" sz="3000" smtClean="0">
                <a:solidFill>
                  <a:srgbClr val="A50021"/>
                </a:solidFill>
                <a:latin typeface="Verdana" pitchFamily="34" charset="0"/>
              </a:rPr>
              <a:t>Я считаю, что химия вредна </a:t>
            </a:r>
            <a:br>
              <a:rPr lang="ru-RU" sz="3000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ru-RU" sz="3000" smtClean="0">
                <a:solidFill>
                  <a:srgbClr val="A50021"/>
                </a:solidFill>
                <a:latin typeface="Verdana" pitchFamily="34" charset="0"/>
              </a:rPr>
              <a:t>для организма, я не принимаю </a:t>
            </a:r>
            <a:br>
              <a:rPr lang="ru-RU" sz="3000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ru-RU" sz="3000" smtClean="0">
                <a:solidFill>
                  <a:srgbClr val="A50021"/>
                </a:solidFill>
                <a:latin typeface="Verdana" pitchFamily="34" charset="0"/>
              </a:rPr>
              <a:t>таких лекарств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70164"/>
            <a:ext cx="10972800" cy="453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600" smtClean="0"/>
              <a:t>— Да, действительно, многие считают, что синтезированными препаратами не стоит лечиться, но давайте вместе задумаемся над тем, сколько пользы они принесли человечеству, и сколько заболеваний удалось победить с момента их появления, и сколько жизней во всем мире они помогают спасти?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3"/>
          <p:cNvSpPr txBox="1">
            <a:spLocks noChangeArrowheads="1"/>
          </p:cNvSpPr>
          <p:nvPr/>
        </p:nvSpPr>
        <p:spPr bwMode="auto">
          <a:xfrm>
            <a:off x="406401" y="-11112"/>
            <a:ext cx="46349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990000"/>
                </a:solidFill>
              </a:rPr>
              <a:t>Клиническая классификация </a:t>
            </a:r>
          </a:p>
          <a:p>
            <a:r>
              <a:rPr lang="ru-RU" sz="2800">
                <a:solidFill>
                  <a:srgbClr val="990000"/>
                </a:solidFill>
              </a:rPr>
              <a:t>антидепрессантов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V="1">
            <a:off x="334434" y="6453188"/>
            <a:ext cx="179917" cy="152400"/>
            <a:chOff x="2352" y="2160"/>
            <a:chExt cx="1296" cy="1296"/>
          </a:xfrm>
        </p:grpSpPr>
        <p:sp>
          <p:nvSpPr>
            <p:cNvPr id="111638" name="Oval 5"/>
            <p:cNvSpPr>
              <a:spLocks noChangeArrowheads="1"/>
            </p:cNvSpPr>
            <p:nvPr/>
          </p:nvSpPr>
          <p:spPr bwMode="auto">
            <a:xfrm>
              <a:off x="2352" y="2160"/>
              <a:ext cx="1296" cy="12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9" name="AutoShape 6"/>
            <p:cNvSpPr>
              <a:spLocks noChangeArrowheads="1"/>
            </p:cNvSpPr>
            <p:nvPr/>
          </p:nvSpPr>
          <p:spPr bwMode="auto">
            <a:xfrm rot="9511077">
              <a:off x="2964" y="2838"/>
              <a:ext cx="296" cy="4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1620" name="Text Box 7"/>
          <p:cNvSpPr txBox="1">
            <a:spLocks noChangeArrowheads="1"/>
          </p:cNvSpPr>
          <p:nvPr/>
        </p:nvSpPr>
        <p:spPr bwMode="auto">
          <a:xfrm>
            <a:off x="2351618" y="908050"/>
            <a:ext cx="7969249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амитриптилин (триптизол)</a:t>
            </a: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миансерин (леривон, миансан)</a:t>
            </a: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миртазапин (ремерон)</a:t>
            </a: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тразадон (триттико)</a:t>
            </a: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флувоксамин (феварин)</a:t>
            </a: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мапротилин (лудиомил)</a:t>
            </a: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сертралин (стимулотон) </a:t>
            </a: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тианептин (коаксил)</a:t>
            </a: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циталопрам (ципрамил)</a:t>
            </a:r>
            <a:endParaRPr lang="en-US">
              <a:latin typeface="Verdana" pitchFamily="34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пароксетин (паксил)</a:t>
            </a: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кломипрамин (анафранил</a:t>
            </a:r>
            <a:r>
              <a:rPr lang="en-US">
                <a:latin typeface="Verdana" pitchFamily="34" charset="0"/>
              </a:rPr>
              <a:t>)</a:t>
            </a: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венлафаксин (велаксин)</a:t>
            </a:r>
            <a:r>
              <a:rPr lang="ru-RU" sz="2800">
                <a:latin typeface="Verdana" pitchFamily="34" charset="0"/>
              </a:rPr>
              <a:t>  </a:t>
            </a: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флуоксетин (прозак)</a:t>
            </a:r>
            <a:endParaRPr lang="en-US">
              <a:latin typeface="Verdana" pitchFamily="34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милнаципран (иксел)</a:t>
            </a: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имипрамин (мелипрамин)</a:t>
            </a:r>
            <a:endParaRPr lang="en-US">
              <a:latin typeface="Verdana" pitchFamily="34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дезипрамин (петилил)</a:t>
            </a:r>
            <a:endParaRPr lang="en-US">
              <a:latin typeface="Verdana" pitchFamily="34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моклобемид (аурорикс)</a:t>
            </a:r>
            <a:endParaRPr lang="en-US">
              <a:latin typeface="Verdana" pitchFamily="34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ребоксетин (эдронакс)</a:t>
            </a:r>
          </a:p>
          <a:p>
            <a:pPr algn="ctr" eaLnBrk="0" hangingPunct="0">
              <a:lnSpc>
                <a:spcPct val="7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ниаламид (нуредал) 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03200" y="1108076"/>
            <a:ext cx="2133600" cy="4835525"/>
            <a:chOff x="144" y="572"/>
            <a:chExt cx="1008" cy="304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 flipV="1">
              <a:off x="204" y="572"/>
              <a:ext cx="85" cy="96"/>
              <a:chOff x="2352" y="2160"/>
              <a:chExt cx="1296" cy="1296"/>
            </a:xfrm>
          </p:grpSpPr>
          <p:sp>
            <p:nvSpPr>
              <p:cNvPr id="111636" name="Oval 10"/>
              <p:cNvSpPr>
                <a:spLocks noChangeArrowheads="1"/>
              </p:cNvSpPr>
              <p:nvPr/>
            </p:nvSpPr>
            <p:spPr bwMode="auto">
              <a:xfrm>
                <a:off x="2352" y="2160"/>
                <a:ext cx="1296" cy="12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637" name="AutoShape 11"/>
              <p:cNvSpPr>
                <a:spLocks noChangeArrowheads="1"/>
              </p:cNvSpPr>
              <p:nvPr/>
            </p:nvSpPr>
            <p:spPr bwMode="auto">
              <a:xfrm rot="9511077">
                <a:off x="2964" y="2838"/>
                <a:ext cx="296" cy="4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1634" name="AutoShape 12"/>
            <p:cNvSpPr>
              <a:spLocks noChangeArrowheads="1"/>
            </p:cNvSpPr>
            <p:nvPr/>
          </p:nvSpPr>
          <p:spPr bwMode="auto">
            <a:xfrm>
              <a:off x="144" y="624"/>
              <a:ext cx="1008" cy="2994"/>
            </a:xfrm>
            <a:prstGeom prst="downArrow">
              <a:avLst>
                <a:gd name="adj1" fmla="val 50000"/>
                <a:gd name="adj2" fmla="val 74256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5" name="Text Box 13"/>
            <p:cNvSpPr txBox="1">
              <a:spLocks noChangeArrowheads="1"/>
            </p:cNvSpPr>
            <p:nvPr/>
          </p:nvSpPr>
          <p:spPr bwMode="auto">
            <a:xfrm rot="5400000">
              <a:off x="-331" y="1652"/>
              <a:ext cx="196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Стимулирующий эффект</a:t>
              </a:r>
              <a:endParaRPr lang="en-US" sz="2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 flipV="1">
            <a:off x="11567585" y="762000"/>
            <a:ext cx="182033" cy="152400"/>
            <a:chOff x="2352" y="2160"/>
            <a:chExt cx="1296" cy="1296"/>
          </a:xfrm>
        </p:grpSpPr>
        <p:sp>
          <p:nvSpPr>
            <p:cNvPr id="111631" name="Oval 16"/>
            <p:cNvSpPr>
              <a:spLocks noChangeArrowheads="1"/>
            </p:cNvSpPr>
            <p:nvPr/>
          </p:nvSpPr>
          <p:spPr bwMode="auto">
            <a:xfrm>
              <a:off x="2352" y="2160"/>
              <a:ext cx="1296" cy="12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2" name="AutoShape 17"/>
            <p:cNvSpPr>
              <a:spLocks noChangeArrowheads="1"/>
            </p:cNvSpPr>
            <p:nvPr/>
          </p:nvSpPr>
          <p:spPr bwMode="auto">
            <a:xfrm rot="9511077">
              <a:off x="2964" y="2838"/>
              <a:ext cx="296" cy="4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 flipV="1">
            <a:off x="11664952" y="6378576"/>
            <a:ext cx="182033" cy="80963"/>
            <a:chOff x="2352" y="2160"/>
            <a:chExt cx="1296" cy="1296"/>
          </a:xfrm>
        </p:grpSpPr>
        <p:sp>
          <p:nvSpPr>
            <p:cNvPr id="111629" name="Oval 19"/>
            <p:cNvSpPr>
              <a:spLocks noChangeArrowheads="1"/>
            </p:cNvSpPr>
            <p:nvPr/>
          </p:nvSpPr>
          <p:spPr bwMode="auto">
            <a:xfrm>
              <a:off x="2352" y="2160"/>
              <a:ext cx="1296" cy="12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0" name="AutoShape 20"/>
            <p:cNvSpPr>
              <a:spLocks noChangeArrowheads="1"/>
            </p:cNvSpPr>
            <p:nvPr/>
          </p:nvSpPr>
          <p:spPr bwMode="auto">
            <a:xfrm rot="9511077">
              <a:off x="2964" y="2838"/>
              <a:ext cx="296" cy="4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1624" name="AutoShape 21"/>
          <p:cNvSpPr>
            <a:spLocks noChangeArrowheads="1"/>
          </p:cNvSpPr>
          <p:nvPr/>
        </p:nvSpPr>
        <p:spPr bwMode="auto">
          <a:xfrm rot="10800000">
            <a:off x="10223501" y="2132013"/>
            <a:ext cx="1968500" cy="4176712"/>
          </a:xfrm>
          <a:prstGeom prst="downArrow">
            <a:avLst>
              <a:gd name="adj1" fmla="val 50000"/>
              <a:gd name="adj2" fmla="val 70726"/>
            </a:avLst>
          </a:prstGeom>
          <a:solidFill>
            <a:srgbClr val="4D4D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r>
              <a:rPr lang="en-US" sz="1600" b="1">
                <a:latin typeface="Times New Roman" pitchFamily="18" charset="0"/>
              </a:rPr>
              <a:t>`</a:t>
            </a:r>
          </a:p>
        </p:txBody>
      </p:sp>
      <p:sp>
        <p:nvSpPr>
          <p:cNvPr id="111625" name="Text Box 22"/>
          <p:cNvSpPr txBox="1">
            <a:spLocks noChangeArrowheads="1"/>
          </p:cNvSpPr>
          <p:nvPr/>
        </p:nvSpPr>
        <p:spPr bwMode="auto">
          <a:xfrm rot="5400000">
            <a:off x="9855819" y="4050477"/>
            <a:ext cx="2559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Седативный эффект</a:t>
            </a:r>
            <a:endParaRPr lang="en-US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1626" name="Text Box 23"/>
          <p:cNvSpPr txBox="1">
            <a:spLocks noChangeArrowheads="1"/>
          </p:cNvSpPr>
          <p:nvPr/>
        </p:nvSpPr>
        <p:spPr bwMode="auto">
          <a:xfrm>
            <a:off x="9264652" y="6381750"/>
            <a:ext cx="177362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Мосолов С.Н.(2000)</a:t>
            </a:r>
          </a:p>
        </p:txBody>
      </p:sp>
      <p:sp>
        <p:nvSpPr>
          <p:cNvPr id="111627" name="Line 24"/>
          <p:cNvSpPr>
            <a:spLocks noChangeShapeType="1"/>
          </p:cNvSpPr>
          <p:nvPr/>
        </p:nvSpPr>
        <p:spPr bwMode="auto">
          <a:xfrm>
            <a:off x="2518833" y="2420938"/>
            <a:ext cx="74168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1628" name="Line 25"/>
          <p:cNvSpPr>
            <a:spLocks noChangeShapeType="1"/>
          </p:cNvSpPr>
          <p:nvPr/>
        </p:nvSpPr>
        <p:spPr bwMode="auto">
          <a:xfrm>
            <a:off x="2446867" y="4724400"/>
            <a:ext cx="74168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993776"/>
            <a:ext cx="11277600" cy="1139825"/>
          </a:xfrm>
        </p:spPr>
        <p:txBody>
          <a:bodyPr/>
          <a:lstStyle/>
          <a:p>
            <a:pPr algn="l" eaLnBrk="1" hangingPunct="1"/>
            <a:r>
              <a:rPr lang="ru-RU" sz="3000" smtClean="0">
                <a:solidFill>
                  <a:srgbClr val="A50021"/>
                </a:solidFill>
                <a:latin typeface="Verdana" pitchFamily="34" charset="0"/>
              </a:rPr>
              <a:t>«Я боюсь, что мое материальное </a:t>
            </a:r>
            <a:br>
              <a:rPr lang="ru-RU" sz="3000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ru-RU" sz="3000" smtClean="0">
                <a:solidFill>
                  <a:srgbClr val="A50021"/>
                </a:solidFill>
                <a:latin typeface="Verdana" pitchFamily="34" charset="0"/>
              </a:rPr>
              <a:t>положение скоро ухудшится, </a:t>
            </a:r>
            <a:br>
              <a:rPr lang="ru-RU" sz="3000" smtClean="0">
                <a:solidFill>
                  <a:srgbClr val="A50021"/>
                </a:solidFill>
                <a:latin typeface="Verdana" pitchFamily="34" charset="0"/>
              </a:rPr>
            </a:br>
            <a:r>
              <a:rPr lang="ru-RU" sz="3000" smtClean="0">
                <a:solidFill>
                  <a:srgbClr val="A50021"/>
                </a:solidFill>
                <a:latin typeface="Verdana" pitchFamily="34" charset="0"/>
              </a:rPr>
              <a:t>мне не по карману такой дорогой препарат»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43189"/>
            <a:ext cx="11379200" cy="4530725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/>
              <a:t>«Насколько дороже, чем вы можете себе позволить?»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/>
              <a:t>«Да, возможно курс лечения стоит не дешево, но бездействие может стоить вам дороже». </a:t>
            </a:r>
            <a:br>
              <a:rPr lang="ru-RU" sz="2400" smtClean="0"/>
            </a:br>
            <a:endParaRPr lang="ru-RU" sz="2400" smtClean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/>
              <a:t>Что для Вас важнее цена или качество?</a:t>
            </a:r>
            <a:br>
              <a:rPr lang="ru-RU" sz="2400" smtClean="0"/>
            </a:br>
            <a:endParaRPr lang="ru-RU" sz="2400" smtClean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/>
              <a:t>Именно поэтому, вам следует начать лечиться прямо сейчас, тогда вы встретите трудные времена подготовленным!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912285" y="0"/>
            <a:ext cx="196239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A50021"/>
                </a:solidFill>
                <a:latin typeface="Verdana" pitchFamily="34" charset="0"/>
              </a:rPr>
              <a:t>«Дорого»</a:t>
            </a:r>
            <a:r>
              <a:rPr lang="ru-RU">
                <a:solidFill>
                  <a:srgbClr val="A50021"/>
                </a:solidFill>
              </a:rPr>
              <a:t/>
            </a:r>
            <a:br>
              <a:rPr lang="ru-RU">
                <a:solidFill>
                  <a:srgbClr val="A50021"/>
                </a:solidFill>
              </a:rPr>
            </a:br>
            <a:endParaRPr lang="ru-RU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152401"/>
            <a:ext cx="10972800" cy="1139825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990000"/>
                </a:solidFill>
                <a:latin typeface="Verdana" pitchFamily="34" charset="0"/>
              </a:rPr>
              <a:t>Скрытое возражение</a:t>
            </a:r>
            <a:r>
              <a:rPr lang="ru-RU" smtClean="0"/>
              <a:t> 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3126"/>
            <a:ext cx="10972800" cy="4525963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>
                <a:latin typeface="Verdana" pitchFamily="34" charset="0"/>
              </a:rPr>
              <a:t>Насколько срочно?!!</a:t>
            </a:r>
          </a:p>
          <a:p>
            <a:pPr eaLnBrk="1" hangingPunct="1">
              <a:buFontTx/>
              <a:buNone/>
            </a:pPr>
            <a:r>
              <a:rPr lang="ru-RU" sz="2600" smtClean="0">
                <a:latin typeface="Verdana" pitchFamily="34" charset="0"/>
              </a:rPr>
              <a:t>         «Так долго болит, потерплю еще»</a:t>
            </a:r>
          </a:p>
          <a:p>
            <a:pPr eaLnBrk="1" hangingPunct="1">
              <a:buFontTx/>
              <a:buNone/>
            </a:pPr>
            <a:r>
              <a:rPr lang="ru-RU" sz="2600" smtClean="0">
                <a:latin typeface="Verdana" pitchFamily="34" charset="0"/>
              </a:rPr>
              <a:t>         «На какой срок я могу отложить прием  </a:t>
            </a:r>
          </a:p>
          <a:p>
            <a:pPr eaLnBrk="1" hangingPunct="1">
              <a:buFontTx/>
              <a:buNone/>
            </a:pPr>
            <a:r>
              <a:rPr lang="ru-RU" sz="2600" smtClean="0">
                <a:latin typeface="Verdana" pitchFamily="34" charset="0"/>
              </a:rPr>
              <a:t>           препарата (операцию)?</a:t>
            </a:r>
          </a:p>
          <a:p>
            <a:pPr eaLnBrk="1" hangingPunct="1">
              <a:buFontTx/>
              <a:buNone/>
            </a:pPr>
            <a:r>
              <a:rPr lang="ru-RU" sz="2600" smtClean="0">
                <a:latin typeface="Verdana" pitchFamily="34" charset="0"/>
              </a:rPr>
              <a:t>         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600" smtClean="0">
                <a:latin typeface="Verdana" pitchFamily="34" charset="0"/>
              </a:rPr>
              <a:t>Насколько важно?!! </a:t>
            </a:r>
          </a:p>
          <a:p>
            <a:pPr eaLnBrk="1" hangingPunct="1">
              <a:buFontTx/>
              <a:buNone/>
            </a:pPr>
            <a:r>
              <a:rPr lang="ru-RU" sz="2600" smtClean="0">
                <a:latin typeface="Verdana" pitchFamily="34" charset="0"/>
              </a:rPr>
              <a:t>         «Что может случиться, если я этого не  </a:t>
            </a:r>
          </a:p>
          <a:p>
            <a:pPr eaLnBrk="1" hangingPunct="1">
              <a:buFontTx/>
              <a:buNone/>
            </a:pPr>
            <a:r>
              <a:rPr lang="ru-RU" sz="2600" smtClean="0">
                <a:latin typeface="Verdana" pitchFamily="34" charset="0"/>
              </a:rPr>
              <a:t>           сделаю?»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990000"/>
                </a:solidFill>
                <a:latin typeface="Verdana" pitchFamily="34" charset="0"/>
              </a:rPr>
              <a:t>Насколько срочно?!!</a:t>
            </a:r>
            <a:r>
              <a:rPr lang="ru-RU" sz="3800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ru-RU" sz="3800" smtClean="0">
                <a:solidFill>
                  <a:srgbClr val="000066"/>
                </a:solidFill>
                <a:latin typeface="Verdana" pitchFamily="34" charset="0"/>
              </a:rPr>
            </a:br>
            <a:endParaRPr lang="ru-RU" sz="3800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998663"/>
            <a:ext cx="10972800" cy="4525962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/>
              <a:t>Распределите свои задачи во времени. 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/>
              <a:t>В первую очередь сфокусируйтесь на построении доверительных отношений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/>
              <a:t>Объясните пациенту, что Вас волнует в его ситуации. 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/>
              <a:t>Объясните, что некоторые его проблемы важнее других, поэтому Вы их рассмотрите более внимательно 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/>
              <a:t>Во время следующих визитов поговорите о тех его важных проблемах, о которых Вы упоминали раньше. Этим Вы дадите ему понять, что “время пришло”.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A50021"/>
                </a:solidFill>
                <a:latin typeface="Verdana" pitchFamily="34" charset="0"/>
              </a:rPr>
              <a:t>Возражения: позитив или негатив?</a:t>
            </a:r>
            <a:r>
              <a:rPr lang="ru-RU" smtClean="0"/>
              <a:t> 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Агрессивные возражения, способные спровоцировать конфликт</a:t>
            </a:r>
          </a:p>
        </p:txBody>
      </p:sp>
      <p:pic>
        <p:nvPicPr>
          <p:cNvPr id="191492" name="Picture 4" descr="Картинка 13 из 1314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1706564"/>
            <a:ext cx="346286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Картинка 13 из 1314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2514600"/>
            <a:ext cx="264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2211389"/>
            <a:ext cx="8128000" cy="4530725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/>
              <a:t>«.. У меня сильные боли в спине, они меня измучили, а вы говорите, что надо принимать АД. Я сомневаюсь в Вашей профессиональной компетентности»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 smtClean="0"/>
              <a:t>«Я буду жаловаться на Вас заведующему, Вы относитесь ко мне предвзято. Да, я эмоционален. Но это от боли, а вы пытаетесь сделать из меня психа!!!»»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endParaRPr lang="ru-RU" sz="2400" smtClean="0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527051" y="388938"/>
            <a:ext cx="60156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800">
                <a:solidFill>
                  <a:srgbClr val="A50021"/>
                </a:solidFill>
              </a:rPr>
              <a:t>Агрессивные возражения, способные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800">
                <a:solidFill>
                  <a:srgbClr val="A50021"/>
                </a:solidFill>
              </a:rPr>
              <a:t>спровоцировать конфликт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4000" y="1752600"/>
            <a:ext cx="8128000" cy="45307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600" smtClean="0"/>
              <a:t>Конфликтогены- это слова или действия (бездействие). Которые могут спровоцировать конфликт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600" smtClean="0"/>
              <a:t>На любой конфликтоген в наш адрес мы стараемся ответить более сильным конфликтогеном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600" smtClean="0"/>
              <a:t>Первый конфликтоген часто появляется ситуационно.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600" smtClean="0"/>
              <a:t>Для любой конфликтной ситуации характерна закономерность: эскалация конфликтогенов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endParaRPr lang="ru-RU" sz="2600" smtClean="0"/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334434" y="388938"/>
            <a:ext cx="56101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800">
                <a:solidFill>
                  <a:srgbClr val="990000"/>
                </a:solidFill>
              </a:rPr>
              <a:t>Подобные высказывания являются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800">
                <a:solidFill>
                  <a:srgbClr val="990000"/>
                </a:solidFill>
              </a:rPr>
              <a:t>конфликтогенами</a:t>
            </a:r>
          </a:p>
        </p:txBody>
      </p:sp>
      <p:pic>
        <p:nvPicPr>
          <p:cNvPr id="193540" name="Picture 4" descr="Картинка 8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1676400"/>
            <a:ext cx="3454400" cy="2286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93541" name="Picture 5" descr="Картинка 17 из 20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1" y="4114800"/>
            <a:ext cx="3517900" cy="197008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101600" y="4679950"/>
            <a:ext cx="1178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endParaRPr lang="ru-RU" sz="2400">
              <a:solidFill>
                <a:srgbClr val="000066"/>
              </a:solidFill>
            </a:endParaRPr>
          </a:p>
          <a:p>
            <a:pPr indent="457200" algn="ctr"/>
            <a:r>
              <a:rPr lang="ru-RU" sz="2400"/>
              <a:t>1. Не употребляйте конфликтогены.</a:t>
            </a:r>
          </a:p>
          <a:p>
            <a:pPr indent="457200" algn="ctr"/>
            <a:r>
              <a:rPr lang="ru-RU" sz="2400"/>
              <a:t>2. Не отвечайте конфликтогеном на конфликтоген.</a:t>
            </a:r>
          </a:p>
          <a:p>
            <a:pPr indent="457200" algn="ctr"/>
            <a:r>
              <a:rPr lang="ru-RU" sz="2400"/>
              <a:t>3. Проявляйте эмпатию к собеседнику.</a:t>
            </a:r>
          </a:p>
          <a:p>
            <a:pPr indent="457200" algn="ctr"/>
            <a:r>
              <a:rPr lang="ru-RU" sz="2400"/>
              <a:t>4. Будьте терпеливы.</a:t>
            </a:r>
          </a:p>
        </p:txBody>
      </p:sp>
      <p:pic>
        <p:nvPicPr>
          <p:cNvPr id="194563" name="Picture 3" descr="Картинка 1 из 292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1" y="2144713"/>
            <a:ext cx="4533900" cy="2652712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508001" y="277813"/>
            <a:ext cx="48898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Основные правила </a:t>
            </a:r>
          </a:p>
          <a:p>
            <a:r>
              <a:rPr lang="ru-RU" sz="3200">
                <a:solidFill>
                  <a:srgbClr val="A50021"/>
                </a:solidFill>
              </a:rPr>
              <a:t>бесконфликтного общения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239185" y="319088"/>
            <a:ext cx="55980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A50021"/>
                </a:solidFill>
                <a:latin typeface="Verdana" pitchFamily="34" charset="0"/>
              </a:rPr>
              <a:t>Мягкая техника подавления </a:t>
            </a:r>
          </a:p>
          <a:p>
            <a:r>
              <a:rPr lang="ru-RU" sz="2800">
                <a:solidFill>
                  <a:srgbClr val="A50021"/>
                </a:solidFill>
                <a:latin typeface="Verdana" pitchFamily="34" charset="0"/>
              </a:rPr>
              <a:t>конфликтной ситуации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912284" y="1989138"/>
            <a:ext cx="5032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Verdana" pitchFamily="34" charset="0"/>
              </a:rPr>
              <a:t>Техника «Я - сообщение»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711200" y="2384425"/>
            <a:ext cx="1107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sz="2400"/>
              <a:t>Состоит из четырех основных этапов:</a:t>
            </a:r>
          </a:p>
          <a:p>
            <a:pPr marL="342900" indent="-342900">
              <a:buFontTx/>
              <a:buAutoNum type="arabicPeriod"/>
            </a:pPr>
            <a:endParaRPr lang="ru-RU" sz="2400"/>
          </a:p>
          <a:p>
            <a:pPr marL="342900" indent="-342900">
              <a:buFontTx/>
              <a:buAutoNum type="arabicPeriod"/>
            </a:pPr>
            <a:r>
              <a:rPr lang="ru-RU" sz="2400"/>
              <a:t>Описание факта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Описание своих ощущений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Описание того, как это влияет на Вас и окружающих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Описание поведения, которое хотите видеть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-33867" y="5589589"/>
            <a:ext cx="82850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i="1">
                <a:solidFill>
                  <a:srgbClr val="336600"/>
                </a:solidFill>
              </a:rPr>
              <a:t>«.. Я сомневаюсь в Вашей профессиональной компетентности!!»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624418" y="339725"/>
            <a:ext cx="4577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Техника «Я - сообщение»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39184" y="1914525"/>
            <a:ext cx="1107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2400" u="sng"/>
              <a:t>Первый этап: Описание факта</a:t>
            </a:r>
          </a:p>
          <a:p>
            <a:pPr marL="342900" indent="-342900" algn="ctr"/>
            <a:endParaRPr lang="ru-RU" sz="2400" u="sng"/>
          </a:p>
          <a:p>
            <a:pPr marL="342900" indent="-342900" algn="ctr"/>
            <a:r>
              <a:rPr lang="ru-RU" sz="2400"/>
              <a:t>Начинаем фразу с </a:t>
            </a:r>
            <a:r>
              <a:rPr lang="ru-RU" sz="2400" b="1"/>
              <a:t>описания того</a:t>
            </a:r>
            <a:r>
              <a:rPr lang="ru-RU" sz="2400"/>
              <a:t> </a:t>
            </a:r>
            <a:r>
              <a:rPr lang="ru-RU" sz="2400" b="1"/>
              <a:t>факта</a:t>
            </a:r>
            <a:r>
              <a:rPr lang="ru-RU" sz="2400"/>
              <a:t>, который </a:t>
            </a:r>
          </a:p>
          <a:p>
            <a:pPr marL="342900" indent="-342900" algn="ctr"/>
            <a:r>
              <a:rPr lang="ru-RU" sz="2400"/>
              <a:t>    не устраивает вас в поведении другого человека. </a:t>
            </a:r>
          </a:p>
          <a:p>
            <a:pPr marL="342900" indent="-342900" algn="ctr"/>
            <a:r>
              <a:rPr lang="ru-RU" sz="2400"/>
              <a:t>    Подчеркиваю, </a:t>
            </a:r>
            <a:r>
              <a:rPr lang="ru-RU" sz="2400" b="1"/>
              <a:t>именно факта</a:t>
            </a:r>
            <a:r>
              <a:rPr lang="ru-RU" sz="2400"/>
              <a:t>! </a:t>
            </a:r>
          </a:p>
          <a:p>
            <a:pPr marL="342900" indent="-342900" algn="ctr"/>
            <a:r>
              <a:rPr lang="ru-RU" sz="2400"/>
              <a:t>    </a:t>
            </a:r>
          </a:p>
          <a:p>
            <a:pPr marL="342900" indent="-342900" algn="ctr"/>
            <a:r>
              <a:rPr lang="ru-RU" sz="2400"/>
              <a:t>Никаких эмоций или оценки человека как личности. </a:t>
            </a:r>
          </a:p>
          <a:p>
            <a:pPr marL="342900" indent="-342900" algn="ctr"/>
            <a:r>
              <a:rPr lang="ru-RU" sz="2400"/>
              <a:t>    </a:t>
            </a:r>
          </a:p>
          <a:p>
            <a:pPr marL="342900" indent="-342900" algn="ctr"/>
            <a:r>
              <a:rPr lang="ru-RU" sz="2400"/>
              <a:t>Например, так</a:t>
            </a:r>
            <a:r>
              <a:rPr lang="ru-RU" sz="2400">
                <a:solidFill>
                  <a:srgbClr val="000066"/>
                </a:solidFill>
              </a:rPr>
              <a:t>: </a:t>
            </a:r>
          </a:p>
          <a:p>
            <a:pPr marL="342900" indent="-342900" algn="ctr"/>
            <a:r>
              <a:rPr lang="ru-RU" sz="2400" i="1">
                <a:solidFill>
                  <a:srgbClr val="336600"/>
                </a:solidFill>
              </a:rPr>
              <a:t>«Когда Вы раздражены и сомневаетесь в моих </a:t>
            </a:r>
          </a:p>
          <a:p>
            <a:pPr marL="342900" indent="-342900" algn="ctr"/>
            <a:r>
              <a:rPr lang="ru-RU" sz="2400" i="1">
                <a:solidFill>
                  <a:srgbClr val="336600"/>
                </a:solidFill>
              </a:rPr>
              <a:t>профессиональных знаниях…».</a:t>
            </a:r>
          </a:p>
          <a:p>
            <a:pPr marL="342900" indent="-342900" algn="ctr"/>
            <a:endParaRPr lang="ru-RU" sz="2400" u="sng">
              <a:solidFill>
                <a:srgbClr val="000066"/>
              </a:solidFill>
            </a:endParaRPr>
          </a:p>
          <a:p>
            <a:pPr marL="342900" indent="-342900" algn="ctr">
              <a:buFontTx/>
              <a:buAutoNum type="arabicPeriod"/>
            </a:pPr>
            <a:endParaRPr lang="ru-RU" sz="2400" u="sng">
              <a:solidFill>
                <a:srgbClr val="000066"/>
              </a:solidFill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69333" y="6248400"/>
            <a:ext cx="82850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i="1">
                <a:solidFill>
                  <a:srgbClr val="336600"/>
                </a:solidFill>
              </a:rPr>
              <a:t>«.. Я сомневаюсь в Вашей профессиональной компетентности!!»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1200151" y="263525"/>
            <a:ext cx="4577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Техника «Я - сообщение»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508000" y="1676400"/>
            <a:ext cx="1107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sz="2400" u="sng">
              <a:solidFill>
                <a:srgbClr val="000066"/>
              </a:solidFill>
            </a:endParaRPr>
          </a:p>
          <a:p>
            <a:pPr marL="342900" indent="-342900" algn="ctr"/>
            <a:endParaRPr lang="ru-RU" sz="2400" u="sng">
              <a:solidFill>
                <a:srgbClr val="000066"/>
              </a:solidFill>
            </a:endParaRPr>
          </a:p>
          <a:p>
            <a:pPr marL="342900" indent="-342900" algn="ctr"/>
            <a:r>
              <a:rPr lang="ru-RU" sz="2400" u="sng"/>
              <a:t>Второй этап: Описание своих ощущений </a:t>
            </a:r>
          </a:p>
          <a:p>
            <a:pPr marL="342900" indent="-342900" algn="ctr"/>
            <a:endParaRPr lang="ru-RU" sz="2400" u="sng"/>
          </a:p>
          <a:p>
            <a:pPr marL="342900" indent="-342900" algn="ctr"/>
            <a:r>
              <a:rPr lang="ru-RU" sz="2400"/>
              <a:t>Далее следует </a:t>
            </a:r>
            <a:r>
              <a:rPr lang="ru-RU" sz="2400" b="1"/>
              <a:t>описать свои ощущения</a:t>
            </a:r>
            <a:r>
              <a:rPr lang="ru-RU" sz="2400"/>
              <a:t> в связи с таким </a:t>
            </a:r>
          </a:p>
          <a:p>
            <a:pPr marL="342900" indent="-342900" algn="ctr"/>
            <a:r>
              <a:rPr lang="ru-RU" sz="2400"/>
              <a:t>    поведением. </a:t>
            </a:r>
          </a:p>
          <a:p>
            <a:pPr marL="342900" indent="-342900" algn="ctr"/>
            <a:r>
              <a:rPr lang="ru-RU" sz="2400"/>
              <a:t>    </a:t>
            </a:r>
          </a:p>
          <a:p>
            <a:pPr marL="342900" indent="-342900" algn="ctr"/>
            <a:r>
              <a:rPr lang="ru-RU" sz="2400"/>
              <a:t>Например: «я расстраиваюсь», </a:t>
            </a:r>
          </a:p>
          <a:p>
            <a:pPr marL="342900" indent="-342900" algn="ctr"/>
            <a:r>
              <a:rPr lang="ru-RU" sz="2400"/>
              <a:t>«я волнуюсь», </a:t>
            </a:r>
          </a:p>
          <a:p>
            <a:pPr marL="342900" indent="-342900" algn="ctr"/>
            <a:r>
              <a:rPr lang="ru-RU" sz="2400"/>
              <a:t>«я огорчаюсь», </a:t>
            </a:r>
          </a:p>
          <a:p>
            <a:pPr marL="342900" indent="-342900" algn="ctr"/>
            <a:r>
              <a:rPr lang="ru-RU" sz="2400"/>
              <a:t>    «я переживаю».</a:t>
            </a:r>
          </a:p>
          <a:p>
            <a:pPr marL="342900" indent="-342900" algn="ctr"/>
            <a:endParaRPr lang="ru-RU" sz="2400"/>
          </a:p>
          <a:p>
            <a:pPr marL="342900" indent="-342900" algn="ctr"/>
            <a:r>
              <a:rPr lang="ru-RU" sz="2400"/>
              <a:t>Например: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ru-RU" sz="2400" i="1">
                <a:solidFill>
                  <a:srgbClr val="336600"/>
                </a:solidFill>
              </a:rPr>
              <a:t>«</a:t>
            </a:r>
            <a:r>
              <a:rPr lang="ru-RU" i="1">
                <a:solidFill>
                  <a:srgbClr val="336600"/>
                </a:solidFill>
              </a:rPr>
              <a:t>Когда Вы раздражены и сомневаетесь в моих </a:t>
            </a:r>
          </a:p>
          <a:p>
            <a:pPr marL="342900" indent="-342900" algn="ctr"/>
            <a:r>
              <a:rPr lang="ru-RU" i="1">
                <a:solidFill>
                  <a:srgbClr val="336600"/>
                </a:solidFill>
              </a:rPr>
              <a:t>профессиональных знаниях, </a:t>
            </a:r>
          </a:p>
          <a:p>
            <a:pPr marL="342900" indent="-342900" algn="ctr"/>
            <a:r>
              <a:rPr lang="ru-RU" sz="2400" i="1">
                <a:solidFill>
                  <a:srgbClr val="336600"/>
                </a:solidFill>
              </a:rPr>
              <a:t>Я чувствую себя очень расстроенным  и обиженным!!!…».</a:t>
            </a:r>
          </a:p>
          <a:p>
            <a:pPr marL="342900" indent="-342900" algn="ctr"/>
            <a:endParaRPr lang="ru-RU" sz="2400" u="sng">
              <a:solidFill>
                <a:srgbClr val="000066"/>
              </a:solidFill>
            </a:endParaRPr>
          </a:p>
          <a:p>
            <a:pPr marL="342900" indent="-342900" algn="ctr"/>
            <a:endParaRPr lang="ru-RU" sz="2400" u="sng">
              <a:solidFill>
                <a:srgbClr val="000066"/>
              </a:solidFill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69333" y="6248400"/>
            <a:ext cx="82850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i="1">
                <a:solidFill>
                  <a:srgbClr val="336600"/>
                </a:solidFill>
              </a:rPr>
              <a:t>«.. Я сомневаюсь в Вашей профессиональной компетентности!!»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5559</Words>
  <Application>Microsoft Office PowerPoint</Application>
  <PresentationFormat>Произвольный</PresentationFormat>
  <Paragraphs>1183</Paragraphs>
  <Slides>127</Slides>
  <Notes>21</Notes>
  <HiddenSlides>6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127</vt:i4>
      </vt:variant>
    </vt:vector>
  </HeadingPairs>
  <TitlesOfParts>
    <vt:vector size="138" baseType="lpstr">
      <vt:lpstr>1_Тема Office</vt:lpstr>
      <vt:lpstr>5_Углы</vt:lpstr>
      <vt:lpstr>7_Углы</vt:lpstr>
      <vt:lpstr>11_Углы</vt:lpstr>
      <vt:lpstr>9_Тема Office</vt:lpstr>
      <vt:lpstr>10_Тема Office</vt:lpstr>
      <vt:lpstr>11_Тема Office</vt:lpstr>
      <vt:lpstr>13_Тема Office</vt:lpstr>
      <vt:lpstr>14_Тема Office</vt:lpstr>
      <vt:lpstr>17_Тема Office</vt:lpstr>
      <vt:lpstr>Microsoft Graph Chart</vt:lpstr>
      <vt:lpstr>Неврологические осложнения при COVID-19</vt:lpstr>
      <vt:lpstr>Лечение депрессий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Сигма – энигма</vt:lpstr>
      <vt:lpstr>Слайд 13</vt:lpstr>
      <vt:lpstr>Слайд 14</vt:lpstr>
      <vt:lpstr>Слайд 15</vt:lpstr>
      <vt:lpstr>Сигма – энигма (2)</vt:lpstr>
      <vt:lpstr>Влияние феварина  на обмен мелатонина</vt:lpstr>
      <vt:lpstr>Слайд 18</vt:lpstr>
      <vt:lpstr>Феварин оказывает минимальное влияние на сексуальную функцию</vt:lpstr>
      <vt:lpstr>Слайд 20</vt:lpstr>
      <vt:lpstr>Слайд 21</vt:lpstr>
      <vt:lpstr>Пациенты с ССЗ</vt:lpstr>
      <vt:lpstr>Слайд 23</vt:lpstr>
      <vt:lpstr>В Е Л А К С И Н   </vt:lpstr>
      <vt:lpstr>Дозозавимая фармакология велаксина</vt:lpstr>
      <vt:lpstr>Слайд 26</vt:lpstr>
      <vt:lpstr>Характеристика Велаксина</vt:lpstr>
      <vt:lpstr>Быстрота начала действия венлафаксина</vt:lpstr>
      <vt:lpstr>Слайд 29</vt:lpstr>
      <vt:lpstr>В Е Л А К С И Н   </vt:lpstr>
      <vt:lpstr>Дозозавимая фармакология велаксина</vt:lpstr>
      <vt:lpstr>Слайд 32</vt:lpstr>
      <vt:lpstr>Характеристика Велаксина</vt:lpstr>
      <vt:lpstr>Быстрота начала действия венлафаксина</vt:lpstr>
      <vt:lpstr>Анализ быстроты появления  специфического антидепрессивного  эффекта</vt:lpstr>
      <vt:lpstr>Кривая респонса при терапии  ТЦА и велаксином</vt:lpstr>
      <vt:lpstr>Быстрота начала действия велаксина</vt:lpstr>
      <vt:lpstr>Высокая частота достижения ремиссии при терапии венлафаксином</vt:lpstr>
      <vt:lpstr>Ремиссия</vt:lpstr>
      <vt:lpstr>Ремиссия</vt:lpstr>
      <vt:lpstr>Слайд 41</vt:lpstr>
      <vt:lpstr>Частота клинических топов  ремиссии при терапии велаксином</vt:lpstr>
      <vt:lpstr>Велаксин  Переносимость  </vt:lpstr>
      <vt:lpstr>Хорошая переносимость Велаксина</vt:lpstr>
      <vt:lpstr>Велаксин  Форма выпуска.  Режим дозирования</vt:lpstr>
      <vt:lpstr>Характеристика Велаксина</vt:lpstr>
      <vt:lpstr>Дженерики</vt:lpstr>
      <vt:lpstr>Дженерики: мифы и реальность</vt:lpstr>
      <vt:lpstr>Слайд 49</vt:lpstr>
      <vt:lpstr>Что такое хорошо?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Что мешает назначать неврологам антидепрессанты?</vt:lpstr>
      <vt:lpstr>Какие аргументы наиболее часто  приводят?</vt:lpstr>
      <vt:lpstr>Возражения: позитив или негатив? </vt:lpstr>
      <vt:lpstr>Правила работы с возражениями</vt:lpstr>
      <vt:lpstr>Как создать раппорт</vt:lpstr>
      <vt:lpstr>Что разрушает раппорт??</vt:lpstr>
      <vt:lpstr>Возражения...</vt:lpstr>
      <vt:lpstr>Техника ответа на  возражение: </vt:lpstr>
      <vt:lpstr>Алгоритм преодоления  реакций пациента</vt:lpstr>
      <vt:lpstr>Переформулирование:  Цель</vt:lpstr>
      <vt:lpstr>Переформулировать:  Как ?</vt:lpstr>
      <vt:lpstr>Переформулировать:  Как?</vt:lpstr>
      <vt:lpstr>Эмпатия  (условное согласие)</vt:lpstr>
      <vt:lpstr>Эмпатия Способы присоединения к  возражению </vt:lpstr>
      <vt:lpstr>Эмпатия</vt:lpstr>
      <vt:lpstr>Аргументация</vt:lpstr>
      <vt:lpstr>Контрольный вопрос </vt:lpstr>
      <vt:lpstr>Пример возражения  пациента</vt:lpstr>
      <vt:lpstr>Я считаю, что химия вредна  для организма, я не принимаю  таких лекарств</vt:lpstr>
      <vt:lpstr>«Я боюсь, что мое материальное  положение скоро ухудшится,  мне не по карману такой дорогой препарат»</vt:lpstr>
      <vt:lpstr>Скрытое возражение </vt:lpstr>
      <vt:lpstr>Насколько срочно?!! </vt:lpstr>
      <vt:lpstr>Возражения: позитив или негатив? 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Возражения:  позитив или негатив? </vt:lpstr>
      <vt:lpstr>Манипуляция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СТАТУС (пример)</vt:lpstr>
      <vt:lpstr>ЗАДАЧИ ГОСПИТАЛИЗАЦИИ (ПРИМЕР)</vt:lpstr>
      <vt:lpstr>ЛЕЧЕНИЕ (ПРИМЕР) </vt:lpstr>
      <vt:lpstr>Результаты госпитализации (пример)</vt:lpstr>
      <vt:lpstr>Решенные задачи (пример)</vt:lpstr>
      <vt:lpstr>ЗАКЛЮЧЕНИЕ (ПРИМЕР)</vt:lpstr>
      <vt:lpstr>РЕКОМЕНДАЦИИ (ПРИМЕР)</vt:lpstr>
      <vt:lpstr>Слайд 121</vt:lpstr>
      <vt:lpstr>Слайд 122</vt:lpstr>
      <vt:lpstr>Слайд 123</vt:lpstr>
      <vt:lpstr>Комплекс Амалтея Комфорт </vt:lpstr>
      <vt:lpstr>Слайд 125</vt:lpstr>
      <vt:lpstr>Слайд 126</vt:lpstr>
      <vt:lpstr>Слайд 127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Елена</cp:lastModifiedBy>
  <cp:revision>102</cp:revision>
  <dcterms:created xsi:type="dcterms:W3CDTF">2021-01-13T16:42:12Z</dcterms:created>
  <dcterms:modified xsi:type="dcterms:W3CDTF">2022-12-04T18:59:27Z</dcterms:modified>
</cp:coreProperties>
</file>