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9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9" r:id="rId13"/>
    <p:sldId id="344" r:id="rId14"/>
    <p:sldId id="345" r:id="rId15"/>
    <p:sldId id="346" r:id="rId16"/>
    <p:sldId id="315" r:id="rId17"/>
    <p:sldId id="316" r:id="rId18"/>
    <p:sldId id="317" r:id="rId19"/>
    <p:sldId id="319" r:id="rId20"/>
    <p:sldId id="320" r:id="rId21"/>
    <p:sldId id="321" r:id="rId22"/>
    <p:sldId id="325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40" r:id="rId37"/>
    <p:sldId id="341" r:id="rId38"/>
    <p:sldId id="342" r:id="rId39"/>
    <p:sldId id="343" r:id="rId40"/>
    <p:sldId id="347" r:id="rId41"/>
    <p:sldId id="349" r:id="rId42"/>
    <p:sldId id="350" r:id="rId43"/>
    <p:sldId id="352" r:id="rId44"/>
    <p:sldId id="353" r:id="rId45"/>
    <p:sldId id="354" r:id="rId46"/>
    <p:sldId id="355" r:id="rId47"/>
    <p:sldId id="356" r:id="rId48"/>
    <p:sldId id="357" r:id="rId49"/>
    <p:sldId id="358" r:id="rId50"/>
    <p:sldId id="359" r:id="rId51"/>
    <p:sldId id="360" r:id="rId52"/>
    <p:sldId id="361" r:id="rId53"/>
    <p:sldId id="362" r:id="rId54"/>
    <p:sldId id="364" r:id="rId55"/>
    <p:sldId id="365" r:id="rId56"/>
    <p:sldId id="366" r:id="rId57"/>
    <p:sldId id="369" r:id="rId58"/>
    <p:sldId id="406" r:id="rId59"/>
    <p:sldId id="407" r:id="rId60"/>
    <p:sldId id="408" r:id="rId61"/>
    <p:sldId id="409" r:id="rId62"/>
    <p:sldId id="410" r:id="rId63"/>
    <p:sldId id="411" r:id="rId64"/>
    <p:sldId id="412" r:id="rId65"/>
    <p:sldId id="413" r:id="rId66"/>
    <p:sldId id="414" r:id="rId67"/>
    <p:sldId id="415" r:id="rId68"/>
    <p:sldId id="416" r:id="rId69"/>
    <p:sldId id="417" r:id="rId70"/>
    <p:sldId id="418" r:id="rId71"/>
    <p:sldId id="419" r:id="rId72"/>
    <p:sldId id="420" r:id="rId73"/>
    <p:sldId id="421" r:id="rId74"/>
    <p:sldId id="422" r:id="rId75"/>
    <p:sldId id="423" r:id="rId76"/>
    <p:sldId id="424" r:id="rId77"/>
    <p:sldId id="425" r:id="rId78"/>
    <p:sldId id="426" r:id="rId79"/>
    <p:sldId id="427" r:id="rId80"/>
    <p:sldId id="428" r:id="rId81"/>
    <p:sldId id="429" r:id="rId82"/>
    <p:sldId id="259" r:id="rId83"/>
    <p:sldId id="261" r:id="rId84"/>
    <p:sldId id="262" r:id="rId85"/>
    <p:sldId id="263" r:id="rId86"/>
    <p:sldId id="264" r:id="rId87"/>
    <p:sldId id="265" r:id="rId88"/>
    <p:sldId id="266" r:id="rId89"/>
    <p:sldId id="267" r:id="rId90"/>
    <p:sldId id="268" r:id="rId91"/>
    <p:sldId id="269" r:id="rId92"/>
    <p:sldId id="270" r:id="rId93"/>
    <p:sldId id="271" r:id="rId94"/>
    <p:sldId id="272" r:id="rId95"/>
    <p:sldId id="273" r:id="rId96"/>
    <p:sldId id="274" r:id="rId97"/>
    <p:sldId id="277" r:id="rId98"/>
    <p:sldId id="275" r:id="rId99"/>
    <p:sldId id="276" r:id="rId100"/>
    <p:sldId id="371" r:id="rId101"/>
    <p:sldId id="372" r:id="rId102"/>
    <p:sldId id="373" r:id="rId103"/>
    <p:sldId id="374" r:id="rId104"/>
    <p:sldId id="375" r:id="rId105"/>
    <p:sldId id="376" r:id="rId106"/>
    <p:sldId id="378" r:id="rId107"/>
    <p:sldId id="379" r:id="rId108"/>
    <p:sldId id="380" r:id="rId109"/>
    <p:sldId id="382" r:id="rId110"/>
    <p:sldId id="390" r:id="rId111"/>
    <p:sldId id="392" r:id="rId112"/>
    <p:sldId id="393" r:id="rId113"/>
    <p:sldId id="398" r:id="rId114"/>
    <p:sldId id="394" r:id="rId115"/>
    <p:sldId id="399" r:id="rId116"/>
    <p:sldId id="400" r:id="rId117"/>
    <p:sldId id="395" r:id="rId118"/>
    <p:sldId id="396" r:id="rId119"/>
    <p:sldId id="397" r:id="rId120"/>
    <p:sldId id="384" r:id="rId121"/>
    <p:sldId id="385" r:id="rId122"/>
    <p:sldId id="386" r:id="rId123"/>
    <p:sldId id="387" r:id="rId124"/>
    <p:sldId id="388" r:id="rId125"/>
    <p:sldId id="389" r:id="rId126"/>
    <p:sldId id="403" r:id="rId127"/>
    <p:sldId id="404" r:id="rId1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0EE7A-AAD4-431F-9BBC-47FEFCE2BF17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8FDB9-C3D4-4617-9DED-8E7EFB058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FCA6E-49A0-4E05-B6F7-8A3C4F9A4BB8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также разнообразные микробы и их продукты [LPS, амилоиды], инфицирующие или проникающие в мозг из периферия, инициирует каскад хронических </a:t>
            </a:r>
            <a:r>
              <a:rPr lang="ru-RU" dirty="0" err="1" smtClean="0"/>
              <a:t>нейровоспалительных</a:t>
            </a:r>
            <a:r>
              <a:rPr lang="ru-RU" dirty="0" smtClean="0"/>
              <a:t> реакций и </a:t>
            </a:r>
            <a:r>
              <a:rPr lang="ru-RU" dirty="0" err="1" smtClean="0"/>
              <a:t>нейродегенеративные</a:t>
            </a:r>
            <a:r>
              <a:rPr lang="ru-RU" smtClean="0"/>
              <a:t> изменения, которые могут вызвать AD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3472E-7E1F-40E3-9F13-7B4D9102F44C}" type="slidenum">
              <a:rPr lang="ru-RU" smtClean="0"/>
              <a:pPr/>
              <a:t>112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493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615FC-A065-44E2-ADC8-CBB8EDC4E1AA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D850D-9C28-4B38-89D3-31C0C753A8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СЕНОЛИТИКА В ЭСТЕТИЧЕСКОЙ И АНТИВОЗРАСТНОЙ МЕДИЦИНЕ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2428892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Изменение ответа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на факторы роста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уменьшение способности реагировать на определённые внешние стимулы - эффект действия факторов роста, гормонов и других стимулирующих агентов на </a:t>
            </a:r>
            <a:r>
              <a:rPr lang="ru-RU" dirty="0" err="1" smtClean="0"/>
              <a:t>сенесцентные</a:t>
            </a:r>
            <a:r>
              <a:rPr lang="ru-RU" dirty="0" smtClean="0"/>
              <a:t> клетки гораздо ниже, чем на молодые, способные к активному делению;</a:t>
            </a:r>
          </a:p>
          <a:p>
            <a:r>
              <a:rPr lang="ru-RU" dirty="0" smtClean="0"/>
              <a:t>токсины, радиация и тепловой шок оказывают более сильное воздействие;</a:t>
            </a:r>
          </a:p>
          <a:p>
            <a:r>
              <a:rPr lang="ru-RU" dirty="0" smtClean="0"/>
              <a:t>культура клеток пациентов, страдающих синдромом преждевременного старения, дает значительно более низкий ответ на стимуляцию инсулином и другими факторами, чем клетки здоровых людей.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Цель применения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err="1" smtClean="0">
                <a:solidFill>
                  <a:srgbClr val="00B050"/>
                </a:solidFill>
              </a:rPr>
              <a:t>сенолитиков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процесс удаления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 с возрастом становится все менее эффективным;</a:t>
            </a:r>
          </a:p>
          <a:p>
            <a:r>
              <a:rPr lang="ru-RU" dirty="0" smtClean="0"/>
              <a:t>часть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 накапливается в тканях организма и под действием мутаций  становятся </a:t>
            </a:r>
            <a:r>
              <a:rPr lang="ru-RU" dirty="0" err="1" smtClean="0"/>
              <a:t>пролиферативно</a:t>
            </a:r>
            <a:r>
              <a:rPr lang="ru-RU" dirty="0" smtClean="0"/>
              <a:t> активными, способны к злокачественному перерождению;</a:t>
            </a:r>
          </a:p>
          <a:p>
            <a:r>
              <a:rPr lang="ru-RU" dirty="0" err="1" smtClean="0"/>
              <a:t>сенесцентные</a:t>
            </a:r>
            <a:r>
              <a:rPr lang="ru-RU" dirty="0" smtClean="0"/>
              <a:t> клетки формируют SASP (</a:t>
            </a:r>
            <a:r>
              <a:rPr lang="ru-RU" i="1" dirty="0" err="1" smtClean="0"/>
              <a:t>senescence</a:t>
            </a:r>
            <a:r>
              <a:rPr lang="ru-RU" i="1" dirty="0" smtClean="0"/>
              <a:t> </a:t>
            </a:r>
            <a:r>
              <a:rPr lang="ru-RU" i="1" dirty="0" err="1" smtClean="0"/>
              <a:t>associated</a:t>
            </a:r>
            <a:r>
              <a:rPr lang="ru-RU" i="1" dirty="0" smtClean="0"/>
              <a:t> </a:t>
            </a:r>
            <a:r>
              <a:rPr lang="ru-RU" i="1" dirty="0" err="1" smtClean="0"/>
              <a:t>secretory</a:t>
            </a:r>
            <a:r>
              <a:rPr lang="ru-RU" i="1" dirty="0" smtClean="0"/>
              <a:t> </a:t>
            </a:r>
            <a:r>
              <a:rPr lang="ru-RU" i="1" dirty="0" err="1" smtClean="0"/>
              <a:t>phenotype</a:t>
            </a:r>
            <a:r>
              <a:rPr lang="ru-RU" dirty="0" smtClean="0"/>
              <a:t>) – активируют хроническое </a:t>
            </a:r>
            <a:r>
              <a:rPr lang="ru-RU" dirty="0" err="1" smtClean="0"/>
              <a:t>воспление</a:t>
            </a:r>
            <a:r>
              <a:rPr lang="ru-RU" dirty="0" smtClean="0"/>
              <a:t>, что является решающим фактором формирования заболеваемости и смертности пожилых людей.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Цель применения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err="1" smtClean="0">
                <a:solidFill>
                  <a:srgbClr val="00B050"/>
                </a:solidFill>
              </a:rPr>
              <a:t>сенолитиков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элиминация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клеток, что запускает процесс регенерации «по требованию», цель которого заполнить новыми клетками образовавшееся пространство, вызывая  санацию ткани;</a:t>
            </a:r>
          </a:p>
          <a:p>
            <a:r>
              <a:rPr lang="ru-RU" dirty="0" smtClean="0"/>
              <a:t>снижение опасности канцерогенеза в связи с одновременным удалением онкогенных клеток;</a:t>
            </a:r>
          </a:p>
          <a:p>
            <a:r>
              <a:rPr lang="ru-RU" dirty="0" smtClean="0"/>
              <a:t>специалистами фирмы «SIWA </a:t>
            </a:r>
            <a:r>
              <a:rPr lang="ru-RU" dirty="0" err="1" smtClean="0"/>
              <a:t>Therapeutics</a:t>
            </a:r>
            <a:r>
              <a:rPr lang="ru-RU" dirty="0" smtClean="0"/>
              <a:t>» в доклинических испытаниях 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vivo</a:t>
            </a:r>
            <a:r>
              <a:rPr lang="ru-RU" dirty="0" smtClean="0"/>
              <a:t> </a:t>
            </a:r>
            <a:r>
              <a:rPr lang="ru-RU" dirty="0" err="1" smtClean="0"/>
              <a:t>моноклонального</a:t>
            </a:r>
            <a:r>
              <a:rPr lang="ru-RU" dirty="0" smtClean="0"/>
              <a:t> антитела SIWA 318, предназначенного для удаления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клеток, обнаружили, что оно ингибирует метастазирование опухоли, не оказывая побочного действия на нормальные клетки.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Кверцетин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группа </a:t>
            </a:r>
            <a:r>
              <a:rPr lang="ru-RU" dirty="0" err="1" smtClean="0"/>
              <a:t>флаваноидов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содержится в растениях (преимущественно красного, багрового цвета): </a:t>
            </a:r>
            <a:r>
              <a:rPr lang="ru-RU" dirty="0" err="1" smtClean="0"/>
              <a:t>либисток</a:t>
            </a:r>
            <a:r>
              <a:rPr lang="ru-RU" dirty="0" smtClean="0"/>
              <a:t>, лук (особенно красный; в большем количестве — во внешних оболочках), яблоки, перец, чеснок, красный виноград;</a:t>
            </a:r>
          </a:p>
          <a:p>
            <a:r>
              <a:rPr lang="ru-RU" dirty="0" smtClean="0"/>
              <a:t>производится из природного сырья путём гидролиза.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Кверцетин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активирует </a:t>
            </a:r>
            <a:r>
              <a:rPr lang="ru-RU" dirty="0" err="1" smtClean="0"/>
              <a:t>митохондриальный</a:t>
            </a:r>
            <a:r>
              <a:rPr lang="ru-RU" dirty="0" smtClean="0"/>
              <a:t> </a:t>
            </a:r>
            <a:r>
              <a:rPr lang="ru-RU" dirty="0" err="1" smtClean="0"/>
              <a:t>биогеенез</a:t>
            </a:r>
            <a:r>
              <a:rPr lang="ru-RU" dirty="0" smtClean="0"/>
              <a:t>, что приводит к увеличению количества митохондрий в клетках мозга, подвергшегося черепно-мозговых травмам;</a:t>
            </a:r>
          </a:p>
          <a:p>
            <a:r>
              <a:rPr lang="ru-RU" dirty="0" smtClean="0"/>
              <a:t>является сильным антиоксидантом, ингибирует хроническое иммунное воспаление;</a:t>
            </a:r>
          </a:p>
          <a:p>
            <a:r>
              <a:rPr lang="ru-RU" dirty="0" smtClean="0"/>
              <a:t>эффекты </a:t>
            </a:r>
            <a:r>
              <a:rPr lang="ru-RU" dirty="0" err="1" smtClean="0"/>
              <a:t>кверцетина</a:t>
            </a:r>
            <a:r>
              <a:rPr lang="ru-RU" dirty="0" smtClean="0"/>
              <a:t> более выражены при более высоких уровнях </a:t>
            </a:r>
            <a:r>
              <a:rPr lang="ru-RU" dirty="0" err="1" smtClean="0"/>
              <a:t>оксидативного</a:t>
            </a:r>
            <a:r>
              <a:rPr lang="ru-RU" dirty="0" smtClean="0"/>
              <a:t> повреждения или воспаления;</a:t>
            </a:r>
          </a:p>
          <a:p>
            <a:r>
              <a:rPr lang="ru-RU" dirty="0" smtClean="0"/>
              <a:t>сочетание </a:t>
            </a:r>
            <a:r>
              <a:rPr lang="ru-RU" dirty="0" err="1" smtClean="0"/>
              <a:t>кверцетина</a:t>
            </a:r>
            <a:r>
              <a:rPr lang="ru-RU" dirty="0" smtClean="0"/>
              <a:t> с противораковым препаратом </a:t>
            </a:r>
            <a:r>
              <a:rPr lang="ru-RU" dirty="0" err="1" smtClean="0"/>
              <a:t>дазатинибом</a:t>
            </a:r>
            <a:r>
              <a:rPr lang="ru-RU" dirty="0" smtClean="0"/>
              <a:t> даёт больший </a:t>
            </a:r>
            <a:r>
              <a:rPr lang="ru-RU" dirty="0" err="1" smtClean="0"/>
              <a:t>сенолитический</a:t>
            </a:r>
            <a:r>
              <a:rPr lang="ru-RU" dirty="0" smtClean="0"/>
              <a:t> эффект по сравнению с отдельным применением </a:t>
            </a:r>
            <a:r>
              <a:rPr lang="ru-RU" dirty="0" err="1" smtClean="0"/>
              <a:t>дазатиниба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Дазатиниб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противоопухолевое средство направленного двойного действия: подавляет активность </a:t>
            </a:r>
            <a:r>
              <a:rPr lang="ru-RU" dirty="0" err="1" smtClean="0"/>
              <a:t>химерной</a:t>
            </a:r>
            <a:r>
              <a:rPr lang="ru-RU" dirty="0" smtClean="0"/>
              <a:t> </a:t>
            </a:r>
            <a:r>
              <a:rPr lang="ru-RU" dirty="0" err="1" smtClean="0"/>
              <a:t>тирозинкиназы</a:t>
            </a:r>
            <a:r>
              <a:rPr lang="ru-RU" dirty="0" smtClean="0"/>
              <a:t> </a:t>
            </a:r>
            <a:r>
              <a:rPr lang="en-US" dirty="0" smtClean="0"/>
              <a:t>BCR-ABL</a:t>
            </a:r>
            <a:r>
              <a:rPr lang="ru-RU" dirty="0" smtClean="0"/>
              <a:t> и </a:t>
            </a:r>
            <a:r>
              <a:rPr lang="ru-RU" dirty="0" err="1" smtClean="0"/>
              <a:t>тирозинкиназ</a:t>
            </a:r>
            <a:r>
              <a:rPr lang="ru-RU" dirty="0" smtClean="0"/>
              <a:t> </a:t>
            </a:r>
            <a:r>
              <a:rPr lang="en-US" dirty="0" err="1" smtClean="0"/>
              <a:t>Src</a:t>
            </a:r>
            <a:r>
              <a:rPr lang="ru-RU" dirty="0" smtClean="0"/>
              <a:t>-семейства;</a:t>
            </a:r>
          </a:p>
          <a:p>
            <a:r>
              <a:rPr lang="ru-RU" dirty="0" err="1" smtClean="0"/>
              <a:t>пероральный</a:t>
            </a:r>
            <a:r>
              <a:rPr lang="ru-RU" dirty="0" smtClean="0"/>
              <a:t> прием;</a:t>
            </a:r>
          </a:p>
          <a:p>
            <a:r>
              <a:rPr lang="ru-RU" dirty="0" smtClean="0"/>
              <a:t>применяется в лечении хронического </a:t>
            </a:r>
            <a:r>
              <a:rPr lang="ru-RU" dirty="0" err="1" smtClean="0"/>
              <a:t>миелолейкоза</a:t>
            </a:r>
            <a:r>
              <a:rPr lang="ru-RU" dirty="0" smtClean="0"/>
              <a:t>, острого </a:t>
            </a:r>
            <a:r>
              <a:rPr lang="ru-RU" dirty="0" err="1" smtClean="0"/>
              <a:t>лимфобластного</a:t>
            </a:r>
            <a:r>
              <a:rPr lang="ru-RU" dirty="0" smtClean="0"/>
              <a:t> лейкоза с наличием филадельфийской хромосомы, эффективен при метастатической меланоме.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Клеточные хроноблокаторы (</a:t>
            </a:r>
            <a:r>
              <a:rPr lang="ru-RU" b="1" dirty="0" err="1" smtClean="0">
                <a:solidFill>
                  <a:srgbClr val="00B050"/>
                </a:solidFill>
              </a:rPr>
              <a:t>прорезилиенты</a:t>
            </a:r>
            <a:r>
              <a:rPr lang="ru-RU" b="1" dirty="0" smtClean="0">
                <a:solidFill>
                  <a:srgbClr val="00B050"/>
                </a:solidFill>
              </a:rPr>
              <a:t>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Янтарная кислота (НИКА </a:t>
            </a:r>
            <a:r>
              <a:rPr lang="ru-RU" dirty="0" err="1" smtClean="0"/>
              <a:t>Кардиотон</a:t>
            </a:r>
            <a:r>
              <a:rPr lang="ru-RU" dirty="0" smtClean="0"/>
              <a:t>, НИКА </a:t>
            </a:r>
            <a:r>
              <a:rPr lang="ru-RU" dirty="0" err="1" smtClean="0"/>
              <a:t>Энерготон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селенометионин</a:t>
            </a:r>
            <a:r>
              <a:rPr lang="ru-RU" dirty="0" smtClean="0"/>
              <a:t> (НИКА </a:t>
            </a:r>
            <a:r>
              <a:rPr lang="ru-RU" dirty="0" err="1" smtClean="0"/>
              <a:t>Кардиотон</a:t>
            </a:r>
            <a:r>
              <a:rPr lang="ru-RU" dirty="0" smtClean="0"/>
              <a:t>);</a:t>
            </a:r>
          </a:p>
          <a:p>
            <a:r>
              <a:rPr lang="en-US" dirty="0" smtClean="0"/>
              <a:t>L</a:t>
            </a:r>
            <a:r>
              <a:rPr lang="ru-RU" dirty="0" smtClean="0"/>
              <a:t>-аргинин (НИКА </a:t>
            </a:r>
            <a:r>
              <a:rPr lang="ru-RU" dirty="0" err="1" smtClean="0"/>
              <a:t>Кардиотон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Альфа-липоевая</a:t>
            </a:r>
            <a:r>
              <a:rPr lang="ru-RU" dirty="0" smtClean="0"/>
              <a:t> кислота (НИКА </a:t>
            </a:r>
            <a:r>
              <a:rPr lang="ru-RU" dirty="0" err="1" smtClean="0"/>
              <a:t>Мемотон</a:t>
            </a:r>
            <a:r>
              <a:rPr lang="ru-RU" dirty="0" smtClean="0"/>
              <a:t>);</a:t>
            </a:r>
          </a:p>
          <a:p>
            <a:r>
              <a:rPr lang="en-US" dirty="0" err="1" smtClean="0"/>
              <a:t>CoQ</a:t>
            </a:r>
            <a:r>
              <a:rPr lang="ru-RU" baseline="-25000" dirty="0" smtClean="0"/>
              <a:t>10 </a:t>
            </a:r>
            <a:r>
              <a:rPr lang="ru-RU" dirty="0" smtClean="0"/>
              <a:t>(НИКА </a:t>
            </a:r>
            <a:r>
              <a:rPr lang="ru-RU" dirty="0" err="1" smtClean="0"/>
              <a:t>Мемотон</a:t>
            </a:r>
            <a:r>
              <a:rPr lang="ru-RU" dirty="0" smtClean="0"/>
              <a:t>);</a:t>
            </a:r>
          </a:p>
          <a:p>
            <a:r>
              <a:rPr lang="en-US" dirty="0" smtClean="0"/>
              <a:t>L</a:t>
            </a:r>
            <a:r>
              <a:rPr lang="ru-RU" dirty="0" smtClean="0"/>
              <a:t>-</a:t>
            </a:r>
            <a:r>
              <a:rPr lang="ru-RU" dirty="0" err="1" smtClean="0"/>
              <a:t>карнитин</a:t>
            </a:r>
            <a:r>
              <a:rPr lang="ru-RU" dirty="0" smtClean="0"/>
              <a:t> (НИКА </a:t>
            </a:r>
            <a:r>
              <a:rPr lang="ru-RU" dirty="0" err="1" smtClean="0"/>
              <a:t>Мемотон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Бета-аланин</a:t>
            </a:r>
            <a:r>
              <a:rPr lang="ru-RU" dirty="0" smtClean="0"/>
              <a:t> (НИКА </a:t>
            </a:r>
            <a:r>
              <a:rPr lang="ru-RU" dirty="0" err="1" smtClean="0"/>
              <a:t>Бета-аланин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МСМ (НИКА </a:t>
            </a:r>
            <a:r>
              <a:rPr lang="ru-RU" dirty="0" err="1" smtClean="0"/>
              <a:t>Метилсульфонилметан</a:t>
            </a:r>
            <a:r>
              <a:rPr lang="ru-RU" dirty="0" smtClean="0"/>
              <a:t>);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Биологический смысл биорегулирующих </a:t>
            </a:r>
            <a:r>
              <a:rPr lang="ru-RU" sz="3200" b="1" dirty="0" err="1" smtClean="0">
                <a:solidFill>
                  <a:srgbClr val="00B050"/>
                </a:solidFill>
              </a:rPr>
              <a:t>нутрицевтических</a:t>
            </a:r>
            <a:r>
              <a:rPr lang="ru-RU" sz="3200" b="1" dirty="0" smtClean="0">
                <a:solidFill>
                  <a:srgbClr val="00B050"/>
                </a:solidFill>
              </a:rPr>
              <a:t> препаратов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vsasivanie-v-tonkom-kishechnik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643050"/>
            <a:ext cx="6553200" cy="4357718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6" y="6215082"/>
            <a:ext cx="108881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Институт физико-органической химии Национальной академии наук Беларуси</a:t>
            </a:r>
            <a:endParaRPr lang="ru-RU" sz="35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22093614_1391357080985549_159468015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714488"/>
            <a:ext cx="7072362" cy="4643470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6140918"/>
            <a:ext cx="1214414" cy="717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Производство нутрицевтиков: стандарты </a:t>
            </a:r>
            <a:r>
              <a:rPr lang="en-US" b="1" dirty="0" smtClean="0">
                <a:solidFill>
                  <a:srgbClr val="00B050"/>
                </a:solidFill>
              </a:rPr>
              <a:t>GMP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22119683_1391357234318867_1094321269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6140918"/>
            <a:ext cx="1214414" cy="717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Lenovo\Downloads\свм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-857280"/>
            <a:ext cx="6096000" cy="8343900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Остановка клеточного цикла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 пролиферативном старении клеток отсутствует экспрессия некоторых генов, обеспечивающих нормальное протекание клеточного цикла;</a:t>
            </a:r>
          </a:p>
          <a:p>
            <a:r>
              <a:rPr lang="ru-RU" dirty="0" smtClean="0"/>
              <a:t>в стареющих клетках подавлена экспрессия </a:t>
            </a:r>
            <a:r>
              <a:rPr lang="ru-RU" dirty="0" err="1" smtClean="0"/>
              <a:t>циклинов</a:t>
            </a:r>
            <a:r>
              <a:rPr lang="ru-RU" dirty="0" smtClean="0"/>
              <a:t>, инсулиноподобного фактора роста 1 (IGF-1), а также некоторых других факторов;</a:t>
            </a:r>
          </a:p>
          <a:p>
            <a:r>
              <a:rPr lang="ru-RU" dirty="0" smtClean="0"/>
              <a:t>экзогенные факторы, в том числе IGF-1, не могут вывести сенесцентную клетку из состояния неспособности к делению.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228"/>
            <a:ext cx="8229600" cy="1143000"/>
          </a:xfrm>
        </p:spPr>
        <p:txBody>
          <a:bodyPr>
            <a:normAutofit/>
          </a:bodyPr>
          <a:lstStyle/>
          <a:p>
            <a:r>
              <a:rPr lang="ru-RU" sz="3000" b="1" dirty="0" err="1" smtClean="0">
                <a:solidFill>
                  <a:srgbClr val="00B050"/>
                </a:solidFill>
              </a:rPr>
              <a:t>Мемотон</a:t>
            </a:r>
            <a:r>
              <a:rPr lang="ru-RU" sz="3000" b="1" dirty="0" smtClean="0">
                <a:solidFill>
                  <a:srgbClr val="00B050"/>
                </a:solidFill>
              </a:rPr>
              <a:t> в комплексных программах профилактики нарушений памяти </a:t>
            </a:r>
            <a:endParaRPr lang="ru-RU" sz="30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62026432"/>
              </p:ext>
            </p:extLst>
          </p:nvPr>
        </p:nvGraphicFramePr>
        <p:xfrm>
          <a:off x="251520" y="1006083"/>
          <a:ext cx="8640960" cy="4729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044"/>
                <a:gridCol w="3859596"/>
                <a:gridCol w="2880320"/>
              </a:tblGrid>
              <a:tr h="76715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Стадия</a:t>
                      </a:r>
                      <a:r>
                        <a:rPr lang="ru-RU" sz="2200" baseline="0" dirty="0" smtClean="0"/>
                        <a:t> деменции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Цель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Направления</a:t>
                      </a:r>
                      <a:r>
                        <a:rPr lang="ru-RU" sz="2200" baseline="0" dirty="0" smtClean="0"/>
                        <a:t> терапии</a:t>
                      </a:r>
                      <a:endParaRPr lang="ru-RU" sz="2200" dirty="0"/>
                    </a:p>
                  </a:txBody>
                  <a:tcPr/>
                </a:tc>
              </a:tr>
              <a:tr h="1753496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Лёгкая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B050"/>
                          </a:solidFill>
                        </a:rPr>
                        <a:t>Максимальная протекция когнитивных функций</a:t>
                      </a:r>
                      <a:endParaRPr lang="ru-RU" sz="2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B050"/>
                          </a:solidFill>
                        </a:rPr>
                        <a:t>Поддержка</a:t>
                      </a:r>
                      <a:r>
                        <a:rPr lang="ru-RU" sz="2200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00B050"/>
                          </a:solidFill>
                        </a:rPr>
                        <a:t>нейронального</a:t>
                      </a:r>
                      <a:r>
                        <a:rPr lang="ru-RU" sz="2200" b="1" baseline="0" dirty="0" smtClean="0">
                          <a:solidFill>
                            <a:srgbClr val="00B050"/>
                          </a:solidFill>
                        </a:rPr>
                        <a:t> метаболизма</a:t>
                      </a:r>
                      <a:r>
                        <a:rPr lang="ru-RU" sz="2200" baseline="0" dirty="0" smtClean="0"/>
                        <a:t>, активизация, когнитивное развитие</a:t>
                      </a:r>
                      <a:endParaRPr lang="ru-RU" sz="2200" dirty="0"/>
                    </a:p>
                  </a:txBody>
                  <a:tcPr/>
                </a:tc>
              </a:tr>
              <a:tr h="1095935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Умеренная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Обеспечение максимальной</a:t>
                      </a:r>
                      <a:r>
                        <a:rPr lang="ru-RU" sz="2200" baseline="0" dirty="0" smtClean="0"/>
                        <a:t> независимости, обеспечение замедления прогрессирования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Активизация, когнитивное развитие, социальная поддержка</a:t>
                      </a:r>
                      <a:endParaRPr lang="ru-RU" sz="2200" dirty="0"/>
                    </a:p>
                  </a:txBody>
                  <a:tcPr/>
                </a:tc>
              </a:tr>
              <a:tr h="444463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Тяжёлая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Уход, паллиативная помощь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Социальная поддержка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0523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Выгнутая вправо стрелка 197"/>
          <p:cNvSpPr/>
          <p:nvPr/>
        </p:nvSpPr>
        <p:spPr>
          <a:xfrm rot="10800000">
            <a:off x="179511" y="755228"/>
            <a:ext cx="2160241" cy="5656064"/>
          </a:xfrm>
          <a:prstGeom prst="curved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39754" y="5136593"/>
            <a:ext cx="4320478" cy="151216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Дисбиоз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кишечной микрофлоры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95735" y="620688"/>
            <a:ext cx="4747535" cy="139756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19" y="1772816"/>
            <a:ext cx="2962653" cy="37291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количества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разнородности нормальной микрофлоры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кол-ва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патогенных микроорганизмов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проницаемость кишечной стенки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функциональная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активность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метаболизм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активация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воспаления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ослабление иммунитета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предрасположенность к болезням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приема медикаментов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08105" y="1772816"/>
            <a:ext cx="2664296" cy="35283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-инфекционных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кишечных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-злокачественных заболеваний         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-кардиоваскулярных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болезнь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Паркинсона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Альцгеймера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деменция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гипертензия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27140" y="1808821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624268" y="2178406"/>
            <a:ext cx="2872" cy="2424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630066" y="270892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6728" y="3007919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71104" y="393305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40054" y="3677029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57216" y="443711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86227" y="465313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606728" y="519319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4" name="Прямая со стрелкой 183"/>
          <p:cNvCxnSpPr/>
          <p:nvPr/>
        </p:nvCxnSpPr>
        <p:spPr>
          <a:xfrm flipV="1">
            <a:off x="5796136" y="2024845"/>
            <a:ext cx="0" cy="30007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5" name="Стрелка вверх 184"/>
          <p:cNvSpPr/>
          <p:nvPr/>
        </p:nvSpPr>
        <p:spPr>
          <a:xfrm>
            <a:off x="4716016" y="2070393"/>
            <a:ext cx="252028" cy="3066200"/>
          </a:xfrm>
          <a:prstGeom prst="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6" name="Стрелка вниз 185"/>
          <p:cNvSpPr/>
          <p:nvPr/>
        </p:nvSpPr>
        <p:spPr>
          <a:xfrm>
            <a:off x="4067944" y="2070393"/>
            <a:ext cx="216024" cy="306620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Выгнутая вправо стрелка 186"/>
          <p:cNvSpPr/>
          <p:nvPr/>
        </p:nvSpPr>
        <p:spPr>
          <a:xfrm rot="241471">
            <a:off x="6723968" y="923330"/>
            <a:ext cx="1744722" cy="5723423"/>
          </a:xfrm>
          <a:prstGeom prst="curved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3541" y="0"/>
            <a:ext cx="5869005" cy="86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594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ÐÐ¾ÑÐ¾Ð¶ÐµÐµ Ð¸Ð·Ð¾Ð±ÑÐ°Ð¶ÐµÐ½Ð¸Ðµ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2992"/>
            <a:ext cx="3336117" cy="1768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2761" y="5013176"/>
            <a:ext cx="2842382" cy="1231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ÐÐ¾ÑÐ¾Ð¶ÐµÐµ Ð¸Ð·Ð¾Ð±ÑÐ°Ð¶ÐµÐ½Ð¸Ðµ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2991"/>
            <a:ext cx="3621805" cy="161315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2267744" y="6303418"/>
            <a:ext cx="3331090" cy="439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кишечного барьера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317372" y="3068960"/>
            <a:ext cx="7056784" cy="72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971600" y="3140968"/>
            <a:ext cx="965966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40 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34628" y="3104964"/>
            <a:ext cx="965966" cy="5040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65 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72214" y="3693474"/>
            <a:ext cx="1895617" cy="212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Когнитивный дефицит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582553" y="4032427"/>
            <a:ext cx="50456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475596" y="3112503"/>
            <a:ext cx="2088232" cy="440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50-60 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41677" y="3693474"/>
            <a:ext cx="1579014" cy="2520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Деменция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51520" y="3726652"/>
            <a:ext cx="2350205" cy="8171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Здоров, десятилетия до появления первых признаков КД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трелка вверх 34"/>
          <p:cNvSpPr/>
          <p:nvPr/>
        </p:nvSpPr>
        <p:spPr>
          <a:xfrm>
            <a:off x="3134082" y="1196752"/>
            <a:ext cx="309539" cy="3816424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440077" y="232127"/>
            <a:ext cx="1411843" cy="9646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активизирует выработку амилоида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7504" y="275335"/>
            <a:ext cx="1995151" cy="9168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Острая воспалительная реакция с элиминацией микробов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трелка влево 44"/>
          <p:cNvSpPr/>
          <p:nvPr/>
        </p:nvSpPr>
        <p:spPr>
          <a:xfrm>
            <a:off x="2102655" y="714440"/>
            <a:ext cx="330178" cy="15075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>
            <a:off x="5525142" y="1186863"/>
            <a:ext cx="309539" cy="3689761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457564" y="232126"/>
            <a:ext cx="2212528" cy="9547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фагоцитарной активности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повышенная продукция амилоида 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971432" y="204577"/>
            <a:ext cx="2009099" cy="10584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нейровоспалительные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нейродегенеративные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6676275" y="665340"/>
            <a:ext cx="295157" cy="191988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637862" y="4160571"/>
            <a:ext cx="4692689" cy="8526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Старение, снижение иммунного надзора, нарушение функции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микроглии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более подвержены инфекции и реактивации латентной инфекции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34681" y="6164453"/>
            <a:ext cx="330931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Marta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Sochocka1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Katarzyna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Donskow-Łysoniewska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Breno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Satler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Diniz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Donata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Kurpas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Ewa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Brzozowska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Jerzy </a:t>
            </a:r>
            <a:r>
              <a:rPr lang="en-US" sz="1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Leszek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2018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866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8"/>
            <a:ext cx="9190038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ЦНС и кишечной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микробиотой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1296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8185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Макробиота</a:t>
            </a:r>
            <a:r>
              <a:rPr lang="ru-RU" b="1" dirty="0" smtClean="0">
                <a:solidFill>
                  <a:srgbClr val="00B050"/>
                </a:solidFill>
              </a:rPr>
              <a:t> и масса тела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938" y="1500174"/>
            <a:ext cx="709453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Макробиота</a:t>
            </a:r>
            <a:r>
              <a:rPr lang="ru-RU" b="1" dirty="0" smtClean="0">
                <a:solidFill>
                  <a:srgbClr val="00B050"/>
                </a:solidFill>
              </a:rPr>
              <a:t> и артериальное давление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750099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008112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КОРРЕКЦИИ МИКРОЭКОЛОГИЧЕСКИХ </a:t>
            </a:r>
            <a:r>
              <a:rPr lang="ru-RU" sz="2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КИШЕЧНИКА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dirty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Патогенетическое  лечение  основного  заболевания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хр.колит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панкреатит, синдром раздраженного кишечника и т.д.)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селективная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деконтаминация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условно-патогенной  микрофлоры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(исп. кишечных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«антисептиков»-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Интетрикс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Энтерофурил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антибиотики)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аутохтонной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микрофлоры (коррекция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микробиоценоза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кишечника)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16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BDB25A-9746-0E47-ACC5-41BFC3FB6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55554"/>
            <a:ext cx="4391025" cy="25416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D8DA41D-EB4B-6147-974A-CBD545A89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" y="3723222"/>
            <a:ext cx="4400550" cy="22814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10747B25-A22A-5046-9BCA-83D04AAEB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2024" y="1435225"/>
            <a:ext cx="4371975" cy="22214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1EDF561C-1F5F-D147-8726-C397E48BB1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2181" y="3630175"/>
            <a:ext cx="4324350" cy="21413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99592" y="0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аутохтонной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микрофлоры (коррекция нарушений </a:t>
            </a:r>
            <a:r>
              <a:rPr lang="ru-RU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микробиоценоза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кишечника)</a:t>
            </a:r>
          </a:p>
        </p:txBody>
      </p:sp>
      <p:pic>
        <p:nvPicPr>
          <p:cNvPr id="8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262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01100" cy="52158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err="1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Метабиотик</a:t>
            </a:r>
            <a:r>
              <a:rPr lang="ru-RU" sz="2700" b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700" b="1" dirty="0" err="1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Дайго</a:t>
            </a:r>
            <a:endParaRPr lang="ru-RU" sz="2700" b="1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268760"/>
            <a:ext cx="3276600" cy="2856671"/>
          </a:xfrm>
          <a:prstGeom prst="rect">
            <a:avLst/>
          </a:prstGeom>
          <a:noFill/>
        </p:spPr>
        <p:txBody>
          <a:bodyPr wrap="square" lIns="85844" tIns="42922" rIns="85844" bIns="42922" rtlCol="0">
            <a:spAutoFit/>
          </a:bodyPr>
          <a:lstStyle/>
          <a:p>
            <a:pPr marL="262553" indent="-262553">
              <a:buAutoNum type="arabicPeriod"/>
            </a:pP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Не является </a:t>
            </a:r>
            <a:r>
              <a:rPr lang="ru-RU" dirty="0" err="1" smtClean="0">
                <a:latin typeface="Times New Roman" charset="0"/>
                <a:ea typeface="Times New Roman" charset="0"/>
                <a:cs typeface="Times New Roman" charset="0"/>
              </a:rPr>
              <a:t>пробиотиком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 или </a:t>
            </a:r>
            <a:r>
              <a:rPr lang="ru-RU" dirty="0" err="1" smtClean="0">
                <a:latin typeface="Times New Roman" charset="0"/>
                <a:ea typeface="Times New Roman" charset="0"/>
                <a:cs typeface="Times New Roman" charset="0"/>
              </a:rPr>
              <a:t>пребиотиком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62553" indent="-262553">
              <a:buAutoNum type="arabicPeriod"/>
            </a:pP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Содержит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смесь пептидов — 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биорегуляторов, экстрагированных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из </a:t>
            </a:r>
          </a:p>
          <a:p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бактериальных  клеток 16 штаммов физиологических 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лактобактерий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, колонизующих кишечник 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здорового  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человека</a:t>
            </a:r>
            <a:r>
              <a:rPr lang="ru-RU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marL="262553" indent="-262553">
              <a:buAutoNum type="arabicPeriod"/>
            </a:pPr>
            <a:endParaRPr lang="ru-RU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4619945"/>
            <a:ext cx="2051719" cy="2060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27655" y="5522810"/>
            <a:ext cx="1403404" cy="133519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908720"/>
            <a:ext cx="5940152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5975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СЕНЕСЦЕНЦИЯ КЛЕТОК: КЛИНИЧЕСКИЕ ПРИМЕРЫ. САРКОПЕНИЯ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 СУХОГО РТА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05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04365"/>
            <a:ext cx="8229600" cy="391763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КОМПЛЕКСНАЯ ТЕРАПИЯ АСТЕНИЧЕСКОГО СИНДРОМА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248-1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143999" cy="4143404"/>
          </a:xfrm>
        </p:spPr>
      </p:pic>
      <p:pic>
        <p:nvPicPr>
          <p:cNvPr id="5" name="Picture 2" descr="C:\Users\Admin\Desktop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6334144"/>
            <a:ext cx="1000100" cy="523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 СУХОГО ГЛАЗА (+ЗГТ)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inx960x6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 СУХОГО ГЛАЗА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3-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648619"/>
            <a:ext cx="5715000" cy="4429125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ГОЛОВНАЯ БОЛЬ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НАПРЯЖЕНИЯ И МИГРЕНЬ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migren-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857364"/>
            <a:ext cx="6572296" cy="4214842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СОПРОВОЖДЕНИЕ ТЕРАПИИ ПРИ СИНДРОМЕ ОБСТРУКТИВНЫХ АПНОЭ ВО ВРЕМЯ СНА</a:t>
            </a:r>
            <a:endParaRPr lang="ru-RU" sz="30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vidy_apnoe_s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812" y="1857364"/>
            <a:ext cx="6810375" cy="3582205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www.gerontolog.info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сайт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57" y="1500174"/>
            <a:ext cx="8050085" cy="500066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0572" y="6072206"/>
            <a:ext cx="1333428" cy="78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95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9" y="6375812"/>
            <a:ext cx="1088813" cy="482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Саркопения</a:t>
            </a:r>
            <a:r>
              <a:rPr lang="ru-RU" b="1" dirty="0" smtClean="0">
                <a:solidFill>
                  <a:srgbClr val="00B050"/>
                </a:solidFill>
              </a:rPr>
              <a:t>: определение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Саркопения – это синдром, который характеризуется прогрессивной </a:t>
            </a:r>
            <a:r>
              <a:rPr lang="ru-RU" dirty="0" err="1" smtClean="0"/>
              <a:t>генерализованной</a:t>
            </a:r>
            <a:r>
              <a:rPr lang="ru-RU" dirty="0" smtClean="0"/>
              <a:t> потерей мышечной массы и силы. Бывает:</a:t>
            </a:r>
          </a:p>
          <a:p>
            <a:pPr>
              <a:buFontTx/>
              <a:buChar char="-"/>
            </a:pPr>
            <a:r>
              <a:rPr lang="ru-RU" dirty="0" smtClean="0"/>
              <a:t>первичный и вторичный;</a:t>
            </a:r>
          </a:p>
          <a:p>
            <a:pPr>
              <a:buFontTx/>
              <a:buChar char="-"/>
            </a:pPr>
            <a:r>
              <a:rPr lang="ru-RU" dirty="0" smtClean="0"/>
              <a:t>острый и хронический (6 месяцев);</a:t>
            </a:r>
          </a:p>
          <a:p>
            <a:pPr>
              <a:buFontTx/>
              <a:buChar char="-"/>
            </a:pPr>
            <a:r>
              <a:rPr lang="en-US" dirty="0" smtClean="0"/>
              <a:t>European Working Group Sarcopenia in Older People - 2, 2018 </a:t>
            </a:r>
            <a:r>
              <a:rPr lang="ru-RU" dirty="0" smtClean="0"/>
              <a:t>год, октябрь, Берлин.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309646"/>
            <a:ext cx="928662" cy="548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Саркопения</a:t>
            </a:r>
            <a:r>
              <a:rPr lang="ru-RU" b="1" dirty="0" smtClean="0">
                <a:solidFill>
                  <a:srgbClr val="00B050"/>
                </a:solidFill>
              </a:rPr>
              <a:t>: определение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вторичная саркопения - сепсис, ВИЧ-инфекция, онкологическая патология, хроническая почечная недостаточность, группа хронических обструктивных болезней легких, хроническая сердечная недостаточность;</a:t>
            </a:r>
          </a:p>
          <a:p>
            <a:r>
              <a:rPr lang="ru-RU" dirty="0" smtClean="0"/>
              <a:t>патогенетические механизмы первичной саркопении и вторичной саркопении обусловлены экспрессией одних групп генов.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 США: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ICD </a:t>
            </a:r>
            <a:r>
              <a:rPr lang="be-BY" b="1" dirty="0" smtClean="0">
                <a:solidFill>
                  <a:srgbClr val="00B050"/>
                </a:solidFill>
              </a:rPr>
              <a:t>-</a:t>
            </a:r>
            <a:r>
              <a:rPr lang="en-US" b="1" dirty="0" smtClean="0">
                <a:solidFill>
                  <a:srgbClr val="00B050"/>
                </a:solidFill>
              </a:rPr>
              <a:t> 10</a:t>
            </a:r>
            <a:r>
              <a:rPr lang="be-BY" b="1" dirty="0" smtClean="0">
                <a:solidFill>
                  <a:srgbClr val="00B050"/>
                </a:solidFill>
              </a:rPr>
              <a:t> -</a:t>
            </a:r>
            <a:r>
              <a:rPr lang="en-US" b="1" dirty="0" smtClean="0">
                <a:solidFill>
                  <a:srgbClr val="00B050"/>
                </a:solidFill>
              </a:rPr>
              <a:t> CM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endParaRPr lang="be-BY" dirty="0" smtClean="0"/>
          </a:p>
          <a:p>
            <a:r>
              <a:rPr lang="en-US" dirty="0" smtClean="0"/>
              <a:t>Center for Medicare and Medicaid Services (CMS)</a:t>
            </a:r>
            <a:r>
              <a:rPr lang="be-BY" dirty="0" smtClean="0"/>
              <a:t>;</a:t>
            </a:r>
            <a:endParaRPr lang="en-US" dirty="0" smtClean="0"/>
          </a:p>
          <a:p>
            <a:r>
              <a:rPr lang="en-US" dirty="0" smtClean="0"/>
              <a:t> National Center for Health Statistics (NCHS)</a:t>
            </a:r>
            <a:r>
              <a:rPr lang="be-BY" dirty="0" smtClean="0"/>
              <a:t>;</a:t>
            </a:r>
          </a:p>
          <a:p>
            <a:r>
              <a:rPr lang="en-US" dirty="0" smtClean="0"/>
              <a:t>International Classification of Diseases, 10th Revision, Clinical Modification (ICD-10-CM)</a:t>
            </a:r>
            <a:r>
              <a:rPr lang="be-BY" dirty="0" smtClean="0"/>
              <a:t>;</a:t>
            </a:r>
          </a:p>
          <a:p>
            <a:r>
              <a:rPr lang="en-US" b="1" dirty="0" smtClean="0"/>
              <a:t>M62.84 Sarcopenia</a:t>
            </a:r>
            <a:endParaRPr lang="en-US" dirty="0" smtClean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97154" y="6357958"/>
            <a:ext cx="846845" cy="500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Клиническая эпидемиология: российские результаты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107 лиц пожилого и старческого возраста, проживающих в домах–интернатах для пожилых граждан и инвалидов и 56 человек, находящихся на амбулаторном лечении в городской поликлинике №1, город Белгород;</a:t>
            </a:r>
          </a:p>
          <a:p>
            <a:r>
              <a:rPr lang="ru-RU" dirty="0" smtClean="0"/>
              <a:t>возраст - от 60 до 89 лет, средний возраст обследуемых составил 71,0 </a:t>
            </a:r>
            <a:r>
              <a:rPr lang="ru-RU" u="sng" dirty="0" smtClean="0"/>
              <a:t>+</a:t>
            </a:r>
            <a:r>
              <a:rPr lang="ru-RU" dirty="0" smtClean="0"/>
              <a:t> 2,3 лет;</a:t>
            </a:r>
          </a:p>
          <a:p>
            <a:r>
              <a:rPr lang="ru-RU" dirty="0" smtClean="0"/>
              <a:t>лиц пожилого возраста - 92 (56,4%), старческого возраста - 71 (43,5%), женщин – 97 (59,5%), мужчин – 66 (40,4%);</a:t>
            </a:r>
          </a:p>
          <a:p>
            <a:r>
              <a:rPr lang="ru-RU" dirty="0" smtClean="0"/>
              <a:t>для диагностики саркопении использовались критерии </a:t>
            </a:r>
            <a:r>
              <a:rPr lang="en-US" dirty="0" smtClean="0"/>
              <a:t>EWGSOP</a:t>
            </a:r>
            <a:r>
              <a:rPr lang="ru-RU" dirty="0" smtClean="0"/>
              <a:t> (2009): определение скорости ходьбы, динамометрия и измерение мышечной массы.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Клиническая эпидемиология: российские результаты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пациентов со скоростью ходьбы менее 0,8 м/с – среди лиц пожилого возраста 12 (13,0%), старческого возраста 19 (26,7%);</a:t>
            </a:r>
          </a:p>
          <a:p>
            <a:r>
              <a:rPr lang="ru-RU" dirty="0" smtClean="0"/>
              <a:t>снижение показателей динамометрии - 14 (15,2%) в пожилом и 23 (32,3%) в старческом возрасте;</a:t>
            </a:r>
          </a:p>
          <a:p>
            <a:r>
              <a:rPr lang="ru-RU" dirty="0" smtClean="0"/>
              <a:t>снижение мышечной массы - 11 (11,5%) человек пожилого возраста и 21 (28,4%) лиц старческого возраста;</a:t>
            </a:r>
          </a:p>
          <a:p>
            <a:r>
              <a:rPr lang="ru-RU" dirty="0" smtClean="0"/>
              <a:t>в доме-интернате саркопения была выявлена у 28 (26,1%) человек, в поликлинике - 12 (21,4%);</a:t>
            </a:r>
          </a:p>
          <a:p>
            <a:r>
              <a:rPr lang="ru-RU" b="1" dirty="0" smtClean="0"/>
              <a:t>распространенность саркопении среди лиц пожилого возраста - 22,1%,  старческого возраста - 35,2%.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Прогноз распространенности (ВОЗ)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2000 году людей в возрасте 60 лет и старше – 600 миллионов;</a:t>
            </a:r>
          </a:p>
          <a:p>
            <a:r>
              <a:rPr lang="ru-RU" dirty="0" smtClean="0"/>
              <a:t>в 2025 году их численность возрастет до 1,2 биллиона, а в 2050 году – до 2 биллионов;</a:t>
            </a:r>
          </a:p>
          <a:p>
            <a:r>
              <a:rPr lang="ru-RU" dirty="0" smtClean="0"/>
              <a:t>ориентировочное количество людей с </a:t>
            </a:r>
            <a:r>
              <a:rPr lang="ru-RU" dirty="0" err="1" smtClean="0"/>
              <a:t>саркопенией</a:t>
            </a:r>
            <a:r>
              <a:rPr lang="ru-RU" dirty="0" smtClean="0"/>
              <a:t> сегодня – 50 миллионов, через 40 лет их станет 200 миллионов.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6170" y="6286520"/>
            <a:ext cx="967829" cy="571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Саркопения значима с точки зрения </a:t>
            </a:r>
            <a:r>
              <a:rPr lang="ru-RU" b="1" dirty="0" err="1" smtClean="0">
                <a:solidFill>
                  <a:srgbClr val="00B050"/>
                </a:solidFill>
              </a:rPr>
              <a:t>коморбидности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остеопороз</a:t>
            </a:r>
            <a:r>
              <a:rPr lang="ru-RU" dirty="0" smtClean="0"/>
              <a:t>, увеличивается риск падений и переломов;</a:t>
            </a:r>
          </a:p>
          <a:p>
            <a:r>
              <a:rPr lang="ru-RU" dirty="0" smtClean="0"/>
              <a:t>возрастное снижение гормонального фона (возрастной </a:t>
            </a:r>
            <a:r>
              <a:rPr lang="ru-RU" dirty="0" err="1" smtClean="0"/>
              <a:t>андрогенный</a:t>
            </a:r>
            <a:r>
              <a:rPr lang="ru-RU" dirty="0" smtClean="0"/>
              <a:t> дефицит и </a:t>
            </a:r>
            <a:r>
              <a:rPr lang="ru-RU" dirty="0" err="1" smtClean="0"/>
              <a:t>постменопауза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 хроническая болезнь почек;</a:t>
            </a:r>
          </a:p>
          <a:p>
            <a:r>
              <a:rPr lang="ru-RU" dirty="0" smtClean="0"/>
              <a:t>достоверно снижается активность в повседневной жизни;</a:t>
            </a:r>
          </a:p>
          <a:p>
            <a:r>
              <a:rPr lang="ru-RU" dirty="0" smtClean="0"/>
              <a:t>достоверно снижается качество жизни за счет параметра «физическое функционирование»;</a:t>
            </a:r>
          </a:p>
          <a:p>
            <a:r>
              <a:rPr lang="ru-RU" dirty="0" smtClean="0"/>
              <a:t>чем ниже мышечная масса, тем выше уровень смертности.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5186" y="6215082"/>
            <a:ext cx="108881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/>
            <a:r>
              <a:rPr lang="ru-RU" dirty="0" err="1" smtClean="0"/>
              <a:t>сенесценция</a:t>
            </a:r>
            <a:r>
              <a:rPr lang="ru-RU" dirty="0" smtClean="0"/>
              <a:t> – (лат</a:t>
            </a:r>
            <a:r>
              <a:rPr lang="ru-RU" dirty="0"/>
              <a:t>. </a:t>
            </a:r>
            <a:r>
              <a:rPr lang="ru-RU" dirty="0" err="1"/>
              <a:t>senesco</a:t>
            </a:r>
            <a:r>
              <a:rPr lang="ru-RU" dirty="0"/>
              <a:t> - стареть</a:t>
            </a:r>
            <a:r>
              <a:rPr lang="ru-RU" dirty="0" smtClean="0"/>
              <a:t>), старение; телесные </a:t>
            </a:r>
            <a:r>
              <a:rPr lang="ru-RU" dirty="0"/>
              <a:t>и психические изменения, наступающие вследствие </a:t>
            </a:r>
            <a:r>
              <a:rPr lang="ru-RU" dirty="0" smtClean="0"/>
              <a:t>старения;</a:t>
            </a:r>
          </a:p>
          <a:p>
            <a:pPr marL="514350" indent="-514350"/>
            <a:r>
              <a:rPr lang="ru-RU" dirty="0" err="1"/>
              <a:t>с</a:t>
            </a:r>
            <a:r>
              <a:rPr lang="ru-RU" dirty="0" err="1" smtClean="0"/>
              <a:t>енолитика</a:t>
            </a:r>
            <a:r>
              <a:rPr lang="ru-RU" dirty="0" smtClean="0"/>
              <a:t> – наука о применении препаратов, оказывающих влияние на клеточную </a:t>
            </a:r>
            <a:r>
              <a:rPr lang="ru-RU" dirty="0" err="1" smtClean="0"/>
              <a:t>сенесценцию</a:t>
            </a:r>
            <a:r>
              <a:rPr lang="ru-RU" dirty="0" smtClean="0"/>
              <a:t>, которые принадлежат к группе </a:t>
            </a:r>
            <a:r>
              <a:rPr lang="ru-RU" dirty="0" err="1" smtClean="0"/>
              <a:t>геропротекторов</a:t>
            </a:r>
            <a:r>
              <a:rPr lang="ru-RU" dirty="0" smtClean="0"/>
              <a:t> и носят название </a:t>
            </a:r>
            <a:r>
              <a:rPr lang="ru-RU" dirty="0" err="1" smtClean="0"/>
              <a:t>сенолитики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Последствия саркопении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смертности;</a:t>
            </a:r>
          </a:p>
          <a:p>
            <a:r>
              <a:rPr lang="ru-RU" dirty="0" smtClean="0"/>
              <a:t>повышение вероятности развития синдрома острого функционального дефицита;</a:t>
            </a:r>
          </a:p>
          <a:p>
            <a:r>
              <a:rPr lang="ru-RU" dirty="0" smtClean="0"/>
              <a:t>синдром падений;</a:t>
            </a:r>
          </a:p>
          <a:p>
            <a:r>
              <a:rPr lang="ru-RU" dirty="0" smtClean="0"/>
              <a:t>переломы;</a:t>
            </a:r>
          </a:p>
          <a:p>
            <a:r>
              <a:rPr lang="ru-RU" dirty="0" smtClean="0"/>
              <a:t>увеличение потребности в стационарной помощи.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6170" y="6286520"/>
            <a:ext cx="967829" cy="571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Экономические последствия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США затраты системы здравоохранения на лечение состояний, ассоциированных с </a:t>
            </a:r>
            <a:r>
              <a:rPr lang="ru-RU" dirty="0" err="1" smtClean="0"/>
              <a:t>саркопенией</a:t>
            </a:r>
            <a:r>
              <a:rPr lang="ru-RU" dirty="0" smtClean="0"/>
              <a:t>, составляют около 18,5 биллионов долларов – 1,5% расходов всей системы здравоохранения;</a:t>
            </a:r>
          </a:p>
          <a:p>
            <a:r>
              <a:rPr lang="ru-RU" dirty="0" smtClean="0"/>
              <a:t>снижение частоты развития саркопении за счет профилактических программ на 10% - экономия 1,1 биллиона долларов.</a:t>
            </a:r>
          </a:p>
          <a:p>
            <a:pPr algn="r">
              <a:buNone/>
            </a:pPr>
            <a:r>
              <a:rPr lang="en-US" sz="2000" b="1" dirty="0" smtClean="0"/>
              <a:t>Janssen I. et al., 2004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267464"/>
            <a:ext cx="1000100" cy="590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Подходы к терапии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нелекарственная терапия (физические нагрузки с сопротивлением, адекватное питание и диета, обогащенная антиоксидантами и белками);</a:t>
            </a:r>
          </a:p>
          <a:p>
            <a:r>
              <a:rPr lang="ru-RU" dirty="0" smtClean="0"/>
              <a:t>нет препаратов с доказанной эффективностью;</a:t>
            </a:r>
          </a:p>
          <a:p>
            <a:r>
              <a:rPr lang="ru-RU" dirty="0" smtClean="0"/>
              <a:t>перспективы лекарственной терапии: </a:t>
            </a:r>
            <a:r>
              <a:rPr lang="ru-RU" dirty="0" err="1" smtClean="0"/>
              <a:t>агонисты</a:t>
            </a:r>
            <a:r>
              <a:rPr lang="ru-RU" dirty="0" smtClean="0"/>
              <a:t> </a:t>
            </a:r>
            <a:r>
              <a:rPr lang="ru-RU" dirty="0" err="1" smtClean="0"/>
              <a:t>грелина</a:t>
            </a:r>
            <a:r>
              <a:rPr lang="ru-RU" dirty="0" smtClean="0"/>
              <a:t>, антитела к </a:t>
            </a:r>
            <a:r>
              <a:rPr lang="ru-RU" dirty="0" err="1" smtClean="0"/>
              <a:t>миостатину</a:t>
            </a:r>
            <a:r>
              <a:rPr lang="ru-RU" dirty="0" smtClean="0"/>
              <a:t>, </a:t>
            </a:r>
            <a:r>
              <a:rPr lang="ru-RU" dirty="0" err="1" smtClean="0"/>
              <a:t>бета-агонисты</a:t>
            </a:r>
            <a:r>
              <a:rPr lang="ru-RU" dirty="0" smtClean="0"/>
              <a:t>, ингибиторы АПФ, селективные </a:t>
            </a:r>
            <a:r>
              <a:rPr lang="ru-RU" dirty="0" err="1" smtClean="0"/>
              <a:t>агонисты</a:t>
            </a:r>
            <a:r>
              <a:rPr lang="ru-RU" dirty="0" smtClean="0"/>
              <a:t> </a:t>
            </a:r>
            <a:r>
              <a:rPr lang="ru-RU" dirty="0" err="1" smtClean="0"/>
              <a:t>андрогеновых</a:t>
            </a:r>
            <a:r>
              <a:rPr lang="ru-RU" dirty="0" smtClean="0"/>
              <a:t> рецепторов, быстрые активаторы </a:t>
            </a:r>
            <a:r>
              <a:rPr lang="ru-RU" dirty="0" err="1" smtClean="0"/>
              <a:t>тропонина</a:t>
            </a:r>
            <a:r>
              <a:rPr lang="ru-RU" dirty="0" smtClean="0"/>
              <a:t> </a:t>
            </a:r>
            <a:r>
              <a:rPr lang="ru-RU" dirty="0" err="1" smtClean="0"/>
              <a:t>поперечно-полосатой</a:t>
            </a:r>
            <a:r>
              <a:rPr lang="ru-RU" dirty="0" smtClean="0"/>
              <a:t> мышечной ткани.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267464"/>
            <a:ext cx="1000100" cy="590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Факторы риска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возраст;</a:t>
            </a:r>
          </a:p>
          <a:p>
            <a:r>
              <a:rPr lang="ru-RU" dirty="0" smtClean="0"/>
              <a:t>плохое питание;</a:t>
            </a:r>
          </a:p>
          <a:p>
            <a:r>
              <a:rPr lang="ru-RU" dirty="0" smtClean="0"/>
              <a:t>длительная иммобилизация;</a:t>
            </a:r>
          </a:p>
          <a:p>
            <a:r>
              <a:rPr lang="ru-RU" dirty="0" smtClean="0"/>
              <a:t>сахарный диабет </a:t>
            </a:r>
            <a:r>
              <a:rPr lang="en-US" dirty="0" smtClean="0"/>
              <a:t>II </a:t>
            </a:r>
            <a:r>
              <a:rPr lang="ru-RU" dirty="0" smtClean="0"/>
              <a:t>типа, ожирение;</a:t>
            </a:r>
          </a:p>
          <a:p>
            <a:r>
              <a:rPr lang="ru-RU" dirty="0" smtClean="0"/>
              <a:t>когнитивный дефицит (исключается доброкачественное когнитивное снижение);</a:t>
            </a:r>
          </a:p>
          <a:p>
            <a:r>
              <a:rPr lang="ru-RU" dirty="0" smtClean="0"/>
              <a:t>дефицит витаминов </a:t>
            </a:r>
            <a:r>
              <a:rPr lang="en-US" dirty="0" smtClean="0"/>
              <a:t>D </a:t>
            </a:r>
            <a:r>
              <a:rPr lang="ru-RU" dirty="0" smtClean="0"/>
              <a:t>и В12;</a:t>
            </a:r>
          </a:p>
          <a:p>
            <a:r>
              <a:rPr lang="ru-RU" dirty="0" smtClean="0"/>
              <a:t>поведенческие факторы (курение, алкоголь), приводящие к развитию синдрома преждевременного старения.</a:t>
            </a:r>
          </a:p>
          <a:p>
            <a:pPr algn="r">
              <a:buNone/>
            </a:pPr>
            <a:r>
              <a:rPr lang="en-US" sz="2500" dirty="0" err="1" smtClean="0"/>
              <a:t>P.J.Atherton</a:t>
            </a:r>
            <a:r>
              <a:rPr lang="en-US" sz="2500" dirty="0" smtClean="0"/>
              <a:t>, 2012</a:t>
            </a:r>
            <a:endParaRPr lang="ru-RU" sz="2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Этиопатогенез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fontAlgn="base"/>
            <a:r>
              <a:rPr lang="ru-RU" dirty="0" smtClean="0"/>
              <a:t>алиментарные факторы: плохое питание, гиперлептинемия, нарушения моторики желудочно-кишечного тракта, возрастной феномен быстрого насыщения, диализная терапия;</a:t>
            </a:r>
          </a:p>
          <a:p>
            <a:pPr lvl="0" fontAlgn="base"/>
            <a:r>
              <a:rPr lang="ru-RU" dirty="0" smtClean="0"/>
              <a:t>поведенческие особенности: гиподинамия и детренированность;</a:t>
            </a:r>
          </a:p>
          <a:p>
            <a:pPr lvl="0" fontAlgn="base"/>
            <a:r>
              <a:rPr lang="ru-RU" dirty="0" smtClean="0"/>
              <a:t>гормональные изменения: возрастное снижение уровней тестостерона и эстрогена, соматотропин и инсулиноподобного фактора роста – 1.</a:t>
            </a:r>
          </a:p>
          <a:p>
            <a:pPr lvl="0" fontAlgn="base"/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Этиопатогенез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fontAlgn="base"/>
            <a:r>
              <a:rPr lang="ru-RU" dirty="0" smtClean="0"/>
              <a:t>возрастные нейроиммуноэндокринные изменения: снижение содержания иммуноглобулина А, G, провоспалительных цитокинов;</a:t>
            </a:r>
          </a:p>
          <a:p>
            <a:pPr lvl="0" fontAlgn="base"/>
            <a:r>
              <a:rPr lang="ru-RU" dirty="0" smtClean="0"/>
              <a:t>возраст-зависимое усиление оксидативных процессов (</a:t>
            </a:r>
            <a:r>
              <a:rPr lang="ru-RU" b="1" dirty="0" smtClean="0"/>
              <a:t>мышечная ткань – зона высокой оксигенации</a:t>
            </a:r>
            <a:r>
              <a:rPr lang="ru-RU" dirty="0" smtClean="0"/>
              <a:t>, в том числе в состоянии покоя);</a:t>
            </a:r>
          </a:p>
          <a:p>
            <a:r>
              <a:rPr lang="ru-RU" dirty="0" smtClean="0"/>
              <a:t>возрастное снижение функции мышечной ткани как белкового депо;</a:t>
            </a:r>
          </a:p>
          <a:p>
            <a:r>
              <a:rPr lang="ru-RU" dirty="0" smtClean="0"/>
              <a:t>возрастное снижение активности альфа-мотонейрона спинного мозга;</a:t>
            </a:r>
          </a:p>
          <a:p>
            <a:r>
              <a:rPr lang="ru-RU" dirty="0" smtClean="0"/>
              <a:t>снижение способности мышечной ткани к регенерации. </a:t>
            </a:r>
          </a:p>
          <a:p>
            <a:pPr lvl="0" fontAlgn="base"/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08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Саркопения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как митохондриальная патология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возрастные изменения мышечной ткани ассоциированы со снижением регуляторной активности митохондрий;</a:t>
            </a:r>
          </a:p>
          <a:p>
            <a:r>
              <a:rPr lang="ru-RU" dirty="0" smtClean="0"/>
              <a:t>изменение соотношения анти-/прооксидантные молекулы, метаболизма кальция, </a:t>
            </a:r>
            <a:r>
              <a:rPr lang="en-US" dirty="0" smtClean="0"/>
              <a:t>ROS-</a:t>
            </a:r>
            <a:r>
              <a:rPr lang="ru-RU" dirty="0" smtClean="0"/>
              <a:t>сигнализации;</a:t>
            </a:r>
          </a:p>
          <a:p>
            <a:r>
              <a:rPr lang="ru-RU" dirty="0" smtClean="0"/>
              <a:t>усиление процессов апоптоза, аутофагии в результате инверсии жизненного цикла митохондрий. </a:t>
            </a:r>
          </a:p>
          <a:p>
            <a:pPr algn="r">
              <a:buNone/>
            </a:pPr>
            <a:r>
              <a:rPr lang="en-US" sz="2500" dirty="0" smtClean="0"/>
              <a:t>A.M.Josef, 2012</a:t>
            </a:r>
            <a:endParaRPr lang="ru-RU" sz="25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Патоморфология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дегенерационная атрофия мышечных волокон, которые напоминают по характеру гистологической картины поздние изменения при полиомиелите;</a:t>
            </a:r>
          </a:p>
          <a:p>
            <a:r>
              <a:rPr lang="ru-RU" dirty="0" smtClean="0"/>
              <a:t>атрофия миоцитов, снижается количество нейромускулярных единиц, двигательных мышечных волокон второго типа, которые являются волокнами быстрого сокращения и обеспечивают, прежде всего, быстрые действия человека (бег, например).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707" y="6357958"/>
            <a:ext cx="848530" cy="50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Клиника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dirty="0" smtClean="0"/>
              <a:t>мышечная слабость, нарушение тонкой моторики, снижение объема повседневной привычной активности, снижение аппетита, нарушение терморегуляции (чувство холода), остеопороз, нарушения осанки;</a:t>
            </a:r>
          </a:p>
          <a:p>
            <a:r>
              <a:rPr lang="ru-RU" dirty="0" smtClean="0"/>
              <a:t>снижение скорости ходьбы, нарушения устойчивости и равновесия, синдром падений.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Что такое клеточное старение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потеря способности клетки к делению (предел </a:t>
            </a:r>
            <a:r>
              <a:rPr lang="ru-RU" dirty="0" err="1" smtClean="0"/>
              <a:t>Хейфлика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этот процесс также называют </a:t>
            </a:r>
            <a:r>
              <a:rPr lang="ru-RU" dirty="0" err="1" smtClean="0"/>
              <a:t>репликативным</a:t>
            </a:r>
            <a:r>
              <a:rPr lang="ru-RU" dirty="0" smtClean="0"/>
              <a:t> старением;</a:t>
            </a:r>
          </a:p>
          <a:p>
            <a:r>
              <a:rPr lang="ru-RU" dirty="0" smtClean="0"/>
              <a:t>в русскоязычной литературе под термином клеточное старение также понимают снижение функциональной активности клеток по мере увеличения их возраста.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i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ДИАГНОСТИКА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707" y="6357958"/>
            <a:ext cx="848530" cy="50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Диагностика</a:t>
            </a:r>
            <a:r>
              <a:rPr lang="ru-RU" dirty="0" smtClean="0"/>
              <a:t> (EWGSOP, 2009)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207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500034" y="1571612"/>
            <a:ext cx="8215370" cy="4572032"/>
            <a:chOff x="3127" y="9467"/>
            <a:chExt cx="5647" cy="4180"/>
          </a:xfrm>
        </p:grpSpPr>
        <p:sp>
          <p:nvSpPr>
            <p:cNvPr id="2076" name="AutoShape 28"/>
            <p:cNvSpPr>
              <a:spLocks noChangeAspect="1" noChangeArrowheads="1" noTextEdit="1"/>
            </p:cNvSpPr>
            <p:nvPr/>
          </p:nvSpPr>
          <p:spPr bwMode="auto">
            <a:xfrm>
              <a:off x="3127" y="9467"/>
              <a:ext cx="5647" cy="418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5" name="AutoShape 27"/>
            <p:cNvSpPr>
              <a:spLocks noChangeArrowheads="1"/>
            </p:cNvSpPr>
            <p:nvPr/>
          </p:nvSpPr>
          <p:spPr bwMode="auto">
            <a:xfrm>
              <a:off x="4962" y="9606"/>
              <a:ext cx="1835" cy="417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Возраст 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&gt; 65 </a:t>
              </a:r>
              <a:r>
                <a:rPr kumimoji="0" lang="en-US" sz="14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лет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4" name="AutoShape 26"/>
            <p:cNvSpPr>
              <a:spLocks noChangeArrowheads="1"/>
            </p:cNvSpPr>
            <p:nvPr/>
          </p:nvSpPr>
          <p:spPr bwMode="auto">
            <a:xfrm>
              <a:off x="4962" y="10303"/>
              <a:ext cx="1840" cy="557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Определение скорости ходьбы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3" name="AutoShape 25"/>
            <p:cNvSpPr>
              <a:spLocks noChangeArrowheads="1"/>
            </p:cNvSpPr>
            <p:nvPr/>
          </p:nvSpPr>
          <p:spPr bwMode="auto">
            <a:xfrm>
              <a:off x="3974" y="10999"/>
              <a:ext cx="1128" cy="333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&gt; 0,8 м/с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2" name="AutoShape 24"/>
            <p:cNvSpPr>
              <a:spLocks noChangeArrowheads="1"/>
            </p:cNvSpPr>
            <p:nvPr/>
          </p:nvSpPr>
          <p:spPr bwMode="auto">
            <a:xfrm>
              <a:off x="6797" y="10999"/>
              <a:ext cx="1127" cy="336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&lt; 0,8 м/с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1" name="AutoShape 23"/>
            <p:cNvSpPr>
              <a:spLocks noChangeArrowheads="1"/>
            </p:cNvSpPr>
            <p:nvPr/>
          </p:nvSpPr>
          <p:spPr bwMode="auto">
            <a:xfrm>
              <a:off x="6515" y="11557"/>
              <a:ext cx="1837" cy="557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Измерение 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мышечной массы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0" name="AutoShape 22"/>
            <p:cNvSpPr>
              <a:spLocks noChangeArrowheads="1"/>
            </p:cNvSpPr>
            <p:nvPr/>
          </p:nvSpPr>
          <p:spPr bwMode="auto">
            <a:xfrm>
              <a:off x="3693" y="11557"/>
              <a:ext cx="1412" cy="329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Динамометрия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" name="AutoShape 21"/>
            <p:cNvSpPr>
              <a:spLocks noChangeArrowheads="1"/>
            </p:cNvSpPr>
            <p:nvPr/>
          </p:nvSpPr>
          <p:spPr bwMode="auto">
            <a:xfrm>
              <a:off x="4502" y="12406"/>
              <a:ext cx="989" cy="3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Снижена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" name="AutoShape 20"/>
            <p:cNvSpPr>
              <a:spLocks noChangeArrowheads="1"/>
            </p:cNvSpPr>
            <p:nvPr/>
          </p:nvSpPr>
          <p:spPr bwMode="auto">
            <a:xfrm>
              <a:off x="3410" y="12392"/>
              <a:ext cx="988" cy="33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Норма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AutoShape 19"/>
            <p:cNvSpPr>
              <a:spLocks noChangeArrowheads="1"/>
            </p:cNvSpPr>
            <p:nvPr/>
          </p:nvSpPr>
          <p:spPr bwMode="auto">
            <a:xfrm>
              <a:off x="3268" y="12951"/>
              <a:ext cx="1131" cy="557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Нет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саркопении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AutoShape 18"/>
            <p:cNvSpPr>
              <a:spLocks noChangeArrowheads="1"/>
            </p:cNvSpPr>
            <p:nvPr/>
          </p:nvSpPr>
          <p:spPr bwMode="auto">
            <a:xfrm>
              <a:off x="6233" y="12950"/>
              <a:ext cx="1130" cy="329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Саркопения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5" name="AutoShape 17"/>
            <p:cNvSpPr>
              <a:spLocks noChangeArrowheads="1"/>
            </p:cNvSpPr>
            <p:nvPr/>
          </p:nvSpPr>
          <p:spPr bwMode="auto">
            <a:xfrm>
              <a:off x="6375" y="12393"/>
              <a:ext cx="989" cy="331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Снижена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4" name="AutoShape 16"/>
            <p:cNvSpPr>
              <a:spLocks noChangeArrowheads="1"/>
            </p:cNvSpPr>
            <p:nvPr/>
          </p:nvSpPr>
          <p:spPr bwMode="auto">
            <a:xfrm>
              <a:off x="7503" y="12393"/>
              <a:ext cx="989" cy="331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Норма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7504" y="12951"/>
              <a:ext cx="1131" cy="556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Нет</a:t>
              </a:r>
              <a:b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</a:b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саркопении</a:t>
              </a: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2" name="AutoShape 14"/>
            <p:cNvSpPr>
              <a:spLocks noChangeShapeType="1"/>
            </p:cNvSpPr>
            <p:nvPr/>
          </p:nvSpPr>
          <p:spPr bwMode="auto">
            <a:xfrm>
              <a:off x="5880" y="10023"/>
              <a:ext cx="2" cy="2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AutoShape 13"/>
            <p:cNvSpPr>
              <a:spLocks noChangeShapeType="1"/>
            </p:cNvSpPr>
            <p:nvPr/>
          </p:nvSpPr>
          <p:spPr bwMode="auto">
            <a:xfrm>
              <a:off x="6802" y="10582"/>
              <a:ext cx="559" cy="41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0" name="AutoShape 12"/>
            <p:cNvSpPr>
              <a:spLocks noChangeShapeType="1"/>
            </p:cNvSpPr>
            <p:nvPr/>
          </p:nvSpPr>
          <p:spPr bwMode="auto">
            <a:xfrm flipH="1">
              <a:off x="4538" y="10582"/>
              <a:ext cx="424" cy="41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9" name="AutoShape 11"/>
            <p:cNvSpPr>
              <a:spLocks noChangeShapeType="1"/>
            </p:cNvSpPr>
            <p:nvPr/>
          </p:nvSpPr>
          <p:spPr bwMode="auto">
            <a:xfrm flipH="1">
              <a:off x="4399" y="11332"/>
              <a:ext cx="139" cy="22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8" name="AutoShape 10"/>
            <p:cNvSpPr>
              <a:spLocks noChangeShapeType="1"/>
            </p:cNvSpPr>
            <p:nvPr/>
          </p:nvSpPr>
          <p:spPr bwMode="auto">
            <a:xfrm flipH="1">
              <a:off x="3904" y="11886"/>
              <a:ext cx="495" cy="5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7" name="AutoShape 9"/>
            <p:cNvSpPr>
              <a:spLocks noChangeShapeType="1"/>
            </p:cNvSpPr>
            <p:nvPr/>
          </p:nvSpPr>
          <p:spPr bwMode="auto">
            <a:xfrm>
              <a:off x="4399" y="11886"/>
              <a:ext cx="635" cy="5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AutoShape 8"/>
            <p:cNvSpPr>
              <a:spLocks noChangeShapeType="1"/>
            </p:cNvSpPr>
            <p:nvPr/>
          </p:nvSpPr>
          <p:spPr bwMode="auto">
            <a:xfrm flipH="1">
              <a:off x="3834" y="12724"/>
              <a:ext cx="70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AutoShape 7"/>
            <p:cNvSpPr>
              <a:spLocks noChangeShapeType="1"/>
            </p:cNvSpPr>
            <p:nvPr/>
          </p:nvSpPr>
          <p:spPr bwMode="auto">
            <a:xfrm flipV="1">
              <a:off x="5034" y="11836"/>
              <a:ext cx="1481" cy="5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AutoShape 6"/>
            <p:cNvSpPr>
              <a:spLocks noChangeShapeType="1"/>
            </p:cNvSpPr>
            <p:nvPr/>
          </p:nvSpPr>
          <p:spPr bwMode="auto">
            <a:xfrm>
              <a:off x="7361" y="11335"/>
              <a:ext cx="73" cy="22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AutoShape 5"/>
            <p:cNvSpPr>
              <a:spLocks noChangeShapeType="1"/>
            </p:cNvSpPr>
            <p:nvPr/>
          </p:nvSpPr>
          <p:spPr bwMode="auto">
            <a:xfrm flipH="1">
              <a:off x="6870" y="12114"/>
              <a:ext cx="564" cy="2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AutoShape 4"/>
            <p:cNvSpPr>
              <a:spLocks noChangeShapeType="1"/>
            </p:cNvSpPr>
            <p:nvPr/>
          </p:nvSpPr>
          <p:spPr bwMode="auto">
            <a:xfrm>
              <a:off x="7434" y="12114"/>
              <a:ext cx="564" cy="2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 flipH="1">
              <a:off x="6798" y="12724"/>
              <a:ext cx="72" cy="2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0" name="AutoShape 2"/>
            <p:cNvSpPr>
              <a:spLocks noChangeShapeType="1"/>
            </p:cNvSpPr>
            <p:nvPr/>
          </p:nvSpPr>
          <p:spPr bwMode="auto">
            <a:xfrm>
              <a:off x="7998" y="12724"/>
              <a:ext cx="72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Скрининг саркопении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707" y="6357958"/>
            <a:ext cx="848530" cy="50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Содержимое 6" descr="SARC-F-Screen-for-Sarcopenia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349" y="1357298"/>
            <a:ext cx="7572428" cy="4714907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Диагностика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мышечная сила менее 16 кг для женщин и менее 27 кг для мужчин (по данным кистевой динамометрии) или уровень физической работоспособности 8 или менее пунктов по данным теста </a:t>
            </a:r>
            <a:r>
              <a:rPr lang="en-US" dirty="0" smtClean="0">
                <a:solidFill>
                  <a:srgbClr val="00B050"/>
                </a:solidFill>
              </a:rPr>
              <a:t>Short Physical Performance Battery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</a:p>
          <a:p>
            <a:r>
              <a:rPr lang="ru-RU" dirty="0" smtClean="0"/>
              <a:t>мышечная масса/рост2 – менее 5,5 кг/м2 для женщин и менее 7,26 кг/м2 для мужчин (по данным </a:t>
            </a:r>
            <a:r>
              <a:rPr lang="ru-RU" dirty="0" err="1" smtClean="0"/>
              <a:t>двухфотонной</a:t>
            </a:r>
            <a:r>
              <a:rPr lang="ru-RU" dirty="0" smtClean="0"/>
              <a:t> рентгеновской </a:t>
            </a:r>
            <a:r>
              <a:rPr lang="ru-RU" dirty="0" err="1" smtClean="0"/>
              <a:t>абсорбциометрии</a:t>
            </a:r>
            <a:r>
              <a:rPr lang="ru-RU" dirty="0" smtClean="0"/>
              <a:t>);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707" y="6357958"/>
            <a:ext cx="848530" cy="50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Просто,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 достоверно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окружность руки – 3,14 * толщину кожно-мышечной складки трицепса.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r>
              <a:rPr lang="ru-RU" sz="3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изкая</a:t>
            </a:r>
            <a:r>
              <a:rPr kumimoji="0" lang="ru-RU" sz="3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мышечная масса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&lt;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21,1 см для мужчин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45150" algn="l"/>
              </a:tabLst>
            </a:pPr>
            <a:r>
              <a:rPr lang="en-US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&lt; </a:t>
            </a:r>
            <a:r>
              <a:rPr lang="ru-RU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9,2 см для женщин. 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5645150" algn="l"/>
              </a:tabLst>
            </a:pPr>
            <a:r>
              <a:rPr lang="ru-RU" sz="3600" i="1" dirty="0" smtClean="0"/>
              <a:t>                                          </a:t>
            </a:r>
            <a:r>
              <a:rPr lang="en-US" sz="3600" i="1" dirty="0" smtClean="0"/>
              <a:t>F, </a:t>
            </a:r>
            <a:r>
              <a:rPr lang="en-US" sz="3600" i="1" dirty="0" err="1" smtClean="0"/>
              <a:t>Landi</a:t>
            </a:r>
            <a:r>
              <a:rPr lang="en-US" sz="3600" i="1" dirty="0" smtClean="0"/>
              <a:t> et al.</a:t>
            </a:r>
            <a:r>
              <a:rPr lang="ru-RU" sz="3600" i="1" dirty="0" smtClean="0"/>
              <a:t>, 2013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42342"/>
            <a:ext cx="1214414" cy="71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Лабораторная диагностика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не проводится посредством рутинных методов;</a:t>
            </a:r>
          </a:p>
          <a:p>
            <a:r>
              <a:rPr lang="ru-RU" dirty="0" smtClean="0"/>
              <a:t>не выявлены биохимические маркеры, которые могут быть использованы в рутинной практике;</a:t>
            </a:r>
          </a:p>
          <a:p>
            <a:r>
              <a:rPr lang="ru-RU" dirty="0" smtClean="0"/>
              <a:t>рассматривается возможность измерения уровня пептида коллагена </a:t>
            </a:r>
            <a:r>
              <a:rPr lang="en-US" dirty="0" smtClean="0"/>
              <a:t>IV </a:t>
            </a:r>
            <a:r>
              <a:rPr lang="ru-RU" dirty="0" smtClean="0"/>
              <a:t>типа </a:t>
            </a:r>
            <a:r>
              <a:rPr lang="en-US" dirty="0" smtClean="0"/>
              <a:t>P6NP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саркопения ассоциирована с гипохромной анемией (низкий уровень гемоглобина), но это не патогномонично.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Алгоритм диагностики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1). Скрининг </a:t>
            </a:r>
            <a:r>
              <a:rPr lang="en-US" dirty="0" smtClean="0"/>
              <a:t>SARC-F</a:t>
            </a:r>
          </a:p>
          <a:p>
            <a:pPr>
              <a:buNone/>
            </a:pPr>
            <a:r>
              <a:rPr lang="en-US" dirty="0" smtClean="0"/>
              <a:t>2)</a:t>
            </a:r>
            <a:r>
              <a:rPr lang="ru-RU" dirty="0" smtClean="0"/>
              <a:t>. Определение мышечной силы (динамометрия)</a:t>
            </a:r>
          </a:p>
          <a:p>
            <a:pPr>
              <a:buNone/>
            </a:pPr>
            <a:r>
              <a:rPr lang="ru-RU" dirty="0" smtClean="0"/>
              <a:t>3). Определение мышечной массы – после выполнения этих ступеней выполняется заключение о наличии саркопении</a:t>
            </a:r>
          </a:p>
          <a:p>
            <a:pPr>
              <a:buNone/>
            </a:pPr>
            <a:r>
              <a:rPr lang="ru-RU" dirty="0" smtClean="0"/>
              <a:t>4). Тесты на физическую работоспособность – проводится в заключении диагностики для оценки тяжести саркопении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Синдромальная дифференциальная диагностика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возрастная анорексия;</a:t>
            </a:r>
          </a:p>
          <a:p>
            <a:r>
              <a:rPr lang="ru-RU" dirty="0" smtClean="0"/>
              <a:t>кахексия (вторичный миопатический синдром на фоне соматической, неврологической или онкологической патологии);</a:t>
            </a:r>
          </a:p>
          <a:p>
            <a:r>
              <a:rPr lang="ru-RU" dirty="0" smtClean="0"/>
              <a:t>дегидратация (включая дегидратацию как гериатрический синдром).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Клинические параметры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дифференциальной диагностики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346"/>
                <a:gridCol w="1534494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Диагностический параметр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Анорексия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Саркопения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Кахексия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Дегидратация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потеря</a:t>
                      </a:r>
                      <a:r>
                        <a:rPr lang="ru-RU" baseline="0" dirty="0" smtClean="0"/>
                        <a:t> веса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умеренная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легкая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выраженная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 легкой до умеренной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мышечная масса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умеренное 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резкое 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жировая масса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может увеличиваться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резкое 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базальный метаболизм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активность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аппетит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значительное 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Лабораторные параметры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дифференциальной диагностики</a:t>
            </a:r>
            <a:endParaRPr lang="ru-RU" b="1" dirty="0">
              <a:solidFill>
                <a:srgbClr val="00B050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346"/>
                <a:gridCol w="1534494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Диагностический параметр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Анорексия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Саркопения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Кахексия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Дегидратация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протеолиз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значительное 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инсулинорезистентность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триглицериды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сывороточный </a:t>
                      </a:r>
                      <a:r>
                        <a:rPr lang="ru-RU" dirty="0" err="1" smtClean="0"/>
                        <a:t>креатинин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разные</a:t>
                      </a:r>
                      <a:r>
                        <a:rPr lang="ru-RU" baseline="0" dirty="0" smtClean="0"/>
                        <a:t> параметры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возможно увеличение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азот мочевины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разные</a:t>
                      </a:r>
                      <a:r>
                        <a:rPr lang="ru-RU" baseline="0" dirty="0" smtClean="0"/>
                        <a:t> параметры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цитокины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изменены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небольшое 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значительное увеличение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 динамики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Характеристика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err="1" smtClean="0">
                <a:solidFill>
                  <a:srgbClr val="00B050"/>
                </a:solidFill>
              </a:rPr>
              <a:t>сенесцентных</a:t>
            </a:r>
            <a:r>
              <a:rPr lang="ru-RU" b="1" dirty="0" smtClean="0">
                <a:solidFill>
                  <a:srgbClr val="00B050"/>
                </a:solidFill>
              </a:rPr>
              <a:t> клеток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клетки могут делиться только определённое число раз, после чего переходят в стадию старения;</a:t>
            </a:r>
          </a:p>
          <a:p>
            <a:r>
              <a:rPr lang="ru-RU" dirty="0" smtClean="0"/>
              <a:t>снижение интенсивности </a:t>
            </a:r>
            <a:r>
              <a:rPr lang="ru-RU" dirty="0" err="1" smtClean="0"/>
              <a:t>энергообмена</a:t>
            </a:r>
            <a:r>
              <a:rPr lang="ru-RU" dirty="0" smtClean="0"/>
              <a:t>, замедлением синтеза РНК и белков, понижение эффективности репарации ДНК и накопление мутаций;</a:t>
            </a:r>
          </a:p>
          <a:p>
            <a:r>
              <a:rPr lang="ru-RU" dirty="0" smtClean="0"/>
              <a:t>разбалансировка клеточной регуляции, </a:t>
            </a:r>
            <a:r>
              <a:rPr lang="ru-RU" dirty="0" err="1" smtClean="0"/>
              <a:t>нейроиммунноэндокринных</a:t>
            </a:r>
            <a:r>
              <a:rPr lang="ru-RU" dirty="0" smtClean="0"/>
              <a:t> связей между клетками;</a:t>
            </a:r>
          </a:p>
          <a:p>
            <a:r>
              <a:rPr lang="ru-RU" dirty="0" smtClean="0"/>
              <a:t>накопление специфического </a:t>
            </a:r>
            <a:r>
              <a:rPr lang="ru-RU" dirty="0" err="1" smtClean="0"/>
              <a:t>гликолипопретеида</a:t>
            </a:r>
            <a:r>
              <a:rPr lang="ru-RU" dirty="0" smtClean="0"/>
              <a:t> липофусцина и активация </a:t>
            </a:r>
            <a:r>
              <a:rPr lang="ru-RU" dirty="0" err="1" smtClean="0"/>
              <a:t>бета-галактозидазы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МУЛЬТИМОДАЛЬНЫЕ ПРОГРАММЫ ПРОФИЛАКТИКИ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Как правильно питаться?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Особенно мужчинам!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sutochnaya-norma-myasa-dlya-muzhchin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567" y="1600200"/>
            <a:ext cx="6792866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400 грамм желтых, красных, синих и зеленых продуктов день!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Основы правильного питания Все о здоровом образе жизни и пользе натуральных продук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9144000" cy="5286387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642524_1050643431723584_6367044565446231464_n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8757"/>
            <a:ext cx="4410425" cy="3937823"/>
          </a:xfrm>
        </p:spPr>
      </p:pic>
      <p:pic>
        <p:nvPicPr>
          <p:cNvPr id="1026" name="Picture 2" descr="C:\Users\Lenovo\Pictures\14610981_1050643478390246_7218976274653077285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"/>
            <a:ext cx="4786314" cy="4572007"/>
          </a:xfrm>
          <a:prstGeom prst="rect">
            <a:avLst/>
          </a:prstGeom>
          <a:noFill/>
        </p:spPr>
      </p:pic>
      <p:pic>
        <p:nvPicPr>
          <p:cNvPr id="1027" name="Picture 3" descr="C:\Users\Lenovo\Pictures\14650472_1050659938388600_8964879834257904038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3643314"/>
            <a:ext cx="4429156" cy="2909886"/>
          </a:xfrm>
          <a:prstGeom prst="rect">
            <a:avLst/>
          </a:prstGeom>
          <a:noFill/>
        </p:spPr>
      </p:pic>
      <p:pic>
        <p:nvPicPr>
          <p:cNvPr id="7" name="Picture 2" descr="C:\Users\Admin\Desktop\untitled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24" y="6096018"/>
            <a:ext cx="1142976" cy="761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                                   </a:t>
            </a:r>
            <a:r>
              <a:rPr lang="ru-RU" dirty="0" smtClean="0"/>
              <a:t>    </a:t>
            </a:r>
            <a:r>
              <a:rPr lang="ru-RU" b="1" dirty="0" smtClean="0">
                <a:solidFill>
                  <a:srgbClr val="00B050"/>
                </a:solidFill>
              </a:rPr>
              <a:t>- </a:t>
            </a:r>
            <a:r>
              <a:rPr lang="en-US" b="1" dirty="0" smtClean="0">
                <a:solidFill>
                  <a:srgbClr val="00B050"/>
                </a:solidFill>
              </a:rPr>
              <a:t>1 </a:t>
            </a:r>
            <a:r>
              <a:rPr lang="ru-RU" b="1" dirty="0" smtClean="0">
                <a:solidFill>
                  <a:srgbClr val="00B050"/>
                </a:solidFill>
              </a:rPr>
              <a:t>«</a:t>
            </a:r>
            <a:r>
              <a:rPr lang="en-US" b="1" dirty="0" smtClean="0">
                <a:solidFill>
                  <a:srgbClr val="00B050"/>
                </a:solidFill>
              </a:rPr>
              <a:t>drink</a:t>
            </a:r>
            <a:r>
              <a:rPr lang="ru-RU" b="1" dirty="0" smtClean="0">
                <a:solidFill>
                  <a:srgbClr val="00B050"/>
                </a:solidFill>
              </a:rPr>
              <a:t>» 5 раз в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                                             неделю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                                             - 25 мл 70% спирта для ж                                    для женщин и 30                                                                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                                               мл для мужчин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7346" name="Picture 2" descr="Вино красное полезные свойства и ещё а, также и вместе с этим и - испанское вино m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857752" cy="6858001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236" y="6000768"/>
            <a:ext cx="1451764" cy="85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://belopolye.ru/known_people/june/img/chaz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6858000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143668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Сколько надо пить воды: колебания в пределах не более 1%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raspredelenievod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869" y="1600200"/>
            <a:ext cx="4752261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143668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Жажда – понятие субъективное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25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943" y="1600200"/>
            <a:ext cx="5952113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143668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Сколько надо пить воды: объемы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e-BY" dirty="0" smtClean="0"/>
              <a:t>человек весом в 70 кг - 45 литров воды;</a:t>
            </a:r>
          </a:p>
          <a:p>
            <a:r>
              <a:rPr lang="be-BY" dirty="0" smtClean="0"/>
              <a:t>30 литров внутри клеток, 15 литров – в плазме крови и в тканях;</a:t>
            </a:r>
          </a:p>
          <a:p>
            <a:r>
              <a:rPr lang="be-BY" b="1" dirty="0" smtClean="0">
                <a:solidFill>
                  <a:srgbClr val="00B050"/>
                </a:solidFill>
              </a:rPr>
              <a:t>пить надо в среднем 30 – 50 мл на один килограмм массы тела</a:t>
            </a:r>
            <a:r>
              <a:rPr lang="be-BY" dirty="0" smtClean="0"/>
              <a:t>;</a:t>
            </a:r>
          </a:p>
          <a:p>
            <a:r>
              <a:rPr lang="be-BY" dirty="0" smtClean="0"/>
              <a:t> при наличии заболеваний – следовать рекомендациям врача!</a:t>
            </a: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143668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Омега 3 жирные кислоты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мозг – «липидный» орган, для работы которого жизненно необходимы омега 3 жирные кислоты;</a:t>
            </a:r>
          </a:p>
          <a:p>
            <a:r>
              <a:rPr lang="ru-RU" dirty="0" smtClean="0"/>
              <a:t> </a:t>
            </a:r>
            <a:r>
              <a:rPr lang="ru-RU" dirty="0" smtClean="0">
                <a:latin typeface="+mj-lt"/>
              </a:rPr>
              <a:t>потребление </a:t>
            </a:r>
            <a:r>
              <a:rPr lang="ru-RU" dirty="0" smtClean="0">
                <a:latin typeface="+mj-lt"/>
                <a:cs typeface="Times New Roman" pitchFamily="18" charset="0"/>
              </a:rPr>
              <a:t>морской жирной рыбы (скумбрию, сардину, сельдь иваси) по 300–400 г в неделю в </a:t>
            </a:r>
            <a:r>
              <a:rPr lang="ru-RU" dirty="0" err="1" smtClean="0">
                <a:latin typeface="+mj-lt"/>
                <a:cs typeface="Times New Roman" pitchFamily="18" charset="0"/>
              </a:rPr>
              <a:t>запеченом</a:t>
            </a:r>
            <a:r>
              <a:rPr lang="ru-RU" dirty="0" smtClean="0">
                <a:latin typeface="+mj-lt"/>
                <a:cs typeface="Times New Roman" pitchFamily="18" charset="0"/>
              </a:rPr>
              <a:t> или консервированном виде достоверно улучшает когнитивные способности. </a:t>
            </a:r>
            <a:endParaRPr lang="ru-RU" dirty="0">
              <a:latin typeface="+mj-lt"/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7665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Иммуносенесценция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сенесцентные</a:t>
            </a:r>
            <a:r>
              <a:rPr lang="ru-RU" dirty="0" smtClean="0"/>
              <a:t> клетки могут долгое время оставаться жизнеспособными;</a:t>
            </a:r>
          </a:p>
          <a:p>
            <a:r>
              <a:rPr lang="ru-RU" dirty="0" smtClean="0"/>
              <a:t>после остановки деления и торможения клеточного цикла у них не наступает программируемой клеточной гибели;</a:t>
            </a:r>
          </a:p>
          <a:p>
            <a:r>
              <a:rPr lang="ru-RU" dirty="0" smtClean="0"/>
              <a:t>активируется иммунная система, с возрастом нарастает иммунная нагрузка;</a:t>
            </a:r>
          </a:p>
          <a:p>
            <a:r>
              <a:rPr lang="ru-RU" dirty="0" smtClean="0"/>
              <a:t>происходит накопление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 вследствие истощения резервов иммунной системы.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Не менее 50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грамм орехов в день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588" y="1428736"/>
            <a:ext cx="6786824" cy="4697427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186" y="6215082"/>
            <a:ext cx="108881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 возрастом теряется миелин: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нужно 10 мг цинка в день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myelin shea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9864" y="1600200"/>
            <a:ext cx="5564272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6170" y="6286520"/>
            <a:ext cx="967829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100 грамм семечек тыквы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538025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6170" y="6286520"/>
            <a:ext cx="967829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Йогурт на ночь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нормализация потребления кальция: профилактика остеопороза, деменции, мочекаменной болезни, патологии сердечно-сосудистой системы, запоров;</a:t>
            </a:r>
          </a:p>
          <a:p>
            <a:r>
              <a:rPr lang="ru-RU" dirty="0" smtClean="0"/>
              <a:t>должный уровень потребления кальция – 600 – 1000 мг/день;</a:t>
            </a:r>
          </a:p>
          <a:p>
            <a:r>
              <a:rPr lang="ru-RU" dirty="0" smtClean="0"/>
              <a:t>ночью – увеличение расходование кальция – для восстановления запасов – один йогурт перед сном!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Физическая активность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3010" name="Picture 2" descr="Значение физкультуры для пожилых людейПоиск лекарств в аптеках Киева. . Цены и наличие лекарства в аптеках Украины. . Пошук лік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220" y="6072206"/>
            <a:ext cx="133078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Почему важно?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В любом возрасте физическая активность - это:</a:t>
            </a:r>
          </a:p>
          <a:p>
            <a:r>
              <a:rPr lang="ru-RU" dirty="0" smtClean="0"/>
              <a:t>снижение смертности,</a:t>
            </a:r>
          </a:p>
          <a:p>
            <a:r>
              <a:rPr lang="ru-RU" dirty="0" smtClean="0"/>
              <a:t>снижение частоты развития инсульта, инфаркта, сахарного диабета,</a:t>
            </a:r>
          </a:p>
          <a:p>
            <a:r>
              <a:rPr lang="ru-RU" dirty="0" smtClean="0"/>
              <a:t>предупреждение депрессии,</a:t>
            </a:r>
          </a:p>
          <a:p>
            <a:r>
              <a:rPr lang="ru-RU" dirty="0" smtClean="0"/>
              <a:t>снижение частоты развития рака толстой кишки и молочной железы.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3218" y="6072206"/>
            <a:ext cx="1330781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Рекомендации ВОЗ, 2010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аэробные нагрузки средней интенсивности 150 минут в неделю </a:t>
            </a:r>
            <a:r>
              <a:rPr lang="ru-RU" b="1" dirty="0" smtClean="0">
                <a:solidFill>
                  <a:srgbClr val="00B050"/>
                </a:solidFill>
              </a:rPr>
              <a:t>или</a:t>
            </a:r>
          </a:p>
          <a:p>
            <a:r>
              <a:rPr lang="ru-RU" dirty="0" smtClean="0"/>
              <a:t>аэробные нагрузки высокой интенсивности 75 минут в неделю,</a:t>
            </a:r>
          </a:p>
          <a:p>
            <a:r>
              <a:rPr lang="ru-RU" dirty="0" smtClean="0"/>
              <a:t>не менее 10 минут в день,</a:t>
            </a:r>
          </a:p>
          <a:p>
            <a:r>
              <a:rPr lang="ru-RU" dirty="0" smtClean="0"/>
              <a:t>упражнения для укрепления основных мышечных групп не менее 2 дней в неделю,</a:t>
            </a:r>
          </a:p>
          <a:p>
            <a:r>
              <a:rPr lang="ru-RU" dirty="0" smtClean="0"/>
              <a:t>упражнения на баланс (</a:t>
            </a:r>
            <a:r>
              <a:rPr lang="ru-RU" dirty="0" err="1" smtClean="0"/>
              <a:t>чай-ши</a:t>
            </a:r>
            <a:r>
              <a:rPr lang="ru-RU" dirty="0" smtClean="0"/>
              <a:t>) или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любые доступные упражнения по состоянию здоровья! 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4202" y="6143644"/>
            <a:ext cx="1209797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eep-fit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3482" y="6286520"/>
            <a:ext cx="969755" cy="57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ТАРГЕНТНАЯ ТЕРАПИЯ И РЕАБИЛИТАЦИЯ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err="1" smtClean="0">
                <a:solidFill>
                  <a:srgbClr val="00B050"/>
                </a:solidFill>
              </a:rPr>
              <a:t>SarQol</a:t>
            </a:r>
            <a:r>
              <a:rPr lang="ru-RU" sz="3000" b="1" dirty="0" smtClean="0">
                <a:solidFill>
                  <a:srgbClr val="00B050"/>
                </a:solidFill>
              </a:rPr>
              <a:t> </a:t>
            </a:r>
            <a:r>
              <a:rPr lang="en-US" sz="3000" b="1" dirty="0" smtClean="0">
                <a:solidFill>
                  <a:srgbClr val="00B050"/>
                </a:solidFill>
              </a:rPr>
              <a:t> (Sarcopenia and Quality of life)</a:t>
            </a:r>
            <a:r>
              <a:rPr lang="ru-RU" sz="3000" b="1" dirty="0" smtClean="0">
                <a:solidFill>
                  <a:srgbClr val="00B050"/>
                </a:solidFill>
              </a:rPr>
              <a:t>: построение таргетных программ реабилитации 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опросник, который позволяет выявить как саркопения влияет на качество жизни;</a:t>
            </a:r>
          </a:p>
          <a:p>
            <a:r>
              <a:rPr lang="ru-RU" dirty="0" smtClean="0"/>
              <a:t>позволяет выявить какие аспекты качества жизни страдают и разработать таргетную программу реабилитации;</a:t>
            </a:r>
          </a:p>
          <a:p>
            <a:r>
              <a:rPr lang="ru-RU" dirty="0" smtClean="0"/>
              <a:t> заполняется около 10 минут;</a:t>
            </a:r>
          </a:p>
          <a:p>
            <a:r>
              <a:rPr lang="ru-RU" dirty="0" smtClean="0"/>
              <a:t>22 вопроса, 55 оценочных позиций, 100 баллов;</a:t>
            </a:r>
          </a:p>
          <a:p>
            <a:r>
              <a:rPr lang="ru-RU" dirty="0" smtClean="0"/>
              <a:t>для амбулаторных пациентов после 65 лет.</a:t>
            </a:r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МЕХАНИЗМЫ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КЛЕТОЧНОЙ СЕНЕСЦЕНЦИИ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SarQol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(Sarcopenia and Quality of life)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Ощущаете ли Вы снижение силы мышц?</a:t>
            </a:r>
          </a:p>
          <a:p>
            <a:pPr marL="514350" indent="-514350">
              <a:buAutoNum type="arabicPeriod"/>
            </a:pPr>
            <a:r>
              <a:rPr lang="ru-RU" dirty="0" smtClean="0"/>
              <a:t>Есть у Вас ли боль в мышцах?</a:t>
            </a:r>
          </a:p>
          <a:p>
            <a:pPr marL="514350" indent="-514350">
              <a:buAutoNum type="arabicPeriod"/>
            </a:pPr>
            <a:r>
              <a:rPr lang="ru-RU" dirty="0" smtClean="0"/>
              <a:t>Ощущаете ли Вы дискомфорт при небольших физических нагрузках?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Ощущаете ли Вы дискомфорт при умеренных физических нагрузках?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Ощущаете ли Вы дискомфорт при интенсивных физических нагрузках?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SarQol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(Sarcopenia and Quality of life)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6. Ощущаете ли Вы свой возраст?</a:t>
            </a:r>
          </a:p>
          <a:p>
            <a:pPr>
              <a:buNone/>
            </a:pPr>
            <a:r>
              <a:rPr lang="ru-RU" dirty="0" smtClean="0"/>
              <a:t>7. Если «да», то что именно заставляет Вас обращать на это внимание?</a:t>
            </a:r>
          </a:p>
          <a:p>
            <a:pPr>
              <a:buNone/>
            </a:pPr>
            <a:r>
              <a:rPr lang="ru-RU" dirty="0" smtClean="0"/>
              <a:t>8. У Вас есть ощущение физической слабости?</a:t>
            </a:r>
          </a:p>
          <a:p>
            <a:pPr>
              <a:buNone/>
            </a:pPr>
            <a:r>
              <a:rPr lang="ru-RU" dirty="0" smtClean="0"/>
              <a:t>9. Есть ли у Вас ощущение ограниченности в физической активности?</a:t>
            </a:r>
          </a:p>
          <a:p>
            <a:pPr>
              <a:buNone/>
            </a:pPr>
            <a:r>
              <a:rPr lang="ru-RU" dirty="0" smtClean="0"/>
              <a:t>10. Есть ли у Вас ощущение усталости при ходьбе? </a:t>
            </a:r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SarQol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(Sarcopenia and Quality of life)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11. Ощущаете ли Вы проблемы с балансом?</a:t>
            </a:r>
          </a:p>
          <a:p>
            <a:pPr>
              <a:buNone/>
            </a:pPr>
            <a:r>
              <a:rPr lang="ru-RU" dirty="0" smtClean="0"/>
              <a:t>12. Часто ли Вы падаете?</a:t>
            </a:r>
          </a:p>
          <a:p>
            <a:pPr>
              <a:buNone/>
            </a:pPr>
            <a:r>
              <a:rPr lang="ru-RU" dirty="0" smtClean="0"/>
              <a:t>13. Как Вы считаете, изменилась ли Ваша внешность?</a:t>
            </a:r>
          </a:p>
          <a:p>
            <a:pPr>
              <a:buNone/>
            </a:pPr>
            <a:r>
              <a:rPr lang="ru-RU" dirty="0" smtClean="0"/>
              <a:t>14. Если «да», то почему?</a:t>
            </a:r>
          </a:p>
          <a:p>
            <a:pPr>
              <a:buNone/>
            </a:pPr>
            <a:r>
              <a:rPr lang="ru-RU" dirty="0" smtClean="0"/>
              <a:t>15. Если «да», то в какой степени?</a:t>
            </a:r>
          </a:p>
          <a:p>
            <a:pPr>
              <a:buNone/>
            </a:pPr>
            <a:r>
              <a:rPr lang="ru-RU" dirty="0" smtClean="0"/>
              <a:t>16. Если у Вас ощущение слабости, уязвимости?</a:t>
            </a:r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SarQol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(Sarcopenia and Quality of life)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17. Есть ли у Вас в настоящий момент трудности в повседневной жизни?</a:t>
            </a:r>
          </a:p>
          <a:p>
            <a:pPr>
              <a:buNone/>
            </a:pPr>
            <a:r>
              <a:rPr lang="ru-RU" dirty="0" smtClean="0"/>
              <a:t>18. Ограничивает ли мышечная слабость Ваши передвижения?</a:t>
            </a:r>
          </a:p>
          <a:p>
            <a:pPr>
              <a:buNone/>
            </a:pPr>
            <a:r>
              <a:rPr lang="ru-RU" dirty="0" smtClean="0"/>
              <a:t>19. Если «да», то что именно мешает?</a:t>
            </a:r>
          </a:p>
          <a:p>
            <a:pPr>
              <a:buNone/>
            </a:pPr>
            <a:r>
              <a:rPr lang="ru-RU" dirty="0" smtClean="0"/>
              <a:t>20. Ограничивает ли мышечная слабость сексуальную жизнь?</a:t>
            </a:r>
          </a:p>
          <a:p>
            <a:pPr>
              <a:buNone/>
            </a:pPr>
            <a:r>
              <a:rPr lang="ru-RU" dirty="0" smtClean="0"/>
              <a:t>21. Как изменился уровень Вашей физической активности?</a:t>
            </a:r>
          </a:p>
          <a:p>
            <a:pPr>
              <a:buNone/>
            </a:pPr>
            <a:r>
              <a:rPr lang="ru-RU" dirty="0" smtClean="0"/>
              <a:t>22. Как изменился уровень Вашей бытовой активности?</a:t>
            </a:r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http://sarqol.org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28736"/>
            <a:ext cx="8229600" cy="4627399"/>
          </a:xfrm>
        </p:spPr>
      </p:pic>
      <p:pic>
        <p:nvPicPr>
          <p:cNvPr id="6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0081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 Оптимизация питания </a:t>
            </a:r>
            <a:b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пациентов с синдромом мальнутриции»</a:t>
            </a:r>
            <a:b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мобильного телефона)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31813"/>
            <a:ext cx="2953393" cy="48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3129173" cy="50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08986"/>
            <a:ext cx="263755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152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4" y="4729757"/>
            <a:ext cx="2871787" cy="209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2946505"/>
              </p:ext>
            </p:extLst>
          </p:nvPr>
        </p:nvGraphicFramePr>
        <p:xfrm>
          <a:off x="395536" y="1124744"/>
          <a:ext cx="784887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740"/>
                <a:gridCol w="2671552"/>
                <a:gridCol w="25455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MNA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массы тела 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возраст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пожилой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возраст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24,4%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079704"/>
              </p:ext>
            </p:extLst>
          </p:nvPr>
        </p:nvGraphicFramePr>
        <p:xfrm>
          <a:off x="2555776" y="3429000"/>
          <a:ext cx="6480720" cy="148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1512168"/>
              </a:tblGrid>
              <a:tr h="36178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MNA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178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утрата аппетита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261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жидкости (менее 5 стаканов)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76,3%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9419" y="332656"/>
            <a:ext cx="5594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</a:t>
            </a:r>
            <a:endParaRPr lang="ru-RU" sz="3600" dirty="0"/>
          </a:p>
        </p:txBody>
      </p:sp>
      <p:pic>
        <p:nvPicPr>
          <p:cNvPr id="8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518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Добавки к питанию при саркопении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протеиновые (от 7,0 до 45,0 грамм/сутки);</a:t>
            </a:r>
          </a:p>
          <a:p>
            <a:r>
              <a:rPr lang="ru-RU" dirty="0" err="1" smtClean="0"/>
              <a:t>эссенциальные</a:t>
            </a:r>
            <a:r>
              <a:rPr lang="ru-RU" dirty="0" smtClean="0"/>
              <a:t> аминокислоты (6,0 – 12,0 грамм/сутки);</a:t>
            </a:r>
          </a:p>
          <a:p>
            <a:r>
              <a:rPr lang="ru-RU" dirty="0" err="1" smtClean="0"/>
              <a:t>β-гидрокси-β-метилбутират </a:t>
            </a:r>
            <a:r>
              <a:rPr lang="ru-RU" dirty="0" smtClean="0"/>
              <a:t>(3,0 грамма/сутки);</a:t>
            </a:r>
          </a:p>
          <a:p>
            <a:r>
              <a:rPr lang="ru-RU" dirty="0" smtClean="0"/>
              <a:t>креатин (5 грамм/день);</a:t>
            </a:r>
          </a:p>
          <a:p>
            <a:r>
              <a:rPr lang="ru-RU" dirty="0" smtClean="0"/>
              <a:t>витамин </a:t>
            </a:r>
            <a:r>
              <a:rPr lang="en-US" dirty="0" smtClean="0"/>
              <a:t>D</a:t>
            </a:r>
            <a:r>
              <a:rPr lang="ru-RU" dirty="0" smtClean="0"/>
              <a:t> (400 </a:t>
            </a:r>
            <a:r>
              <a:rPr lang="en-US" dirty="0" smtClean="0"/>
              <a:t>IU</a:t>
            </a:r>
            <a:r>
              <a:rPr lang="ru-RU" dirty="0" smtClean="0"/>
              <a:t>/день);</a:t>
            </a:r>
          </a:p>
          <a:p>
            <a:r>
              <a:rPr lang="ru-RU" dirty="0" smtClean="0"/>
              <a:t>другие (зеленый чай, </a:t>
            </a:r>
            <a:r>
              <a:rPr lang="ru-RU" dirty="0" err="1" smtClean="0"/>
              <a:t>изофлавоноиды</a:t>
            </a:r>
            <a:r>
              <a:rPr lang="ru-RU" dirty="0" smtClean="0"/>
              <a:t> сои, катехины – компоненты чая, поливитаминные комплексы и пр.). </a:t>
            </a:r>
          </a:p>
          <a:p>
            <a:endParaRPr lang="ru-RU" dirty="0"/>
          </a:p>
        </p:txBody>
      </p:sp>
      <p:pic>
        <p:nvPicPr>
          <p:cNvPr id="5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291"/>
          <a:ext cx="8229599" cy="6454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087895"/>
                <a:gridCol w="1263419"/>
                <a:gridCol w="1175657"/>
                <a:gridCol w="1175657"/>
              </a:tblGrid>
              <a:tr h="13558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Название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смеси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кал (на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мл)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Содержание белка, г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Наличие пищевых волокон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Наличие вит. 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Наличие витаминов и микро-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эелементов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Наличие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ПНЖК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Nutridrink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Compact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240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1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Фрезубин® Оригинал с пищевыми волокнами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Supportan® drink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150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1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Нутрикомп энергия Файбер ликвид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Нутриэн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Эншур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195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16,8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1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Берламин модуляр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0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Нутризон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Нутритивная поддержка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при саркопении: новое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протеины и эссенциальные аминокислоты;</a:t>
            </a:r>
          </a:p>
          <a:p>
            <a:r>
              <a:rPr lang="ru-RU" dirty="0" err="1" smtClean="0"/>
              <a:t>бета-гидрокси</a:t>
            </a:r>
            <a:r>
              <a:rPr lang="ru-RU" dirty="0" smtClean="0"/>
              <a:t> бета-метилбутират;</a:t>
            </a:r>
          </a:p>
          <a:p>
            <a:r>
              <a:rPr lang="ru-RU" dirty="0" smtClean="0"/>
              <a:t>орнитин альфа-кетоглютарат;</a:t>
            </a:r>
          </a:p>
          <a:p>
            <a:r>
              <a:rPr lang="ru-RU" dirty="0" smtClean="0"/>
              <a:t>витамин </a:t>
            </a:r>
            <a:r>
              <a:rPr lang="en-US" dirty="0" smtClean="0"/>
              <a:t>D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креатин моногидрат;</a:t>
            </a:r>
          </a:p>
          <a:p>
            <a:r>
              <a:rPr lang="ru-RU" dirty="0" smtClean="0"/>
              <a:t>антиоксиданты и полиненасыщенные жирные кислоты;</a:t>
            </a:r>
          </a:p>
          <a:p>
            <a:r>
              <a:rPr lang="ru-RU" dirty="0" err="1" smtClean="0"/>
              <a:t>урзоловая</a:t>
            </a:r>
            <a:r>
              <a:rPr lang="ru-RU" dirty="0" smtClean="0"/>
              <a:t> кислота;</a:t>
            </a:r>
          </a:p>
          <a:p>
            <a:r>
              <a:rPr lang="ru-RU" dirty="0" smtClean="0"/>
              <a:t>нитраты;</a:t>
            </a:r>
          </a:p>
          <a:p>
            <a:r>
              <a:rPr lang="ru-RU" dirty="0" err="1" smtClean="0"/>
              <a:t>пребиотики</a:t>
            </a:r>
            <a:r>
              <a:rPr lang="ru-RU" dirty="0" smtClean="0"/>
              <a:t>, </a:t>
            </a:r>
            <a:r>
              <a:rPr lang="ru-RU" dirty="0" err="1" smtClean="0"/>
              <a:t>пробиотики</a:t>
            </a:r>
            <a:r>
              <a:rPr lang="ru-RU" dirty="0" smtClean="0"/>
              <a:t>, </a:t>
            </a:r>
            <a:r>
              <a:rPr lang="ru-RU" dirty="0" err="1" smtClean="0"/>
              <a:t>симбиотики</a:t>
            </a:r>
            <a:r>
              <a:rPr lang="ru-RU" dirty="0" smtClean="0"/>
              <a:t>, </a:t>
            </a:r>
            <a:r>
              <a:rPr lang="ru-RU" dirty="0" err="1" smtClean="0"/>
              <a:t>метабиотики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Укорочение </a:t>
            </a:r>
            <a:r>
              <a:rPr lang="ru-RU" b="1" dirty="0" err="1" smtClean="0">
                <a:solidFill>
                  <a:srgbClr val="00B050"/>
                </a:solidFill>
              </a:rPr>
              <a:t>теломер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соматические клетки теряют от 50 до 200 нуклеотидов при каждом клеточном делении в связи с тем, что фермент ДНК-полимераза не способна реплицировать концы молекул ДНК;</a:t>
            </a:r>
          </a:p>
          <a:p>
            <a:r>
              <a:rPr lang="ru-RU" dirty="0" smtClean="0"/>
              <a:t>при отсутствии в клетках активной </a:t>
            </a:r>
            <a:r>
              <a:rPr lang="ru-RU" dirty="0" err="1" smtClean="0"/>
              <a:t>теломеразы</a:t>
            </a:r>
            <a:r>
              <a:rPr lang="ru-RU" dirty="0" smtClean="0"/>
              <a:t> после определённого числа делений происходит сильное укорочение </a:t>
            </a:r>
            <a:r>
              <a:rPr lang="ru-RU" dirty="0" err="1" smtClean="0"/>
              <a:t>теломер</a:t>
            </a:r>
            <a:r>
              <a:rPr lang="ru-RU" dirty="0" smtClean="0"/>
              <a:t> и клетка перестает делиться;</a:t>
            </a:r>
          </a:p>
          <a:p>
            <a:r>
              <a:rPr lang="ru-RU" dirty="0" smtClean="0"/>
              <a:t>предел </a:t>
            </a:r>
            <a:r>
              <a:rPr lang="ru-RU" dirty="0" err="1" smtClean="0"/>
              <a:t>Хейфлика</a:t>
            </a:r>
            <a:r>
              <a:rPr lang="ru-RU" dirty="0" smtClean="0"/>
              <a:t> - около пятидесяти фаз деления;</a:t>
            </a:r>
          </a:p>
          <a:p>
            <a:r>
              <a:rPr lang="ru-RU" dirty="0" smtClean="0"/>
              <a:t>длина </a:t>
            </a:r>
            <a:r>
              <a:rPr lang="ru-RU" dirty="0" err="1" smtClean="0"/>
              <a:t>теломер</a:t>
            </a:r>
            <a:r>
              <a:rPr lang="ru-RU" dirty="0" smtClean="0"/>
              <a:t>, по этим представлениям, может служить мерой клеточного потенциала деления.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Протеины и эссенциальные аминокислоты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стимулируют продукцию мышцами собственных белков и ингибируют их деградацию;</a:t>
            </a:r>
          </a:p>
          <a:p>
            <a:r>
              <a:rPr lang="ru-RU" dirty="0" smtClean="0"/>
              <a:t>положительная связь между применением протеинов и эссенциальных аминокислот с силой и объемом мышц;</a:t>
            </a:r>
          </a:p>
          <a:p>
            <a:r>
              <a:rPr lang="ru-RU" dirty="0" smtClean="0"/>
              <a:t>причина дефицита: возрастная анорексия, нарушения глотания и экономические проблемы (не могут на пенсию купить доброкачественную пищу);   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Протеины и эссенциальные аминокислоты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65 лет – для поддержания нормального метаболизма мышц необходимо применение 1 – 1,2 г/кг массы тела (исследования </a:t>
            </a:r>
            <a:r>
              <a:rPr lang="en-US" dirty="0" smtClean="0"/>
              <a:t>PROT-AGE </a:t>
            </a:r>
            <a:r>
              <a:rPr lang="ru-RU" dirty="0" smtClean="0"/>
              <a:t>и </a:t>
            </a:r>
            <a:r>
              <a:rPr lang="en-US" dirty="0" smtClean="0"/>
              <a:t>ESPEN)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при выраженной патологии почек без диализной терапии – 0,8 г/кг массы тела;</a:t>
            </a:r>
          </a:p>
          <a:p>
            <a:r>
              <a:rPr lang="ru-RU" dirty="0" smtClean="0"/>
              <a:t>в связи с неудовлетворительным стоматологическим здоровьем –дефицит потребления мяса, а растительные источники белка менее эффективны в связи с более низким содержанием лейцина (один из основных миостимуляторов);    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Протеины и эссенциальные аминокислоты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биологический смысл нутритивной поддержки белками – они метаболизируются до короткоцепочечных жирных кислот (пропионат, бутират, ацетат), которые стимулируют мышечный анаболизм и обладают противовоспалительным эффектом;</a:t>
            </a:r>
          </a:p>
          <a:p>
            <a:r>
              <a:rPr lang="ru-RU" dirty="0" smtClean="0"/>
              <a:t>биологический смысл нутритивной поддержки эссенциальными аминокислотами (лейцин) – активация рапамицина (</a:t>
            </a:r>
            <a:r>
              <a:rPr lang="en-US" dirty="0" smtClean="0"/>
              <a:t>mTOR) </a:t>
            </a:r>
            <a:r>
              <a:rPr lang="ru-RU" dirty="0" smtClean="0"/>
              <a:t>и ингибирование протеосомного окисления;</a:t>
            </a:r>
          </a:p>
          <a:p>
            <a:r>
              <a:rPr lang="ru-RU" dirty="0" smtClean="0"/>
              <a:t>дозировка лейцина – 3 грамма, аминокислот – 10 – 15 грамм/сутки.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Лейцин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незаменимая аминокислота (поступает из продуктов природного происхождения, не синтезируется в организме);</a:t>
            </a:r>
          </a:p>
          <a:p>
            <a:r>
              <a:rPr lang="ru-RU" dirty="0" smtClean="0"/>
              <a:t>источники лейцина: лесные орехи, бобы, соевая мука, коричневый рис, яичный белок, мясо (филе говядины, лосось, куриные грудки), цельная пшеница;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Лейцин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снижает уровень глюкозы;</a:t>
            </a:r>
          </a:p>
          <a:p>
            <a:r>
              <a:rPr lang="ru-RU" dirty="0" smtClean="0"/>
              <a:t>обеспечивает азотистый баланс, необходимый для процесса обмена белков и углеводов;</a:t>
            </a:r>
          </a:p>
          <a:p>
            <a:r>
              <a:rPr lang="ru-RU" dirty="0" smtClean="0"/>
              <a:t>предотвращает появление астении, связанное с </a:t>
            </a:r>
            <a:r>
              <a:rPr lang="ru-RU" dirty="0" err="1" smtClean="0"/>
              <a:t>гиперпродукцией</a:t>
            </a:r>
            <a:r>
              <a:rPr lang="ru-RU" dirty="0" smtClean="0"/>
              <a:t> </a:t>
            </a:r>
            <a:r>
              <a:rPr lang="ru-RU" dirty="0" err="1" smtClean="0"/>
              <a:t>серотонина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иммуномодулятор</a:t>
            </a:r>
            <a:r>
              <a:rPr lang="ru-RU" dirty="0" smtClean="0"/>
              <a:t>;</a:t>
            </a:r>
          </a:p>
          <a:p>
            <a:r>
              <a:rPr lang="ru-RU" dirty="0" smtClean="0"/>
              <a:t>участвует в заживлении ран;</a:t>
            </a:r>
          </a:p>
          <a:p>
            <a:r>
              <a:rPr lang="ru-RU" dirty="0" smtClean="0"/>
              <a:t>анаболические эффекты в отношении мышц</a:t>
            </a:r>
          </a:p>
          <a:p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Бета-гидрокси бета-метилбутират как метаболит лейцина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активация мышечного метаболизма по пути </a:t>
            </a:r>
            <a:r>
              <a:rPr lang="en-US" dirty="0" smtClean="0"/>
              <a:t>mTOR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стимуляция гормона роста и </a:t>
            </a:r>
            <a:r>
              <a:rPr lang="en-US" dirty="0" smtClean="0"/>
              <a:t>IGF-1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снижает продукцию </a:t>
            </a:r>
            <a:r>
              <a:rPr lang="ru-RU" dirty="0" err="1" smtClean="0"/>
              <a:t>убихинона</a:t>
            </a:r>
            <a:r>
              <a:rPr lang="ru-RU" dirty="0" smtClean="0"/>
              <a:t> и </a:t>
            </a:r>
            <a:r>
              <a:rPr lang="ru-RU" dirty="0" err="1" smtClean="0"/>
              <a:t>протеосомальных</a:t>
            </a:r>
            <a:r>
              <a:rPr lang="ru-RU" dirty="0" smtClean="0"/>
              <a:t> ферментов;</a:t>
            </a:r>
          </a:p>
          <a:p>
            <a:r>
              <a:rPr lang="ru-RU" dirty="0" smtClean="0"/>
              <a:t>участвует в регуляции деятельности </a:t>
            </a:r>
            <a:r>
              <a:rPr lang="ru-RU" dirty="0" err="1" smtClean="0"/>
              <a:t>каспаз</a:t>
            </a:r>
            <a:r>
              <a:rPr lang="ru-RU" dirty="0" smtClean="0"/>
              <a:t>, оксидативного статуса и биогенеза митохондрий;</a:t>
            </a:r>
          </a:p>
          <a:p>
            <a:r>
              <a:rPr lang="ru-RU" dirty="0" smtClean="0"/>
              <a:t>повышает уровень физической работоспособности, ингибирует потерю мышечной массы при длительной иммобилизации;</a:t>
            </a:r>
          </a:p>
          <a:p>
            <a:r>
              <a:rPr lang="ru-RU" dirty="0" smtClean="0"/>
              <a:t>применяется в системе спортивного питания.  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Орнитин альфа-кетоглютарат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сочетание аминокислоты орнитина и альфа-кетоглутаратовой кислоты, необходимого участника цикла Кребса;</a:t>
            </a:r>
          </a:p>
          <a:p>
            <a:r>
              <a:rPr lang="ru-RU" dirty="0" err="1" smtClean="0"/>
              <a:t>прекурсор</a:t>
            </a:r>
            <a:r>
              <a:rPr lang="ru-RU" dirty="0" smtClean="0"/>
              <a:t> многих аминокислот – </a:t>
            </a:r>
            <a:r>
              <a:rPr lang="ru-RU" dirty="0" err="1" smtClean="0"/>
              <a:t>глютамат</a:t>
            </a:r>
            <a:r>
              <a:rPr lang="ru-RU" dirty="0" smtClean="0"/>
              <a:t>, глютамин, аргинин и </a:t>
            </a:r>
            <a:r>
              <a:rPr lang="ru-RU" dirty="0" err="1" smtClean="0"/>
              <a:t>пролин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способствует продукции нитрата азота, который улучшает кровоснабжение мышц;</a:t>
            </a:r>
          </a:p>
          <a:p>
            <a:r>
              <a:rPr lang="ru-RU" dirty="0" err="1" smtClean="0"/>
              <a:t>потенциирует</a:t>
            </a:r>
            <a:r>
              <a:rPr lang="ru-RU" dirty="0" smtClean="0"/>
              <a:t> эффекты инсулина и гормона роста;</a:t>
            </a:r>
          </a:p>
          <a:p>
            <a:r>
              <a:rPr lang="ru-RU" dirty="0" smtClean="0"/>
              <a:t>в эксперименте – выявлены </a:t>
            </a:r>
            <a:r>
              <a:rPr lang="ru-RU" dirty="0" err="1" smtClean="0"/>
              <a:t>миопротекторные</a:t>
            </a:r>
            <a:r>
              <a:rPr lang="ru-RU" dirty="0" smtClean="0"/>
              <a:t> эффекты при синдроме </a:t>
            </a:r>
            <a:r>
              <a:rPr lang="ru-RU" dirty="0" err="1" smtClean="0"/>
              <a:t>мальнутриции</a:t>
            </a:r>
            <a:r>
              <a:rPr lang="ru-RU" dirty="0" smtClean="0"/>
              <a:t>, раковом истощении, повреждении спинного мозга, после хирургических операций.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Витамин </a:t>
            </a:r>
            <a:r>
              <a:rPr lang="en-US" b="1" dirty="0" smtClean="0">
                <a:solidFill>
                  <a:srgbClr val="00B050"/>
                </a:solidFill>
              </a:rPr>
              <a:t>D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принимает участие в формировании саркопении;</a:t>
            </a:r>
          </a:p>
          <a:p>
            <a:r>
              <a:rPr lang="ru-RU" dirty="0" smtClean="0"/>
              <a:t>с возрастом снижается экспрессия рецепторов к витамину </a:t>
            </a:r>
            <a:r>
              <a:rPr lang="en-US" dirty="0" smtClean="0"/>
              <a:t>D </a:t>
            </a:r>
            <a:r>
              <a:rPr lang="ru-RU" dirty="0" smtClean="0"/>
              <a:t>в мышцах;</a:t>
            </a:r>
          </a:p>
          <a:p>
            <a:r>
              <a:rPr lang="ru-RU" dirty="0" smtClean="0"/>
              <a:t>основные причины дефицита: недостаточное нахождение в период с мая по сентябрь на свежем воздухе и дефицит инсоляции, возрастное снижение способности кожи к продукции активных форм витамина, снижение уровня почечной конверсии в активные формы, диета со сниженным уровнем витамина </a:t>
            </a:r>
            <a:r>
              <a:rPr lang="en-US" dirty="0" smtClean="0"/>
              <a:t>D.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Моногидрат креатина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поступает с пищей (красное мясо, лосось, тунец), синтезируется в печени и почках из аминокислот глицин, аргинин и метионин;</a:t>
            </a:r>
          </a:p>
          <a:p>
            <a:r>
              <a:rPr lang="ru-RU" dirty="0" smtClean="0"/>
              <a:t>в мышцах образовывается активный метаболит фосфокреатин, который принимает участие в механизме мышечного сокращения;</a:t>
            </a:r>
          </a:p>
          <a:p>
            <a:r>
              <a:rPr lang="ru-RU" dirty="0" smtClean="0"/>
              <a:t>вызывает повышение экспрессии миогенных регуляторных факторов (</a:t>
            </a:r>
            <a:r>
              <a:rPr lang="en-US" dirty="0" err="1" smtClean="0"/>
              <a:t>Myo</a:t>
            </a:r>
            <a:r>
              <a:rPr lang="en-US" dirty="0" smtClean="0"/>
              <a:t>-D, Myf-5 </a:t>
            </a:r>
            <a:r>
              <a:rPr lang="ru-RU" dirty="0" smtClean="0"/>
              <a:t>и пр.), принимающих участие в пролиферации и дифференцировке сателлитных клеток;</a:t>
            </a:r>
          </a:p>
          <a:p>
            <a:r>
              <a:rPr lang="ru-RU" dirty="0" smtClean="0"/>
              <a:t>эффективен в сочетании с упражнениями на сопротивление.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Антиоксиданты и полиненасыщенные жирные кислоты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патогенетически обоснованы, так как саркопения расценивается как митохондриальная патология с повышенным оксидативным фоном;</a:t>
            </a:r>
          </a:p>
          <a:p>
            <a:r>
              <a:rPr lang="ru-RU" dirty="0" smtClean="0"/>
              <a:t>селен, витамины А, Е и С, бета-каротин;</a:t>
            </a:r>
          </a:p>
          <a:p>
            <a:r>
              <a:rPr lang="ru-RU" dirty="0" smtClean="0"/>
              <a:t>поступление – с продуктами питания или в составе нутрицевтических биорегуляторов клеточные хроноблокаторы.    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Фосфоинозитид-3-киназа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PI3K контролирует пролиферацию клеток и </a:t>
            </a:r>
            <a:r>
              <a:rPr lang="ru-RU" dirty="0" err="1" smtClean="0"/>
              <a:t>апоптоз</a:t>
            </a:r>
            <a:r>
              <a:rPr lang="ru-RU" dirty="0" smtClean="0"/>
              <a:t>;</a:t>
            </a:r>
          </a:p>
          <a:p>
            <a:r>
              <a:rPr lang="ru-RU" dirty="0" smtClean="0"/>
              <a:t>регулирует клеточное старение;</a:t>
            </a:r>
          </a:p>
          <a:p>
            <a:r>
              <a:rPr lang="ru-RU" dirty="0" smtClean="0"/>
              <a:t>ингибирование PI3K в культуре человеческих фибробластов приводит к торможению их пролиферации, клетки демонстрируют признаки, характерные для стареющих клеток: активацию </a:t>
            </a:r>
            <a:r>
              <a:rPr lang="ru-RU" dirty="0" err="1" smtClean="0"/>
              <a:t>бета-галактозидазы</a:t>
            </a:r>
            <a:r>
              <a:rPr lang="ru-RU" dirty="0" smtClean="0"/>
              <a:t>, повышение экспрессии гена </a:t>
            </a:r>
            <a:r>
              <a:rPr lang="ru-RU" dirty="0" err="1" smtClean="0"/>
              <a:t>коллагеназы</a:t>
            </a:r>
            <a:r>
              <a:rPr lang="ru-RU" dirty="0" smtClean="0"/>
              <a:t> и подавление экспрессии специфического маркера пролиферирующих фибробластов.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Урзоловая кислота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активация ключевых анаболических гормонов, ответственных за рост мышц;</a:t>
            </a:r>
          </a:p>
          <a:p>
            <a:r>
              <a:rPr lang="ru-RU" dirty="0" smtClean="0"/>
              <a:t>активирует рецепторы IGF-1, </a:t>
            </a:r>
            <a:r>
              <a:rPr lang="ru-RU" dirty="0" err="1" smtClean="0"/>
              <a:t>Akt</a:t>
            </a:r>
            <a:r>
              <a:rPr lang="ru-RU" dirty="0" smtClean="0"/>
              <a:t> и S6K, что обеспечивает повышение синтеза белка и клеточную пролиферацию;</a:t>
            </a:r>
          </a:p>
          <a:p>
            <a:r>
              <a:rPr lang="ru-RU" dirty="0" smtClean="0"/>
              <a:t>мощный источник биологически активных соединений с разносторонним влиянием на мышечный анаболизм;</a:t>
            </a:r>
          </a:p>
          <a:p>
            <a:r>
              <a:rPr lang="ru-RU" dirty="0" smtClean="0"/>
              <a:t>источник - листья и плоды брусники, черника, клюква, облепиха, толокнянка, боярышник, рододендрон;</a:t>
            </a:r>
          </a:p>
          <a:p>
            <a:r>
              <a:rPr lang="ru-RU" dirty="0" smtClean="0"/>
              <a:t>при сочетании с </a:t>
            </a:r>
            <a:r>
              <a:rPr lang="ru-RU" dirty="0" err="1" smtClean="0"/>
              <a:t>олеаноловой</a:t>
            </a:r>
            <a:r>
              <a:rPr lang="ru-RU" dirty="0" smtClean="0"/>
              <a:t> и </a:t>
            </a:r>
            <a:r>
              <a:rPr lang="ru-RU" dirty="0" err="1" smtClean="0"/>
              <a:t>помоловой</a:t>
            </a:r>
            <a:r>
              <a:rPr lang="ru-RU" dirty="0" smtClean="0"/>
              <a:t> кислотами обладает  </a:t>
            </a:r>
            <a:r>
              <a:rPr lang="ru-RU" dirty="0" err="1" smtClean="0"/>
              <a:t>антимикробной</a:t>
            </a:r>
            <a:r>
              <a:rPr lang="ru-RU" dirty="0" smtClean="0"/>
              <a:t>, противовоспалительной, </a:t>
            </a:r>
            <a:r>
              <a:rPr lang="ru-RU" dirty="0" err="1" smtClean="0"/>
              <a:t>геропротекторной</a:t>
            </a:r>
            <a:r>
              <a:rPr lang="ru-RU" dirty="0" smtClean="0"/>
              <a:t> (гипохолестеринемическая, </a:t>
            </a:r>
            <a:r>
              <a:rPr lang="ru-RU" dirty="0" err="1" smtClean="0"/>
              <a:t>кардиостимулирующая</a:t>
            </a:r>
            <a:r>
              <a:rPr lang="ru-RU" dirty="0" smtClean="0"/>
              <a:t> и </a:t>
            </a:r>
            <a:r>
              <a:rPr lang="ru-RU" dirty="0" err="1" smtClean="0"/>
              <a:t>противоатеросклеротическая</a:t>
            </a:r>
            <a:r>
              <a:rPr lang="ru-RU" dirty="0" smtClean="0"/>
              <a:t>) активности.</a:t>
            </a:r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Продукты, обогащенные нитратами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шпинат, свёкла, </a:t>
            </a:r>
            <a:r>
              <a:rPr lang="ru-RU" dirty="0" err="1" smtClean="0"/>
              <a:t>руккола</a:t>
            </a:r>
            <a:r>
              <a:rPr lang="ru-RU" dirty="0" smtClean="0"/>
              <a:t>, репа, листовой салат, сельдерей (стебли и корень), фенхель, лук-порей, петрушка, капуста, брокколи, морковь, цветная капуста, тыква, огурец, спаржа, томаты, перец, батат (сладкий картофель), лук, грибы;</a:t>
            </a:r>
          </a:p>
          <a:p>
            <a:r>
              <a:rPr lang="ru-RU" dirty="0" smtClean="0"/>
              <a:t>стимулируют образование эндогенного неорганического нитрата (NO³-) с </a:t>
            </a:r>
            <a:r>
              <a:rPr lang="ru-RU" dirty="0" err="1" smtClean="0"/>
              <a:t>вазоактивными</a:t>
            </a:r>
            <a:r>
              <a:rPr lang="ru-RU" dirty="0" smtClean="0"/>
              <a:t> свойствами, улучшает перфузию мышц, гипотетически способны увеличивать доставку в мышцы </a:t>
            </a:r>
            <a:r>
              <a:rPr lang="ru-RU" dirty="0" err="1" smtClean="0"/>
              <a:t>нутриентов</a:t>
            </a:r>
            <a:r>
              <a:rPr lang="ru-RU" dirty="0" smtClean="0"/>
              <a:t>.  </a:t>
            </a:r>
            <a:endParaRPr lang="ru-RU" dirty="0"/>
          </a:p>
        </p:txBody>
      </p:sp>
      <p:pic>
        <p:nvPicPr>
          <p:cNvPr id="4" name="Picture 2" descr="http://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214" y="6214638"/>
            <a:ext cx="785786" cy="64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Предпосылки к возникновению новые профилактических препаратов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Klyuchevyie-faktoryi-biologicheskogo-stareniy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951" y="1600200"/>
            <a:ext cx="5684098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58" y="6215082"/>
            <a:ext cx="1090979" cy="64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Предпосылки создания препаратов, влияющих на старение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нестабильность генома, когда происходит накопление внутриядерных мутаций, изменяющих функционирование ядерной ДНК; </a:t>
            </a:r>
          </a:p>
          <a:p>
            <a:r>
              <a:rPr lang="ru-RU" dirty="0" smtClean="0"/>
              <a:t>укорочение теломер; </a:t>
            </a:r>
          </a:p>
          <a:p>
            <a:r>
              <a:rPr lang="ru-RU" dirty="0" smtClean="0"/>
              <a:t>эпигенетические повреждения, включающие в себя </a:t>
            </a:r>
            <a:r>
              <a:rPr lang="ru-RU" dirty="0" err="1" smtClean="0"/>
              <a:t>метилирование</a:t>
            </a:r>
            <a:r>
              <a:rPr lang="ru-RU" dirty="0" smtClean="0"/>
              <a:t> ДНК, </a:t>
            </a:r>
            <a:r>
              <a:rPr lang="ru-RU" dirty="0" err="1" smtClean="0"/>
              <a:t>пост-трансляционную</a:t>
            </a:r>
            <a:r>
              <a:rPr lang="ru-RU" dirty="0" smtClean="0"/>
              <a:t> модификацию гистонов и </a:t>
            </a:r>
            <a:r>
              <a:rPr lang="ru-RU" dirty="0" err="1" smtClean="0"/>
              <a:t>ремоделирование</a:t>
            </a:r>
            <a:r>
              <a:rPr lang="ru-RU" dirty="0" smtClean="0"/>
              <a:t> хроматина;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58" y="6215082"/>
            <a:ext cx="1090979" cy="64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Предпосылки создания препаратов, влияющих на старение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нарушение </a:t>
            </a:r>
            <a:r>
              <a:rPr lang="ru-RU" dirty="0" err="1" smtClean="0"/>
              <a:t>протеостаза</a:t>
            </a:r>
            <a:r>
              <a:rPr lang="ru-RU" dirty="0" smtClean="0"/>
              <a:t> за счет превалирования </a:t>
            </a:r>
            <a:r>
              <a:rPr lang="ru-RU" dirty="0" err="1" smtClean="0"/>
              <a:t>протеолиза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нарушение ответа на воздействие комплекса гормон роста/инсулиноподобный фактор роста 1; </a:t>
            </a:r>
            <a:r>
              <a:rPr lang="ru-RU" dirty="0" err="1" smtClean="0"/>
              <a:t>митохондриальная</a:t>
            </a:r>
            <a:r>
              <a:rPr lang="ru-RU" dirty="0" smtClean="0"/>
              <a:t> дисфункция, когда </a:t>
            </a:r>
            <a:r>
              <a:rPr lang="ru-RU" dirty="0" err="1" smtClean="0"/>
              <a:t>повышаеся</a:t>
            </a:r>
            <a:r>
              <a:rPr lang="ru-RU" dirty="0" smtClean="0"/>
              <a:t> продукция свободных радикалов;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58" y="6215082"/>
            <a:ext cx="1090979" cy="64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Предпосылки создания препаратов, влияющих на старение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клеточная </a:t>
            </a:r>
            <a:r>
              <a:rPr lang="ru-RU" dirty="0" err="1" smtClean="0"/>
              <a:t>сенесценция</a:t>
            </a:r>
            <a:r>
              <a:rPr lang="ru-RU" dirty="0" smtClean="0"/>
              <a:t>, при которой в тканях накапливаются клетки, потерявшие способность к делению, что индуцируется белками p16INK4a/</a:t>
            </a:r>
            <a:r>
              <a:rPr lang="ru-RU" dirty="0" err="1" smtClean="0"/>
              <a:t>Rb</a:t>
            </a:r>
            <a:r>
              <a:rPr lang="ru-RU" dirty="0" smtClean="0"/>
              <a:t> и p19ARF/p53, которые ограничивают пролиферацию раковых клеток; истощение пула стволовых клеток; нарушение межмолекулярных взаимодействий в основном за счет увеличения продукции провоспалительных </a:t>
            </a:r>
            <a:r>
              <a:rPr lang="ru-RU" dirty="0" err="1" smtClean="0"/>
              <a:t>цитокинов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58" y="6215082"/>
            <a:ext cx="1090979" cy="64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Геропротекторы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общее название для группы веществ, в отношении которых обнаружена способность увеличивать </a:t>
            </a:r>
            <a:r>
              <a:rPr lang="ru-RU" dirty="0" smtClean="0"/>
              <a:t>продолжительность жизни лабораторных животных в эксперименте;</a:t>
            </a:r>
          </a:p>
          <a:p>
            <a:r>
              <a:rPr lang="ru-RU" dirty="0"/>
              <a:t>в</a:t>
            </a:r>
            <a:r>
              <a:rPr lang="ru-RU" dirty="0" smtClean="0"/>
              <a:t> экспериментальных условиях оказывают </a:t>
            </a:r>
            <a:r>
              <a:rPr lang="ru-RU" dirty="0"/>
              <a:t>положительное влияние на качество жизни организмов, в том числе увеличивают продолжительность жизни, повышают сопротивление стрессу, снижают скорость развития различных возрастных </a:t>
            </a:r>
            <a:r>
              <a:rPr lang="ru-RU" dirty="0" smtClean="0"/>
              <a:t>заболеваний, влияют на клеточные механизмы старения.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</a:t>
            </a:r>
            <a:r>
              <a:rPr lang="ru-RU" b="1" dirty="0" err="1" smtClean="0">
                <a:solidFill>
                  <a:srgbClr val="00B050"/>
                </a:solidFill>
              </a:rPr>
              <a:t>геропротекторов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По происхождению:</a:t>
            </a:r>
            <a:endParaRPr lang="ru-RU" dirty="0"/>
          </a:p>
          <a:p>
            <a:pPr>
              <a:buNone/>
            </a:pPr>
            <a:r>
              <a:rPr lang="ru-RU" dirty="0"/>
              <a:t>1.     </a:t>
            </a:r>
            <a:r>
              <a:rPr lang="ru-RU" i="1" dirty="0"/>
              <a:t>Природные</a:t>
            </a:r>
            <a:r>
              <a:rPr lang="ru-RU" dirty="0"/>
              <a:t> (некоторые гормоны, витамины и </a:t>
            </a:r>
            <a:r>
              <a:rPr lang="ru-RU" dirty="0" smtClean="0"/>
              <a:t>другие);</a:t>
            </a:r>
            <a:endParaRPr lang="ru-RU" dirty="0"/>
          </a:p>
          <a:p>
            <a:pPr>
              <a:buNone/>
            </a:pPr>
            <a:r>
              <a:rPr lang="ru-RU" dirty="0"/>
              <a:t>2.     </a:t>
            </a:r>
            <a:r>
              <a:rPr lang="ru-RU" i="1" dirty="0"/>
              <a:t>Синтетические</a:t>
            </a:r>
            <a:r>
              <a:rPr lang="ru-RU" dirty="0"/>
              <a:t> (соединения на основе природных </a:t>
            </a:r>
            <a:r>
              <a:rPr lang="ru-RU" dirty="0" err="1"/>
              <a:t>геропротекторов</a:t>
            </a:r>
            <a:r>
              <a:rPr lang="ru-RU" dirty="0"/>
              <a:t>, </a:t>
            </a:r>
            <a:r>
              <a:rPr lang="ru-RU" dirty="0" err="1"/>
              <a:t>рапамицин</a:t>
            </a:r>
            <a:r>
              <a:rPr lang="ru-RU" dirty="0"/>
              <a:t>, </a:t>
            </a:r>
            <a:r>
              <a:rPr lang="ru-RU" dirty="0" err="1"/>
              <a:t>SkQ</a:t>
            </a:r>
            <a:r>
              <a:rPr lang="ru-RU" dirty="0"/>
              <a:t> и </a:t>
            </a:r>
            <a:r>
              <a:rPr lang="ru-RU" dirty="0" smtClean="0"/>
              <a:t>другие)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</a:t>
            </a:r>
            <a:r>
              <a:rPr lang="ru-RU" b="1" dirty="0" err="1" smtClean="0">
                <a:solidFill>
                  <a:srgbClr val="00B050"/>
                </a:solidFill>
              </a:rPr>
              <a:t>геропротекторов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По механизму действия:</a:t>
            </a:r>
            <a:endParaRPr lang="ru-RU" dirty="0"/>
          </a:p>
          <a:p>
            <a:pPr>
              <a:buNone/>
            </a:pPr>
            <a:r>
              <a:rPr lang="ru-RU" dirty="0"/>
              <a:t>1.   </a:t>
            </a:r>
            <a:r>
              <a:rPr lang="ru-RU" dirty="0" smtClean="0"/>
              <a:t>Антиоксиданты.</a:t>
            </a:r>
            <a:endParaRPr lang="ru-RU" dirty="0"/>
          </a:p>
          <a:p>
            <a:endParaRPr lang="ru-RU" dirty="0" smtClean="0"/>
          </a:p>
          <a:p>
            <a:r>
              <a:rPr lang="ru-RU" sz="4000" dirty="0" smtClean="0"/>
              <a:t>природные антиоксиданты - витамины</a:t>
            </a:r>
            <a:r>
              <a:rPr lang="ru-RU" sz="4000" dirty="0"/>
              <a:t> </a:t>
            </a:r>
            <a:r>
              <a:rPr lang="ru-RU" sz="4000" dirty="0" smtClean="0"/>
              <a:t>А, Е, С, </a:t>
            </a:r>
            <a:r>
              <a:rPr lang="ru-RU" sz="4000" dirty="0" err="1" smtClean="0"/>
              <a:t>карнозин</a:t>
            </a:r>
            <a:r>
              <a:rPr lang="ru-RU" sz="4000" dirty="0" smtClean="0"/>
              <a:t>, </a:t>
            </a:r>
            <a:r>
              <a:rPr lang="ru-RU" sz="4000" dirty="0" err="1" smtClean="0"/>
              <a:t>каротиноиды</a:t>
            </a:r>
            <a:r>
              <a:rPr lang="ru-RU" sz="4000" dirty="0" smtClean="0"/>
              <a:t>, янтарная кислота, </a:t>
            </a:r>
            <a:r>
              <a:rPr lang="ru-RU" sz="4000" dirty="0" err="1" smtClean="0"/>
              <a:t>дигидроэпиандростерон</a:t>
            </a:r>
            <a:r>
              <a:rPr lang="ru-RU" sz="4000" dirty="0" smtClean="0"/>
              <a:t>. Получены </a:t>
            </a:r>
            <a:r>
              <a:rPr lang="ru-RU" sz="4000" dirty="0"/>
              <a:t>данные о продлении жизни животных при повышенном содержании их в организме.</a:t>
            </a:r>
          </a:p>
          <a:p>
            <a:r>
              <a:rPr lang="ru-RU" sz="4000" dirty="0" smtClean="0"/>
              <a:t>синтетические антиоксиданты - </a:t>
            </a:r>
            <a:r>
              <a:rPr lang="ru-RU" sz="4000" dirty="0" err="1" smtClean="0"/>
              <a:t>митохондриально-адресованные</a:t>
            </a:r>
            <a:r>
              <a:rPr lang="ru-RU" sz="4000" dirty="0" smtClean="0"/>
              <a:t> </a:t>
            </a:r>
            <a:r>
              <a:rPr lang="ru-RU" sz="4000" dirty="0" err="1"/>
              <a:t>антиоксиданты</a:t>
            </a:r>
            <a:r>
              <a:rPr lang="ru-RU" sz="4000" dirty="0"/>
              <a:t> </a:t>
            </a:r>
            <a:r>
              <a:rPr lang="ru-RU" sz="4000" dirty="0" smtClean="0"/>
              <a:t>(SkQ1, </a:t>
            </a:r>
            <a:r>
              <a:rPr lang="ru-RU" sz="4000" dirty="0" err="1" smtClean="0"/>
              <a:t>mitoQ</a:t>
            </a:r>
            <a:r>
              <a:rPr lang="ru-RU" sz="4000" dirty="0" smtClean="0"/>
              <a:t>). Фуллерен </a:t>
            </a:r>
            <a:r>
              <a:rPr lang="ru-RU" sz="4000" dirty="0"/>
              <a:t>С</a:t>
            </a:r>
            <a:r>
              <a:rPr lang="ru-RU" sz="4000" baseline="-25000" dirty="0"/>
              <a:t>60</a:t>
            </a:r>
            <a:r>
              <a:rPr lang="ru-RU" sz="4000" dirty="0"/>
              <a:t>, растворённый в оливковом масле, может встраиваться в двухслойные липидные мембраны клеток и митохондрий и действовать как </a:t>
            </a:r>
            <a:r>
              <a:rPr lang="ru-RU" sz="4000" dirty="0" smtClean="0"/>
              <a:t>мощный антиоксидант.</a:t>
            </a:r>
            <a:endParaRPr lang="ru-RU" sz="4000" dirty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B050"/>
                </a:solidFill>
              </a:rPr>
              <a:t>Фуллерен</a:t>
            </a:r>
            <a:r>
              <a:rPr lang="ru-RU" sz="2200" b="1" dirty="0">
                <a:solidFill>
                  <a:srgbClr val="00B050"/>
                </a:solidFill>
              </a:rPr>
              <a:t> </a:t>
            </a:r>
            <a:r>
              <a:rPr lang="ru-RU" sz="2200" b="1" dirty="0" smtClean="0">
                <a:solidFill>
                  <a:srgbClr val="00B050"/>
                </a:solidFill>
              </a:rPr>
              <a:t>- </a:t>
            </a:r>
            <a:r>
              <a:rPr lang="ru-RU" sz="2200" b="1" dirty="0">
                <a:solidFill>
                  <a:srgbClr val="00B050"/>
                </a:solidFill>
              </a:rPr>
              <a:t>молекулярное соединение, представляющее собой выпуклые замкнутые многогранники, составленные из </a:t>
            </a:r>
            <a:r>
              <a:rPr lang="ru-RU" sz="2200" b="1" dirty="0" err="1">
                <a:solidFill>
                  <a:srgbClr val="00B050"/>
                </a:solidFill>
              </a:rPr>
              <a:t>трёхкоординированных</a:t>
            </a:r>
            <a:r>
              <a:rPr lang="ru-RU" sz="2200" b="1" dirty="0">
                <a:solidFill>
                  <a:srgbClr val="00B050"/>
                </a:solidFill>
              </a:rPr>
              <a:t> </a:t>
            </a:r>
            <a:r>
              <a:rPr lang="ru-RU" sz="2200" b="1" dirty="0" smtClean="0">
                <a:solidFill>
                  <a:srgbClr val="00B050"/>
                </a:solidFill>
              </a:rPr>
              <a:t>атомов углерода </a:t>
            </a:r>
            <a:br>
              <a:rPr lang="ru-RU" sz="2200" b="1" dirty="0" smtClean="0">
                <a:solidFill>
                  <a:srgbClr val="00B050"/>
                </a:solidFill>
              </a:rPr>
            </a:br>
            <a:r>
              <a:rPr lang="ru-RU" sz="2200" b="1" dirty="0" smtClean="0">
                <a:solidFill>
                  <a:srgbClr val="00B050"/>
                </a:solidFill>
              </a:rPr>
              <a:t>(</a:t>
            </a:r>
            <a:r>
              <a:rPr lang="ru-RU" sz="2200" b="1" dirty="0" err="1" smtClean="0">
                <a:solidFill>
                  <a:srgbClr val="00B050"/>
                </a:solidFill>
              </a:rPr>
              <a:t>шингут</a:t>
            </a:r>
            <a:r>
              <a:rPr lang="ru-RU" sz="2200" b="1" dirty="0" smtClean="0">
                <a:solidFill>
                  <a:srgbClr val="00B050"/>
                </a:solidFill>
              </a:rPr>
              <a:t>, морской воздух)</a:t>
            </a:r>
            <a:endParaRPr lang="ru-RU" sz="22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upload.wikimedia.org/wikipedia/ru/2/25/Fullerene_C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5000660" cy="4357718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ПРИЗНАКИ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КЛЕТОЧНОЙ СЕНЕСЦЕНЦИИ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</a:t>
            </a:r>
            <a:r>
              <a:rPr lang="ru-RU" b="1" dirty="0" err="1" smtClean="0">
                <a:solidFill>
                  <a:srgbClr val="00B050"/>
                </a:solidFill>
              </a:rPr>
              <a:t>геропротекторов</a:t>
            </a:r>
            <a:r>
              <a:rPr lang="ru-RU" b="1" dirty="0" smtClean="0">
                <a:solidFill>
                  <a:srgbClr val="00B050"/>
                </a:solidFill>
              </a:rPr>
              <a:t>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/>
              <a:t>2.     </a:t>
            </a:r>
            <a:r>
              <a:rPr lang="ru-RU" dirty="0"/>
              <a:t>Регуляторы метаболизма</a:t>
            </a:r>
          </a:p>
          <a:p>
            <a:r>
              <a:rPr lang="ru-RU"/>
              <a:t>г</a:t>
            </a:r>
            <a:r>
              <a:rPr lang="ru-RU" smtClean="0"/>
              <a:t>ормон роста, гормоны щитовидной железы, гормоны коры надпочечников, половые гормоны, мелатонин и пр.;</a:t>
            </a:r>
            <a:endParaRPr lang="ru-RU" dirty="0"/>
          </a:p>
          <a:p>
            <a:r>
              <a:rPr lang="ru-RU" dirty="0" smtClean="0"/>
              <a:t>п</a:t>
            </a:r>
            <a:r>
              <a:rPr lang="ru-RU" smtClean="0"/>
              <a:t>ептидные </a:t>
            </a:r>
            <a:r>
              <a:rPr lang="ru-RU" err="1"/>
              <a:t>биорегуляторы</a:t>
            </a:r>
            <a:r>
              <a:rPr lang="ru-RU"/>
              <a:t> </a:t>
            </a:r>
            <a:r>
              <a:rPr lang="ru-RU" smtClean="0"/>
              <a:t>(тималин, эпиталамин);</a:t>
            </a:r>
            <a:endParaRPr lang="ru-RU" dirty="0"/>
          </a:p>
          <a:p>
            <a:r>
              <a:rPr lang="ru-RU"/>
              <a:t>б</a:t>
            </a:r>
            <a:r>
              <a:rPr lang="ru-RU" smtClean="0"/>
              <a:t>игуаниды, метформин и </a:t>
            </a:r>
            <a:r>
              <a:rPr lang="ru-RU" dirty="0"/>
              <a:t>др.</a:t>
            </a:r>
          </a:p>
          <a:p>
            <a:pPr>
              <a:buNone/>
            </a:pPr>
            <a:endParaRPr lang="ru-RU" i="1" smtClean="0"/>
          </a:p>
          <a:p>
            <a:pPr>
              <a:buNone/>
            </a:pPr>
            <a:r>
              <a:rPr lang="ru-RU" i="1" smtClean="0"/>
              <a:t>3</a:t>
            </a:r>
            <a:r>
              <a:rPr lang="ru-RU" i="1" dirty="0"/>
              <a:t>.    </a:t>
            </a:r>
            <a:r>
              <a:rPr lang="ru-RU" i="1"/>
              <a:t> </a:t>
            </a:r>
            <a:r>
              <a:rPr lang="ru-RU" smtClean="0"/>
              <a:t>Регуляторы сигнальных путей</a:t>
            </a:r>
          </a:p>
          <a:p>
            <a:pPr>
              <a:buNone/>
            </a:pPr>
            <a:r>
              <a:rPr lang="ru-RU" smtClean="0"/>
              <a:t>      Вещества</a:t>
            </a:r>
            <a:r>
              <a:rPr lang="ru-RU" dirty="0"/>
              <a:t>, способные активировать или ингибировать определенные</a:t>
            </a:r>
            <a:r>
              <a:rPr lang="ru-RU"/>
              <a:t> </a:t>
            </a:r>
            <a:r>
              <a:rPr lang="ru-RU" smtClean="0"/>
              <a:t>сигнальные пути, </a:t>
            </a:r>
            <a:r>
              <a:rPr lang="ru-RU" dirty="0"/>
              <a:t>связанные с </a:t>
            </a:r>
            <a:r>
              <a:rPr lang="ru-RU"/>
              <a:t>процессами </a:t>
            </a:r>
            <a:r>
              <a:rPr lang="ru-RU" smtClean="0"/>
              <a:t>старения, такие как рапамицин - </a:t>
            </a:r>
            <a:r>
              <a:rPr lang="ru-RU" dirty="0"/>
              <a:t>ингибитор</a:t>
            </a:r>
            <a:r>
              <a:rPr lang="ru-RU"/>
              <a:t> </a:t>
            </a:r>
            <a:r>
              <a:rPr lang="en-US" smtClean="0"/>
              <a:t>mTOR</a:t>
            </a:r>
            <a:r>
              <a:rPr lang="ru-RU" smtClean="0"/>
              <a:t>-сигнального пути, белки семейства сиртуинов.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</a:t>
            </a:r>
            <a:r>
              <a:rPr lang="ru-RU" b="1" dirty="0" err="1" smtClean="0">
                <a:solidFill>
                  <a:srgbClr val="00B050"/>
                </a:solidFill>
              </a:rPr>
              <a:t>геропротекторов</a:t>
            </a:r>
            <a:r>
              <a:rPr lang="ru-RU" b="1" dirty="0" smtClean="0">
                <a:solidFill>
                  <a:srgbClr val="00B050"/>
                </a:solidFill>
              </a:rPr>
              <a:t> 4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4. </a:t>
            </a:r>
            <a:r>
              <a:rPr lang="ru-RU" dirty="0" smtClean="0"/>
              <a:t> </a:t>
            </a:r>
            <a:r>
              <a:rPr lang="ru-RU" dirty="0" err="1" smtClean="0"/>
              <a:t>Сенолитики</a:t>
            </a:r>
            <a:r>
              <a:rPr lang="ru-RU" dirty="0" smtClean="0"/>
              <a:t> - избирательно </a:t>
            </a:r>
            <a:r>
              <a:rPr lang="ru-RU" dirty="0"/>
              <a:t>инициируют </a:t>
            </a:r>
            <a:r>
              <a:rPr lang="ru-RU" dirty="0" smtClean="0"/>
              <a:t>гибель </a:t>
            </a:r>
            <a:r>
              <a:rPr lang="ru-RU" dirty="0" err="1" smtClean="0"/>
              <a:t>сенесцентных</a:t>
            </a:r>
            <a:r>
              <a:rPr lang="ru-RU" dirty="0" smtClean="0"/>
              <a:t> клеток, </a:t>
            </a:r>
            <a:r>
              <a:rPr lang="ru-RU" dirty="0"/>
              <a:t>что в некоторых случаях может </a:t>
            </a:r>
            <a:r>
              <a:rPr lang="ru-RU" dirty="0" smtClean="0"/>
              <a:t>приводить </a:t>
            </a:r>
            <a:r>
              <a:rPr lang="ru-RU" dirty="0"/>
              <a:t>к увеличению продолжительности жизни.</a:t>
            </a:r>
          </a:p>
          <a:p>
            <a:pPr>
              <a:buNone/>
            </a:pPr>
            <a:r>
              <a:rPr lang="ru-RU" dirty="0"/>
              <a:t>5.  </a:t>
            </a:r>
            <a:r>
              <a:rPr lang="en-US" dirty="0" smtClean="0"/>
              <a:t>CR-</a:t>
            </a:r>
            <a:r>
              <a:rPr lang="ru-RU" dirty="0" err="1" smtClean="0"/>
              <a:t>миметики</a:t>
            </a:r>
            <a:r>
              <a:rPr lang="ru-RU" dirty="0" smtClean="0"/>
              <a:t> (</a:t>
            </a:r>
            <a:r>
              <a:rPr lang="ru-RU" i="1" dirty="0" smtClean="0"/>
              <a:t>от </a:t>
            </a:r>
            <a:r>
              <a:rPr lang="ru-RU" i="1" dirty="0"/>
              <a:t>англ</a:t>
            </a:r>
            <a:r>
              <a:rPr lang="ru-RU" dirty="0"/>
              <a:t>. </a:t>
            </a:r>
            <a:r>
              <a:rPr lang="ru-RU" i="1" dirty="0" err="1"/>
              <a:t>calorie</a:t>
            </a:r>
            <a:r>
              <a:rPr lang="ru-RU" i="1" dirty="0"/>
              <a:t> </a:t>
            </a:r>
            <a:r>
              <a:rPr lang="ru-RU" i="1" dirty="0" err="1"/>
              <a:t>restriction</a:t>
            </a:r>
            <a:r>
              <a:rPr lang="ru-RU" dirty="0"/>
              <a:t> — ограничение калорийности) создают изменения в </a:t>
            </a:r>
            <a:r>
              <a:rPr lang="ru-RU" dirty="0" smtClean="0"/>
              <a:t>метаболизме</a:t>
            </a:r>
            <a:r>
              <a:rPr lang="ru-RU" dirty="0"/>
              <a:t> клетки, имитируя ограничение калорийности питания, которое, согласно многочисленным экспериментам, может быть хорошим способом замедления старения. Веществами-кандидатами этой группы с некоторыми </a:t>
            </a:r>
            <a:r>
              <a:rPr lang="ru-RU" dirty="0" err="1"/>
              <a:t>геропротекторными</a:t>
            </a:r>
            <a:r>
              <a:rPr lang="ru-RU" dirty="0"/>
              <a:t> свойствами являются </a:t>
            </a:r>
            <a:r>
              <a:rPr lang="ru-RU" dirty="0" err="1" smtClean="0"/>
              <a:t>ресвератрол</a:t>
            </a:r>
            <a:r>
              <a:rPr lang="ru-RU" dirty="0" smtClean="0"/>
              <a:t>, </a:t>
            </a:r>
            <a:r>
              <a:rPr lang="ru-RU" dirty="0" err="1" smtClean="0"/>
              <a:t>оксалоацетат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r>
              <a:rPr lang="ru-RU" dirty="0"/>
              <a:t>6.  </a:t>
            </a:r>
            <a:r>
              <a:rPr lang="ru-RU" dirty="0" smtClean="0"/>
              <a:t>Пептидные препараты, </a:t>
            </a:r>
            <a:r>
              <a:rPr lang="ru-RU" dirty="0" err="1" smtClean="0"/>
              <a:t>нейропептиды</a:t>
            </a:r>
            <a:r>
              <a:rPr lang="ru-RU" dirty="0" smtClean="0"/>
              <a:t> (</a:t>
            </a:r>
            <a:r>
              <a:rPr lang="ru-RU" dirty="0" err="1" smtClean="0"/>
              <a:t>кортексин</a:t>
            </a:r>
            <a:r>
              <a:rPr lang="ru-RU" dirty="0" smtClean="0"/>
              <a:t> и пр.). 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КЛЕТОЧНЫЕ ХРОНОБЛОКАТОРЫ ИЛИ БИОРЕГУЛИРУЮЩИЕ НУТРИЦЕВТИЧЕСКИЕ ПРЕПАРАТЫ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клеточных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хроноблокаторов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1) </a:t>
            </a:r>
            <a:r>
              <a:rPr lang="ru-RU" dirty="0" smtClean="0"/>
              <a:t>общего </a:t>
            </a:r>
            <a:r>
              <a:rPr lang="ru-RU" dirty="0"/>
              <a:t>действия (классический представитель ‒ янтарная кислота, являясь субстратом цикла </a:t>
            </a:r>
            <a:r>
              <a:rPr lang="ru-RU" dirty="0" smtClean="0"/>
              <a:t>Кребса, важна </a:t>
            </a:r>
            <a:r>
              <a:rPr lang="ru-RU" dirty="0"/>
              <a:t>для функционирования всех органов и систем организма);</a:t>
            </a:r>
          </a:p>
          <a:p>
            <a:pPr>
              <a:buNone/>
            </a:pPr>
            <a:r>
              <a:rPr lang="ru-RU" dirty="0"/>
              <a:t>2) </a:t>
            </a:r>
            <a:r>
              <a:rPr lang="ru-RU" dirty="0" smtClean="0"/>
              <a:t>преимущественно </a:t>
            </a:r>
            <a:r>
              <a:rPr lang="ru-RU" dirty="0" err="1"/>
              <a:t>таргетного</a:t>
            </a:r>
            <a:r>
              <a:rPr lang="ru-RU" dirty="0"/>
              <a:t> </a:t>
            </a:r>
            <a:r>
              <a:rPr lang="ru-RU" dirty="0" smtClean="0"/>
              <a:t>действия, например</a:t>
            </a:r>
            <a:r>
              <a:rPr lang="ru-RU" dirty="0"/>
              <a:t>, </a:t>
            </a:r>
            <a:r>
              <a:rPr lang="ru-RU" dirty="0" err="1" smtClean="0"/>
              <a:t>нейромедиаторные</a:t>
            </a:r>
            <a:r>
              <a:rPr lang="ru-RU" dirty="0" smtClean="0"/>
              <a:t> </a:t>
            </a:r>
            <a:r>
              <a:rPr lang="ru-RU" dirty="0" err="1" smtClean="0"/>
              <a:t>хроноблокаторы</a:t>
            </a:r>
            <a:r>
              <a:rPr lang="ru-RU" dirty="0" smtClean="0"/>
              <a:t>: </a:t>
            </a:r>
            <a:r>
              <a:rPr lang="ru-RU" dirty="0" err="1"/>
              <a:t>таурин</a:t>
            </a:r>
            <a:r>
              <a:rPr lang="ru-RU" dirty="0"/>
              <a:t>, </a:t>
            </a:r>
            <a:r>
              <a:rPr lang="ru-RU" dirty="0" err="1"/>
              <a:t>диметиламиноэтанол</a:t>
            </a:r>
            <a:r>
              <a:rPr lang="ru-RU" dirty="0"/>
              <a:t>, </a:t>
            </a:r>
            <a:r>
              <a:rPr lang="ru-RU" dirty="0" err="1"/>
              <a:t>альфа-глицерилфосфорилхолин</a:t>
            </a:r>
            <a:r>
              <a:rPr lang="ru-RU" dirty="0"/>
              <a:t> и др</a:t>
            </a:r>
            <a:r>
              <a:rPr lang="ru-RU" dirty="0" smtClean="0"/>
              <a:t>.;</a:t>
            </a:r>
            <a:endParaRPr lang="ru-RU" dirty="0"/>
          </a:p>
          <a:p>
            <a:pPr>
              <a:buNone/>
            </a:pPr>
            <a:r>
              <a:rPr lang="ru-RU" dirty="0"/>
              <a:t>3) </a:t>
            </a:r>
            <a:r>
              <a:rPr lang="ru-RU" dirty="0" smtClean="0"/>
              <a:t>смешанного действия, например</a:t>
            </a:r>
            <a:r>
              <a:rPr lang="ru-RU" dirty="0"/>
              <a:t>, органическая сера (МСМ </a:t>
            </a:r>
            <a:r>
              <a:rPr lang="ru-RU" dirty="0" smtClean="0"/>
              <a:t>) </a:t>
            </a:r>
            <a:r>
              <a:rPr lang="ru-RU" dirty="0"/>
              <a:t>с одной стороны активирует процессы клеточного дыхания во всех органах и тканях, а с другой ‒ участвуя в синтезе коллагена, обладает </a:t>
            </a:r>
            <a:r>
              <a:rPr lang="ru-RU" dirty="0" err="1"/>
              <a:t>протективным</a:t>
            </a:r>
            <a:r>
              <a:rPr lang="ru-RU" dirty="0"/>
              <a:t> действием по отношению к суставам и коже).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клеточных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хроноблокаторов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/>
              <a:t>    По </a:t>
            </a:r>
            <a:r>
              <a:rPr lang="ru-RU" i="1" dirty="0"/>
              <a:t>степени изученности и доказательной базе</a:t>
            </a:r>
            <a:r>
              <a:rPr lang="ru-RU" dirty="0"/>
              <a:t> </a:t>
            </a:r>
            <a:r>
              <a:rPr lang="ru-RU" dirty="0" smtClean="0"/>
              <a:t>клеточные </a:t>
            </a:r>
            <a:r>
              <a:rPr lang="ru-RU" dirty="0" err="1" smtClean="0"/>
              <a:t>хроноблокаторы</a:t>
            </a:r>
            <a:r>
              <a:rPr lang="ru-RU" dirty="0" smtClean="0"/>
              <a:t> можно </a:t>
            </a:r>
            <a:r>
              <a:rPr lang="ru-RU" dirty="0"/>
              <a:t>разделить на </a:t>
            </a:r>
            <a:r>
              <a:rPr lang="ru-RU" dirty="0" smtClean="0"/>
              <a:t>две </a:t>
            </a:r>
            <a:r>
              <a:rPr lang="ru-RU" dirty="0"/>
              <a:t>группы:</a:t>
            </a:r>
          </a:p>
          <a:p>
            <a:pPr>
              <a:buNone/>
            </a:pPr>
            <a:r>
              <a:rPr lang="ru-RU" dirty="0"/>
              <a:t>- эффективность установлена в экспериментальных исследованиях </a:t>
            </a:r>
            <a:r>
              <a:rPr lang="en-US" dirty="0"/>
              <a:t>in vitro</a:t>
            </a:r>
            <a:r>
              <a:rPr lang="ru-RU" dirty="0"/>
              <a:t> и  </a:t>
            </a:r>
            <a:r>
              <a:rPr lang="en-US" dirty="0"/>
              <a:t>in vivo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геропротекторные</a:t>
            </a:r>
            <a:r>
              <a:rPr lang="ru-RU" dirty="0"/>
              <a:t> свойства подтверждены в </a:t>
            </a:r>
            <a:r>
              <a:rPr lang="ru-RU" dirty="0" err="1"/>
              <a:t>рандомизированных</a:t>
            </a:r>
            <a:r>
              <a:rPr lang="ru-RU" dirty="0"/>
              <a:t> клинических исследованиях.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клеточных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хроноблокаторов</a:t>
            </a:r>
            <a:r>
              <a:rPr lang="ru-RU" b="1" dirty="0" smtClean="0">
                <a:solidFill>
                  <a:srgbClr val="00B050"/>
                </a:solidFill>
              </a:rPr>
              <a:t>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По </a:t>
            </a:r>
            <a:r>
              <a:rPr lang="ru-RU" i="1" dirty="0"/>
              <a:t>воздействию на органы-мишени и патологические процессы </a:t>
            </a:r>
            <a:r>
              <a:rPr lang="ru-RU" i="1" dirty="0" smtClean="0"/>
              <a:t>клеточные </a:t>
            </a:r>
            <a:r>
              <a:rPr lang="ru-RU" i="1" dirty="0" err="1" smtClean="0"/>
              <a:t>хроноблокаторы</a:t>
            </a:r>
            <a:r>
              <a:rPr lang="ru-RU" i="1" dirty="0" smtClean="0"/>
              <a:t> </a:t>
            </a:r>
            <a:r>
              <a:rPr lang="ru-RU" dirty="0" err="1" smtClean="0"/>
              <a:t>таргетного</a:t>
            </a:r>
            <a:r>
              <a:rPr lang="ru-RU" dirty="0" smtClean="0"/>
              <a:t> </a:t>
            </a:r>
            <a:r>
              <a:rPr lang="ru-RU" dirty="0"/>
              <a:t>действия в свою очередь можно разделить на </a:t>
            </a:r>
            <a:r>
              <a:rPr lang="ru-RU" dirty="0" smtClean="0"/>
              <a:t>несколько </a:t>
            </a:r>
            <a:r>
              <a:rPr lang="ru-RU" dirty="0"/>
              <a:t>групп: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нейпротекторы</a:t>
            </a:r>
            <a:r>
              <a:rPr lang="ru-RU" dirty="0"/>
              <a:t> (например, </a:t>
            </a:r>
            <a:r>
              <a:rPr lang="ru-RU" dirty="0" err="1"/>
              <a:t>флавоноиды</a:t>
            </a:r>
            <a:r>
              <a:rPr lang="ru-RU" dirty="0"/>
              <a:t>, ЯК, </a:t>
            </a:r>
            <a:r>
              <a:rPr lang="ru-RU" dirty="0" err="1"/>
              <a:t>туарин</a:t>
            </a:r>
            <a:r>
              <a:rPr lang="ru-RU" dirty="0"/>
              <a:t>, </a:t>
            </a:r>
            <a:r>
              <a:rPr lang="ru-RU" dirty="0" err="1"/>
              <a:t>L-карнитин</a:t>
            </a:r>
            <a:r>
              <a:rPr lang="ru-RU" dirty="0"/>
              <a:t>, </a:t>
            </a:r>
            <a:r>
              <a:rPr lang="ru-RU" dirty="0" err="1"/>
              <a:t>альфа-липоевая</a:t>
            </a:r>
            <a:r>
              <a:rPr lang="ru-RU" dirty="0"/>
              <a:t> кислота (</a:t>
            </a:r>
            <a:r>
              <a:rPr lang="ru-RU" dirty="0" smtClean="0"/>
              <a:t>АЛК);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кардиопротекторы</a:t>
            </a:r>
            <a:r>
              <a:rPr lang="ru-RU" dirty="0"/>
              <a:t> (например, ЯК, L-аргинин, </a:t>
            </a:r>
            <a:r>
              <a:rPr lang="en-US" dirty="0"/>
              <a:t>L</a:t>
            </a:r>
            <a:r>
              <a:rPr lang="ru-RU" dirty="0"/>
              <a:t>-</a:t>
            </a:r>
            <a:r>
              <a:rPr lang="ru-RU" dirty="0" err="1"/>
              <a:t>карнитин</a:t>
            </a:r>
            <a:r>
              <a:rPr lang="ru-RU" dirty="0"/>
              <a:t>);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онкопротекторы</a:t>
            </a:r>
            <a:r>
              <a:rPr lang="ru-RU" dirty="0"/>
              <a:t> (например, ЯК, </a:t>
            </a:r>
            <a:r>
              <a:rPr lang="ru-RU" dirty="0" smtClean="0"/>
              <a:t>МСМ</a:t>
            </a:r>
            <a:r>
              <a:rPr lang="ru-RU" dirty="0"/>
              <a:t>)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иммунопротокторы</a:t>
            </a:r>
            <a:r>
              <a:rPr lang="ru-RU" dirty="0"/>
              <a:t> и </a:t>
            </a:r>
            <a:r>
              <a:rPr lang="ru-RU" dirty="0" err="1"/>
              <a:t>иммуномодуляторы</a:t>
            </a:r>
            <a:r>
              <a:rPr lang="ru-RU" dirty="0"/>
              <a:t> (например, ЯК, </a:t>
            </a:r>
            <a:r>
              <a:rPr lang="ru-RU" dirty="0" smtClean="0"/>
              <a:t>L-аргинин);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гепатопротекторы</a:t>
            </a:r>
            <a:r>
              <a:rPr lang="ru-RU" dirty="0"/>
              <a:t>  (например, ЯК, </a:t>
            </a:r>
            <a:r>
              <a:rPr lang="ru-RU" dirty="0" err="1"/>
              <a:t>таурин</a:t>
            </a:r>
            <a:r>
              <a:rPr lang="ru-RU" dirty="0"/>
              <a:t>, АЛК);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 smtClean="0"/>
              <a:t>вазопротекторы</a:t>
            </a:r>
            <a:r>
              <a:rPr lang="ru-RU" dirty="0" smtClean="0"/>
              <a:t> </a:t>
            </a:r>
            <a:r>
              <a:rPr lang="ru-RU" dirty="0"/>
              <a:t>(например, ЯК)</a:t>
            </a: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Классификация клеточных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хроноблокаторов</a:t>
            </a:r>
            <a:r>
              <a:rPr lang="ru-RU" b="1" dirty="0" smtClean="0">
                <a:solidFill>
                  <a:srgbClr val="00B050"/>
                </a:solidFill>
              </a:rPr>
              <a:t> 4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- природные (натуральные): витамины, минералы, гормоны, компоненты лекарственных растений (</a:t>
            </a:r>
            <a:r>
              <a:rPr lang="ru-RU" dirty="0" err="1"/>
              <a:t>флавоноиды</a:t>
            </a:r>
            <a:r>
              <a:rPr lang="ru-RU" dirty="0"/>
              <a:t>, гликозиды и др.);</a:t>
            </a:r>
          </a:p>
          <a:p>
            <a:pPr>
              <a:buNone/>
            </a:pPr>
            <a:r>
              <a:rPr lang="ru-RU" dirty="0"/>
              <a:t>- синтетические: синтетические витаминные </a:t>
            </a:r>
            <a:r>
              <a:rPr lang="ru-RU" dirty="0" err="1"/>
              <a:t>комлексы</a:t>
            </a:r>
            <a:r>
              <a:rPr lang="ru-RU" dirty="0"/>
              <a:t> (</a:t>
            </a:r>
            <a:r>
              <a:rPr lang="ru-RU" dirty="0" err="1"/>
              <a:t>дуовит</a:t>
            </a:r>
            <a:r>
              <a:rPr lang="ru-RU" dirty="0"/>
              <a:t>, </a:t>
            </a:r>
            <a:r>
              <a:rPr lang="ru-RU" dirty="0" err="1"/>
              <a:t>декамевит</a:t>
            </a:r>
            <a:r>
              <a:rPr lang="ru-RU" dirty="0"/>
              <a:t>, </a:t>
            </a:r>
            <a:r>
              <a:rPr lang="ru-RU" dirty="0" err="1"/>
              <a:t>квадевит</a:t>
            </a:r>
            <a:r>
              <a:rPr lang="ru-RU" dirty="0"/>
              <a:t>, </a:t>
            </a:r>
            <a:r>
              <a:rPr lang="ru-RU" dirty="0" err="1"/>
              <a:t>ундевит</a:t>
            </a:r>
            <a:r>
              <a:rPr lang="ru-RU" dirty="0"/>
              <a:t>, </a:t>
            </a:r>
            <a:r>
              <a:rPr lang="ru-RU" dirty="0" err="1"/>
              <a:t>аэровит</a:t>
            </a:r>
            <a:r>
              <a:rPr lang="ru-RU" dirty="0"/>
              <a:t>, </a:t>
            </a:r>
            <a:r>
              <a:rPr lang="ru-RU" dirty="0" err="1"/>
              <a:t>пангексавит</a:t>
            </a:r>
            <a:r>
              <a:rPr lang="ru-RU" dirty="0"/>
              <a:t>, </a:t>
            </a:r>
            <a:r>
              <a:rPr lang="ru-RU" dirty="0" err="1"/>
              <a:t>геровитал</a:t>
            </a:r>
            <a:r>
              <a:rPr lang="ru-RU" dirty="0"/>
              <a:t>, </a:t>
            </a:r>
            <a:r>
              <a:rPr lang="ru-RU" dirty="0" err="1"/>
              <a:t>гериатрик</a:t>
            </a:r>
            <a:r>
              <a:rPr lang="ru-RU" dirty="0"/>
              <a:t> </a:t>
            </a:r>
            <a:r>
              <a:rPr lang="ru-RU" dirty="0" err="1"/>
              <a:t>фарматон</a:t>
            </a:r>
            <a:r>
              <a:rPr lang="ru-RU" dirty="0"/>
              <a:t>, </a:t>
            </a:r>
            <a:r>
              <a:rPr lang="ru-RU" dirty="0" err="1"/>
              <a:t>Vitus-J-Cap</a:t>
            </a:r>
            <a:r>
              <a:rPr lang="ru-RU" dirty="0"/>
              <a:t> и др.), </a:t>
            </a:r>
            <a:r>
              <a:rPr lang="ru-RU" dirty="0" err="1"/>
              <a:t>рапамицин</a:t>
            </a:r>
            <a:r>
              <a:rPr lang="ru-RU" dirty="0"/>
              <a:t>, </a:t>
            </a:r>
            <a:r>
              <a:rPr lang="ru-RU" dirty="0" err="1"/>
              <a:t>метфорин</a:t>
            </a:r>
            <a:r>
              <a:rPr lang="ru-RU" dirty="0"/>
              <a:t> и др.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err="1" smtClean="0">
                <a:solidFill>
                  <a:srgbClr val="00B050"/>
                </a:solidFill>
              </a:rPr>
              <a:t>Таргетные</a:t>
            </a:r>
            <a:r>
              <a:rPr lang="ru-RU" sz="3500" b="1" dirty="0" smtClean="0">
                <a:solidFill>
                  <a:srgbClr val="00B050"/>
                </a:solidFill>
              </a:rPr>
              <a:t> клеточные </a:t>
            </a:r>
            <a:r>
              <a:rPr lang="ru-RU" sz="3500" b="1" dirty="0" err="1" smtClean="0">
                <a:solidFill>
                  <a:srgbClr val="00B050"/>
                </a:solidFill>
              </a:rPr>
              <a:t>хроноблокаторы</a:t>
            </a:r>
            <a:r>
              <a:rPr lang="ru-RU" sz="3500" b="1" dirty="0" smtClean="0">
                <a:solidFill>
                  <a:srgbClr val="00B050"/>
                </a:solidFill>
              </a:rPr>
              <a:t> и ускоренное старение мозга 1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Рисунок 22" descr="D:\Ильницкий+Прощаев_материалы\4_Монография хроноблокаторы\pic-res_измененные таб и кртин\Измененные\14\мозг\Слайд1.PNG"/>
          <p:cNvPicPr>
            <a:picLocks noChangeAspect="1" noChangeArrowheads="1"/>
          </p:cNvPicPr>
          <p:nvPr/>
        </p:nvPicPr>
        <p:blipFill>
          <a:blip r:embed="rId2"/>
          <a:srcRect l="4013" t="13040" r="3098"/>
          <a:stretch>
            <a:fillRect/>
          </a:stretch>
        </p:blipFill>
        <p:spPr bwMode="auto">
          <a:xfrm>
            <a:off x="428596" y="1571612"/>
            <a:ext cx="8286808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Клеточные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хроноблокаторы</a:t>
            </a:r>
            <a:r>
              <a:rPr lang="ru-RU" b="1" dirty="0" smtClean="0">
                <a:solidFill>
                  <a:srgbClr val="00B050"/>
                </a:solidFill>
              </a:rPr>
              <a:t> и ускоренное старение мозга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err="1"/>
              <a:t>флавоноиды</a:t>
            </a:r>
            <a:r>
              <a:rPr lang="ru-RU" dirty="0"/>
              <a:t> – обладают </a:t>
            </a:r>
            <a:r>
              <a:rPr lang="ru-RU" dirty="0" err="1"/>
              <a:t>нейропротекторными</a:t>
            </a:r>
            <a:r>
              <a:rPr lang="ru-RU" dirty="0"/>
              <a:t> и </a:t>
            </a:r>
            <a:r>
              <a:rPr lang="ru-RU" dirty="0" err="1"/>
              <a:t>нейромодуляторными</a:t>
            </a:r>
            <a:r>
              <a:rPr lang="ru-RU" dirty="0"/>
              <a:t> свойствами; снижают выраженность процессов </a:t>
            </a:r>
            <a:r>
              <a:rPr lang="ru-RU" dirty="0" err="1"/>
              <a:t>апоптоза</a:t>
            </a:r>
            <a:r>
              <a:rPr lang="ru-RU" dirty="0"/>
              <a:t>, улучшают </a:t>
            </a:r>
            <a:r>
              <a:rPr lang="ru-RU" dirty="0" err="1"/>
              <a:t>васкуляризацию</a:t>
            </a:r>
            <a:r>
              <a:rPr lang="ru-RU" dirty="0"/>
              <a:t> головного мозга, улучшают </a:t>
            </a:r>
            <a:r>
              <a:rPr lang="ru-RU" dirty="0" err="1"/>
              <a:t>эрадикацию</a:t>
            </a:r>
            <a:r>
              <a:rPr lang="ru-RU" dirty="0"/>
              <a:t> свободных радикалов, улучшают память; </a:t>
            </a:r>
          </a:p>
          <a:p>
            <a:pPr lvl="0"/>
            <a:r>
              <a:rPr lang="ru-RU" dirty="0" err="1"/>
              <a:t>ресвератрол</a:t>
            </a:r>
            <a:r>
              <a:rPr lang="ru-RU" dirty="0"/>
              <a:t> – снижает выраженность хронического иммунного воспаления, возможен терапевтический эффект при болезни Паркинсона; </a:t>
            </a:r>
          </a:p>
          <a:p>
            <a:pPr lvl="0"/>
            <a:r>
              <a:rPr lang="ru-RU" dirty="0"/>
              <a:t>витамин Е  – улучшает когнитивные способности; </a:t>
            </a:r>
          </a:p>
          <a:p>
            <a:pPr lvl="0"/>
            <a:r>
              <a:rPr lang="ru-RU" dirty="0"/>
              <a:t>витамин </a:t>
            </a:r>
            <a:r>
              <a:rPr lang="en-US" dirty="0"/>
              <a:t>D </a:t>
            </a:r>
            <a:r>
              <a:rPr lang="ru-RU" dirty="0"/>
              <a:t>– снижает продукцию </a:t>
            </a:r>
            <a:r>
              <a:rPr lang="en-US" dirty="0"/>
              <a:t>TNF</a:t>
            </a:r>
            <a:r>
              <a:rPr lang="ru-RU" dirty="0"/>
              <a:t>-</a:t>
            </a:r>
            <a:r>
              <a:rPr lang="en-US" dirty="0"/>
              <a:t>α</a:t>
            </a:r>
            <a:r>
              <a:rPr lang="ru-RU" dirty="0"/>
              <a:t>, </a:t>
            </a:r>
            <a:r>
              <a:rPr lang="ru-RU" dirty="0" err="1"/>
              <a:t>провоспалительных</a:t>
            </a:r>
            <a:r>
              <a:rPr lang="ru-RU" dirty="0"/>
              <a:t> </a:t>
            </a:r>
            <a:r>
              <a:rPr lang="ru-RU" dirty="0" err="1"/>
              <a:t>интерлейкинов</a:t>
            </a:r>
            <a:r>
              <a:rPr lang="ru-RU" dirty="0"/>
              <a:t>, нитрита азота </a:t>
            </a:r>
            <a:r>
              <a:rPr lang="ru-RU" dirty="0" err="1"/>
              <a:t>глиальными</a:t>
            </a:r>
            <a:r>
              <a:rPr lang="ru-RU" dirty="0"/>
              <a:t> клетками при старении; </a:t>
            </a:r>
          </a:p>
          <a:p>
            <a:pPr lvl="0"/>
            <a:r>
              <a:rPr lang="ru-RU" dirty="0"/>
              <a:t>АЛК – предупреждает </a:t>
            </a:r>
            <a:r>
              <a:rPr lang="ru-RU" dirty="0" err="1"/>
              <a:t>митохондриальную</a:t>
            </a:r>
            <a:r>
              <a:rPr lang="ru-RU" dirty="0"/>
              <a:t> дисфункцию; 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Клеточные </a:t>
            </a:r>
            <a:r>
              <a:rPr lang="ru-RU" b="1" dirty="0" err="1" smtClean="0">
                <a:solidFill>
                  <a:srgbClr val="00B050"/>
                </a:solidFill>
              </a:rPr>
              <a:t>хроноблокаторы</a:t>
            </a:r>
            <a:r>
              <a:rPr lang="ru-RU" b="1" dirty="0" smtClean="0">
                <a:solidFill>
                  <a:srgbClr val="00B050"/>
                </a:solidFill>
              </a:rPr>
              <a:t> и ускоренное старение мозга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err="1"/>
              <a:t>карнозин</a:t>
            </a:r>
            <a:r>
              <a:rPr lang="ru-RU" dirty="0"/>
              <a:t> – модулирует активность </a:t>
            </a:r>
            <a:r>
              <a:rPr lang="ru-RU" dirty="0" err="1"/>
              <a:t>моноаминооксидазы</a:t>
            </a:r>
            <a:r>
              <a:rPr lang="ru-RU" dirty="0"/>
              <a:t>, обладает </a:t>
            </a:r>
            <a:r>
              <a:rPr lang="ru-RU" dirty="0" err="1"/>
              <a:t>антиоксидантным</a:t>
            </a:r>
            <a:r>
              <a:rPr lang="ru-RU" dirty="0"/>
              <a:t> эффектом; </a:t>
            </a:r>
          </a:p>
          <a:p>
            <a:pPr lvl="0"/>
            <a:r>
              <a:rPr lang="ru-RU" dirty="0"/>
              <a:t>ацетил-</a:t>
            </a:r>
            <a:r>
              <a:rPr lang="en-US" dirty="0"/>
              <a:t>L</a:t>
            </a:r>
            <a:r>
              <a:rPr lang="ru-RU" dirty="0"/>
              <a:t>-</a:t>
            </a:r>
            <a:r>
              <a:rPr lang="ru-RU" dirty="0" err="1"/>
              <a:t>карнитин</a:t>
            </a:r>
            <a:r>
              <a:rPr lang="ru-RU" dirty="0"/>
              <a:t> – модулирует </a:t>
            </a:r>
            <a:r>
              <a:rPr lang="ru-RU" dirty="0" err="1"/>
              <a:t>митохондриальную</a:t>
            </a:r>
            <a:r>
              <a:rPr lang="ru-RU" dirty="0"/>
              <a:t> функцию, улучшает </a:t>
            </a:r>
            <a:r>
              <a:rPr lang="ru-RU" dirty="0" err="1"/>
              <a:t>синаптическую</a:t>
            </a:r>
            <a:r>
              <a:rPr lang="ru-RU" dirty="0"/>
              <a:t> передачу;</a:t>
            </a:r>
          </a:p>
          <a:p>
            <a:pPr lvl="0"/>
            <a:r>
              <a:rPr lang="ru-RU" dirty="0" err="1"/>
              <a:t>таурин</a:t>
            </a:r>
            <a:r>
              <a:rPr lang="ru-RU" dirty="0"/>
              <a:t> – снижает степень хронического иммунного воспаления;</a:t>
            </a:r>
          </a:p>
          <a:p>
            <a:pPr lvl="0"/>
            <a:r>
              <a:rPr lang="ru-RU" dirty="0" err="1"/>
              <a:t>процианидин</a:t>
            </a:r>
            <a:r>
              <a:rPr lang="ru-RU" dirty="0"/>
              <a:t> – улучшает </a:t>
            </a:r>
            <a:r>
              <a:rPr lang="ru-RU" dirty="0" err="1"/>
              <a:t>оксидативный</a:t>
            </a:r>
            <a:r>
              <a:rPr lang="ru-RU" dirty="0"/>
              <a:t> статус и когнитивные способности; </a:t>
            </a:r>
          </a:p>
          <a:p>
            <a:pPr lvl="0"/>
            <a:r>
              <a:rPr lang="ru-RU" dirty="0" err="1"/>
              <a:t>изофлавоноиды</a:t>
            </a:r>
            <a:r>
              <a:rPr lang="ru-RU" dirty="0"/>
              <a:t> сои – улучшают </a:t>
            </a:r>
            <a:r>
              <a:rPr lang="ru-RU" dirty="0" err="1"/>
              <a:t>нейрокогнитивные</a:t>
            </a:r>
            <a:r>
              <a:rPr lang="ru-RU" dirty="0"/>
              <a:t> способности и настроение в </a:t>
            </a:r>
            <a:r>
              <a:rPr lang="ru-RU" dirty="0" err="1"/>
              <a:t>перименопаузальном</a:t>
            </a:r>
            <a:r>
              <a:rPr lang="ru-RU" dirty="0"/>
              <a:t> периоде; </a:t>
            </a:r>
          </a:p>
          <a:p>
            <a:pPr lvl="0"/>
            <a:r>
              <a:rPr lang="ru-RU" dirty="0"/>
              <a:t>катехины, например, эпигаллохатехин-3-галлат – снижает заболеваемость </a:t>
            </a:r>
            <a:r>
              <a:rPr lang="ru-RU" dirty="0" err="1"/>
              <a:t>нейродегенеративной</a:t>
            </a:r>
            <a:r>
              <a:rPr lang="ru-RU" dirty="0"/>
              <a:t> патологией (по данным </a:t>
            </a:r>
            <a:r>
              <a:rPr lang="ru-RU" dirty="0" err="1"/>
              <a:t>пилотных</a:t>
            </a:r>
            <a:r>
              <a:rPr lang="ru-RU" dirty="0"/>
              <a:t> эпидемиологических исследований), в больших количествах содержится в чае; </a:t>
            </a:r>
          </a:p>
          <a:p>
            <a:pPr lvl="0"/>
            <a:r>
              <a:rPr lang="ru-RU" dirty="0"/>
              <a:t>аскорбиновая кислота – является мощным антиоксидантом; </a:t>
            </a:r>
          </a:p>
          <a:p>
            <a:pPr lvl="0"/>
            <a:r>
              <a:rPr lang="ru-RU" dirty="0" smtClean="0"/>
              <a:t>цинк </a:t>
            </a:r>
            <a:r>
              <a:rPr lang="ru-RU" dirty="0"/>
              <a:t>– улучшает адаптивные свойства головного мозга, способствуют активации </a:t>
            </a:r>
            <a:r>
              <a:rPr lang="ru-RU" dirty="0" err="1"/>
              <a:t>миелинизации</a:t>
            </a:r>
            <a:r>
              <a:rPr lang="ru-RU" dirty="0"/>
              <a:t>;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6225282"/>
            <a:ext cx="1071538" cy="632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4255</Words>
  <Application>Microsoft Office PowerPoint</Application>
  <PresentationFormat>Экран (4:3)</PresentationFormat>
  <Paragraphs>668</Paragraphs>
  <Slides>127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127</vt:i4>
      </vt:variant>
    </vt:vector>
  </HeadingPairs>
  <TitlesOfParts>
    <vt:vector size="128" baseType="lpstr">
      <vt:lpstr>Тема Office</vt:lpstr>
      <vt:lpstr>СЕНОЛИТИКА В ЭСТЕТИЧЕСКОЙ И АНТИВОЗРАСТНОЙ МЕДИЦИНЕ</vt:lpstr>
      <vt:lpstr>Определение</vt:lpstr>
      <vt:lpstr>Что такое клеточное старение</vt:lpstr>
      <vt:lpstr>Характеристика  сенесцентных клеток</vt:lpstr>
      <vt:lpstr>Иммуносенесценция</vt:lpstr>
      <vt:lpstr>Слайд 6</vt:lpstr>
      <vt:lpstr>Укорочение теломер</vt:lpstr>
      <vt:lpstr>Фосфоинозитид-3-киназа</vt:lpstr>
      <vt:lpstr>Слайд 9</vt:lpstr>
      <vt:lpstr>Изменение ответа  на факторы роста</vt:lpstr>
      <vt:lpstr>Остановка клеточного цикла</vt:lpstr>
      <vt:lpstr>Слайд 12</vt:lpstr>
      <vt:lpstr>Саркопения: определение 1</vt:lpstr>
      <vt:lpstr>Саркопения: определение 2</vt:lpstr>
      <vt:lpstr>В США:  ICD - 10 - CM</vt:lpstr>
      <vt:lpstr>Клиническая эпидемиология: российские результаты 1</vt:lpstr>
      <vt:lpstr>Клиническая эпидемиология: российские результаты 2</vt:lpstr>
      <vt:lpstr>Прогноз распространенности (ВОЗ)</vt:lpstr>
      <vt:lpstr>Саркопения значима с точки зрения коморбидности</vt:lpstr>
      <vt:lpstr>Последствия саркопении</vt:lpstr>
      <vt:lpstr>Экономические последствия</vt:lpstr>
      <vt:lpstr>Подходы к терапии</vt:lpstr>
      <vt:lpstr>Факторы риска</vt:lpstr>
      <vt:lpstr>Этиопатогенез 1</vt:lpstr>
      <vt:lpstr>Этиопатогенез 2</vt:lpstr>
      <vt:lpstr>Слайд 26</vt:lpstr>
      <vt:lpstr>Саркопения  как митохондриальная патология</vt:lpstr>
      <vt:lpstr>Патоморфология</vt:lpstr>
      <vt:lpstr>Клиника</vt:lpstr>
      <vt:lpstr>Слайд 30</vt:lpstr>
      <vt:lpstr>Диагностика (EWGSOP, 2009)</vt:lpstr>
      <vt:lpstr>Скрининг саркопении</vt:lpstr>
      <vt:lpstr>Диагностика</vt:lpstr>
      <vt:lpstr>Слайд 34</vt:lpstr>
      <vt:lpstr>Лабораторная диагностика</vt:lpstr>
      <vt:lpstr>Алгоритм диагностики</vt:lpstr>
      <vt:lpstr>Синдромальная дифференциальная диагностика</vt:lpstr>
      <vt:lpstr>Клинические параметры  дифференциальной диагностики</vt:lpstr>
      <vt:lpstr>Лабораторные параметры  дифференциальной диагностики</vt:lpstr>
      <vt:lpstr>Слайд 40</vt:lpstr>
      <vt:lpstr>Как правильно питаться?  Особенно мужчинам!</vt:lpstr>
      <vt:lpstr>400 грамм желтых, красных, синих и зеленых продуктов день!</vt:lpstr>
      <vt:lpstr>Слайд 43</vt:lpstr>
      <vt:lpstr>Слайд 44</vt:lpstr>
      <vt:lpstr>Слайд 45</vt:lpstr>
      <vt:lpstr>Сколько надо пить воды: колебания в пределах не более 1%</vt:lpstr>
      <vt:lpstr>Жажда – понятие субъективное</vt:lpstr>
      <vt:lpstr>Сколько надо пить воды: объемы</vt:lpstr>
      <vt:lpstr>Омега 3 жирные кислоты</vt:lpstr>
      <vt:lpstr>Не менее 50 грамм орехов в день</vt:lpstr>
      <vt:lpstr>С возрастом теряется миелин:  нужно 10 мг цинка в день</vt:lpstr>
      <vt:lpstr>100 грамм семечек тыквы</vt:lpstr>
      <vt:lpstr>Йогурт на ночь</vt:lpstr>
      <vt:lpstr>Физическая активность</vt:lpstr>
      <vt:lpstr>Почему важно?</vt:lpstr>
      <vt:lpstr>Рекомендации ВОЗ, 2010</vt:lpstr>
      <vt:lpstr>Слайд 57</vt:lpstr>
      <vt:lpstr>Слайд 58</vt:lpstr>
      <vt:lpstr>SarQol  (Sarcopenia and Quality of life): построение таргетных программ реабилитации </vt:lpstr>
      <vt:lpstr>SarQol  (Sarcopenia and Quality of life)</vt:lpstr>
      <vt:lpstr>SarQol  (Sarcopenia and Quality of life)</vt:lpstr>
      <vt:lpstr>SarQol  (Sarcopenia and Quality of life)</vt:lpstr>
      <vt:lpstr>SarQol  (Sarcopenia and Quality of life)</vt:lpstr>
      <vt:lpstr>http://sarqol.org</vt:lpstr>
      <vt:lpstr>Программа « Оптимизация питания  пациентов с синдромом мальнутриции» (для мобильного телефона)</vt:lpstr>
      <vt:lpstr>Слайд 66</vt:lpstr>
      <vt:lpstr>Добавки к питанию при саркопении</vt:lpstr>
      <vt:lpstr>Слайд 68</vt:lpstr>
      <vt:lpstr>Нутритивная поддержка  при саркопении: новое</vt:lpstr>
      <vt:lpstr>Протеины и эссенциальные аминокислоты 1</vt:lpstr>
      <vt:lpstr>Протеины и эссенциальные аминокислоты 2</vt:lpstr>
      <vt:lpstr>Протеины и эссенциальные аминокислоты 3</vt:lpstr>
      <vt:lpstr>Лейцин 1</vt:lpstr>
      <vt:lpstr>Лейцин 2</vt:lpstr>
      <vt:lpstr>Бета-гидрокси бета-метилбутират как метаболит лейцина</vt:lpstr>
      <vt:lpstr>Орнитин альфа-кетоглютарат</vt:lpstr>
      <vt:lpstr>Витамин D</vt:lpstr>
      <vt:lpstr>Моногидрат креатина</vt:lpstr>
      <vt:lpstr>Антиоксиданты и полиненасыщенные жирные кислоты</vt:lpstr>
      <vt:lpstr>Урзоловая кислота</vt:lpstr>
      <vt:lpstr>Продукты, обогащенные нитратами</vt:lpstr>
      <vt:lpstr>Предпосылки к возникновению новые профилактических препаратов</vt:lpstr>
      <vt:lpstr>Предпосылки создания препаратов, влияющих на старение 1</vt:lpstr>
      <vt:lpstr>Предпосылки создания препаратов, влияющих на старение 2</vt:lpstr>
      <vt:lpstr>Предпосылки создания препаратов, влияющих на старение 3</vt:lpstr>
      <vt:lpstr>Геропротекторы</vt:lpstr>
      <vt:lpstr>Классификация геропротекторов 1</vt:lpstr>
      <vt:lpstr>Классификация геропротекторов 2</vt:lpstr>
      <vt:lpstr>Фуллерен - молекулярное соединение, представляющее собой выпуклые замкнутые многогранники, составленные из трёхкоординированных атомов углерода  (шингут, морской воздух)</vt:lpstr>
      <vt:lpstr>Классификация геропротекторов 3</vt:lpstr>
      <vt:lpstr>Классификация геропротекторов 4</vt:lpstr>
      <vt:lpstr>Слайд 92</vt:lpstr>
      <vt:lpstr>Классификация клеточных хроноблокаторов 1</vt:lpstr>
      <vt:lpstr>Классификация клеточных хроноблокаторов 2</vt:lpstr>
      <vt:lpstr>Классификация клеточных хроноблокаторов 3</vt:lpstr>
      <vt:lpstr>Классификация клеточных хроноблокаторов 4</vt:lpstr>
      <vt:lpstr>Таргетные клеточные хроноблокаторы и ускоренное старение мозга 1</vt:lpstr>
      <vt:lpstr>Клеточные хроноблокаторы и ускоренное старение мозга 2</vt:lpstr>
      <vt:lpstr>Клеточные хроноблокаторы и ускоренное старение мозга 3</vt:lpstr>
      <vt:lpstr>Цель применения  сенолитиков 1</vt:lpstr>
      <vt:lpstr>Цель применения  сенолитиков 2</vt:lpstr>
      <vt:lpstr>Кверцетин 1</vt:lpstr>
      <vt:lpstr>Кверцетин 2</vt:lpstr>
      <vt:lpstr>Дазатиниб</vt:lpstr>
      <vt:lpstr>Клеточные хроноблокаторы (прорезилиенты)</vt:lpstr>
      <vt:lpstr>Биологический смысл биорегулирующих нутрицевтических препаратов</vt:lpstr>
      <vt:lpstr>Институт физико-органической химии Национальной академии наук Беларуси</vt:lpstr>
      <vt:lpstr>Производство нутрицевтиков: стандарты GMP</vt:lpstr>
      <vt:lpstr>Слайд 109</vt:lpstr>
      <vt:lpstr>Мемотон в комплексных программах профилактики нарушений памяти </vt:lpstr>
      <vt:lpstr>Слайд 111</vt:lpstr>
      <vt:lpstr>Слайд 112</vt:lpstr>
      <vt:lpstr>Слайд 113</vt:lpstr>
      <vt:lpstr>Взаимосвязь ЦНС и кишечной микробиотой</vt:lpstr>
      <vt:lpstr>Макробиота и масса тела</vt:lpstr>
      <vt:lpstr>Макробиота и артериальное давление</vt:lpstr>
      <vt:lpstr> ОБЩИЕ ПРИНЦИПЫ КОРРЕКЦИИ МИКРОЭКОЛОГИЧЕСКИХ НАРУШЕНИЙ КИШЕЧНИКА </vt:lpstr>
      <vt:lpstr>Слайд 118</vt:lpstr>
      <vt:lpstr>Метабиотик Дайго</vt:lpstr>
      <vt:lpstr>СИНДРОМ СУХОГО РТА</vt:lpstr>
      <vt:lpstr>КОМПЛЕКСНАЯ ТЕРАПИЯ АСТЕНИЧЕСКОГО СИНДРОМА </vt:lpstr>
      <vt:lpstr>СИНДРОМ СУХОГО ГЛАЗА (+ЗГТ)</vt:lpstr>
      <vt:lpstr>СИНДРОМ СУХОГО ГЛАЗА</vt:lpstr>
      <vt:lpstr>ГОЛОВНАЯ БОЛЬ  НАПРЯЖЕНИЯ И МИГРЕНЬ</vt:lpstr>
      <vt:lpstr>СОПРОВОЖДЕНИЕ ТЕРАПИИ ПРИ СИНДРОМЕ ОБСТРУКТИВНЫХ АПНОЭ ВО ВРЕМЯ СНА</vt:lpstr>
      <vt:lpstr>www.gerontolog.info</vt:lpstr>
      <vt:lpstr>Слайд 127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СЕНОЛИТИКА В ЭСТЕТИЧЕСКОЙ И АНТИВОЗРАСТНОЙ МЕДИЦИНЕ</dc:title>
  <dc:creator>Windows User</dc:creator>
  <cp:lastModifiedBy>Admin</cp:lastModifiedBy>
  <cp:revision>70</cp:revision>
  <dcterms:created xsi:type="dcterms:W3CDTF">2019-02-22T09:08:37Z</dcterms:created>
  <dcterms:modified xsi:type="dcterms:W3CDTF">2022-02-22T09:56:29Z</dcterms:modified>
</cp:coreProperties>
</file>