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625" r:id="rId3"/>
    <p:sldId id="616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624" r:id="rId12"/>
    <p:sldId id="626" r:id="rId13"/>
    <p:sldId id="627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41" r:id="rId23"/>
    <p:sldId id="637" r:id="rId24"/>
    <p:sldId id="638" r:id="rId25"/>
    <p:sldId id="639" r:id="rId26"/>
    <p:sldId id="659" r:id="rId27"/>
    <p:sldId id="660" r:id="rId28"/>
    <p:sldId id="661" r:id="rId29"/>
    <p:sldId id="662" r:id="rId30"/>
    <p:sldId id="663" r:id="rId31"/>
    <p:sldId id="640" r:id="rId32"/>
    <p:sldId id="642" r:id="rId33"/>
    <p:sldId id="643" r:id="rId34"/>
    <p:sldId id="644" r:id="rId35"/>
    <p:sldId id="645" r:id="rId36"/>
    <p:sldId id="646" r:id="rId37"/>
    <p:sldId id="647" r:id="rId38"/>
    <p:sldId id="648" r:id="rId39"/>
    <p:sldId id="649" r:id="rId40"/>
    <p:sldId id="650" r:id="rId41"/>
    <p:sldId id="653" r:id="rId42"/>
    <p:sldId id="665" r:id="rId43"/>
    <p:sldId id="666" r:id="rId44"/>
    <p:sldId id="667" r:id="rId45"/>
    <p:sldId id="668" r:id="rId46"/>
    <p:sldId id="669" r:id="rId47"/>
    <p:sldId id="670" r:id="rId48"/>
    <p:sldId id="671" r:id="rId49"/>
    <p:sldId id="673" r:id="rId50"/>
    <p:sldId id="674" r:id="rId51"/>
    <p:sldId id="675" r:id="rId52"/>
    <p:sldId id="676" r:id="rId53"/>
    <p:sldId id="677" r:id="rId54"/>
    <p:sldId id="678" r:id="rId55"/>
    <p:sldId id="679" r:id="rId56"/>
    <p:sldId id="680" r:id="rId57"/>
    <p:sldId id="681" r:id="rId58"/>
    <p:sldId id="682" r:id="rId59"/>
    <p:sldId id="683" r:id="rId60"/>
    <p:sldId id="684" r:id="rId61"/>
    <p:sldId id="685" r:id="rId62"/>
    <p:sldId id="690" r:id="rId63"/>
    <p:sldId id="691" r:id="rId64"/>
    <p:sldId id="686" r:id="rId65"/>
    <p:sldId id="687" r:id="rId66"/>
    <p:sldId id="688" r:id="rId67"/>
    <p:sldId id="693" r:id="rId68"/>
    <p:sldId id="694" r:id="rId69"/>
    <p:sldId id="695" r:id="rId70"/>
    <p:sldId id="696" r:id="rId71"/>
    <p:sldId id="697" r:id="rId72"/>
    <p:sldId id="698" r:id="rId73"/>
    <p:sldId id="699" r:id="rId74"/>
    <p:sldId id="700" r:id="rId75"/>
    <p:sldId id="701" r:id="rId76"/>
    <p:sldId id="702" r:id="rId77"/>
    <p:sldId id="703" r:id="rId78"/>
    <p:sldId id="707" r:id="rId79"/>
    <p:sldId id="708" r:id="rId80"/>
    <p:sldId id="704" r:id="rId81"/>
    <p:sldId id="705" r:id="rId82"/>
    <p:sldId id="657" r:id="rId83"/>
    <p:sldId id="709" r:id="rId84"/>
    <p:sldId id="710" r:id="rId85"/>
    <p:sldId id="711" r:id="rId86"/>
    <p:sldId id="712" r:id="rId87"/>
    <p:sldId id="713" r:id="rId88"/>
    <p:sldId id="714" r:id="rId89"/>
    <p:sldId id="715" r:id="rId90"/>
    <p:sldId id="651" r:id="rId91"/>
    <p:sldId id="716" r:id="rId92"/>
    <p:sldId id="615" r:id="rId93"/>
    <p:sldId id="575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60" autoAdjust="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C128D-B22F-4C77-9DD3-3B180203C71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8A341-C6B4-461F-9A46-CA899EAE0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37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abirin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.inf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520279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СОВРЕМЕННАЯ </a:t>
            </a:r>
            <a:br>
              <a:rPr lang="ru-RU" sz="3500" b="1" dirty="0" smtClean="0">
                <a:solidFill>
                  <a:srgbClr val="00B050"/>
                </a:solidFill>
              </a:rPr>
            </a:br>
            <a:r>
              <a:rPr lang="ru-RU" sz="3500" b="1" dirty="0" smtClean="0">
                <a:solidFill>
                  <a:srgbClr val="00B050"/>
                </a:solidFill>
              </a:rPr>
              <a:t>БИОЭЛЕМЕНТОЛОГИЯ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448272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Развитие </a:t>
            </a:r>
            <a:r>
              <a:rPr lang="ru-RU" b="1" dirty="0" err="1" smtClean="0">
                <a:solidFill>
                  <a:srgbClr val="00B050"/>
                </a:solidFill>
              </a:rPr>
              <a:t>биоэлементологии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2003 год – кафедра </a:t>
            </a:r>
            <a:r>
              <a:rPr lang="ru-RU" dirty="0" err="1" smtClean="0"/>
              <a:t>нутрициологии</a:t>
            </a:r>
            <a:r>
              <a:rPr lang="ru-RU" dirty="0" smtClean="0"/>
              <a:t> и </a:t>
            </a:r>
            <a:r>
              <a:rPr lang="ru-RU" dirty="0" err="1" smtClean="0"/>
              <a:t>биоэлементологии</a:t>
            </a:r>
            <a:r>
              <a:rPr lang="ru-RU" dirty="0" smtClean="0"/>
              <a:t> в Оренбургском государственном университете (проф. </a:t>
            </a:r>
            <a:r>
              <a:rPr lang="ru-RU" dirty="0" err="1" smtClean="0"/>
              <a:t>А.В.Скальный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2016 год – первая кафедра медицинской </a:t>
            </a:r>
            <a:r>
              <a:rPr lang="ru-RU" dirty="0" err="1" smtClean="0"/>
              <a:t>элементологии</a:t>
            </a:r>
            <a:r>
              <a:rPr lang="ru-RU" dirty="0" smtClean="0"/>
              <a:t> в РУДН (подготовка специалистов по выявлению и коррекции дисбаланса химических элементов при патологии.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319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КЛАССИФИКАЦИИ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454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1. По концентрации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</a:t>
            </a:r>
            <a:r>
              <a:rPr lang="ru-RU" dirty="0" smtClean="0"/>
              <a:t>акроэлементы – биоэлементы с высоким содержанием в организме от десятков грамм (хлор, магний) до десятков килограмм (углерод, кислород);</a:t>
            </a:r>
          </a:p>
          <a:p>
            <a:r>
              <a:rPr lang="ru-RU" dirty="0"/>
              <a:t>м</a:t>
            </a:r>
            <a:r>
              <a:rPr lang="ru-RU" dirty="0" smtClean="0"/>
              <a:t>икроэлементы – биоэлементы с низким содержанием от нескольких грамм до нескольких миллиграмм, то есть ниже 0,01% массы тела (железо, медь, цинк, марганец, кремний, йод и др.);</a:t>
            </a:r>
          </a:p>
          <a:p>
            <a:r>
              <a:rPr lang="ru-RU" dirty="0" err="1"/>
              <a:t>у</a:t>
            </a:r>
            <a:r>
              <a:rPr lang="ru-RU" dirty="0" err="1" smtClean="0"/>
              <a:t>льтрамикроэлементы</a:t>
            </a:r>
            <a:r>
              <a:rPr lang="ru-RU" dirty="0" smtClean="0"/>
              <a:t> – биоэлементы с содержанием в организме от 0,000001% до 0,00009%(важнейшие и наиболее изученные хром, селен и кобальт).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85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макроэлементов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органогены – основные структурные элементы тканей и органов, которые составляют 97% организма (</a:t>
            </a:r>
            <a:r>
              <a:rPr lang="en-US" dirty="0" smtClean="0"/>
              <a:t>C, H, O, N, P, S)</a:t>
            </a:r>
            <a:r>
              <a:rPr lang="ru-RU" dirty="0" smtClean="0"/>
              <a:t>;</a:t>
            </a:r>
          </a:p>
          <a:p>
            <a:r>
              <a:rPr lang="ru-RU" dirty="0"/>
              <a:t>и</a:t>
            </a:r>
            <a:r>
              <a:rPr lang="ru-RU" dirty="0" smtClean="0"/>
              <a:t>оны электролитного фона – трансмембранный транспорт, регуляция гомеостаза, прежде всего водно-электролитного (</a:t>
            </a:r>
            <a:r>
              <a:rPr lang="en-US" dirty="0" smtClean="0"/>
              <a:t>Na, K, Ca, Mg, Cl </a:t>
            </a:r>
            <a:r>
              <a:rPr lang="ru-RU" dirty="0" smtClean="0"/>
              <a:t>и другие).  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471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Сколько надо пить воды: колебания в пределах не более 1%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raspredelenievod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869" y="1600200"/>
            <a:ext cx="4752261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95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Жажда – понятие субъективное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943" y="1600200"/>
            <a:ext cx="5952113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54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Сколько надо пить воды: объемы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человек весом в 70 кг - 45 литров воды;</a:t>
            </a:r>
          </a:p>
          <a:p>
            <a:r>
              <a:rPr lang="be-BY" dirty="0" smtClean="0"/>
              <a:t>30 литров внутри клеток, 15 литров – в плазме крови и в тканях;</a:t>
            </a:r>
          </a:p>
          <a:p>
            <a:r>
              <a:rPr lang="be-BY" b="1" dirty="0" smtClean="0">
                <a:solidFill>
                  <a:srgbClr val="00B050"/>
                </a:solidFill>
              </a:rPr>
              <a:t>пить надо в среднем 30 – 50 мл на один килограмм массы тела</a:t>
            </a:r>
            <a:r>
              <a:rPr lang="be-BY" dirty="0" smtClean="0"/>
              <a:t>;</a:t>
            </a:r>
          </a:p>
          <a:p>
            <a:r>
              <a:rPr lang="be-BY" dirty="0" smtClean="0"/>
              <a:t> при наличии заболеваний – следовать рекомендациям врача!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3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 солить пищу: компонент резилиенс-диеты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179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2. По функциональному принципу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жизненно важные (биогенные или эссенциальные);</a:t>
            </a:r>
          </a:p>
          <a:p>
            <a:r>
              <a:rPr lang="ru-RU" dirty="0"/>
              <a:t>в</a:t>
            </a:r>
            <a:r>
              <a:rPr lang="ru-RU" dirty="0" smtClean="0"/>
              <a:t>ероятно (условно) необходимые (условно эссенциальные);</a:t>
            </a:r>
          </a:p>
          <a:p>
            <a:r>
              <a:rPr lang="ru-RU" dirty="0"/>
              <a:t>б</a:t>
            </a:r>
            <a:r>
              <a:rPr lang="ru-RU" dirty="0" smtClean="0"/>
              <a:t>иоэлементы с неизученной ролью.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37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Эссенциальные элементы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остоянно присутствуют в организме в сопоставимых количествах у разных индивидуумов;</a:t>
            </a:r>
          </a:p>
          <a:p>
            <a:r>
              <a:rPr lang="ru-RU" dirty="0" smtClean="0"/>
              <a:t>синтетический рацион, не содержащий этого биоэлемента, приводит к развитию клинической картины недостаточности;</a:t>
            </a:r>
          </a:p>
          <a:p>
            <a:r>
              <a:rPr lang="ru-RU" dirty="0"/>
              <a:t>с</a:t>
            </a:r>
            <a:r>
              <a:rPr lang="ru-RU" dirty="0" smtClean="0"/>
              <a:t>имптоматика недостаточности может быть профилактирована или устранена путем добавления биоэлемента в пищу (диета, биологически активные добавки к пищу, препараты).  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606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          ВВЕДЕНИЕ В ПРОБЛЕМУ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939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Эссенциальные элементы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</a:t>
            </a:r>
            <a:r>
              <a:rPr lang="ru-RU" dirty="0" smtClean="0"/>
              <a:t> биоэлементов - катионы (кальций, натрий, калий, магний, марганец, цинк, железо, медь и кобальт)%</a:t>
            </a:r>
          </a:p>
          <a:p>
            <a:r>
              <a:rPr lang="ru-RU" dirty="0" smtClean="0"/>
              <a:t>6 биоэлементов анионы или содержатся в сложных анионных группировках (хлорид, йодид, фосфат, сульфат, молибдат, селенит).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70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Условно-эссенциальные элементы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заменимые;</a:t>
            </a:r>
          </a:p>
          <a:p>
            <a:r>
              <a:rPr lang="ru-RU" dirty="0"/>
              <a:t>т</a:t>
            </a:r>
            <a:r>
              <a:rPr lang="ru-RU" dirty="0" smtClean="0"/>
              <a:t>ребуются для нормальной жизнедеятельности, но в случае отсутствия могут быть заменены;</a:t>
            </a:r>
          </a:p>
          <a:p>
            <a:r>
              <a:rPr lang="ru-RU" dirty="0"/>
              <a:t>п</a:t>
            </a:r>
            <a:r>
              <a:rPr lang="ru-RU" dirty="0" smtClean="0"/>
              <a:t>редставители: фторид, бромид, арсенит, силикат и пр.).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621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БИОЛОГИЧЕСКАЯ РОЛЬ 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ОБЩИЕ ВОПРОСЫ ДЕФИЦИТОВ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959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Биологическая роль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ходят в состав гормонов и ферментов, благодаря чему имеют ведущую роль в регуляции гомеостаза;</a:t>
            </a:r>
          </a:p>
          <a:p>
            <a:r>
              <a:rPr lang="ru-RU" dirty="0"/>
              <a:t>п</a:t>
            </a:r>
            <a:r>
              <a:rPr lang="ru-RU" dirty="0" smtClean="0"/>
              <a:t>ластический материал для клеток и тканей;</a:t>
            </a:r>
          </a:p>
          <a:p>
            <a:r>
              <a:rPr lang="ru-RU" dirty="0"/>
              <a:t>у</a:t>
            </a:r>
            <a:r>
              <a:rPr lang="ru-RU" dirty="0" smtClean="0"/>
              <a:t>частвуют в поддержании ионного равновесия, осмотического давления;</a:t>
            </a:r>
          </a:p>
          <a:p>
            <a:r>
              <a:rPr lang="ru-RU" dirty="0"/>
              <a:t>у</a:t>
            </a:r>
            <a:r>
              <a:rPr lang="ru-RU" dirty="0" smtClean="0"/>
              <a:t>частвуют в обмене белков, жиров и углеводов;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791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Биологическая роль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</a:t>
            </a:r>
            <a:r>
              <a:rPr lang="ru-RU" dirty="0" smtClean="0"/>
              <a:t>частвуют в синтезе и обмене нейромедиаторов в </a:t>
            </a:r>
            <a:r>
              <a:rPr lang="ru-RU" dirty="0" err="1" smtClean="0"/>
              <a:t>иммуноэндокринной</a:t>
            </a:r>
            <a:r>
              <a:rPr lang="ru-RU" dirty="0" smtClean="0"/>
              <a:t> системе;</a:t>
            </a:r>
          </a:p>
          <a:p>
            <a:r>
              <a:rPr lang="ru-RU" dirty="0"/>
              <a:t>с</a:t>
            </a:r>
            <a:r>
              <a:rPr lang="ru-RU" dirty="0" smtClean="0"/>
              <a:t>интез и обмен гормонов, витаминов (тироксин, инсулин, витамин В12);</a:t>
            </a:r>
          </a:p>
          <a:p>
            <a:r>
              <a:rPr lang="ru-RU" dirty="0"/>
              <a:t>н</a:t>
            </a:r>
            <a:r>
              <a:rPr lang="ru-RU" dirty="0" smtClean="0"/>
              <a:t>ормальный рост, развитие и созревание организма;</a:t>
            </a:r>
          </a:p>
          <a:p>
            <a:r>
              <a:rPr lang="ru-RU" dirty="0"/>
              <a:t>к</a:t>
            </a:r>
            <a:r>
              <a:rPr lang="ru-RU" dirty="0" smtClean="0"/>
              <a:t>атализаторы ферментативных реакций;</a:t>
            </a:r>
          </a:p>
          <a:p>
            <a:r>
              <a:rPr lang="ru-RU" dirty="0"/>
              <a:t>в</a:t>
            </a:r>
            <a:r>
              <a:rPr lang="ru-RU" dirty="0" smtClean="0"/>
              <a:t>заимодействуют друг с другом в сложной регуляторной мозаике (синергизм/антагонизм).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745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Возрастные особенности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26 – 45 лет – стабильный элементный статус, минимальные отклонения в минеральном обмене;</a:t>
            </a:r>
          </a:p>
          <a:p>
            <a:r>
              <a:rPr lang="ru-RU" dirty="0"/>
              <a:t>п</a:t>
            </a:r>
            <a:r>
              <a:rPr lang="ru-RU" dirty="0" smtClean="0"/>
              <a:t>осле 50 лет – снижение содержания эссенциальных элементов (кальций, магний, железо, магний, цинк) за счет снижения всасывания инволютивного характера или генетически детерминированного проявления старения, пик достигает в 65 – 70 лет.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7241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Синдром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преждевременного старения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фенотип преждевременного старения (внешние признаки);</a:t>
            </a:r>
          </a:p>
          <a:p>
            <a:r>
              <a:rPr lang="ru-RU" dirty="0" smtClean="0"/>
              <a:t>наличие комбинации 4 – 5 хронических заболеваний;</a:t>
            </a:r>
          </a:p>
          <a:p>
            <a:r>
              <a:rPr lang="ru-RU" dirty="0" smtClean="0"/>
              <a:t> присоединение патологии, которая характерна для старших возрастных групп;</a:t>
            </a:r>
          </a:p>
          <a:p>
            <a:r>
              <a:rPr lang="ru-RU" dirty="0" smtClean="0"/>
              <a:t>возраст – старше 40 лет.</a:t>
            </a:r>
          </a:p>
          <a:p>
            <a:endParaRPr lang="ru-RU" dirty="0"/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189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Патогенез синдрома преждевременного старения: собственные данные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4344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возрастание количества эритроцитов с эффектом «спущенного мяча»;</a:t>
            </a:r>
          </a:p>
          <a:p>
            <a:r>
              <a:rPr lang="ru-RU" dirty="0" smtClean="0"/>
              <a:t>повышение сладжированности;</a:t>
            </a:r>
          </a:p>
          <a:p>
            <a:r>
              <a:rPr lang="ru-RU" dirty="0" smtClean="0"/>
              <a:t>увеличение количества неправильных форм эритроцитов;</a:t>
            </a:r>
          </a:p>
          <a:p>
            <a:r>
              <a:rPr lang="ru-RU" dirty="0" smtClean="0"/>
              <a:t>увеличение количества клеток-теней;</a:t>
            </a:r>
          </a:p>
          <a:p>
            <a:r>
              <a:rPr lang="ru-RU" dirty="0" smtClean="0"/>
              <a:t>изменение микроэлементного состава эритроцитов.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874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Эритроциты людей </a:t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>без синдрома преждевременного старения</a:t>
            </a:r>
            <a:endParaRPr lang="ru-RU" sz="3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Иоанн Арнольдович\Desktop\Вика\Вика норма\tilt_25grad_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8025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Эритроциты людей </a:t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>с синдромом преждевременного старения</a:t>
            </a:r>
            <a:endParaRPr lang="ru-RU" sz="3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Иоанн Арнольдович\Desktop\Вика\Вика гиперт болезнь\tilt_25grad_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223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б</a:t>
            </a:r>
            <a:r>
              <a:rPr lang="ru-RU" dirty="0" err="1" smtClean="0"/>
              <a:t>иоэлементология</a:t>
            </a:r>
            <a:r>
              <a:rPr lang="ru-RU" dirty="0" smtClean="0"/>
              <a:t> – современная медико-биологическая наука, которая изучает роль химических элементов (микроэлементы) и их соединений в функционировании живых организмов;</a:t>
            </a:r>
          </a:p>
          <a:p>
            <a:r>
              <a:rPr lang="ru-RU" dirty="0"/>
              <a:t>м</a:t>
            </a:r>
            <a:r>
              <a:rPr lang="ru-RU" dirty="0" smtClean="0"/>
              <a:t>едицинская </a:t>
            </a:r>
            <a:r>
              <a:rPr lang="ru-RU" dirty="0" err="1" smtClean="0"/>
              <a:t>элементология</a:t>
            </a:r>
            <a:r>
              <a:rPr lang="ru-RU" dirty="0" smtClean="0"/>
              <a:t> – изучает состав, содержание, связи и взаимодействие элементов в организме человека в норме и при патологических состояниях. Разработка методов профилактики и лечения нарушений </a:t>
            </a:r>
            <a:r>
              <a:rPr lang="ru-RU" dirty="0" err="1" smtClean="0"/>
              <a:t>биоэлементного</a:t>
            </a:r>
            <a:r>
              <a:rPr lang="ru-RU" dirty="0" smtClean="0"/>
              <a:t> состава (минерального обмена);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703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Микроэлементный состав эритроцитов при синдроме преждевременного старения</a:t>
            </a:r>
            <a:endParaRPr lang="ru-RU" sz="30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5" y="1857359"/>
          <a:ext cx="7429550" cy="4389120"/>
        </p:xfrm>
        <a:graphic>
          <a:graphicData uri="http://schemas.openxmlformats.org/drawingml/2006/table">
            <a:tbl>
              <a:tblPr/>
              <a:tblGrid>
                <a:gridCol w="14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1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5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Элемент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Пропорциональное содержание атомов микроэлемента (в % от общего числа содержания атомов в эритроците)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здоровые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АГ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АГ+ИБС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АГ+ИБС+СД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С (углерод)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45,90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0,11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45,75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0,03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49,64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0,09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*,**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58,06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0,16</a:t>
                      </a:r>
                      <a:r>
                        <a:rPr lang="en-US" sz="1600" baseline="30000">
                          <a:latin typeface="Times New Roman"/>
                          <a:ea typeface="Batang"/>
                        </a:rPr>
                        <a:t>*,**,#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N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(азот)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22,40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0,56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19,52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3,28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21,83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0,12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20,42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2,44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O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(кислород)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17,25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0,02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16,48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0,26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12,96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*,**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</a:t>
                      </a:r>
                      <a:r>
                        <a:rPr lang="en-US" sz="1600">
                          <a:latin typeface="Times New Roman"/>
                          <a:ea typeface="Batang"/>
                        </a:rPr>
                        <a:t>5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Batang"/>
                        </a:rPr>
                        <a:t>27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0,16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Na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(натрий)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3,14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4,97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0,02</a:t>
                      </a:r>
                      <a:r>
                        <a:rPr lang="ru-RU" sz="1600" baseline="30000" dirty="0">
                          <a:latin typeface="Times New Roman"/>
                          <a:ea typeface="Batang"/>
                        </a:rPr>
                        <a:t>*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2,81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0,03</a:t>
                      </a:r>
                      <a:r>
                        <a:rPr lang="ru-RU" sz="1600" baseline="30000" dirty="0">
                          <a:latin typeface="Times New Roman"/>
                          <a:ea typeface="Batang"/>
                        </a:rPr>
                        <a:t>*,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**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1,60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*,**,</a:t>
                      </a:r>
                      <a:r>
                        <a:rPr lang="en-US" sz="1600" baseline="30000">
                          <a:latin typeface="Times New Roman"/>
                          <a:ea typeface="Batang"/>
                        </a:rPr>
                        <a:t>#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S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(сера)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0,87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0,05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1,18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0,03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1,41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</a:t>
                      </a:r>
                      <a:r>
                        <a:rPr lang="en-US" sz="1600" dirty="0">
                          <a:latin typeface="Times New Roman"/>
                          <a:ea typeface="Batang"/>
                        </a:rPr>
                        <a:t>3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0,32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0,02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*,**,#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Cl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(хлор)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5,55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1,00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8,66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0,08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5,97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0,21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0,69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0,01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*,**,#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K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(калий)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2,90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1,93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0,06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3,85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0,12</a:t>
                      </a:r>
                      <a:r>
                        <a:rPr lang="en-US" sz="1600" baseline="30000">
                          <a:latin typeface="Times New Roman"/>
                          <a:ea typeface="Batang"/>
                        </a:rPr>
                        <a:t>*,**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1,6</a:t>
                      </a:r>
                      <a:r>
                        <a:rPr lang="en-US" sz="1600" dirty="0">
                          <a:latin typeface="Times New Roman"/>
                          <a:ea typeface="Batang"/>
                        </a:rPr>
                        <a:t>3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0,07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*,#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Прочие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2,00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0,32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1,52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0,45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2,04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0,08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1,99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0,07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Всего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6433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Понятие «элементные дыры»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ыраженный дефицит основных эссенциальных микроэлементов (например, цинк, селен);</a:t>
            </a:r>
          </a:p>
          <a:p>
            <a:r>
              <a:rPr lang="ru-RU" dirty="0"/>
              <a:t>г</a:t>
            </a:r>
            <a:r>
              <a:rPr lang="ru-RU" dirty="0" smtClean="0"/>
              <a:t>ендерные различия;</a:t>
            </a:r>
          </a:p>
          <a:p>
            <a:r>
              <a:rPr lang="ru-RU" dirty="0"/>
              <a:t>м</a:t>
            </a:r>
            <a:r>
              <a:rPr lang="ru-RU" dirty="0" smtClean="0"/>
              <a:t>ужчины – дефицит элементов, необходимых для здоровья сердечно-сосудистой (магний, селен), иммунной систем (селен, цинк, кобальт);</a:t>
            </a:r>
          </a:p>
          <a:p>
            <a:r>
              <a:rPr lang="ru-RU" dirty="0"/>
              <a:t>ж</a:t>
            </a:r>
            <a:r>
              <a:rPr lang="ru-RU" dirty="0" smtClean="0"/>
              <a:t>енщины – эндокринной системы (кальций, марганец, медь), кроветворения (медь), опорно-двигательного аппарата (кальций, медь, марганец).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846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формирования дефицитов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</a:t>
            </a:r>
            <a:r>
              <a:rPr lang="ru-RU" dirty="0" smtClean="0"/>
              <a:t>лительное пребывание в условиях недостатков элементов во внешней среде (биогеохимические провинции) – йод, железо, селен и пр.;</a:t>
            </a:r>
          </a:p>
          <a:p>
            <a:r>
              <a:rPr lang="ru-RU" dirty="0"/>
              <a:t>н</a:t>
            </a:r>
            <a:r>
              <a:rPr lang="ru-RU" dirty="0" smtClean="0"/>
              <a:t>есбалансированное питание;</a:t>
            </a:r>
          </a:p>
          <a:p>
            <a:r>
              <a:rPr lang="ru-RU" dirty="0"/>
              <a:t>х</a:t>
            </a:r>
            <a:r>
              <a:rPr lang="ru-RU" dirty="0" smtClean="0"/>
              <a:t>ронические психологические стрессы – магний;</a:t>
            </a:r>
          </a:p>
          <a:p>
            <a:r>
              <a:rPr lang="ru-RU" dirty="0"/>
              <a:t>з</a:t>
            </a:r>
            <a:r>
              <a:rPr lang="ru-RU" dirty="0" smtClean="0"/>
              <a:t>ависимости от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– железо, цинк, селен;</a:t>
            </a:r>
          </a:p>
          <a:p>
            <a:r>
              <a:rPr lang="ru-RU" dirty="0"/>
              <a:t>с</a:t>
            </a:r>
            <a:r>
              <a:rPr lang="ru-RU" dirty="0" smtClean="0"/>
              <a:t>индром мальнутриции.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9933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Биогеохимическая провинция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еоднородный состав земли;</a:t>
            </a:r>
          </a:p>
          <a:p>
            <a:r>
              <a:rPr lang="ru-RU" dirty="0"/>
              <a:t>о</a:t>
            </a:r>
            <a:r>
              <a:rPr lang="ru-RU" dirty="0" smtClean="0"/>
              <a:t>бласти с повышенным/пониженным содержанием химических элементов;</a:t>
            </a:r>
          </a:p>
          <a:p>
            <a:r>
              <a:rPr lang="ru-RU" dirty="0"/>
              <a:t>р</a:t>
            </a:r>
            <a:r>
              <a:rPr lang="ru-RU" dirty="0" smtClean="0"/>
              <a:t>азличная биологическая реакция со стороны местной флоры и фауны;</a:t>
            </a:r>
          </a:p>
          <a:p>
            <a:r>
              <a:rPr lang="ru-RU" dirty="0" smtClean="0"/>
              <a:t>таежно-лесная нечерноземная; лесостепная и степная черноземная</a:t>
            </a:r>
            <a:r>
              <a:rPr lang="ru-RU" dirty="0"/>
              <a:t>;</a:t>
            </a:r>
            <a:r>
              <a:rPr lang="ru-RU" dirty="0" smtClean="0"/>
              <a:t> сухостепная, пустынная, полупустынная горная зоны.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3118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Нечерноземье как биогеохимическая провинция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недостаток: кальция, фосфора, кобальта (73% всех почв), меди (70%), йода (80%), молибдена (53%), бора (50%), цинка (49%);</a:t>
            </a:r>
          </a:p>
          <a:p>
            <a:r>
              <a:rPr lang="ru-RU" dirty="0"/>
              <a:t>о</a:t>
            </a:r>
            <a:r>
              <a:rPr lang="ru-RU" dirty="0" smtClean="0"/>
              <a:t>птимум: марганец (72%);</a:t>
            </a:r>
          </a:p>
          <a:p>
            <a:r>
              <a:rPr lang="ru-RU" dirty="0"/>
              <a:t>о</a:t>
            </a:r>
            <a:r>
              <a:rPr lang="ru-RU" dirty="0" smtClean="0"/>
              <a:t>тносительный избыток в поймах рек: стронций (15%).   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653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Микроэлементозы Нечерноземья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 большей степени выражены в Сибирском, Дальневосточном и Арктическом регионах;</a:t>
            </a:r>
          </a:p>
          <a:p>
            <a:r>
              <a:rPr lang="ru-RU" dirty="0"/>
              <a:t>ж</a:t>
            </a:r>
            <a:r>
              <a:rPr lang="ru-RU" dirty="0" smtClean="0"/>
              <a:t>елезодефицитные состояния (дефицит железа, фтора, магния);</a:t>
            </a:r>
          </a:p>
          <a:p>
            <a:r>
              <a:rPr lang="ru-RU" dirty="0"/>
              <a:t>п</a:t>
            </a:r>
            <a:r>
              <a:rPr lang="ru-RU" dirty="0" smtClean="0"/>
              <a:t>атология щитовидной железы, зобная эндемия;</a:t>
            </a:r>
          </a:p>
          <a:p>
            <a:r>
              <a:rPr lang="ru-RU" dirty="0"/>
              <a:t>э</a:t>
            </a:r>
            <a:r>
              <a:rPr lang="ru-RU" dirty="0" smtClean="0"/>
              <a:t>ндемичная миокардиодистрофия (болезнь </a:t>
            </a:r>
            <a:r>
              <a:rPr lang="ru-RU" dirty="0" err="1" smtClean="0"/>
              <a:t>Кешана</a:t>
            </a:r>
            <a:r>
              <a:rPr lang="ru-RU" dirty="0" smtClean="0"/>
              <a:t>) (дефицит селена);</a:t>
            </a:r>
          </a:p>
          <a:p>
            <a:r>
              <a:rPr lang="ru-RU" dirty="0"/>
              <a:t>б</a:t>
            </a:r>
            <a:r>
              <a:rPr lang="ru-RU" dirty="0" smtClean="0"/>
              <a:t>олезнь Кашина-Бека (дефицит селена и йода);</a:t>
            </a:r>
          </a:p>
          <a:p>
            <a:r>
              <a:rPr lang="ru-RU" dirty="0" err="1"/>
              <a:t>и</a:t>
            </a:r>
            <a:r>
              <a:rPr lang="ru-RU" dirty="0" err="1" smtClean="0"/>
              <a:t>ммунодефицитные</a:t>
            </a:r>
            <a:r>
              <a:rPr lang="ru-RU" dirty="0" smtClean="0"/>
              <a:t> состояния (дефицит селена, цинка, йода);</a:t>
            </a:r>
          </a:p>
          <a:p>
            <a:r>
              <a:rPr lang="ru-RU" dirty="0"/>
              <a:t>а</a:t>
            </a:r>
            <a:r>
              <a:rPr lang="ru-RU" dirty="0" smtClean="0"/>
              <a:t>ртриты (дефицит кальция);</a:t>
            </a:r>
          </a:p>
          <a:p>
            <a:r>
              <a:rPr lang="ru-RU" dirty="0"/>
              <a:t>с</a:t>
            </a:r>
            <a:r>
              <a:rPr lang="ru-RU" dirty="0" smtClean="0"/>
              <a:t>индром возрастной полости рта (дефицит кальция, фтора).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7429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МИКРОЭЛЕМЕНТОЗЫ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098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</a:t>
            </a:r>
            <a:r>
              <a:rPr lang="ru-RU" dirty="0" smtClean="0"/>
              <a:t>олезни биогеохимической природы, которые проявляются у жителей определенных биогеохимических провинций, носят название эндемические заболевания;</a:t>
            </a:r>
          </a:p>
          <a:p>
            <a:r>
              <a:rPr lang="ru-RU" dirty="0"/>
              <a:t>в</a:t>
            </a:r>
            <a:r>
              <a:rPr lang="ru-RU" dirty="0" smtClean="0"/>
              <a:t>се патологические процессы, связанные с дефицитом, избытком или </a:t>
            </a:r>
            <a:r>
              <a:rPr lang="ru-RU" dirty="0"/>
              <a:t>д</a:t>
            </a:r>
            <a:r>
              <a:rPr lang="ru-RU" dirty="0" smtClean="0"/>
              <a:t>исбалансом макро- и микроэлементов носят название микроэлементозы.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7729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микроэлементозов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риродные (эндогенные) / наследственные или врожденные – при нарушениях минерального обмена у матери;</a:t>
            </a:r>
          </a:p>
          <a:p>
            <a:r>
              <a:rPr lang="ru-RU" dirty="0"/>
              <a:t>п</a:t>
            </a:r>
            <a:r>
              <a:rPr lang="ru-RU" dirty="0" smtClean="0"/>
              <a:t>риродные (экзогенные) – эндемические заболевания;</a:t>
            </a:r>
          </a:p>
          <a:p>
            <a:r>
              <a:rPr lang="ru-RU" dirty="0" smtClean="0"/>
              <a:t>техногенные (промышленные / соседские) – при экологическом неблагополучии или в рядом расположенных территориях;</a:t>
            </a:r>
          </a:p>
          <a:p>
            <a:r>
              <a:rPr lang="ru-RU" dirty="0"/>
              <a:t>я</a:t>
            </a:r>
            <a:r>
              <a:rPr lang="ru-RU" dirty="0" smtClean="0"/>
              <a:t>трогенные – при полипрагмазии, базисной терапии, которая сопровождается поступлением избытка / блокированием поступления микроэлементов.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7253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Подходы к диагностике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лассические – сбор анамнеза, диагностическая концепция, которая подтверждается методами лабораторной и инструментальной диагностики;</a:t>
            </a:r>
          </a:p>
          <a:p>
            <a:r>
              <a:rPr lang="ru-RU" dirty="0"/>
              <a:t>в</a:t>
            </a:r>
            <a:r>
              <a:rPr lang="ru-RU" dirty="0" smtClean="0"/>
              <a:t> жидких средах (кровь, слюна, моча) – значительные по степени отклонения результаты;</a:t>
            </a:r>
          </a:p>
          <a:p>
            <a:r>
              <a:rPr lang="ru-RU" dirty="0" smtClean="0"/>
              <a:t> наиболее информативны для диагностики ткани, которые вовлечены в процессы депонирования и аккумуляции элементов (волосы, ногти, костная ткань).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823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ветеринарная </a:t>
            </a:r>
            <a:r>
              <a:rPr lang="ru-RU" dirty="0" err="1"/>
              <a:t>элементология</a:t>
            </a:r>
            <a:r>
              <a:rPr lang="ru-RU" dirty="0"/>
              <a:t> – изучает состав, содержание, связи и взаимодействие элементов в организме </a:t>
            </a:r>
            <a:r>
              <a:rPr lang="ru-RU" dirty="0" smtClean="0"/>
              <a:t>животных </a:t>
            </a:r>
            <a:r>
              <a:rPr lang="ru-RU" dirty="0"/>
              <a:t>в норме и при патологических </a:t>
            </a:r>
            <a:r>
              <a:rPr lang="ru-RU" dirty="0" smtClean="0"/>
              <a:t>состояниях;</a:t>
            </a:r>
          </a:p>
          <a:p>
            <a:r>
              <a:rPr lang="ru-RU" dirty="0" smtClean="0"/>
              <a:t>экологическая </a:t>
            </a:r>
            <a:r>
              <a:rPr lang="ru-RU" dirty="0" err="1" smtClean="0"/>
              <a:t>элементология</a:t>
            </a:r>
            <a:r>
              <a:rPr lang="ru-RU" dirty="0" smtClean="0"/>
              <a:t> – изучает связи и взаимоотношения элементного состава живых организмов с окружающей средой, исследования миграции химических элементов в биосфере, влияния микроэлементного загрязнения окружающей среды на физиологию человека, животных и растений.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819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Волосы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как золотой стандарт диагностики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ысокая минерализация, необратимое связывание химических элементов, отсутствие гомеостатических сдвигов химического состава (в отличии от крови);</a:t>
            </a:r>
          </a:p>
          <a:p>
            <a:r>
              <a:rPr lang="ru-RU" dirty="0"/>
              <a:t>з</a:t>
            </a:r>
            <a:r>
              <a:rPr lang="ru-RU" dirty="0" smtClean="0"/>
              <a:t>абор с 3 – 4 участков затылочной части головы, проксимальные части волос (3 – 4 см) как наименее подверженных экзогенным воздействиям;</a:t>
            </a:r>
          </a:p>
          <a:p>
            <a:r>
              <a:rPr lang="ru-RU" dirty="0"/>
              <a:t>а</a:t>
            </a:r>
            <a:r>
              <a:rPr lang="ru-RU" dirty="0" smtClean="0"/>
              <a:t>томно-абсорбционная спектрометрия, плазменная масс-спектроскопия, ионная хроматография, флуоресцентная </a:t>
            </a:r>
            <a:r>
              <a:rPr lang="ru-RU" dirty="0" err="1" smtClean="0"/>
              <a:t>флуометрия</a:t>
            </a:r>
            <a:r>
              <a:rPr lang="ru-RU" dirty="0" smtClean="0"/>
              <a:t> и пр.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4283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ЧАСТНЫЕ СЛУЧАИ МИКРОЭЛЕМЕНТОЗОВ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1303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ГИПОТИРЕОЗ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9359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Субклинический</a:t>
            </a:r>
            <a:r>
              <a:rPr lang="ru-RU" b="1" dirty="0" smtClean="0">
                <a:solidFill>
                  <a:srgbClr val="00B050"/>
                </a:solidFill>
              </a:rPr>
              <a:t> гипотиреоз по уровню ТТГ (</a:t>
            </a:r>
            <a:r>
              <a:rPr lang="ru-RU" b="1" dirty="0" err="1" smtClean="0">
                <a:solidFill>
                  <a:srgbClr val="00B050"/>
                </a:solidFill>
              </a:rPr>
              <a:t>мЕд</a:t>
            </a:r>
            <a:r>
              <a:rPr lang="ru-RU" b="1" dirty="0" smtClean="0">
                <a:solidFill>
                  <a:srgbClr val="00B050"/>
                </a:solidFill>
              </a:rPr>
              <a:t>/л)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манифестный</a:t>
            </a:r>
            <a:r>
              <a:rPr lang="ru-RU" dirty="0" smtClean="0"/>
              <a:t> гипотиреоз – 10,0 и более;</a:t>
            </a:r>
          </a:p>
          <a:p>
            <a:r>
              <a:rPr lang="ru-RU" dirty="0" err="1" smtClean="0"/>
              <a:t>субклинический</a:t>
            </a:r>
            <a:r>
              <a:rPr lang="ru-RU" dirty="0" smtClean="0"/>
              <a:t> гипотиреоз – 4,0 – 10,0 при нормальном содержании Т4;</a:t>
            </a:r>
          </a:p>
          <a:p>
            <a:r>
              <a:rPr lang="ru-RU" dirty="0" err="1" smtClean="0"/>
              <a:t>высоконормальный</a:t>
            </a:r>
            <a:r>
              <a:rPr lang="ru-RU" dirty="0" smtClean="0"/>
              <a:t> ТТГ – 2,5 – 4,0;</a:t>
            </a:r>
          </a:p>
          <a:p>
            <a:r>
              <a:rPr lang="ru-RU" dirty="0" err="1" smtClean="0"/>
              <a:t>низконормальный</a:t>
            </a:r>
            <a:r>
              <a:rPr lang="ru-RU" dirty="0" smtClean="0"/>
              <a:t> ТТГ – 0,4 – 2,5;</a:t>
            </a:r>
          </a:p>
          <a:p>
            <a:r>
              <a:rPr lang="ru-RU" dirty="0" smtClean="0"/>
              <a:t>тиреотоксикоз – 0,1 и ниже.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3037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Интерпретация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ТТГ 4,0 – 10,0 </a:t>
            </a:r>
            <a:r>
              <a:rPr lang="ru-RU" b="1" dirty="0" err="1" smtClean="0">
                <a:solidFill>
                  <a:srgbClr val="00B050"/>
                </a:solidFill>
              </a:rPr>
              <a:t>мЕд</a:t>
            </a:r>
            <a:r>
              <a:rPr lang="ru-RU" b="1" dirty="0" smtClean="0">
                <a:solidFill>
                  <a:srgbClr val="00B050"/>
                </a:solidFill>
              </a:rPr>
              <a:t>/л – Уровень ТТГ, как правило, соответствующий </a:t>
            </a:r>
            <a:r>
              <a:rPr lang="ru-RU" b="1" dirty="0" err="1" smtClean="0">
                <a:solidFill>
                  <a:srgbClr val="00B050"/>
                </a:solidFill>
              </a:rPr>
              <a:t>субклиническому</a:t>
            </a:r>
            <a:r>
              <a:rPr lang="ru-RU" b="1" dirty="0" smtClean="0">
                <a:solidFill>
                  <a:srgbClr val="00B050"/>
                </a:solidFill>
              </a:rPr>
              <a:t> гипотиреозу. Имеющиеся исследования не позволяют сделать однозначный вывод о необходимости назначения заместительной терапии в этой ситуации. Общепринято, что заместительная терапия показана при беременности и её планировании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ТТГ более 10,0 </a:t>
            </a:r>
            <a:r>
              <a:rPr lang="ru-RU" dirty="0" err="1" smtClean="0"/>
              <a:t>мЕд</a:t>
            </a:r>
            <a:r>
              <a:rPr lang="ru-RU" dirty="0" smtClean="0"/>
              <a:t>/л – Уровень, который может соответствовать как </a:t>
            </a:r>
            <a:r>
              <a:rPr lang="ru-RU" dirty="0" err="1" smtClean="0"/>
              <a:t>субклиническому</a:t>
            </a:r>
            <a:r>
              <a:rPr lang="ru-RU" dirty="0" smtClean="0"/>
              <a:t> (нормальный Т4), так и </a:t>
            </a:r>
            <a:r>
              <a:rPr lang="ru-RU" dirty="0" err="1" smtClean="0"/>
              <a:t>манифестному</a:t>
            </a:r>
            <a:r>
              <a:rPr lang="ru-RU" dirty="0" smtClean="0"/>
              <a:t> (сниженный Т4) гипотиреозу. Заместительная терапия показана практически всем пациентам.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763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Опасности </a:t>
            </a:r>
            <a:r>
              <a:rPr lang="ru-RU" b="1" dirty="0" err="1" smtClean="0">
                <a:solidFill>
                  <a:srgbClr val="00B050"/>
                </a:solidFill>
              </a:rPr>
              <a:t>субклинического</a:t>
            </a:r>
            <a:r>
              <a:rPr lang="ru-RU" b="1" dirty="0" smtClean="0">
                <a:solidFill>
                  <a:srgbClr val="00B050"/>
                </a:solidFill>
              </a:rPr>
              <a:t> гипотиреоза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дислипидемия</a:t>
            </a:r>
            <a:r>
              <a:rPr lang="ru-RU" dirty="0" smtClean="0"/>
              <a:t> и прогрессирование атеросклероза;</a:t>
            </a:r>
          </a:p>
          <a:p>
            <a:r>
              <a:rPr lang="ru-RU" dirty="0" smtClean="0"/>
              <a:t>эндотелиальная дисфункция;</a:t>
            </a:r>
          </a:p>
          <a:p>
            <a:r>
              <a:rPr lang="ru-RU" dirty="0" smtClean="0"/>
              <a:t>повышение периферического сосудистого сопротивления;</a:t>
            </a:r>
          </a:p>
          <a:p>
            <a:r>
              <a:rPr lang="ru-RU" dirty="0" err="1" smtClean="0"/>
              <a:t>диастолическая</a:t>
            </a:r>
            <a:r>
              <a:rPr lang="ru-RU" dirty="0" smtClean="0"/>
              <a:t> дисфункция миокарда;</a:t>
            </a:r>
          </a:p>
          <a:p>
            <a:r>
              <a:rPr lang="ru-RU" dirty="0" smtClean="0"/>
              <a:t>повышенная смертность от сердечно-сосудистых заболеваний.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0194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Решение о заместительной 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уровне ТТГ между верхней границей </a:t>
            </a:r>
            <a:r>
              <a:rPr lang="ru-RU" dirty="0" err="1" smtClean="0"/>
              <a:t>референсного</a:t>
            </a:r>
            <a:r>
              <a:rPr lang="ru-RU" dirty="0" smtClean="0"/>
              <a:t> диапазона и 10 </a:t>
            </a:r>
            <a:r>
              <a:rPr lang="ru-RU" dirty="0" err="1" smtClean="0"/>
              <a:t>мЕд</a:t>
            </a:r>
            <a:r>
              <a:rPr lang="ru-RU" dirty="0" smtClean="0"/>
              <a:t>/л решение о заместительной терапии принимается индивидуально на основании таких факторов, как наличие симптомов, предположительно связанных с гипотиреозом, носительства АТ-ТПО, а также ИБС, сердечной недостаточности и факторов </a:t>
            </a:r>
            <a:r>
              <a:rPr lang="ru-RU" dirty="0" err="1" smtClean="0"/>
              <a:t>сердечно-сосудистого</a:t>
            </a:r>
            <a:r>
              <a:rPr lang="ru-RU" dirty="0" smtClean="0"/>
              <a:t> риска.</a:t>
            </a:r>
            <a:endParaRPr lang="ru-RU" dirty="0"/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4123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Дозировка заместительной гормональной 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субклиническом</a:t>
            </a:r>
            <a:r>
              <a:rPr lang="ru-RU" dirty="0" smtClean="0"/>
              <a:t> гипотиреозе исходная доза L-T4, как правило, меньше, чем при явном;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субклиническом</a:t>
            </a:r>
            <a:r>
              <a:rPr lang="ru-RU" dirty="0" smtClean="0"/>
              <a:t> гипотиреозе можно рекомендовать L-Т4 в дозе между 25 и 75 мкг, в зависимости от исходного повышения уровня ТТГ. Дальнейший подбор дозы также осуществляется по уровню ТТГ.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2325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Эутирокс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 </a:t>
            </a:r>
            <a:r>
              <a:rPr lang="ru-RU" i="1" dirty="0" smtClean="0"/>
              <a:t>заместительной терапии при гипотиреозе</a:t>
            </a:r>
            <a:r>
              <a:rPr lang="ru-RU" dirty="0" smtClean="0"/>
              <a:t> начальная доза для </a:t>
            </a:r>
            <a:r>
              <a:rPr lang="ru-RU" b="1" dirty="0" smtClean="0"/>
              <a:t>пациентов в возрасте до 55 лет (при отсутствии сердечно-сосудистых заболеваний)</a:t>
            </a:r>
            <a:r>
              <a:rPr lang="ru-RU" dirty="0" smtClean="0"/>
              <a:t> составляет для женщин 75-100 мкг/</a:t>
            </a:r>
            <a:r>
              <a:rPr lang="ru-RU" dirty="0" err="1" smtClean="0"/>
              <a:t>сут</a:t>
            </a:r>
            <a:r>
              <a:rPr lang="ru-RU" dirty="0" smtClean="0"/>
              <a:t>., для мужчин - 100-150 мкг/</a:t>
            </a:r>
            <a:r>
              <a:rPr lang="ru-RU" dirty="0" err="1" smtClean="0"/>
              <a:t>сут</a:t>
            </a:r>
            <a:r>
              <a:rPr lang="ru-RU" dirty="0" smtClean="0"/>
              <a:t>.;</a:t>
            </a:r>
          </a:p>
          <a:p>
            <a:r>
              <a:rPr lang="ru-RU" dirty="0" smtClean="0"/>
              <a:t>для </a:t>
            </a:r>
            <a:r>
              <a:rPr lang="ru-RU" b="1" dirty="0" smtClean="0"/>
              <a:t>пациентов старше 55 лет или при сопутствующих сердечно-сосудистых заболеваниях</a:t>
            </a:r>
            <a:r>
              <a:rPr lang="ru-RU" dirty="0" smtClean="0"/>
              <a:t> начальная доза составляет 25 мкг/</a:t>
            </a:r>
            <a:r>
              <a:rPr lang="ru-RU" dirty="0" err="1" smtClean="0"/>
              <a:t>сут</a:t>
            </a:r>
            <a:r>
              <a:rPr lang="ru-RU" dirty="0" smtClean="0"/>
              <a:t>.; увеличивать дозу следует на 25 мкг с интервалом 2 мес. до нормализации уровня ТТГ в крови; при появлении или ухудшении симптомов со стороны сердечно-сосудистой системы необходимо провести коррекцию терапии сердечно-сосудистых заболеваний.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7964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Медь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важный катион, входящий в состав многих ферментов;</a:t>
            </a:r>
          </a:p>
          <a:p>
            <a:r>
              <a:rPr lang="ru-RU" dirty="0" smtClean="0"/>
              <a:t>принимает активное участие в метаболизме железа, формировании соединительной ткани, клеточном энергообмене, продукции меланина;</a:t>
            </a:r>
          </a:p>
          <a:p>
            <a:r>
              <a:rPr lang="ru-RU" dirty="0" smtClean="0"/>
              <a:t>обеспечивает нормальное функционирование экстрапирамидной нервной системы;</a:t>
            </a:r>
          </a:p>
          <a:p>
            <a:r>
              <a:rPr lang="ru-RU" dirty="0" smtClean="0"/>
              <a:t>участие в остеогенезе, регенерации костной ткани. 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21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Экологическая </a:t>
            </a:r>
            <a:r>
              <a:rPr lang="ru-RU" b="1" dirty="0" err="1" smtClean="0">
                <a:solidFill>
                  <a:srgbClr val="00B050"/>
                </a:solidFill>
              </a:rPr>
              <a:t>элементология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</a:t>
            </a:r>
            <a:r>
              <a:rPr lang="ru-RU" dirty="0" smtClean="0"/>
              <a:t>агрязнение </a:t>
            </a:r>
            <a:r>
              <a:rPr lang="ru-RU" dirty="0"/>
              <a:t>атмосферы угольным топливом убивает более 8 миллионов человек каждый </a:t>
            </a:r>
            <a:r>
              <a:rPr lang="ru-RU" dirty="0" smtClean="0"/>
              <a:t>год;</a:t>
            </a:r>
          </a:p>
          <a:p>
            <a:r>
              <a:rPr lang="ru-RU" dirty="0" err="1" smtClean="0"/>
              <a:t>Environmental</a:t>
            </a:r>
            <a:r>
              <a:rPr lang="ru-RU" dirty="0" smtClean="0"/>
              <a:t> </a:t>
            </a:r>
            <a:r>
              <a:rPr lang="ru-RU" dirty="0" err="1" smtClean="0"/>
              <a:t>Research</a:t>
            </a:r>
            <a:r>
              <a:rPr lang="ru-RU" dirty="0" smtClean="0"/>
              <a:t>: страны </a:t>
            </a:r>
            <a:r>
              <a:rPr lang="ru-RU" dirty="0"/>
              <a:t>с наибольшим оценочным числом смертей от загрязнения углевым топливом были Китай (3,9 миллиона) и Индия (2,5 миллиона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в Китае на </a:t>
            </a:r>
            <a:r>
              <a:rPr lang="ru-RU" dirty="0"/>
              <a:t>каждые </a:t>
            </a:r>
            <a:r>
              <a:rPr lang="ru-RU" dirty="0" smtClean="0"/>
              <a:t>100.000 </a:t>
            </a:r>
            <a:r>
              <a:rPr lang="ru-RU" dirty="0"/>
              <a:t>человек в возрасте 75 лет и старше приходится </a:t>
            </a:r>
            <a:r>
              <a:rPr lang="ru-RU" dirty="0" smtClean="0"/>
              <a:t>1.166 </a:t>
            </a:r>
            <a:r>
              <a:rPr lang="ru-RU" dirty="0"/>
              <a:t>случаев преждевременных смертей, связанных с загрязнением воздуха.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054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Медь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содержание меди в питьевой воде не должно превышать 1 мг/л (СанПиН 2.1.4.1074-01);</a:t>
            </a:r>
          </a:p>
          <a:p>
            <a:r>
              <a:rPr lang="ru-RU" dirty="0" smtClean="0"/>
              <a:t>ранее считалось, что избыток меди может быть причиной гастроэнтеральных расстройств;</a:t>
            </a:r>
          </a:p>
          <a:p>
            <a:r>
              <a:rPr lang="ru-RU" dirty="0" smtClean="0"/>
              <a:t>Всемирная Организация Здравоохранения (ВОЗ): «риски для здоровья человека от недостатка меди в организме многократно выше, чем риски от её избытка».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9789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снижения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меди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болезнь Менкеса ("болезнь курчавых волос"),</a:t>
            </a:r>
          </a:p>
          <a:p>
            <a:pPr lvl="0"/>
            <a:r>
              <a:rPr lang="ru-RU" dirty="0" smtClean="0"/>
              <a:t>болезнь Вильсона – Коновалова (гепатолентикулярная дегенерация),</a:t>
            </a:r>
          </a:p>
          <a:p>
            <a:pPr lvl="0"/>
            <a:r>
              <a:rPr lang="ru-RU" dirty="0" smtClean="0"/>
              <a:t>заболевания желудочно-кишечного тракта (спру, </a:t>
            </a:r>
            <a:r>
              <a:rPr lang="ru-RU" dirty="0" err="1" smtClean="0"/>
              <a:t>целиакия</a:t>
            </a:r>
            <a:r>
              <a:rPr lang="ru-RU" dirty="0" smtClean="0"/>
              <a:t>, поражения тонкого кишечника),</a:t>
            </a:r>
          </a:p>
          <a:p>
            <a:pPr lvl="0"/>
            <a:r>
              <a:rPr lang="ru-RU" dirty="0" smtClean="0"/>
              <a:t>заболевания почек и печени,</a:t>
            </a:r>
          </a:p>
          <a:p>
            <a:pPr lvl="0"/>
            <a:r>
              <a:rPr lang="ru-RU" dirty="0" smtClean="0"/>
              <a:t>долгий период </a:t>
            </a:r>
            <a:r>
              <a:rPr lang="ru-RU" dirty="0" err="1" smtClean="0"/>
              <a:t>энтерального</a:t>
            </a:r>
            <a:r>
              <a:rPr lang="ru-RU" dirty="0" smtClean="0"/>
              <a:t> питания,</a:t>
            </a:r>
          </a:p>
          <a:p>
            <a:pPr lvl="0"/>
            <a:r>
              <a:rPr lang="ru-RU" dirty="0" err="1" smtClean="0"/>
              <a:t>квашиоркор</a:t>
            </a:r>
            <a:r>
              <a:rPr lang="ru-RU" dirty="0" smtClean="0"/>
              <a:t>,</a:t>
            </a:r>
          </a:p>
          <a:p>
            <a:pPr lvl="0"/>
            <a:r>
              <a:rPr lang="ru-RU" dirty="0" err="1" smtClean="0"/>
              <a:t>муковисцидоз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нарушения обмена коллагена,</a:t>
            </a:r>
          </a:p>
          <a:p>
            <a:pPr lvl="0"/>
            <a:r>
              <a:rPr lang="ru-RU" dirty="0" smtClean="0"/>
              <a:t>первичный остеопороз,</a:t>
            </a:r>
          </a:p>
          <a:p>
            <a:pPr lvl="0"/>
            <a:r>
              <a:rPr lang="ru-RU" dirty="0" err="1" smtClean="0"/>
              <a:t>саркоидоз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944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повышения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меди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внутривенное введение медьсодержащих растворов,</a:t>
            </a:r>
          </a:p>
          <a:p>
            <a:pPr lvl="0"/>
            <a:r>
              <a:rPr lang="ru-RU" dirty="0" smtClean="0"/>
              <a:t>применение оральных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первичный </a:t>
            </a:r>
            <a:r>
              <a:rPr lang="ru-RU" dirty="0" err="1" smtClean="0"/>
              <a:t>билиарный</a:t>
            </a:r>
            <a:r>
              <a:rPr lang="ru-RU" dirty="0" smtClean="0"/>
              <a:t> цирроз,</a:t>
            </a:r>
          </a:p>
          <a:p>
            <a:pPr lvl="0"/>
            <a:r>
              <a:rPr lang="ru-RU" dirty="0" smtClean="0"/>
              <a:t>хронические воспалительные заболевания (</a:t>
            </a:r>
            <a:r>
              <a:rPr lang="ru-RU" dirty="0" err="1" smtClean="0"/>
              <a:t>ревматоидный</a:t>
            </a:r>
            <a:r>
              <a:rPr lang="ru-RU" dirty="0" smtClean="0"/>
              <a:t> артрит, системная красная волчанка),</a:t>
            </a:r>
          </a:p>
          <a:p>
            <a:pPr lvl="0"/>
            <a:r>
              <a:rPr lang="ru-RU" dirty="0" err="1" smtClean="0"/>
              <a:t>гемохроматоз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гипертиреоз,</a:t>
            </a:r>
          </a:p>
          <a:p>
            <a:pPr lvl="0"/>
            <a:r>
              <a:rPr lang="ru-RU" dirty="0" smtClean="0"/>
              <a:t>гипотиреоз,</a:t>
            </a:r>
          </a:p>
          <a:p>
            <a:pPr lvl="0"/>
            <a:r>
              <a:rPr lang="ru-RU" dirty="0" smtClean="0"/>
              <a:t>лейкоз,</a:t>
            </a:r>
          </a:p>
          <a:p>
            <a:pPr lvl="0"/>
            <a:r>
              <a:rPr lang="ru-RU" dirty="0" err="1" smtClean="0"/>
              <a:t>лимфома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анемия (пернициозная, железодефицитная, </a:t>
            </a:r>
            <a:r>
              <a:rPr lang="ru-RU" dirty="0" err="1" smtClean="0"/>
              <a:t>апластическая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57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Референсные значения меди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Медь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мужчин: 700 - 1400 мкг/л;</a:t>
            </a:r>
          </a:p>
          <a:p>
            <a:r>
              <a:rPr lang="ru-RU" dirty="0" smtClean="0"/>
              <a:t>для женщин: 800 - 1550 мкг/л.</a:t>
            </a:r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Церулоплазмин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20 - 60 мг/дл.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1527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меди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астенический синдром: дефицит меди приводит к снижению всасывания железа и развитию железодефицитной анемии;</a:t>
            </a:r>
          </a:p>
          <a:p>
            <a:r>
              <a:rPr lang="ru-RU" dirty="0" smtClean="0"/>
              <a:t>снижение уровня жизнеспособности: недостаточность активности нейтрофилов, компрометация иммунной системы;</a:t>
            </a:r>
          </a:p>
          <a:p>
            <a:r>
              <a:rPr lang="ru-RU" dirty="0" smtClean="0"/>
              <a:t>остеопороз и остеопения, особенно на фоне возрастного андрогенного дефицита и менопаузального синдрома;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4055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меди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когнитивный дефицит: медь обеспечивает необходимый уровень энергетического обмена в нейроцитах и глиальных клетках, уровень меди значительно снижается при деменциях альцгеймеровского типа;</a:t>
            </a:r>
          </a:p>
          <a:p>
            <a:r>
              <a:rPr lang="ru-RU" dirty="0" smtClean="0"/>
              <a:t> нарушения походки за счет снижения экстрапирамидной регуляции, активности мотонейронов головного мозга;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7656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меди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нарушения терморегуляции: дефицит меди вызывает снижение функции щитовидной железы, что приводит к повышению чувствительности к холоду;</a:t>
            </a:r>
          </a:p>
          <a:p>
            <a:r>
              <a:rPr lang="ru-RU" dirty="0" smtClean="0"/>
              <a:t>бледность кожи и неэффективность косметологических манипуляций, преждевременная седина волос: медь принимает участие в продукции меланина;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0646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Проявление дефицита меди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сенсорные дефициты (снижение остроты зрения): особенно выраженные изменения развиваются после операций на органах желудочно-кишечного тракта, при рестриктивных диетах, шунтирующих операциях (бариатрическая хирургия), на фоне чего развивается синдром недостаточности питания с дефицитом меди.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128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интоксикации медью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диспепсические расстройства: тошнота, рвота, боль в животе, черный, «дегтеобразный» стул;</a:t>
            </a:r>
          </a:p>
          <a:p>
            <a:pPr lvl="0"/>
            <a:r>
              <a:rPr lang="ru-RU" dirty="0" smtClean="0"/>
              <a:t>головные боли, нарушение ритма сердца, артериальная гипотензия;</a:t>
            </a:r>
          </a:p>
          <a:p>
            <a:pPr lvl="0"/>
            <a:r>
              <a:rPr lang="ru-RU" dirty="0" smtClean="0"/>
              <a:t>нефропатия;</a:t>
            </a:r>
          </a:p>
          <a:p>
            <a:pPr lvl="0"/>
            <a:r>
              <a:rPr lang="ru-RU" dirty="0" err="1" smtClean="0"/>
              <a:t>гепатопатия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7064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меди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говяжья печень - 14,3 мг на 100 г продукта; печень трески - 12,5 мг, употреблять без сметаны и яиц, так как казеин затрудняет всасывание меди;</a:t>
            </a:r>
          </a:p>
          <a:p>
            <a:r>
              <a:rPr lang="ru-RU" dirty="0" smtClean="0"/>
              <a:t>устрицы - от 4,4 мг на 100 г продукта, кальмары – примерно 2,2 мг; устрицы – источник цинка, селена, витамина В12, при этом они являются низкокалорийной пищей;</a:t>
            </a:r>
          </a:p>
          <a:p>
            <a:r>
              <a:rPr lang="ru-RU" dirty="0" smtClean="0"/>
              <a:t>другие морепродукты (креветки и мидии) - минимальное количество меди.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215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Экологическая </a:t>
            </a:r>
            <a:r>
              <a:rPr lang="ru-RU" b="1" dirty="0" err="1" smtClean="0">
                <a:solidFill>
                  <a:srgbClr val="00B050"/>
                </a:solidFill>
              </a:rPr>
              <a:t>элементология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длительное воздействие загрязнения воздуха было связано с плохой результативностью по вербальным и математическим тестам, особенно у пожилых людей и людей с худшим </a:t>
            </a:r>
            <a:r>
              <a:rPr lang="ru-RU" dirty="0" smtClean="0"/>
              <a:t>образованием;</a:t>
            </a:r>
          </a:p>
          <a:p>
            <a:r>
              <a:rPr lang="ru-RU" dirty="0"/>
              <a:t>у женщин, которые подвергались воздействию более высоких концентраций загрязнения воздуха в предшествующие три года, наблюдалось как большее снижение способности запоминать </a:t>
            </a:r>
            <a:r>
              <a:rPr lang="ru-RU" dirty="0" smtClean="0"/>
              <a:t>перечень </a:t>
            </a:r>
            <a:r>
              <a:rPr lang="ru-RU" dirty="0"/>
              <a:t>слов, так и более выраженная атрофия </a:t>
            </a:r>
            <a:r>
              <a:rPr lang="ru-RU" dirty="0" smtClean="0"/>
              <a:t>мозга, в том числе вы области </a:t>
            </a:r>
            <a:r>
              <a:rPr lang="ru-RU" dirty="0" err="1" smtClean="0"/>
              <a:t>гиппокампа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35839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меди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кешью - 2,2 мг, фундук и бразильский орех  - 1,8 мг, грецкие орехи - 1,6 мг, кедровых орешки и фисташки - 1,3 мг;</a:t>
            </a:r>
          </a:p>
          <a:p>
            <a:r>
              <a:rPr lang="ru-RU" dirty="0" smtClean="0"/>
              <a:t>семена кунжута: одна столовая ложка восполнит половину суточной нормы минерала;</a:t>
            </a:r>
          </a:p>
          <a:p>
            <a:r>
              <a:rPr lang="ru-RU" dirty="0" smtClean="0"/>
              <a:t>Гречки - 0,7 мг, рисовая каша - 0,5 мг;</a:t>
            </a:r>
          </a:p>
          <a:p>
            <a:r>
              <a:rPr lang="ru-RU" dirty="0" smtClean="0"/>
              <a:t>макароны, в зависимости от сорта пшеницы, включают в себя около 0,8 мг на 100 г продукта.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81253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меди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чеснок  - 0,3 мг, сушеный инжир и чернослив -  0,28 мг, базилик - 0,38 мг;</a:t>
            </a:r>
          </a:p>
          <a:p>
            <a:r>
              <a:rPr lang="ru-RU" dirty="0" smtClean="0"/>
              <a:t>какао-порошок – источник кальция, магния, фосфора и калия, марганец и медь - 0,38 мг, для обеспечения организма медью достаточно выпивать утром чашку какао или съедать квадратик темного шоколада.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7478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gerontolog.info/image/product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3214710" cy="5143536"/>
          </a:xfrm>
          <a:prstGeom prst="rect">
            <a:avLst/>
          </a:prstGeom>
          <a:noFill/>
        </p:spPr>
      </p:pic>
      <p:pic>
        <p:nvPicPr>
          <p:cNvPr id="2052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6489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erontolog.info/image/product/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85776"/>
            <a:ext cx="5334000" cy="7305675"/>
          </a:xfrm>
          <a:prstGeom prst="rect">
            <a:avLst/>
          </a:prstGeom>
          <a:noFill/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6316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Глицин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регулятор обмена веществ, нормализует и активирует процессы защитного торможения в ЦНС, уменьшает психоэмоциональное напряжение, повышает умственную работоспособность;</a:t>
            </a:r>
          </a:p>
          <a:p>
            <a:r>
              <a:rPr lang="ru-RU" dirty="0" smtClean="0"/>
              <a:t>обладает глицин- и </a:t>
            </a:r>
            <a:r>
              <a:rPr lang="ru-RU" dirty="0" err="1" smtClean="0"/>
              <a:t>ГАМК-ергическим</a:t>
            </a:r>
            <a:r>
              <a:rPr lang="ru-RU" dirty="0" smtClean="0"/>
              <a:t>, альфа</a:t>
            </a:r>
            <a:r>
              <a:rPr lang="ru-RU" baseline="-25000" dirty="0" smtClean="0"/>
              <a:t>1</a:t>
            </a:r>
            <a:r>
              <a:rPr lang="ru-RU" dirty="0" smtClean="0"/>
              <a:t>-адреноблокирующим, </a:t>
            </a:r>
            <a:r>
              <a:rPr lang="ru-RU" dirty="0" err="1" smtClean="0"/>
              <a:t>антиоксидантным</a:t>
            </a:r>
            <a:r>
              <a:rPr lang="ru-RU" dirty="0" smtClean="0"/>
              <a:t>, антитоксическим действием, регулирует деятельность </a:t>
            </a:r>
            <a:r>
              <a:rPr lang="ru-RU" dirty="0" err="1" smtClean="0"/>
              <a:t>глутаматных</a:t>
            </a:r>
            <a:r>
              <a:rPr lang="ru-RU" dirty="0" smtClean="0"/>
              <a:t> (NMDA) рецепторов.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21934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Глицин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уменьшает психоэмоциональное напряжение, агрессивность, конфликтность, повышать социальную адаптацию;</a:t>
            </a:r>
          </a:p>
          <a:p>
            <a:r>
              <a:rPr lang="ru-RU" dirty="0" smtClean="0"/>
              <a:t>улучшает настроение; </a:t>
            </a:r>
          </a:p>
          <a:p>
            <a:r>
              <a:rPr lang="ru-RU" dirty="0" smtClean="0"/>
              <a:t>облегчает засыпание и нормализовывает сон; </a:t>
            </a:r>
          </a:p>
          <a:p>
            <a:r>
              <a:rPr lang="ru-RU" dirty="0" smtClean="0"/>
              <a:t>повышать умственную работоспособность; </a:t>
            </a:r>
          </a:p>
          <a:p>
            <a:r>
              <a:rPr lang="ru-RU" dirty="0" smtClean="0"/>
              <a:t>уменьшает выраженность соматоформных расстройств (в том числе в климактерическом периоде); </a:t>
            </a:r>
          </a:p>
          <a:p>
            <a:r>
              <a:rPr lang="ru-RU" dirty="0" smtClean="0"/>
              <a:t>уменьшать токсическое действие алкоголя и других лекарственных средств, угнетающих функцию ЦНС.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0286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Продермо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органическая медь – 2,7 мг;</a:t>
            </a:r>
          </a:p>
          <a:p>
            <a:r>
              <a:rPr lang="ru-RU" dirty="0" smtClean="0"/>
              <a:t>по одной капсуле 1 раз в день утром;</a:t>
            </a:r>
          </a:p>
          <a:p>
            <a:r>
              <a:rPr lang="ru-RU" dirty="0" smtClean="0"/>
              <a:t>продолжительность применения – 1 месяц, количество курсов – 2 – 3 на протяжении одного года; возобновление приема – не ранее чем через две недели после окончания предыдущего курса;</a:t>
            </a:r>
          </a:p>
          <a:p>
            <a:r>
              <a:rPr lang="ru-RU" dirty="0" smtClean="0"/>
              <a:t>противопоказания – генетические нарушения обмена меди, индивидуальная непереносимость.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9315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Цинк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один из важнейших микроэлементов, необходимых человеку на протяжении всей его жизни, начиная с внутриутробного периода;</a:t>
            </a:r>
          </a:p>
          <a:p>
            <a:r>
              <a:rPr lang="ru-RU" dirty="0" smtClean="0"/>
              <a:t>эссенциальный или незаменимый микроэлемент, наряду с железом, йодом, медью, селеном, марганцем;</a:t>
            </a:r>
          </a:p>
          <a:p>
            <a:r>
              <a:rPr lang="ru-RU" dirty="0" smtClean="0"/>
              <a:t>суточная потребность взрослого человека в цинке колеблется от 10 до 25 мг;</a:t>
            </a:r>
          </a:p>
          <a:p>
            <a:r>
              <a:rPr lang="ru-RU" dirty="0" smtClean="0"/>
              <a:t>потребность увеличивается в период полового созревания и беременности;</a:t>
            </a:r>
          </a:p>
          <a:p>
            <a:r>
              <a:rPr lang="ru-RU" dirty="0" smtClean="0"/>
              <a:t>дефицит цинка может развиваться при недостаточном поступлении в организм - 1 мг/день и менее;</a:t>
            </a:r>
          </a:p>
          <a:p>
            <a:r>
              <a:rPr lang="ru-RU" dirty="0" smtClean="0"/>
              <a:t>порог токсичности составляет 600 мг/день.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7712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Цинк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участвует в процессе сперматогенеза и продукции мужских половых гормонов;</a:t>
            </a:r>
          </a:p>
          <a:p>
            <a:pPr lvl="0"/>
            <a:r>
              <a:rPr lang="ru-RU" dirty="0" smtClean="0"/>
              <a:t>необходим для обеспечения нормального обмена ряда витаминов, в том числе витамина Е;</a:t>
            </a:r>
          </a:p>
          <a:p>
            <a:pPr lvl="0"/>
            <a:r>
              <a:rPr lang="ru-RU" dirty="0" smtClean="0"/>
              <a:t>принимает участие в синтезе разных анаболических гормонов в организме, включая инсулин и гормон роста;</a:t>
            </a:r>
          </a:p>
          <a:p>
            <a:r>
              <a:rPr lang="ru-RU" dirty="0" smtClean="0"/>
              <a:t>входит в состав алкогольдегидрогеназы.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16106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снижения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риск дефицита цинка выше у тех, кто придерживается растительной диеты, исключающей мясо или молочные продукты (веганы или вегетарианцы);</a:t>
            </a:r>
          </a:p>
          <a:p>
            <a:r>
              <a:rPr lang="ru-RU" dirty="0" smtClean="0"/>
              <a:t>патология желудочно-кишечного тракта с секреторной нгедостаточностью;</a:t>
            </a:r>
          </a:p>
          <a:p>
            <a:r>
              <a:rPr lang="ru-RU" dirty="0" smtClean="0"/>
              <a:t>прием противозачаточные препаратов или препаратов заместительной менопаузальной терапии - могут препятствовать связанной с гормонами роли цинка в организме.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54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Экологическая </a:t>
            </a:r>
            <a:r>
              <a:rPr lang="ru-RU" b="1" dirty="0" err="1" smtClean="0">
                <a:solidFill>
                  <a:srgbClr val="00B050"/>
                </a:solidFill>
              </a:rPr>
              <a:t>элементология</a:t>
            </a:r>
            <a:r>
              <a:rPr lang="ru-RU" b="1" dirty="0" smtClean="0">
                <a:solidFill>
                  <a:srgbClr val="00B050"/>
                </a:solidFill>
              </a:rPr>
              <a:t>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новая теория </a:t>
            </a:r>
            <a:r>
              <a:rPr lang="ru-RU" dirty="0"/>
              <a:t>о нормальной функции амилоидного белка в головном </a:t>
            </a:r>
            <a:r>
              <a:rPr lang="ru-RU" dirty="0" smtClean="0"/>
              <a:t>мозге;</a:t>
            </a:r>
          </a:p>
          <a:p>
            <a:r>
              <a:rPr lang="ru-RU" dirty="0"/>
              <a:t>п</a:t>
            </a:r>
            <a:r>
              <a:rPr lang="ru-RU" dirty="0" smtClean="0"/>
              <a:t>ротиводействие инфекциям;</a:t>
            </a:r>
          </a:p>
          <a:p>
            <a:r>
              <a:rPr lang="ru-RU" dirty="0" smtClean="0"/>
              <a:t>некоторые </a:t>
            </a:r>
            <a:r>
              <a:rPr lang="ru-RU" dirty="0"/>
              <a:t>твердые частицы в выбросах углевого топлива имеют подходящий размер, чтобы попасть из легких через кровоток в мозг. Попав в нервную ткань, защитные механизмы мозга, включая амилоидную систему, срабатывают, пытаясь «убить» «вторгающиеся» частицы </a:t>
            </a:r>
            <a:r>
              <a:rPr lang="ru-RU" dirty="0" smtClean="0"/>
              <a:t>загрязнения;</a:t>
            </a:r>
          </a:p>
          <a:p>
            <a:r>
              <a:rPr lang="ru-RU" dirty="0" smtClean="0"/>
              <a:t>вокруг частиц накапливаются </a:t>
            </a:r>
            <a:r>
              <a:rPr lang="ru-RU" dirty="0"/>
              <a:t>амилоидные </a:t>
            </a:r>
            <a:r>
              <a:rPr lang="ru-RU" dirty="0" smtClean="0"/>
              <a:t>бляшки, индуцируется воспаление, что непосредственно </a:t>
            </a:r>
            <a:r>
              <a:rPr lang="ru-RU" dirty="0"/>
              <a:t>ведет к </a:t>
            </a:r>
            <a:r>
              <a:rPr lang="ru-RU" dirty="0" smtClean="0"/>
              <a:t>развитию болезни Альцгеймера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89612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снижения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err="1" smtClean="0"/>
              <a:t>энтеропатический</a:t>
            </a:r>
            <a:r>
              <a:rPr lang="ru-RU" dirty="0" smtClean="0"/>
              <a:t> </a:t>
            </a:r>
            <a:r>
              <a:rPr lang="ru-RU" dirty="0" err="1" smtClean="0"/>
              <a:t>акродерматит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целиакия</a:t>
            </a:r>
            <a:r>
              <a:rPr lang="ru-RU" dirty="0" smtClean="0"/>
              <a:t>, заболевания желчного пузыря;</a:t>
            </a:r>
          </a:p>
          <a:p>
            <a:pPr lvl="0"/>
            <a:r>
              <a:rPr lang="ru-RU" dirty="0" err="1" smtClean="0"/>
              <a:t>лимфома</a:t>
            </a:r>
            <a:r>
              <a:rPr lang="ru-RU" dirty="0" smtClean="0"/>
              <a:t>, лейкоз, метастатическое поражение печени;</a:t>
            </a:r>
          </a:p>
          <a:p>
            <a:pPr lvl="0"/>
            <a:r>
              <a:rPr lang="ru-RU" dirty="0" smtClean="0"/>
              <a:t>хроническая почечная </a:t>
            </a:r>
            <a:r>
              <a:rPr lang="ru-RU" dirty="0" err="1" smtClean="0"/>
              <a:t>недосточность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ишемическая болезнь сердца;</a:t>
            </a:r>
          </a:p>
          <a:p>
            <a:pPr lvl="0"/>
            <a:r>
              <a:rPr lang="ru-RU" dirty="0" smtClean="0"/>
              <a:t>туберкулез;</a:t>
            </a:r>
          </a:p>
          <a:p>
            <a:pPr lvl="0"/>
            <a:r>
              <a:rPr lang="ru-RU" dirty="0" err="1" smtClean="0"/>
              <a:t>серповидноклеточная</a:t>
            </a:r>
            <a:r>
              <a:rPr lang="ru-RU" dirty="0" smtClean="0"/>
              <a:t> анемия;</a:t>
            </a:r>
          </a:p>
          <a:p>
            <a:pPr lvl="0"/>
            <a:r>
              <a:rPr lang="ru-RU" dirty="0" smtClean="0"/>
              <a:t>талассемия;</a:t>
            </a:r>
          </a:p>
          <a:p>
            <a:pPr lvl="0"/>
            <a:r>
              <a:rPr lang="ru-RU" dirty="0" smtClean="0"/>
              <a:t>острый стресс;</a:t>
            </a:r>
          </a:p>
          <a:p>
            <a:pPr lvl="0"/>
            <a:r>
              <a:rPr lang="ru-RU" dirty="0" smtClean="0"/>
              <a:t>прием лекарственных препаратов.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52174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повышения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 длительном поступлении в организм в больших количествах все соли цинка, особенно сульфаты и хлориды, могут вызывать отравление - в быту хлориды, сульфаты и оксид цинка могут образовываться при хранении пищевых продуктов в цинковой и оцинкованной посуде;</a:t>
            </a:r>
          </a:p>
          <a:p>
            <a:r>
              <a:rPr lang="ru-RU" dirty="0" smtClean="0"/>
              <a:t>отравление ZnSO</a:t>
            </a:r>
            <a:r>
              <a:rPr lang="ru-RU" baseline="-25000" dirty="0" smtClean="0"/>
              <a:t>4</a:t>
            </a:r>
            <a:r>
              <a:rPr lang="ru-RU" dirty="0" smtClean="0"/>
              <a:t> приводит к анемии;</a:t>
            </a:r>
          </a:p>
          <a:p>
            <a:r>
              <a:rPr lang="ru-RU" dirty="0" smtClean="0"/>
              <a:t>отравление оксидом цинка происходит при вдыхании его паров, появляется сладковатый вкус во рту, снижается аппетит, сильная жажда, усталость, чувство разбитости, стеснение и давящая боль в груди, сонливость, сухой кашель.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28225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повышения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хроническое или острое отравление;</a:t>
            </a:r>
          </a:p>
          <a:p>
            <a:pPr lvl="0"/>
            <a:r>
              <a:rPr lang="ru-RU" dirty="0" smtClean="0"/>
              <a:t>артериолосклероз;</a:t>
            </a:r>
          </a:p>
          <a:p>
            <a:pPr lvl="0"/>
            <a:r>
              <a:rPr lang="ru-RU" dirty="0" smtClean="0"/>
              <a:t>анемия;</a:t>
            </a:r>
          </a:p>
          <a:p>
            <a:pPr lvl="0"/>
            <a:r>
              <a:rPr lang="ru-RU" dirty="0" smtClean="0"/>
              <a:t>остеросаркома;</a:t>
            </a:r>
          </a:p>
          <a:p>
            <a:pPr lvl="0"/>
            <a:r>
              <a:rPr lang="ru-RU" dirty="0" smtClean="0"/>
              <a:t>прием ряда лекарственных препаратов.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7821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Референсные значения цинка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550 - 1130 мкг/л;</a:t>
            </a:r>
          </a:p>
          <a:p>
            <a:r>
              <a:rPr lang="ru-RU" dirty="0" smtClean="0"/>
              <a:t>определение уровня цинка в сыворотке венозной крови проводят с использованием методов масс-спектрометрии;</a:t>
            </a:r>
          </a:p>
          <a:p>
            <a:r>
              <a:rPr lang="ru-RU" dirty="0" smtClean="0"/>
              <a:t>забор крови осуществляют в утренние часы на голодный желудок через как минимум 8 часов после последнего приема пищи;</a:t>
            </a:r>
          </a:p>
          <a:p>
            <a:r>
              <a:rPr lang="ru-RU" dirty="0" smtClean="0"/>
              <a:t>следует согласовать прием лекарств и отмену их перед анализом.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62287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снижение жизнеспособности, угнетение иммунной системы, снижение резистентности к респираторным вирусным инфекциям;</a:t>
            </a:r>
          </a:p>
          <a:p>
            <a:r>
              <a:rPr lang="ru-RU" dirty="0" smtClean="0"/>
              <a:t>в связи с тем, что цинк является мощным антиоксидантом, его дефицит приводит к повышению уровня оксидативного стресса и снижает резистентность к неблагоприятным физическим и психическим факторам; 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46125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цинка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снижение уровня репродуктивного здоровья у мужчин и женщин, формирование неблагоприятного течения менопаузального синдрома и возрастного андрогенного дефицита;</a:t>
            </a:r>
          </a:p>
          <a:p>
            <a:r>
              <a:rPr lang="ru-RU" dirty="0" smtClean="0"/>
              <a:t>повышение риска развития сахарного диабета;</a:t>
            </a:r>
          </a:p>
          <a:p>
            <a:r>
              <a:rPr lang="ru-RU" dirty="0" smtClean="0"/>
              <a:t>снижение эндотелиальной функции и ее последствия;</a:t>
            </a:r>
          </a:p>
          <a:p>
            <a:r>
              <a:rPr lang="ru-RU" dirty="0" smtClean="0"/>
              <a:t>снижение качества гепатопротекции;</a:t>
            </a:r>
          </a:p>
          <a:p>
            <a:r>
              <a:rPr lang="ru-RU" dirty="0" smtClean="0"/>
              <a:t>развитие остеосаркопении.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99536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орехи и семечки: тыква - 10 мг, кунжут - 7 мг, подсолнечник - 5,3 мг, миндаль - 3 мг, грецкие орехи - 3 мг;</a:t>
            </a:r>
          </a:p>
          <a:p>
            <a:pPr lvl="0"/>
            <a:r>
              <a:rPr lang="ru-RU" dirty="0" smtClean="0"/>
              <a:t>мясо: говяжья печень - 4 мг, говядина - 3-8,4 мг, баранина  2-6 мг, курица - 0,8-3,5 мг, свинина - 0,8-3,5 мг;</a:t>
            </a:r>
          </a:p>
          <a:p>
            <a:pPr lvl="0"/>
            <a:r>
              <a:rPr lang="ru-RU" dirty="0" smtClean="0"/>
              <a:t>бобовые: чечевица - 4,78 мг, арахис - 4 мг, горох - 1,2 мг, соевые бобы - 3 мг;</a:t>
            </a:r>
          </a:p>
          <a:p>
            <a:pPr lvl="0"/>
            <a:r>
              <a:rPr lang="ru-RU" dirty="0" smtClean="0"/>
              <a:t>молочные продукты: твердый сыр - 3-4 мг, мороженое, йогурт - 0,7-0,8 мг, молоко - 0,4 мг;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21635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цинка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злаки и хлеб: овес - 3,97, пшеница - 3,46 мг, рожь - 2,65 мг;</a:t>
            </a:r>
          </a:p>
          <a:p>
            <a:pPr lvl="0"/>
            <a:r>
              <a:rPr lang="ru-RU" dirty="0" smtClean="0"/>
              <a:t>рыба и морепродукты: устрицы - 16-40 мг, анчоусы - 1,72 мг, осьминог - 1,68 мг, карп - 1,48 мг, икра - 1 мг, сельдь - 0,99 мг;</a:t>
            </a:r>
          </a:p>
          <a:p>
            <a:pPr lvl="0"/>
            <a:r>
              <a:rPr lang="ru-RU" dirty="0" smtClean="0"/>
              <a:t>овощи и фрукты: зелёный горошек - 1,24 мг, ростки бамбука - 1,10 мг, кукуруза (варёная, консервированная) - 0,5-0,6 мг, финики - 0,44 мг, малина - 0,42 мг, брокколи - 0,41 мг;</a:t>
            </a:r>
          </a:p>
          <a:p>
            <a:pPr lvl="0"/>
            <a:r>
              <a:rPr lang="ru-RU" dirty="0" smtClean="0"/>
              <a:t>сладости: порошок какао (неподслащенный) - 6,81 мг, шоколад - 2,3 мг, шоколадные конфеты - 1-2 мг, мед - 0,22 мг.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29933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  <p:pic>
        <p:nvPicPr>
          <p:cNvPr id="18434" name="Picture 2" descr="http://www.gerontolog.info/image/product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2928958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5260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  <p:pic>
        <p:nvPicPr>
          <p:cNvPr id="17410" name="Picture 2" descr="http://www.gerontolog.info/image/product/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-285776"/>
            <a:ext cx="5334000" cy="730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195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Агрополис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417638"/>
            <a:ext cx="5715000" cy="496369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55905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Цитруллин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источник образования образовываться аргинина;</a:t>
            </a:r>
          </a:p>
          <a:p>
            <a:r>
              <a:rPr lang="ru-RU" dirty="0" smtClean="0"/>
              <a:t>повышает выносливость, снижает утомление, укрепляет жизнеспособность;</a:t>
            </a:r>
          </a:p>
          <a:p>
            <a:r>
              <a:rPr lang="ru-RU" dirty="0" smtClean="0"/>
              <a:t>ускоряет элиминацию лактата (молочной кислоты) из мышечной ткани, улучшает трофику и васкуляризацию мышц;</a:t>
            </a:r>
          </a:p>
          <a:p>
            <a:r>
              <a:rPr lang="ru-RU" dirty="0" smtClean="0"/>
              <a:t>укрепляет иммунную функцию;</a:t>
            </a:r>
          </a:p>
          <a:p>
            <a:r>
              <a:rPr lang="ru-RU" dirty="0" smtClean="0"/>
              <a:t>встречается в специализированных энзимах, входит в состав кожи, волос и оболочки нервов;</a:t>
            </a:r>
          </a:p>
          <a:p>
            <a:r>
              <a:rPr lang="ru-RU" dirty="0" smtClean="0"/>
              <a:t>принимает участие в поддержании положительного азотистого баланса в организме;</a:t>
            </a:r>
          </a:p>
          <a:p>
            <a:r>
              <a:rPr lang="ru-RU" dirty="0" smtClean="0"/>
              <a:t>улучшает эректильную функцию.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88078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цинк – 4 мг, </a:t>
            </a:r>
            <a:r>
              <a:rPr lang="en-US" dirty="0" smtClean="0"/>
              <a:t>L-</a:t>
            </a:r>
            <a:r>
              <a:rPr lang="ru-RU" dirty="0" smtClean="0"/>
              <a:t>цитруллин – 205 мг;</a:t>
            </a:r>
          </a:p>
          <a:p>
            <a:r>
              <a:rPr lang="ru-RU" dirty="0" smtClean="0"/>
              <a:t>прием – по 1 капсуле два раза в сутки на протяжении 1 месяца, количество курсов – 3 в год;</a:t>
            </a:r>
          </a:p>
          <a:p>
            <a:r>
              <a:rPr lang="ru-RU" dirty="0" smtClean="0"/>
              <a:t>максимальный эффект наступает на 15 день приема, первые положительные ощущения возникают уже на 3 - 4 день приема (синергичный эффект цинка и цитруллина);</a:t>
            </a:r>
          </a:p>
          <a:p>
            <a:r>
              <a:rPr lang="ru-RU" dirty="0" smtClean="0"/>
              <a:t>противопоказания – беременность, лактация и индивидуальная непереносимость.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4059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Синдром возрастной полости рта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связь </a:t>
            </a:r>
            <a:r>
              <a:rPr lang="ru-RU" dirty="0"/>
              <a:t>между плохим состоянием полости рта и системными </a:t>
            </a:r>
            <a:r>
              <a:rPr lang="ru-RU" dirty="0" smtClean="0"/>
              <a:t>заболеваниями;</a:t>
            </a:r>
          </a:p>
          <a:p>
            <a:r>
              <a:rPr lang="ru-RU" dirty="0" smtClean="0"/>
              <a:t>корреляции </a:t>
            </a:r>
            <a:r>
              <a:rPr lang="ru-RU" dirty="0"/>
              <a:t>между адекватным пережевыванием пищи и повседневной деятельностью, состоянием питания и качеством </a:t>
            </a:r>
            <a:r>
              <a:rPr lang="ru-RU" dirty="0" smtClean="0"/>
              <a:t>жизни;</a:t>
            </a:r>
          </a:p>
          <a:p>
            <a:r>
              <a:rPr lang="ru-RU" dirty="0"/>
              <a:t>к</a:t>
            </a:r>
            <a:r>
              <a:rPr lang="ru-RU" dirty="0" smtClean="0"/>
              <a:t>орреляции </a:t>
            </a:r>
            <a:r>
              <a:rPr lang="ru-RU" dirty="0"/>
              <a:t>между тяжестью заболеваний пародонта, увеличением потери зубов и </a:t>
            </a:r>
            <a:r>
              <a:rPr lang="ru-RU" dirty="0" smtClean="0"/>
              <a:t>поражением </a:t>
            </a:r>
            <a:r>
              <a:rPr lang="ru-RU" dirty="0"/>
              <a:t>сонной </a:t>
            </a:r>
            <a:r>
              <a:rPr lang="ru-RU" dirty="0" smtClean="0"/>
              <a:t>артерии, что увеличивает </a:t>
            </a:r>
            <a:r>
              <a:rPr lang="ru-RU" dirty="0"/>
              <a:t>смертность от всех причин при сердечно-сосудистых заболеваниях, включая ишемический </a:t>
            </a:r>
            <a:r>
              <a:rPr lang="ru-RU" dirty="0" smtClean="0"/>
              <a:t>инсульт;</a:t>
            </a:r>
          </a:p>
          <a:p>
            <a:r>
              <a:rPr lang="ru-RU" dirty="0" smtClean="0"/>
              <a:t>жевание </a:t>
            </a:r>
            <a:r>
              <a:rPr lang="ru-RU" dirty="0"/>
              <a:t>увеличивает региональную нервную активность и мозговой </a:t>
            </a:r>
            <a:r>
              <a:rPr lang="ru-RU" dirty="0" smtClean="0"/>
              <a:t>кровоток;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70750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Синдром возрастной полости рта </a:t>
            </a:r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количество потерянных зубов может быть предиктором снижения когнитивных способностей и деменции, а бактерии, вызывающие заболевания пародонта, вовлечены в развитие болезни Альцгеймера;</a:t>
            </a:r>
          </a:p>
          <a:p>
            <a:r>
              <a:rPr lang="ru-RU" dirty="0"/>
              <a:t>корреляции между здоровьем полости рта и респираторными заболеваниями, улучшенная гигиена полости рта снижает прогрессирование или возникновение респираторных заболеваний и смертность от пневмонии среди пожилых людей высокого риска, проживающих в </a:t>
            </a:r>
            <a:r>
              <a:rPr lang="ru-RU" dirty="0" err="1"/>
              <a:t>интернатных</a:t>
            </a:r>
            <a:r>
              <a:rPr lang="ru-RU" dirty="0"/>
              <a:t> учреждениях;</a:t>
            </a:r>
          </a:p>
          <a:p>
            <a:r>
              <a:rPr lang="ru-RU" dirty="0"/>
              <a:t>воспаление пародонта отрицательно влияет на контроль гликемии, вызывая системные осложнения, а тяжелый периодонтит увеличивает риск </a:t>
            </a:r>
            <a:r>
              <a:rPr lang="ru-RU" dirty="0" err="1"/>
              <a:t>кардиоренальной</a:t>
            </a:r>
            <a:r>
              <a:rPr lang="ru-RU" dirty="0"/>
              <a:t> смертности в 3,2 раза.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06200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Фосфаты и слюна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противомикробная активность;</a:t>
            </a:r>
          </a:p>
          <a:p>
            <a:r>
              <a:rPr lang="ru-RU" dirty="0" smtClean="0"/>
              <a:t>высокий </a:t>
            </a:r>
            <a:r>
              <a:rPr lang="ru-RU" dirty="0"/>
              <a:t>серозный объем с более высокими концентрациями буфера бикарбоната для нейтрализации кислот во рту, пищи и зубного налета по сравнению со слюной в состоянии </a:t>
            </a:r>
            <a:r>
              <a:rPr lang="ru-RU" dirty="0" smtClean="0"/>
              <a:t>покоя;</a:t>
            </a:r>
          </a:p>
          <a:p>
            <a:r>
              <a:rPr lang="ru-RU" dirty="0" smtClean="0"/>
              <a:t>при снижении функции </a:t>
            </a:r>
            <a:r>
              <a:rPr lang="ru-RU" dirty="0"/>
              <a:t>слюнных желез и плохой гигиеной полости рта зубы могут быстро </a:t>
            </a:r>
            <a:r>
              <a:rPr lang="ru-RU" dirty="0" err="1"/>
              <a:t>деминерализоваться</a:t>
            </a:r>
            <a:r>
              <a:rPr lang="ru-RU" dirty="0"/>
              <a:t>, если они не находятся в перенасыщенном растворе ионов кальция и фосфата, поступающих со </a:t>
            </a:r>
            <a:r>
              <a:rPr lang="ru-RU" dirty="0" smtClean="0"/>
              <a:t>слюной;</a:t>
            </a:r>
          </a:p>
          <a:p>
            <a:r>
              <a:rPr lang="ru-RU" dirty="0"/>
              <a:t>в</a:t>
            </a:r>
            <a:r>
              <a:rPr lang="ru-RU" dirty="0" smtClean="0"/>
              <a:t>ысокая распространенность </a:t>
            </a:r>
            <a:r>
              <a:rPr lang="ru-RU" dirty="0"/>
              <a:t>гипофункции слюнных желез (измеримое уменьшение потока слюны) и ксеростомии (субъективное ощущение сухости во рту) увеличивается с </a:t>
            </a:r>
            <a:r>
              <a:rPr lang="ru-RU" dirty="0" smtClean="0"/>
              <a:t>возрастом;</a:t>
            </a:r>
          </a:p>
          <a:p>
            <a:r>
              <a:rPr lang="ru-RU" dirty="0" smtClean="0"/>
              <a:t>распространенность </a:t>
            </a:r>
            <a:r>
              <a:rPr lang="ru-RU" dirty="0"/>
              <a:t>ксеростомии может превышать 50 % у людей, принимающих более пяти препаратов, и это оказывает заметное влияние на здоровье полости рта и качество </a:t>
            </a:r>
            <a:r>
              <a:rPr lang="ru-RU" dirty="0" smtClean="0"/>
              <a:t>жизни;</a:t>
            </a:r>
          </a:p>
          <a:p>
            <a:r>
              <a:rPr lang="ru-RU" dirty="0" smtClean="0"/>
              <a:t>риск </a:t>
            </a:r>
            <a:r>
              <a:rPr lang="ru-RU" dirty="0"/>
              <a:t>оппортунистических инфекций, таких как </a:t>
            </a:r>
            <a:r>
              <a:rPr lang="ru-RU" dirty="0" err="1"/>
              <a:t>Candida</a:t>
            </a:r>
            <a:r>
              <a:rPr lang="ru-RU" dirty="0"/>
              <a:t> </a:t>
            </a:r>
            <a:r>
              <a:rPr lang="ru-RU" dirty="0" err="1"/>
              <a:t>albicans</a:t>
            </a:r>
            <a:r>
              <a:rPr lang="ru-RU" dirty="0"/>
              <a:t>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28637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Препараты с антихолинергической активностью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лекарства </a:t>
            </a:r>
            <a:r>
              <a:rPr lang="ru-RU" dirty="0"/>
              <a:t>от недержания мочи, антидепрессанты и антипсихотики оказывают наибольшее действие и в значительной степени связаны с ксеростомией и гипофункцией слюнных </a:t>
            </a:r>
            <a:r>
              <a:rPr lang="ru-RU" dirty="0" smtClean="0"/>
              <a:t>желез;</a:t>
            </a:r>
          </a:p>
          <a:p>
            <a:r>
              <a:rPr lang="ru-RU" dirty="0" smtClean="0"/>
              <a:t>переключение </a:t>
            </a:r>
            <a:r>
              <a:rPr lang="ru-RU" dirty="0"/>
              <a:t>на препарат с меньшей антихолинергической </a:t>
            </a:r>
            <a:r>
              <a:rPr lang="ru-RU" dirty="0" smtClean="0"/>
              <a:t>активностью;</a:t>
            </a:r>
          </a:p>
          <a:p>
            <a:r>
              <a:rPr lang="ru-RU" dirty="0" smtClean="0"/>
              <a:t>уменьшить </a:t>
            </a:r>
            <a:r>
              <a:rPr lang="ru-RU" dirty="0"/>
              <a:t>дозу, так как антихолинергические эффекты зависят от </a:t>
            </a:r>
            <a:r>
              <a:rPr lang="ru-RU" dirty="0" smtClean="0"/>
              <a:t>дозы;</a:t>
            </a:r>
          </a:p>
          <a:p>
            <a:r>
              <a:rPr lang="ru-RU" dirty="0" smtClean="0"/>
              <a:t>прием лекарств </a:t>
            </a:r>
            <a:r>
              <a:rPr lang="ru-RU" dirty="0"/>
              <a:t>днем, а не </a:t>
            </a:r>
            <a:r>
              <a:rPr lang="ru-RU" dirty="0" smtClean="0"/>
              <a:t>ночью, так как уровень </a:t>
            </a:r>
            <a:r>
              <a:rPr lang="ru-RU" dirty="0"/>
              <a:t>слюны в состоянии покоя ниже ночью и выше </a:t>
            </a:r>
            <a:r>
              <a:rPr lang="ru-RU" dirty="0" smtClean="0"/>
              <a:t>днем;</a:t>
            </a:r>
          </a:p>
          <a:p>
            <a:r>
              <a:rPr lang="ru-RU" dirty="0"/>
              <a:t>р</a:t>
            </a:r>
            <a:r>
              <a:rPr lang="ru-RU" dirty="0" smtClean="0"/>
              <a:t>азделение приема </a:t>
            </a:r>
            <a:r>
              <a:rPr lang="ru-RU" dirty="0"/>
              <a:t>на меньшие дозы в течение </a:t>
            </a:r>
            <a:r>
              <a:rPr lang="ru-RU" dirty="0" smtClean="0"/>
              <a:t>дня;</a:t>
            </a:r>
          </a:p>
          <a:p>
            <a:r>
              <a:rPr lang="ru-RU" dirty="0" smtClean="0"/>
              <a:t>проверка наличия </a:t>
            </a:r>
            <a:r>
              <a:rPr lang="ru-RU" dirty="0"/>
              <a:t>побочных лекарственных </a:t>
            </a:r>
            <a:r>
              <a:rPr lang="ru-RU" dirty="0" smtClean="0"/>
              <a:t>взаимодействий.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02019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Побочные действия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медикаментов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и</a:t>
            </a:r>
            <a:r>
              <a:rPr lang="ru-RU" dirty="0" smtClean="0"/>
              <a:t>нгаляторы </a:t>
            </a:r>
            <a:r>
              <a:rPr lang="ru-RU" dirty="0"/>
              <a:t>с кортикостероидами, используемые при астме и хронической </a:t>
            </a:r>
            <a:r>
              <a:rPr lang="ru-RU" dirty="0" err="1"/>
              <a:t>обструктивной</a:t>
            </a:r>
            <a:r>
              <a:rPr lang="ru-RU" dirty="0"/>
              <a:t> болезни </a:t>
            </a:r>
            <a:r>
              <a:rPr lang="ru-RU" dirty="0" smtClean="0"/>
              <a:t>легких - фарингит</a:t>
            </a:r>
            <a:r>
              <a:rPr lang="ru-RU" dirty="0"/>
              <a:t>, </a:t>
            </a:r>
            <a:r>
              <a:rPr lang="ru-RU" dirty="0" err="1"/>
              <a:t>мукозит</a:t>
            </a:r>
            <a:r>
              <a:rPr lang="ru-RU" dirty="0"/>
              <a:t> полости рта (язвы) и </a:t>
            </a:r>
            <a:r>
              <a:rPr lang="ru-RU" dirty="0" smtClean="0"/>
              <a:t>кандидоз;</a:t>
            </a:r>
          </a:p>
          <a:p>
            <a:r>
              <a:rPr lang="ru-RU" dirty="0" err="1" smtClean="0"/>
              <a:t>сальбутамол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тербуталин</a:t>
            </a:r>
            <a:r>
              <a:rPr lang="ru-RU" dirty="0" smtClean="0"/>
              <a:t> - уменьшают </a:t>
            </a:r>
            <a:r>
              <a:rPr lang="ru-RU" dirty="0"/>
              <a:t>поток слюны и снижают ее рН, вызывая увеличение скорости распада и износа </a:t>
            </a:r>
            <a:r>
              <a:rPr lang="ru-RU" dirty="0" smtClean="0"/>
              <a:t>зубов, изменение </a:t>
            </a:r>
            <a:r>
              <a:rPr lang="ru-RU" dirty="0"/>
              <a:t>вкуса, гингивит и увеличение </a:t>
            </a:r>
            <a:r>
              <a:rPr lang="ru-RU" dirty="0" smtClean="0"/>
              <a:t>десен;</a:t>
            </a:r>
          </a:p>
          <a:p>
            <a:r>
              <a:rPr lang="ru-RU" dirty="0" err="1" smtClean="0"/>
              <a:t>бруксизм</a:t>
            </a:r>
            <a:r>
              <a:rPr lang="ru-RU" dirty="0" smtClean="0"/>
              <a:t> </a:t>
            </a:r>
            <a:r>
              <a:rPr lang="ru-RU" dirty="0"/>
              <a:t>и дискинезия связаны с селективными ингибиторами обратного захвата серотонина и антипсихотическими </a:t>
            </a:r>
            <a:r>
              <a:rPr lang="ru-RU" dirty="0" smtClean="0"/>
              <a:t>препаратами;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85110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Побочные действия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медикаментов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метоклопрамид может быть связан с поздней дискинезией, которая может сохраняться и быть необратимой, особенно у пожилых людей. Неконтролируемые движения языка и губ чрезвычайно затрудняют ношение зубных протезов;</a:t>
            </a:r>
          </a:p>
          <a:p>
            <a:r>
              <a:rPr lang="ru-RU" dirty="0"/>
              <a:t>блокаторы кальциевых каналов, </a:t>
            </a:r>
            <a:r>
              <a:rPr lang="ru-RU" dirty="0" err="1"/>
              <a:t>вальпроат</a:t>
            </a:r>
            <a:r>
              <a:rPr lang="ru-RU" dirty="0"/>
              <a:t>, </a:t>
            </a:r>
            <a:r>
              <a:rPr lang="ru-RU" dirty="0" err="1"/>
              <a:t>фенитоин</a:t>
            </a:r>
            <a:r>
              <a:rPr lang="ru-RU" dirty="0"/>
              <a:t> и </a:t>
            </a:r>
            <a:r>
              <a:rPr lang="ru-RU" dirty="0" err="1"/>
              <a:t>циклоспорин</a:t>
            </a:r>
            <a:r>
              <a:rPr lang="ru-RU" dirty="0"/>
              <a:t> могут вызвать увеличение десен;</a:t>
            </a:r>
          </a:p>
          <a:p>
            <a:r>
              <a:rPr lang="ru-RU" dirty="0"/>
              <a:t>антикоагулянты - кровотечение из десен. 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80461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Побочные действия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медикаментов </a:t>
            </a:r>
            <a:r>
              <a:rPr lang="ru-RU" b="1" dirty="0" smtClean="0">
                <a:solidFill>
                  <a:srgbClr val="00B050"/>
                </a:solidFill>
              </a:rPr>
              <a:t>3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реакции </a:t>
            </a:r>
            <a:r>
              <a:rPr lang="ru-RU" dirty="0"/>
              <a:t>чувствительности к </a:t>
            </a:r>
            <a:r>
              <a:rPr lang="ru-RU" dirty="0" err="1" smtClean="0"/>
              <a:t>лихеноидам</a:t>
            </a:r>
            <a:r>
              <a:rPr lang="ru-RU" dirty="0" smtClean="0"/>
              <a:t> - нестероидные </a:t>
            </a:r>
            <a:r>
              <a:rPr lang="ru-RU" dirty="0"/>
              <a:t>противовоспалительные препараты и антигипертензивные средства, включая бета-блокаторы, ингибиторы АПФ и диуретики</a:t>
            </a:r>
            <a:r>
              <a:rPr lang="ru-RU" dirty="0" smtClean="0"/>
              <a:t>. Кожные </a:t>
            </a:r>
            <a:r>
              <a:rPr lang="ru-RU" dirty="0"/>
              <a:t>лихеноидные реакции гиперчувствительности могут напоминать плоский лишай полости </a:t>
            </a:r>
            <a:r>
              <a:rPr lang="ru-RU" dirty="0" smtClean="0"/>
              <a:t>рта;</a:t>
            </a:r>
          </a:p>
          <a:p>
            <a:r>
              <a:rPr lang="ru-RU" dirty="0" err="1" smtClean="0"/>
              <a:t>бисфосфонаты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деносумаб</a:t>
            </a:r>
            <a:r>
              <a:rPr lang="ru-RU" dirty="0" smtClean="0"/>
              <a:t> - </a:t>
            </a:r>
            <a:r>
              <a:rPr lang="ru-RU" dirty="0" err="1" smtClean="0"/>
              <a:t>остеонекроз</a:t>
            </a:r>
            <a:r>
              <a:rPr lang="ru-RU" dirty="0" smtClean="0"/>
              <a:t> челюсти;</a:t>
            </a:r>
          </a:p>
          <a:p>
            <a:r>
              <a:rPr lang="ru-RU" dirty="0" smtClean="0"/>
              <a:t>лучевая </a:t>
            </a:r>
            <a:r>
              <a:rPr lang="ru-RU" dirty="0"/>
              <a:t>терапия отрицательно влияет на заживление костей в местах извлечения и заметно снижает функцию слюны, что приводит к увеличению скорости </a:t>
            </a:r>
            <a:r>
              <a:rPr lang="ru-RU" dirty="0" smtClean="0"/>
              <a:t>распада;</a:t>
            </a:r>
          </a:p>
          <a:p>
            <a:r>
              <a:rPr lang="ru-RU" dirty="0" smtClean="0"/>
              <a:t>химиотерапевтические </a:t>
            </a:r>
            <a:r>
              <a:rPr lang="ru-RU" dirty="0"/>
              <a:t>препараты, такие как 5-фторурацил, </a:t>
            </a:r>
            <a:r>
              <a:rPr lang="ru-RU" dirty="0" err="1"/>
              <a:t>цисплатин</a:t>
            </a:r>
            <a:r>
              <a:rPr lang="ru-RU" dirty="0"/>
              <a:t>, </a:t>
            </a:r>
            <a:r>
              <a:rPr lang="ru-RU" dirty="0" err="1"/>
              <a:t>метотрексат</a:t>
            </a:r>
            <a:r>
              <a:rPr lang="ru-RU" dirty="0"/>
              <a:t> и </a:t>
            </a:r>
            <a:r>
              <a:rPr lang="ru-RU" dirty="0" err="1"/>
              <a:t>гидроксимочевина</a:t>
            </a:r>
            <a:r>
              <a:rPr lang="ru-RU" dirty="0"/>
              <a:t>, могут вызывать болезненные язвы полости рта и язвенный </a:t>
            </a:r>
            <a:r>
              <a:rPr lang="ru-RU" dirty="0" err="1" smtClean="0"/>
              <a:t>мукозит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87065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Ф</a:t>
            </a:r>
            <a:r>
              <a:rPr lang="ru-RU" b="1" dirty="0" smtClean="0">
                <a:solidFill>
                  <a:srgbClr val="00B050"/>
                </a:solidFill>
              </a:rPr>
              <a:t>торсодержащие зубные пасты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23" y="1600200"/>
            <a:ext cx="7634154" cy="4525963"/>
          </a:xfr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028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Москва, Волоколамское шоссе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00200"/>
            <a:ext cx="6192688" cy="4853136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3077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Рекомендация для повышения уровня знаний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09824" y="2118954"/>
            <a:ext cx="4852344" cy="3816423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1688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hlinkClick r:id="rId2"/>
              </a:rPr>
              <a:t>www.labirint.ru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700808"/>
            <a:ext cx="3528392" cy="4536504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09427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Человек в меняющемся мире…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andex.ru-26_8148_boy-with-ear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192671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7485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5801" y="2348880"/>
            <a:ext cx="8640960" cy="179945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СПАСИБО ЗА ВНИМАНИЕ!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Ильницкий Андрей Николаевич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en-US" sz="3200" b="1" dirty="0" err="1" smtClean="0">
                <a:solidFill>
                  <a:srgbClr val="7030A0"/>
                </a:solidFill>
              </a:rPr>
              <a:t>Telegramm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be-BY" sz="3200" b="1" dirty="0" smtClean="0">
                <a:solidFill>
                  <a:srgbClr val="7030A0"/>
                </a:solidFill>
              </a:rPr>
              <a:t>канал </a:t>
            </a:r>
            <a:r>
              <a:rPr lang="en-US" sz="3200" b="1" dirty="0" smtClean="0">
                <a:solidFill>
                  <a:srgbClr val="7030A0"/>
                </a:solidFill>
              </a:rPr>
              <a:t>@</a:t>
            </a:r>
            <a:r>
              <a:rPr lang="en-US" sz="3200" b="1" dirty="0" err="1" smtClean="0">
                <a:solidFill>
                  <a:srgbClr val="7030A0"/>
                </a:solidFill>
              </a:rPr>
              <a:t>ProageTV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009900"/>
                </a:solidFill>
              </a:rPr>
              <a:t/>
            </a:r>
            <a:br>
              <a:rPr lang="ru-RU" sz="3200" b="1" dirty="0">
                <a:solidFill>
                  <a:srgbClr val="009900"/>
                </a:solidFill>
              </a:rPr>
            </a:br>
            <a:endParaRPr lang="ru-RU" sz="3200" b="1" dirty="0" smtClean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07488" cy="1441450"/>
          </a:xfrm>
        </p:spPr>
        <p:txBody>
          <a:bodyPr rtlCol="0">
            <a:normAutofit fontScale="92500" lnSpcReduction="10000"/>
          </a:bodyPr>
          <a:lstStyle/>
          <a:p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accent4"/>
                </a:solidFill>
              </a:rPr>
              <a:t>Инстаграм</a:t>
            </a:r>
            <a:r>
              <a:rPr lang="ru-RU" b="1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 #</a:t>
            </a:r>
            <a:r>
              <a:rPr lang="en-US" b="1" dirty="0" err="1" smtClean="0">
                <a:solidFill>
                  <a:schemeClr val="accent4"/>
                </a:solidFill>
              </a:rPr>
              <a:t>center_gerontology</a:t>
            </a:r>
            <a:endParaRPr lang="ru-RU" b="1" dirty="0" smtClean="0">
              <a:solidFill>
                <a:schemeClr val="accent4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774825" cy="15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  <a:ln w="15875" cmpd="thickThin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373688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Прямоугольник 12"/>
          <p:cNvSpPr>
            <a:spLocks noChangeArrowheads="1"/>
          </p:cNvSpPr>
          <p:nvPr/>
        </p:nvSpPr>
        <p:spPr bwMode="auto">
          <a:xfrm>
            <a:off x="2385120" y="5356470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hlinkClick r:id="rId3"/>
              </a:rPr>
              <a:t>www.gerontolog.info</a:t>
            </a:r>
            <a:endParaRPr lang="ru-RU" sz="3000" b="1" dirty="0" smtClean="0">
              <a:solidFill>
                <a:srgbClr val="0000FF"/>
              </a:solidFill>
            </a:endParaRPr>
          </a:p>
          <a:p>
            <a:pPr algn="ctr"/>
            <a:endParaRPr lang="en-US" sz="3000" b="1" dirty="0" smtClean="0">
              <a:solidFill>
                <a:srgbClr val="0000FF"/>
              </a:solidFill>
            </a:endParaRPr>
          </a:p>
          <a:p>
            <a:pPr algn="ctr"/>
            <a:endParaRPr lang="en-US" sz="3000" b="1" dirty="0" smtClean="0">
              <a:solidFill>
                <a:srgbClr val="0000FF"/>
              </a:solidFill>
            </a:endParaRPr>
          </a:p>
          <a:p>
            <a:pPr algn="ctr"/>
            <a:endParaRPr lang="en-US" sz="3000" b="1" dirty="0" smtClean="0">
              <a:solidFill>
                <a:srgbClr val="0000FF"/>
              </a:solidFill>
            </a:endParaRPr>
          </a:p>
          <a:p>
            <a:pPr algn="r"/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0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28"/>
            <a:ext cx="1524000" cy="1247775"/>
          </a:xfrm>
          <a:prstGeom prst="rect">
            <a:avLst/>
          </a:prstGeom>
          <a:noFill/>
        </p:spPr>
      </p:pic>
      <p:pic>
        <p:nvPicPr>
          <p:cNvPr id="11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8573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3814</Words>
  <Application>Microsoft Office PowerPoint</Application>
  <PresentationFormat>Экран (4:3)</PresentationFormat>
  <Paragraphs>437</Paragraphs>
  <Slides>93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 Office</vt:lpstr>
      <vt:lpstr>СОВРЕМЕННАЯ  БИОЭЛЕМЕНТОЛОГИЯ</vt:lpstr>
      <vt:lpstr>Слайд 2</vt:lpstr>
      <vt:lpstr>Определения 1</vt:lpstr>
      <vt:lpstr>Определения 2</vt:lpstr>
      <vt:lpstr>Экологическая элементология 1</vt:lpstr>
      <vt:lpstr>Экологическая элементология 2</vt:lpstr>
      <vt:lpstr>Экологическая элементология 3</vt:lpstr>
      <vt:lpstr>Агрополис</vt:lpstr>
      <vt:lpstr>Москва, Волоколамское шоссе</vt:lpstr>
      <vt:lpstr>Развитие биоэлементологии</vt:lpstr>
      <vt:lpstr>Слайд 11</vt:lpstr>
      <vt:lpstr>1. По концентрации</vt:lpstr>
      <vt:lpstr>Классификация макроэлементов</vt:lpstr>
      <vt:lpstr>Сколько надо пить воды: колебания в пределах не более 1%</vt:lpstr>
      <vt:lpstr>Жажда – понятие субъективное</vt:lpstr>
      <vt:lpstr>Сколько надо пить воды: объемы</vt:lpstr>
      <vt:lpstr>Не солить пищу: компонент резилиенс-диеты</vt:lpstr>
      <vt:lpstr>2. По функциональному принципу</vt:lpstr>
      <vt:lpstr>Эссенциальные элементы 1</vt:lpstr>
      <vt:lpstr>Эссенциальные элементы 2</vt:lpstr>
      <vt:lpstr>Условно-эссенциальные элементы</vt:lpstr>
      <vt:lpstr>Слайд 22</vt:lpstr>
      <vt:lpstr>Биологическая роль 1</vt:lpstr>
      <vt:lpstr>Биологическая роль 2</vt:lpstr>
      <vt:lpstr>Возрастные особенности</vt:lpstr>
      <vt:lpstr>Синдром  преждевременного старения</vt:lpstr>
      <vt:lpstr>Патогенез синдрома преждевременного старения: собственные данные</vt:lpstr>
      <vt:lpstr>Эритроциты людей  без синдрома преждевременного старения</vt:lpstr>
      <vt:lpstr>Эритроциты людей  с синдромом преждевременного старения</vt:lpstr>
      <vt:lpstr>Микроэлементный состав эритроцитов при синдроме преждевременного старения</vt:lpstr>
      <vt:lpstr>Понятие «элементные дыры»</vt:lpstr>
      <vt:lpstr>Причины формирования дефицитов</vt:lpstr>
      <vt:lpstr>Биогеохимическая провинция</vt:lpstr>
      <vt:lpstr>Нечерноземье как биогеохимическая провинция </vt:lpstr>
      <vt:lpstr>Микроэлементозы Нечерноземья</vt:lpstr>
      <vt:lpstr>Слайд 36</vt:lpstr>
      <vt:lpstr>Определение</vt:lpstr>
      <vt:lpstr>Классификация микроэлементозов</vt:lpstr>
      <vt:lpstr>Подходы к диагностике</vt:lpstr>
      <vt:lpstr>Волосы  как золотой стандарт диагностики</vt:lpstr>
      <vt:lpstr>Слайд 41</vt:lpstr>
      <vt:lpstr>Слайд 42</vt:lpstr>
      <vt:lpstr>Субклинический гипотиреоз по уровню ТТГ (мЕд/л)</vt:lpstr>
      <vt:lpstr>Интерпретация 3</vt:lpstr>
      <vt:lpstr>Опасности субклинического гипотиреоза</vt:lpstr>
      <vt:lpstr>Решение о заместительной терапии</vt:lpstr>
      <vt:lpstr>Дозировка заместительной гормональной терапии</vt:lpstr>
      <vt:lpstr>Эутирокс</vt:lpstr>
      <vt:lpstr>Медь 1</vt:lpstr>
      <vt:lpstr>Медь 2</vt:lpstr>
      <vt:lpstr>Причины снижения  содержания меди</vt:lpstr>
      <vt:lpstr>Причины повышения  содержания меди</vt:lpstr>
      <vt:lpstr>Референсные значения меди</vt:lpstr>
      <vt:lpstr>Проявления дефицита меди 1</vt:lpstr>
      <vt:lpstr>Проявления дефицита меди 2</vt:lpstr>
      <vt:lpstr>Проявления дефицита меди 3</vt:lpstr>
      <vt:lpstr>Проявление дефицита меди 4</vt:lpstr>
      <vt:lpstr>Проявления интоксикации медью</vt:lpstr>
      <vt:lpstr>Источники меди 1</vt:lpstr>
      <vt:lpstr>Источники меди 2</vt:lpstr>
      <vt:lpstr>Источники меди 3</vt:lpstr>
      <vt:lpstr>Слайд 62</vt:lpstr>
      <vt:lpstr>Слайд 63</vt:lpstr>
      <vt:lpstr>Глицин 1</vt:lpstr>
      <vt:lpstr>Глицин 2</vt:lpstr>
      <vt:lpstr>Продермо</vt:lpstr>
      <vt:lpstr>Цинк 1</vt:lpstr>
      <vt:lpstr>Цинк 2</vt:lpstr>
      <vt:lpstr>Причины снижения  содержания цинка 1</vt:lpstr>
      <vt:lpstr>Причины снижения  содержания цинка 2</vt:lpstr>
      <vt:lpstr>Причины повышения  содержания цинка 1</vt:lpstr>
      <vt:lpstr>Причины повышения  содержания цинка 2</vt:lpstr>
      <vt:lpstr>Референсные значения цинка</vt:lpstr>
      <vt:lpstr>Проявления дефицита цинка 1</vt:lpstr>
      <vt:lpstr>Проявления дефицита цинка 2</vt:lpstr>
      <vt:lpstr>Источники цинка 1</vt:lpstr>
      <vt:lpstr>Источники цинка 2</vt:lpstr>
      <vt:lpstr>Слайд 78</vt:lpstr>
      <vt:lpstr>Слайд 79</vt:lpstr>
      <vt:lpstr>Цитруллин</vt:lpstr>
      <vt:lpstr>Ц2</vt:lpstr>
      <vt:lpstr>Синдром возрастной полости рта 1</vt:lpstr>
      <vt:lpstr>Синдром возрастной полости рта 2</vt:lpstr>
      <vt:lpstr>Фосфаты и слюна</vt:lpstr>
      <vt:lpstr>Препараты с антихолинергической активностью</vt:lpstr>
      <vt:lpstr>Побочные действия  медикаментов 1</vt:lpstr>
      <vt:lpstr>Побочные действия  медикаментов 2</vt:lpstr>
      <vt:lpstr>Побочные действия  медикаментов 3</vt:lpstr>
      <vt:lpstr>Фторсодержащие зубные пасты</vt:lpstr>
      <vt:lpstr>Рекомендация для повышения уровня знаний</vt:lpstr>
      <vt:lpstr>www.labirint.ru </vt:lpstr>
      <vt:lpstr>Человек в меняющемся мире… Спасибо за внимание!</vt:lpstr>
      <vt:lpstr>  СПАСИБО ЗА ВНИМАНИЕ!  Ильницкий Андрей Николаевич Telegramm канал @ProageTV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ЛАЙФХАКИ ДОЛГОЛЕТИЯ. КАК УКРЕПИТЬ ИММУНИТЕТ</dc:title>
  <dc:creator>Андрей Николаевич</dc:creator>
  <cp:lastModifiedBy>Admin</cp:lastModifiedBy>
  <cp:revision>126</cp:revision>
  <dcterms:created xsi:type="dcterms:W3CDTF">2020-04-04T09:42:48Z</dcterms:created>
  <dcterms:modified xsi:type="dcterms:W3CDTF">2022-02-22T09:53:26Z</dcterms:modified>
</cp:coreProperties>
</file>