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82" r:id="rId12"/>
    <p:sldId id="283" r:id="rId13"/>
    <p:sldId id="284" r:id="rId14"/>
    <p:sldId id="285" r:id="rId15"/>
    <p:sldId id="286" r:id="rId16"/>
    <p:sldId id="264" r:id="rId17"/>
    <p:sldId id="265" r:id="rId18"/>
    <p:sldId id="266" r:id="rId19"/>
    <p:sldId id="267" r:id="rId20"/>
    <p:sldId id="269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96" r:id="rId40"/>
    <p:sldId id="297" r:id="rId41"/>
    <p:sldId id="298" r:id="rId42"/>
    <p:sldId id="300" r:id="rId43"/>
    <p:sldId id="301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61BF-3099-48EF-8136-480A84A1DA0B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5A2F-D565-49C2-A359-09649AF9D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688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61BF-3099-48EF-8136-480A84A1DA0B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5A2F-D565-49C2-A359-09649AF9D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222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61BF-3099-48EF-8136-480A84A1DA0B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5A2F-D565-49C2-A359-09649AF9D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20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61BF-3099-48EF-8136-480A84A1DA0B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5A2F-D565-49C2-A359-09649AF9D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714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61BF-3099-48EF-8136-480A84A1DA0B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5A2F-D565-49C2-A359-09649AF9D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987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61BF-3099-48EF-8136-480A84A1DA0B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5A2F-D565-49C2-A359-09649AF9D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299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61BF-3099-48EF-8136-480A84A1DA0B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5A2F-D565-49C2-A359-09649AF9D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644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61BF-3099-48EF-8136-480A84A1DA0B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5A2F-D565-49C2-A359-09649AF9D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613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61BF-3099-48EF-8136-480A84A1DA0B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5A2F-D565-49C2-A359-09649AF9D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428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61BF-3099-48EF-8136-480A84A1DA0B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5A2F-D565-49C2-A359-09649AF9D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804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61BF-3099-48EF-8136-480A84A1DA0B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5A2F-D565-49C2-A359-09649AF9D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551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C61BF-3099-48EF-8136-480A84A1DA0B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C5A2F-D565-49C2-A359-09649AF9D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353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03717"/>
          </a:xfrm>
        </p:spPr>
        <p:txBody>
          <a:bodyPr/>
          <a:lstStyle/>
          <a:p>
            <a:r>
              <a:rPr lang="be-BY" b="1" dirty="0" smtClean="0">
                <a:solidFill>
                  <a:schemeClr val="accent6"/>
                </a:solidFill>
              </a:rPr>
              <a:t>ХРОНОП</a:t>
            </a:r>
            <a:r>
              <a:rPr lang="ru-RU" b="1" dirty="0" smtClean="0">
                <a:solidFill>
                  <a:schemeClr val="accent6"/>
                </a:solidFill>
              </a:rPr>
              <a:t>ИТАНИЕ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495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3036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Взаимоотношения между центральными и периферическими биологическими часами</a:t>
            </a:r>
            <a:endParaRPr lang="ru-RU" b="1" dirty="0">
              <a:solidFill>
                <a:schemeClr val="accent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6312" y="1690688"/>
            <a:ext cx="6601968" cy="4892992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4261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b="1" dirty="0" smtClean="0">
                <a:solidFill>
                  <a:schemeClr val="accent6"/>
                </a:solidFill>
              </a:rPr>
              <a:t>Молекулярная регуляц</a:t>
            </a:r>
            <a:r>
              <a:rPr lang="ru-RU" b="1" dirty="0" err="1" smtClean="0">
                <a:solidFill>
                  <a:schemeClr val="accent6"/>
                </a:solidFill>
              </a:rPr>
              <a:t>ия</a:t>
            </a:r>
            <a:r>
              <a:rPr lang="ru-RU" b="1" dirty="0" smtClean="0">
                <a:solidFill>
                  <a:schemeClr val="accent6"/>
                </a:solidFill>
              </a:rPr>
              <a:t> </a:t>
            </a:r>
            <a:br>
              <a:rPr lang="ru-RU" b="1" dirty="0" smtClean="0">
                <a:solidFill>
                  <a:schemeClr val="accent6"/>
                </a:solidFill>
              </a:rPr>
            </a:br>
            <a:r>
              <a:rPr lang="ru-RU" b="1" dirty="0" smtClean="0">
                <a:solidFill>
                  <a:schemeClr val="accent6"/>
                </a:solidFill>
              </a:rPr>
              <a:t>циркадных ритмов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автономный осциллятор, который производит циркадные ритмы, наблюдаемые на всех уровнях </a:t>
            </a:r>
            <a:r>
              <a:rPr lang="ru-RU" dirty="0" err="1" smtClean="0"/>
              <a:t>организции</a:t>
            </a:r>
            <a:r>
              <a:rPr lang="ru-RU" dirty="0" smtClean="0"/>
              <a:t> организма, </a:t>
            </a:r>
            <a:r>
              <a:rPr lang="ru-RU" dirty="0"/>
              <a:t>находится на молекулярном </a:t>
            </a:r>
            <a:r>
              <a:rPr lang="ru-RU" dirty="0" smtClean="0"/>
              <a:t>уровне;</a:t>
            </a:r>
          </a:p>
          <a:p>
            <a:r>
              <a:rPr lang="ru-RU" dirty="0" smtClean="0"/>
              <a:t>молекулярные часы – это петля </a:t>
            </a:r>
            <a:r>
              <a:rPr lang="ru-RU" dirty="0"/>
              <a:t>обратной связи транскрипции-трансляции, в которой активаторы транскрипции управляют производством своих собственных репрессоров в цикле </a:t>
            </a:r>
            <a:r>
              <a:rPr lang="ru-RU" dirty="0" smtClean="0"/>
              <a:t>24 часа;</a:t>
            </a:r>
          </a:p>
          <a:p>
            <a:r>
              <a:rPr lang="ru-RU" dirty="0" smtClean="0"/>
              <a:t>эпигенетические </a:t>
            </a:r>
            <a:r>
              <a:rPr lang="ru-RU" dirty="0"/>
              <a:t>механизмы </a:t>
            </a:r>
            <a:r>
              <a:rPr lang="ru-RU" dirty="0" smtClean="0"/>
              <a:t>способствуют пластичности метаболических взаимодействий </a:t>
            </a:r>
            <a:r>
              <a:rPr lang="ru-RU" dirty="0"/>
              <a:t>с этими основными </a:t>
            </a:r>
            <a:r>
              <a:rPr lang="ru-RU" dirty="0" smtClean="0"/>
              <a:t>часами;</a:t>
            </a:r>
          </a:p>
          <a:p>
            <a:r>
              <a:rPr lang="ru-RU" dirty="0" smtClean="0"/>
              <a:t>многочисленные </a:t>
            </a:r>
            <a:r>
              <a:rPr lang="ru-RU" dirty="0"/>
              <a:t>гены, управляемые часами (</a:t>
            </a:r>
            <a:r>
              <a:rPr lang="ru-RU" dirty="0" err="1"/>
              <a:t>CCGs</a:t>
            </a:r>
            <a:r>
              <a:rPr lang="ru-RU" dirty="0"/>
              <a:t>), являются ключевыми регуляторами </a:t>
            </a:r>
            <a:r>
              <a:rPr lang="ru-RU" dirty="0" smtClean="0"/>
              <a:t>метаболизма;</a:t>
            </a:r>
          </a:p>
          <a:p>
            <a:r>
              <a:rPr lang="ru-RU" dirty="0" smtClean="0"/>
              <a:t>взаимодействие </a:t>
            </a:r>
            <a:r>
              <a:rPr lang="ru-RU" dirty="0"/>
              <a:t>часов и зависимых от питательных веществ метаболических регуляторов настолько тесно, что различие между их ритмическими транскрипционными выходами </a:t>
            </a:r>
            <a:r>
              <a:rPr lang="ru-RU" dirty="0" smtClean="0"/>
              <a:t>сложно различимо.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2122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Центральные или главные </a:t>
            </a:r>
            <a:br>
              <a:rPr lang="ru-RU" b="1" dirty="0" smtClean="0">
                <a:solidFill>
                  <a:schemeClr val="accent6"/>
                </a:solidFill>
              </a:rPr>
            </a:br>
            <a:r>
              <a:rPr lang="ru-RU" b="1" dirty="0" smtClean="0">
                <a:solidFill>
                  <a:schemeClr val="accent6"/>
                </a:solidFill>
              </a:rPr>
              <a:t>циркадные часы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циркадная </a:t>
            </a:r>
            <a:r>
              <a:rPr lang="ru-RU" dirty="0"/>
              <a:t>система млекопитающих </a:t>
            </a:r>
            <a:r>
              <a:rPr lang="ru-RU" dirty="0" smtClean="0"/>
              <a:t>и человека - иерархическая организация </a:t>
            </a:r>
            <a:r>
              <a:rPr lang="ru-RU" dirty="0"/>
              <a:t>с генератором “главных часов” в </a:t>
            </a:r>
            <a:r>
              <a:rPr lang="ru-RU" dirty="0" err="1"/>
              <a:t>супрахиазматическом</a:t>
            </a:r>
            <a:r>
              <a:rPr lang="ru-RU" dirty="0"/>
              <a:t> ядре (SCN) гипоталамуса, который синхронизирует фазы всех других молекулярных часов в </a:t>
            </a:r>
            <a:r>
              <a:rPr lang="ru-RU" dirty="0" smtClean="0"/>
              <a:t>организме;</a:t>
            </a:r>
          </a:p>
          <a:p>
            <a:r>
              <a:rPr lang="ru-RU" dirty="0" smtClean="0"/>
              <a:t>специализированные </a:t>
            </a:r>
            <a:r>
              <a:rPr lang="ru-RU" dirty="0"/>
              <a:t>фоторецепторные клетки сетчатки, </a:t>
            </a:r>
            <a:r>
              <a:rPr lang="ru-RU" dirty="0" err="1"/>
              <a:t>экспрессирующие</a:t>
            </a:r>
            <a:r>
              <a:rPr lang="ru-RU" dirty="0"/>
              <a:t> </a:t>
            </a:r>
            <a:r>
              <a:rPr lang="ru-RU" dirty="0" err="1"/>
              <a:t>меланопсин</a:t>
            </a:r>
            <a:r>
              <a:rPr lang="ru-RU" dirty="0"/>
              <a:t>, известные как “внутренне фоточувствительные ганглиозные клетки сетчатки”, преобразуют поступающий свет и передают эту информацию в SCN через </a:t>
            </a:r>
            <a:r>
              <a:rPr lang="ru-RU" dirty="0" err="1"/>
              <a:t>ретиногипоталамический</a:t>
            </a:r>
            <a:r>
              <a:rPr lang="ru-RU" dirty="0"/>
              <a:t> </a:t>
            </a:r>
            <a:r>
              <a:rPr lang="ru-RU" dirty="0" smtClean="0"/>
              <a:t>тракт;</a:t>
            </a:r>
          </a:p>
          <a:p>
            <a:r>
              <a:rPr lang="ru-RU" dirty="0" smtClean="0"/>
              <a:t>свет </a:t>
            </a:r>
            <a:r>
              <a:rPr lang="ru-RU" dirty="0"/>
              <a:t>вызывает фазовые </a:t>
            </a:r>
            <a:r>
              <a:rPr lang="ru-RU" dirty="0" smtClean="0"/>
              <a:t>сдвиги в главных циркадных часах, что </a:t>
            </a:r>
            <a:r>
              <a:rPr lang="ru-RU" dirty="0"/>
              <a:t>приводит к эффективной синхронизации часов SCN с внешним циклом света/темноты.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855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Синхронизация центральных и периферических циркадных часов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</a:t>
            </a:r>
            <a:r>
              <a:rPr lang="ru-RU" dirty="0"/>
              <a:t>дополнение к основным часам в SCN, почти каждая клетка в организме имеет автономные </a:t>
            </a:r>
            <a:r>
              <a:rPr lang="ru-RU" dirty="0" smtClean="0"/>
              <a:t>часы;</a:t>
            </a:r>
          </a:p>
          <a:p>
            <a:r>
              <a:rPr lang="ru-RU" dirty="0" smtClean="0"/>
              <a:t>сеть </a:t>
            </a:r>
            <a:r>
              <a:rPr lang="ru-RU" dirty="0"/>
              <a:t>нейронов-стимуляторов в SCN действует как оркестратор этих самоподдерживающихся осцилляторов по всему телу, передавая фазу, захваченную </a:t>
            </a:r>
            <a:r>
              <a:rPr lang="ru-RU" dirty="0" smtClean="0"/>
              <a:t>светом;</a:t>
            </a:r>
          </a:p>
          <a:p>
            <a:r>
              <a:rPr lang="ru-RU" dirty="0" smtClean="0"/>
              <a:t>они </a:t>
            </a:r>
            <a:r>
              <a:rPr lang="ru-RU" dirty="0"/>
              <a:t>включают регуляцию температуры тела, а также прямую связь через вегетативную иннервацию и эндокринную </a:t>
            </a:r>
            <a:r>
              <a:rPr lang="ru-RU" dirty="0" smtClean="0"/>
              <a:t>сигнализацию, </a:t>
            </a:r>
            <a:r>
              <a:rPr lang="ru-RU" dirty="0"/>
              <a:t>в первую очередь через </a:t>
            </a:r>
            <a:r>
              <a:rPr lang="ru-RU" dirty="0" err="1"/>
              <a:t>глюкокортикоиды</a:t>
            </a:r>
            <a:r>
              <a:rPr lang="ru-RU" dirty="0"/>
              <a:t> надпочечников и мелатонин </a:t>
            </a:r>
            <a:r>
              <a:rPr lang="ru-RU" dirty="0" err="1"/>
              <a:t>пинеальной</a:t>
            </a:r>
            <a:r>
              <a:rPr lang="ru-RU" dirty="0"/>
              <a:t> </a:t>
            </a:r>
            <a:r>
              <a:rPr lang="ru-RU" dirty="0" smtClean="0"/>
              <a:t>железы. </a:t>
            </a:r>
            <a:r>
              <a:rPr lang="ru-RU" dirty="0"/>
              <a:t>В качестве выходных сигналов главных часов используются колебания температуры тела, плазменного кортизола и ритмов </a:t>
            </a:r>
            <a:r>
              <a:rPr lang="ru-RU" dirty="0" smtClean="0"/>
              <a:t>мелатонина.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8948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Синхронизация центральных и периферических циркадных часов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SCN генерируют поведенческие ритмы, </a:t>
            </a:r>
            <a:r>
              <a:rPr lang="ru-RU" dirty="0"/>
              <a:t>включая бодрствование/сон, активность/отдых и </a:t>
            </a:r>
            <a:r>
              <a:rPr lang="ru-RU" dirty="0" smtClean="0"/>
              <a:t>питание/голодание;</a:t>
            </a:r>
          </a:p>
          <a:p>
            <a:r>
              <a:rPr lang="ru-RU" dirty="0" smtClean="0"/>
              <a:t>без </a:t>
            </a:r>
            <a:r>
              <a:rPr lang="ru-RU" dirty="0"/>
              <a:t>функциональных центральных часов животные в постоянной темноте аритмичны в своей активности и потребляют одинаковое количество пищи как в светлую, так и в темную </a:t>
            </a:r>
            <a:r>
              <a:rPr lang="ru-RU" dirty="0" smtClean="0"/>
              <a:t>фазы;</a:t>
            </a:r>
          </a:p>
          <a:p>
            <a:r>
              <a:rPr lang="ru-RU" dirty="0" smtClean="0"/>
              <a:t>повреждение </a:t>
            </a:r>
            <a:r>
              <a:rPr lang="ru-RU" dirty="0"/>
              <a:t>SCN выравнивает ритмы расхода энергии, что нарушает энергетический баланс даже без различий в общих </a:t>
            </a:r>
            <a:r>
              <a:rPr lang="ru-RU" dirty="0" smtClean="0"/>
              <a:t>расходах энергии;</a:t>
            </a:r>
          </a:p>
          <a:p>
            <a:r>
              <a:rPr lang="ru-RU" dirty="0" smtClean="0"/>
              <a:t>генерируемые </a:t>
            </a:r>
            <a:r>
              <a:rPr lang="ru-RU" dirty="0"/>
              <a:t>SCN ритмы активности и потребления пищи создают обратную связь, которая сильно влияет на часы других тканей. Когда выработка гормонов надпочечников (прямой контроль SCN) и ритмы приема пищи (косвенный контроль поведения) устраняются, </a:t>
            </a:r>
            <a:r>
              <a:rPr lang="ru-RU" dirty="0" smtClean="0"/>
              <a:t>то нарушается воздействие ритмических часов на </a:t>
            </a:r>
            <a:r>
              <a:rPr lang="ru-RU" dirty="0" err="1" smtClean="0"/>
              <a:t>адипоциты</a:t>
            </a:r>
            <a:r>
              <a:rPr lang="ru-RU" dirty="0" smtClean="0"/>
              <a:t> и жировую ткань.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5007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Сферы влияния центральных и периферических циркадных часов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светлые </a:t>
            </a:r>
            <a:r>
              <a:rPr lang="ru-RU" dirty="0"/>
              <a:t>и темные </a:t>
            </a:r>
            <a:r>
              <a:rPr lang="ru-RU" dirty="0" smtClean="0"/>
              <a:t>времена суток </a:t>
            </a:r>
            <a:r>
              <a:rPr lang="ru-RU" dirty="0"/>
              <a:t>являются доминирующим фактором времени главных часов в </a:t>
            </a:r>
            <a:r>
              <a:rPr lang="ru-RU" dirty="0" smtClean="0"/>
              <a:t>SCN;</a:t>
            </a:r>
          </a:p>
          <a:p>
            <a:r>
              <a:rPr lang="ru-RU" dirty="0" smtClean="0"/>
              <a:t>ритм </a:t>
            </a:r>
            <a:r>
              <a:rPr lang="ru-RU" dirty="0"/>
              <a:t>пищевого поведения, возможно, является самым мощным фактором времени периферических </a:t>
            </a:r>
            <a:r>
              <a:rPr lang="ru-RU" dirty="0" smtClean="0"/>
              <a:t>тканей;</a:t>
            </a:r>
          </a:p>
          <a:p>
            <a:r>
              <a:rPr lang="ru-RU" dirty="0" smtClean="0"/>
              <a:t>ограничение </a:t>
            </a:r>
            <a:r>
              <a:rPr lang="ru-RU" dirty="0"/>
              <a:t>доступа к пище в неактивной фазе у мышей (т. </a:t>
            </a:r>
            <a:r>
              <a:rPr lang="ru-RU" dirty="0" smtClean="0"/>
              <a:t>е. </a:t>
            </a:r>
            <a:r>
              <a:rPr lang="ru-RU" dirty="0"/>
              <a:t>в светлой фазе) вызывает фазовый сдвиг в периферических тканевых часах печени, поджелудочной железы, сердца, скелетных мышц и почек. В отличие от этого, центральные часы в SCN не были затронуты. Это расцепление между центральными и периферийными часами происходило в равной степени, когда животные жили с нормальными циклами свет–темнота или в постоянной </a:t>
            </a:r>
            <a:r>
              <a:rPr lang="ru-RU" dirty="0" smtClean="0"/>
              <a:t>темноте;</a:t>
            </a:r>
          </a:p>
          <a:p>
            <a:r>
              <a:rPr lang="ru-RU" dirty="0" smtClean="0"/>
              <a:t>кормление </a:t>
            </a:r>
            <a:r>
              <a:rPr lang="ru-RU" dirty="0"/>
              <a:t>является неэффективным фактором времени для SCN даже в отсутствие света, его основным фактором времени. В то же время питание является мощным стимулом для периферии, независимо от противоположных сигналов от часов SCN, </a:t>
            </a:r>
            <a:r>
              <a:rPr lang="ru-RU" dirty="0" smtClean="0"/>
              <a:t>охваченных </a:t>
            </a:r>
            <a:r>
              <a:rPr lang="ru-RU" dirty="0"/>
              <a:t>светом. 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44441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2). Сон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</a:t>
            </a:r>
            <a:r>
              <a:rPr lang="ru-RU" dirty="0" smtClean="0"/>
              <a:t>он ночью и бодрствование днем также являются циркадным ритмом, связанным со светом;</a:t>
            </a:r>
          </a:p>
          <a:p>
            <a:r>
              <a:rPr lang="ru-RU" dirty="0" smtClean="0"/>
              <a:t>основное требование для здоровья человека, поскольку он играет важную роль в физиологическом и психологическом функционировании (</a:t>
            </a:r>
            <a:r>
              <a:rPr lang="ru-RU" dirty="0" err="1" smtClean="0"/>
              <a:t>Van</a:t>
            </a:r>
            <a:r>
              <a:rPr lang="ru-RU" dirty="0" smtClean="0"/>
              <a:t> </a:t>
            </a:r>
            <a:r>
              <a:rPr lang="ru-RU" dirty="0" err="1" smtClean="0"/>
              <a:t>Cauter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., 2008; </a:t>
            </a:r>
            <a:r>
              <a:rPr lang="ru-RU" dirty="0" err="1" smtClean="0"/>
              <a:t>Vincent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., 2017);</a:t>
            </a:r>
          </a:p>
          <a:p>
            <a:r>
              <a:rPr lang="ru-RU" dirty="0" smtClean="0"/>
              <a:t>необходим для нормальных когнитивных функций, метаболизма, регуляции аппетита, иммунной функции и гормональной регуляции (</a:t>
            </a:r>
            <a:r>
              <a:rPr lang="ru-RU" dirty="0" err="1" smtClean="0"/>
              <a:t>Vincent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., 2017);</a:t>
            </a:r>
          </a:p>
          <a:p>
            <a:r>
              <a:rPr lang="ru-RU" dirty="0" smtClean="0"/>
              <a:t>нарушение режима сна приводит к метаболическим и эндокринным изменениям, например, к резистентности к инсулину и непереносимости глюкозы (</a:t>
            </a:r>
            <a:r>
              <a:rPr lang="ru-RU" dirty="0" err="1" smtClean="0"/>
              <a:t>Johnston</a:t>
            </a:r>
            <a:r>
              <a:rPr lang="ru-RU" dirty="0" smtClean="0"/>
              <a:t>, 2014);</a:t>
            </a:r>
          </a:p>
          <a:p>
            <a:r>
              <a:rPr lang="ru-RU" dirty="0" smtClean="0"/>
              <a:t>снижение продолжительности сна связано с повышенным риском ожирения и </a:t>
            </a:r>
            <a:r>
              <a:rPr lang="ru-RU" dirty="0" err="1" smtClean="0"/>
              <a:t>кардиометаболических</a:t>
            </a:r>
            <a:r>
              <a:rPr lang="ru-RU" dirty="0" smtClean="0"/>
              <a:t> заболеваний, вероятно, в обратной J-образной зависимости с оптимальным количеством сна около 7-8 часов в сутки (</a:t>
            </a:r>
            <a:r>
              <a:rPr lang="ru-RU" dirty="0" err="1" smtClean="0"/>
              <a:t>Zhou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., 2019).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9459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Сон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частичное лишение сна привело к увеличению потребления энергии, но не к увеличению затрат энергии, что привело к чистому положительному энергетическому балансу в 385 ккал/день (</a:t>
            </a:r>
            <a:r>
              <a:rPr lang="ru-RU" dirty="0" err="1" smtClean="0"/>
              <a:t>Al</a:t>
            </a:r>
            <a:r>
              <a:rPr lang="ru-RU" dirty="0" smtClean="0"/>
              <a:t> </a:t>
            </a:r>
            <a:r>
              <a:rPr lang="ru-RU" dirty="0" err="1" smtClean="0"/>
              <a:t>Khatib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., 2017);</a:t>
            </a:r>
          </a:p>
          <a:p>
            <a:r>
              <a:rPr lang="ru-RU" dirty="0" smtClean="0"/>
              <a:t>в пилотном перекрестном исследовании (</a:t>
            </a:r>
            <a:r>
              <a:rPr lang="ru-RU" dirty="0" err="1" smtClean="0"/>
              <a:t>Sleep</a:t>
            </a:r>
            <a:r>
              <a:rPr lang="ru-RU" dirty="0" smtClean="0"/>
              <a:t>-E </a:t>
            </a:r>
            <a:r>
              <a:rPr lang="ru-RU" dirty="0" err="1" smtClean="0"/>
              <a:t>study</a:t>
            </a:r>
            <a:r>
              <a:rPr lang="ru-RU" dirty="0" smtClean="0"/>
              <a:t>) показано, что качество сна связано с метаболизмом липидов (</a:t>
            </a:r>
            <a:r>
              <a:rPr lang="ru-RU" dirty="0" err="1" smtClean="0"/>
              <a:t>Al</a:t>
            </a:r>
            <a:r>
              <a:rPr lang="ru-RU" dirty="0" smtClean="0"/>
              <a:t> </a:t>
            </a:r>
            <a:r>
              <a:rPr lang="ru-RU" dirty="0" err="1" smtClean="0"/>
              <a:t>Khatib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., 2016);</a:t>
            </a:r>
          </a:p>
          <a:p>
            <a:r>
              <a:rPr lang="ru-RU" dirty="0" smtClean="0"/>
              <a:t>потенциальная роль недостаточного сна в ожирении и риске </a:t>
            </a:r>
            <a:r>
              <a:rPr lang="ru-RU" dirty="0" err="1" smtClean="0"/>
              <a:t>кардиометаболических</a:t>
            </a:r>
            <a:r>
              <a:rPr lang="ru-RU" dirty="0" smtClean="0"/>
              <a:t> заболеваний (</a:t>
            </a:r>
            <a:r>
              <a:rPr lang="ru-RU" dirty="0" err="1" smtClean="0"/>
              <a:t>Gibson-Moore</a:t>
            </a:r>
            <a:r>
              <a:rPr lang="ru-RU" dirty="0" smtClean="0"/>
              <a:t> &amp; </a:t>
            </a:r>
            <a:r>
              <a:rPr lang="ru-RU" dirty="0" err="1" smtClean="0"/>
              <a:t>Chambers</a:t>
            </a:r>
            <a:r>
              <a:rPr lang="ru-RU" dirty="0" smtClean="0"/>
              <a:t>, 2019);</a:t>
            </a:r>
          </a:p>
          <a:p>
            <a:r>
              <a:rPr lang="ru-RU" dirty="0" smtClean="0"/>
              <a:t>данные пяти краткосрочных исследований продления сна после ограничения сна свидетельствуют о некоторых улучшениях в состоянии здоровья, таких как регулирование гормонов аппетита, метаболизма глюкозы, веса тела и потребления пищи при продлении сна у коротко спящих (</a:t>
            </a:r>
            <a:r>
              <a:rPr lang="ru-RU" dirty="0" err="1" smtClean="0"/>
              <a:t>Pizinger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., 2018);</a:t>
            </a:r>
          </a:p>
          <a:p>
            <a:r>
              <a:rPr lang="ru-RU" dirty="0" smtClean="0"/>
              <a:t>необходимы дальнейшие исследования с использованием объективных показателей продолжительности и качества сна, чтобы определить, может ли улучшение качества ночного сна способствовать снижению массы тела (</a:t>
            </a:r>
            <a:r>
              <a:rPr lang="ru-RU" dirty="0" err="1" smtClean="0"/>
              <a:t>Gibson-Moore</a:t>
            </a:r>
            <a:r>
              <a:rPr lang="ru-RU" dirty="0" smtClean="0"/>
              <a:t> &amp; </a:t>
            </a:r>
            <a:r>
              <a:rPr lang="ru-RU" dirty="0" err="1" smtClean="0"/>
              <a:t>Chambers</a:t>
            </a:r>
            <a:r>
              <a:rPr lang="ru-RU" dirty="0" smtClean="0"/>
              <a:t>, 2019).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6142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3). Важность завтрака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Великобритании до трети населения эпизодически или регулярно пропускает завтрак (Ривз и др., 2013);</a:t>
            </a:r>
          </a:p>
          <a:p>
            <a:r>
              <a:rPr lang="ru-RU" dirty="0" smtClean="0"/>
              <a:t>употребление пищи в начале дня после ночного голодания может играть фундаментальную роль в регулировании нормальных ритмов и контроле уровня глюкозы (</a:t>
            </a:r>
            <a:r>
              <a:rPr lang="ru-RU" dirty="0" err="1" smtClean="0"/>
              <a:t>Clayton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., 2020);</a:t>
            </a:r>
          </a:p>
          <a:p>
            <a:r>
              <a:rPr lang="ru-RU" dirty="0" smtClean="0"/>
              <a:t>большинство наблюдательных исследований предполагают возможный защитный эффект употребления завтрака против увеличения жировой массы (</a:t>
            </a:r>
            <a:r>
              <a:rPr lang="ru-RU" dirty="0" err="1" smtClean="0"/>
              <a:t>Gibney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., 2018);</a:t>
            </a:r>
          </a:p>
          <a:p>
            <a:r>
              <a:rPr lang="ru-RU" dirty="0" smtClean="0"/>
              <a:t>контролируемые вмешательства не подтверждают гипотезу о том, что пропуск завтрака положительно влияет на энергетический баланс (</a:t>
            </a:r>
            <a:r>
              <a:rPr lang="ru-RU" dirty="0" err="1" smtClean="0"/>
              <a:t>Chowdhury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., 2016; </a:t>
            </a:r>
            <a:r>
              <a:rPr lang="ru-RU" dirty="0" err="1" smtClean="0"/>
              <a:t>Levitsky</a:t>
            </a:r>
            <a:r>
              <a:rPr lang="ru-RU" dirty="0" smtClean="0"/>
              <a:t> &amp; </a:t>
            </a:r>
            <a:r>
              <a:rPr lang="ru-RU" dirty="0" err="1" smtClean="0"/>
              <a:t>Pacanowski</a:t>
            </a:r>
            <a:r>
              <a:rPr lang="ru-RU" dirty="0" smtClean="0"/>
              <a:t>, 2013; </a:t>
            </a:r>
            <a:r>
              <a:rPr lang="ru-RU" dirty="0" err="1" smtClean="0"/>
              <a:t>Sievert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., 2019).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8730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4). Прерывистое </a:t>
            </a:r>
            <a:br>
              <a:rPr lang="ru-RU" b="1" dirty="0" smtClean="0">
                <a:solidFill>
                  <a:schemeClr val="accent6"/>
                </a:solidFill>
              </a:rPr>
            </a:br>
            <a:r>
              <a:rPr lang="ru-RU" b="1" dirty="0" smtClean="0">
                <a:solidFill>
                  <a:schemeClr val="accent6"/>
                </a:solidFill>
              </a:rPr>
              <a:t>(интермиттирующее питание)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внедрение длительных периодов голодания и ограничение потребления пищи в определенные части дня становится все более популярным, поскольку это может обеспечить эффективный метод управления весом и улучшения метаболического здоровья;</a:t>
            </a:r>
          </a:p>
          <a:p>
            <a:r>
              <a:rPr lang="ru-RU" dirty="0" smtClean="0"/>
              <a:t>прерывистое питание связано со здоровым старением (</a:t>
            </a:r>
            <a:r>
              <a:rPr lang="ru-RU" dirty="0" err="1" smtClean="0"/>
              <a:t>de</a:t>
            </a:r>
            <a:r>
              <a:rPr lang="ru-RU" dirty="0" smtClean="0"/>
              <a:t> </a:t>
            </a:r>
            <a:r>
              <a:rPr lang="ru-RU" dirty="0" err="1" smtClean="0"/>
              <a:t>Cabo</a:t>
            </a:r>
            <a:r>
              <a:rPr lang="ru-RU" dirty="0" smtClean="0"/>
              <a:t> &amp; </a:t>
            </a:r>
            <a:r>
              <a:rPr lang="ru-RU" dirty="0" err="1" smtClean="0"/>
              <a:t>Mattson</a:t>
            </a:r>
            <a:r>
              <a:rPr lang="ru-RU" dirty="0" smtClean="0"/>
              <a:t>, 2019);</a:t>
            </a:r>
          </a:p>
          <a:p>
            <a:r>
              <a:rPr lang="ru-RU" dirty="0" smtClean="0"/>
              <a:t>три наиболее широко изученных режима прерывистого питания - чередующееся дневное голодание, прерывистое голодание 5:2 (два дня в неделю) и ежедневное питание с ограничением по времени (</a:t>
            </a:r>
            <a:r>
              <a:rPr lang="ru-RU" dirty="0" err="1" smtClean="0"/>
              <a:t>de</a:t>
            </a:r>
            <a:r>
              <a:rPr lang="ru-RU" dirty="0" smtClean="0"/>
              <a:t> </a:t>
            </a:r>
            <a:r>
              <a:rPr lang="ru-RU" dirty="0" err="1" smtClean="0"/>
              <a:t>Cabo</a:t>
            </a:r>
            <a:r>
              <a:rPr lang="ru-RU" dirty="0" smtClean="0"/>
              <a:t> &amp; </a:t>
            </a:r>
            <a:r>
              <a:rPr lang="ru-RU" dirty="0" err="1" smtClean="0"/>
              <a:t>Mattson</a:t>
            </a:r>
            <a:r>
              <a:rPr lang="ru-RU" dirty="0" smtClean="0"/>
              <a:t>, 2019);</a:t>
            </a:r>
          </a:p>
          <a:p>
            <a:r>
              <a:rPr lang="ru-RU" dirty="0" smtClean="0"/>
              <a:t>ограниченное по времени питание (TRF) - особая форма прерывистого голодания, основанная на циркадном ритме (</a:t>
            </a:r>
            <a:r>
              <a:rPr lang="ru-RU" dirty="0" err="1" smtClean="0"/>
              <a:t>Moon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., 2020);</a:t>
            </a:r>
          </a:p>
          <a:p>
            <a:r>
              <a:rPr lang="ru-RU" dirty="0" smtClean="0"/>
              <a:t>10-ть недель ежедневного прерывистого питания уменьшает потребление пищи, массу тела, одновременно улучшая маркеры метаболических заболеваний, такие как холестерин липопротеинов низкой плотности и чувствительность к инсулину (</a:t>
            </a:r>
            <a:r>
              <a:rPr lang="ru-RU" dirty="0" err="1" smtClean="0"/>
              <a:t>Lynch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., 2021).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5035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Актуальность проблемы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роцессы жизнедеятельности организма имеют ритм - циркадные ритмы, которые происходят в 24-часовом цикле (от латинского </a:t>
            </a:r>
            <a:r>
              <a:rPr lang="ru-RU" dirty="0" err="1" smtClean="0"/>
              <a:t>circa</a:t>
            </a:r>
            <a:r>
              <a:rPr lang="ru-RU" dirty="0" smtClean="0"/>
              <a:t> - вокруг и </a:t>
            </a:r>
            <a:r>
              <a:rPr lang="ru-RU" dirty="0" err="1" smtClean="0"/>
              <a:t>dia</a:t>
            </a:r>
            <a:r>
              <a:rPr lang="ru-RU" dirty="0" smtClean="0"/>
              <a:t> - день);</a:t>
            </a:r>
          </a:p>
          <a:p>
            <a:r>
              <a:rPr lang="ru-RU" dirty="0"/>
              <a:t>а</a:t>
            </a:r>
            <a:r>
              <a:rPr lang="ru-RU" dirty="0" smtClean="0"/>
              <a:t>ктуально в период пандемии COVID-19: обычный распорядок дня оказался нарушенным, изменилось время приема пищи и сна, что вероятно имеет метаболические последствия;</a:t>
            </a:r>
          </a:p>
          <a:p>
            <a:r>
              <a:rPr lang="ru-RU" b="1" dirty="0">
                <a:solidFill>
                  <a:schemeClr val="accent6"/>
                </a:solidFill>
              </a:rPr>
              <a:t>х</a:t>
            </a:r>
            <a:r>
              <a:rPr lang="ru-RU" b="1" dirty="0" smtClean="0">
                <a:solidFill>
                  <a:schemeClr val="accent6"/>
                </a:solidFill>
              </a:rPr>
              <a:t>ронопитание</a:t>
            </a:r>
            <a:r>
              <a:rPr lang="ru-RU" dirty="0" smtClean="0"/>
              <a:t>: распределение потребления энергии, частоты и регулярности приема пищи, продолжительности периодов приема пищи и голодания, а также влияние этих факторов на метаболическое здоровье и риск хронических заболеваний.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1191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Ритм питания и возраст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циркадные паттерны меняются на протяжении всей жизни (</a:t>
            </a:r>
            <a:r>
              <a:rPr lang="ru-RU" dirty="0" err="1" smtClean="0"/>
              <a:t>Van</a:t>
            </a:r>
            <a:r>
              <a:rPr lang="ru-RU" dirty="0" smtClean="0"/>
              <a:t> </a:t>
            </a:r>
            <a:r>
              <a:rPr lang="ru-RU" dirty="0" err="1" smtClean="0"/>
              <a:t>Someren</a:t>
            </a:r>
            <a:r>
              <a:rPr lang="ru-RU" dirty="0" smtClean="0"/>
              <a:t>, 2000);</a:t>
            </a:r>
          </a:p>
          <a:p>
            <a:r>
              <a:rPr lang="ru-RU" dirty="0" smtClean="0"/>
              <a:t>циркадная амплитуда уменьшается с возрастом, время циркадной </a:t>
            </a:r>
            <a:r>
              <a:rPr lang="ru-RU" dirty="0" err="1" smtClean="0"/>
              <a:t>акрофазы</a:t>
            </a:r>
            <a:r>
              <a:rPr lang="ru-RU" dirty="0" smtClean="0"/>
              <a:t> (период времени в цикле, в течение которого цикл достигает пика) становится более изменчивым и зависит от возраста (</a:t>
            </a:r>
            <a:r>
              <a:rPr lang="ru-RU" dirty="0" err="1" smtClean="0"/>
              <a:t>Cornelissen</a:t>
            </a:r>
            <a:r>
              <a:rPr lang="ru-RU" dirty="0" smtClean="0"/>
              <a:t> &amp; </a:t>
            </a:r>
            <a:r>
              <a:rPr lang="ru-RU" dirty="0" err="1" smtClean="0"/>
              <a:t>Otsuka</a:t>
            </a:r>
            <a:r>
              <a:rPr lang="ru-RU" dirty="0" smtClean="0"/>
              <a:t>, 2017);</a:t>
            </a:r>
          </a:p>
          <a:p>
            <a:r>
              <a:rPr lang="ru-RU" dirty="0"/>
              <a:t>к</a:t>
            </a:r>
            <a:r>
              <a:rPr lang="ru-RU" dirty="0" smtClean="0"/>
              <a:t>ак подростки, так и пожилые люди, более склонны к нарушениям сна;</a:t>
            </a:r>
          </a:p>
          <a:p>
            <a:r>
              <a:rPr lang="ru-RU" dirty="0"/>
              <a:t>и</a:t>
            </a:r>
            <a:r>
              <a:rPr lang="ru-RU" dirty="0" smtClean="0"/>
              <a:t>зменения в регуляции циркадных ритмов способствуют появлению симптомов определенных возрастных заболеваний, таких как </a:t>
            </a:r>
            <a:r>
              <a:rPr lang="ru-RU" dirty="0" err="1" smtClean="0"/>
              <a:t>ьолезнь</a:t>
            </a:r>
            <a:r>
              <a:rPr lang="ru-RU" dirty="0" smtClean="0"/>
              <a:t> Альцгеймера (</a:t>
            </a:r>
            <a:r>
              <a:rPr lang="ru-RU" dirty="0" err="1" smtClean="0"/>
              <a:t>Van</a:t>
            </a:r>
            <a:r>
              <a:rPr lang="ru-RU" dirty="0" smtClean="0"/>
              <a:t> </a:t>
            </a:r>
            <a:r>
              <a:rPr lang="ru-RU" dirty="0" err="1" smtClean="0"/>
              <a:t>Someren</a:t>
            </a:r>
            <a:r>
              <a:rPr lang="ru-RU" dirty="0" smtClean="0"/>
              <a:t>, 2000);</a:t>
            </a:r>
          </a:p>
          <a:p>
            <a:r>
              <a:rPr lang="ru-RU" dirty="0" smtClean="0"/>
              <a:t>учет ритма питания актуален для подростков и пожилых людей, а также для тех, кто работает в (ночные) смены. 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7217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000" b="1" dirty="0" smtClean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sz="3000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6"/>
                </a:solidFill>
              </a:rPr>
              <a:t>НАРУШЕНИЯ ЦИРКАДНЫХ РИТМОВ И КАРДИОМЕТАБОЛИЧЕСКОЕ ЗДОРОВЬЕ</a:t>
            </a:r>
            <a:endParaRPr lang="ru-RU" sz="3000" b="1" dirty="0">
              <a:solidFill>
                <a:schemeClr val="accent6"/>
              </a:solidFill>
            </a:endParaRP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47554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1). Ночная работа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настоящее время имеется значительный объем доказательств роли нарушенных циркадных ритмов в патогенезе метаболических </a:t>
            </a:r>
            <a:r>
              <a:rPr lang="ru-RU" dirty="0" smtClean="0"/>
              <a:t>заболеваний;</a:t>
            </a:r>
          </a:p>
          <a:p>
            <a:r>
              <a:rPr lang="ru-RU" dirty="0"/>
              <a:t>острое нарушение циркадного ритма </a:t>
            </a:r>
            <a:r>
              <a:rPr lang="ru-RU" dirty="0" smtClean="0"/>
              <a:t>достоверно </a:t>
            </a:r>
            <a:r>
              <a:rPr lang="ru-RU" dirty="0"/>
              <a:t>изменяет метаболизм глюкозы и индуцирует </a:t>
            </a:r>
            <a:r>
              <a:rPr lang="ru-RU" dirty="0" err="1"/>
              <a:t>диабетогенное</a:t>
            </a:r>
            <a:r>
              <a:rPr lang="ru-RU" dirty="0"/>
              <a:t> состояние у </a:t>
            </a:r>
            <a:r>
              <a:rPr lang="ru-RU" dirty="0" smtClean="0"/>
              <a:t>людей;</a:t>
            </a:r>
          </a:p>
          <a:p>
            <a:r>
              <a:rPr lang="ru-RU" dirty="0" smtClean="0"/>
              <a:t>в </a:t>
            </a:r>
            <a:r>
              <a:rPr lang="ru-RU" dirty="0" err="1"/>
              <a:t>рандомизированном</a:t>
            </a:r>
            <a:r>
              <a:rPr lang="ru-RU" dirty="0"/>
              <a:t> исследовании, имитирующем работу в ночную смену, 3 дня инверсии фазы (т. </a:t>
            </a:r>
            <a:r>
              <a:rPr lang="ru-RU" dirty="0" smtClean="0"/>
              <a:t>е. бодрствование </a:t>
            </a:r>
            <a:r>
              <a:rPr lang="ru-RU" dirty="0"/>
              <a:t>и прием пищи в неактивной фазе) показали значительное снижение чувствительности к инсулину и </a:t>
            </a:r>
            <a:r>
              <a:rPr lang="ru-RU" dirty="0" smtClean="0"/>
              <a:t>увеличение уровня </a:t>
            </a:r>
            <a:r>
              <a:rPr lang="ru-RU" dirty="0" err="1"/>
              <a:t>постпрандиальной</a:t>
            </a:r>
            <a:r>
              <a:rPr lang="ru-RU" dirty="0"/>
              <a:t> глюкозы в ответ на тот же прием </a:t>
            </a:r>
            <a:r>
              <a:rPr lang="ru-RU" dirty="0" smtClean="0"/>
              <a:t>пищи, </a:t>
            </a:r>
            <a:r>
              <a:rPr lang="ru-RU" dirty="0"/>
              <a:t>а после 6 дней инверсии фазы </a:t>
            </a:r>
            <a:r>
              <a:rPr lang="ru-RU" dirty="0" err="1"/>
              <a:t>протеомика</a:t>
            </a:r>
            <a:r>
              <a:rPr lang="ru-RU" dirty="0"/>
              <a:t> плазмы выявила изменения в ритмах многих белков, </a:t>
            </a:r>
            <a:r>
              <a:rPr lang="ru-RU" dirty="0" smtClean="0"/>
              <a:t>которые регулируют </a:t>
            </a:r>
            <a:r>
              <a:rPr lang="ru-RU" dirty="0"/>
              <a:t>гомеостаз глюкозы, наряду с гораздо более высоким уровнем </a:t>
            </a:r>
            <a:r>
              <a:rPr lang="ru-RU" dirty="0" err="1"/>
              <a:t>постпрандиальной</a:t>
            </a:r>
            <a:r>
              <a:rPr lang="ru-RU" dirty="0"/>
              <a:t> глюкозы и </a:t>
            </a:r>
            <a:r>
              <a:rPr lang="ru-RU" dirty="0" smtClean="0"/>
              <a:t>инсулина;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65081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Ночная работа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значительной степени был инвертирован ритм глюкагона плазмы, что само по себе является фактором риска развития диабета;</a:t>
            </a:r>
          </a:p>
          <a:p>
            <a:r>
              <a:rPr lang="ru-RU" dirty="0"/>
              <a:t>повышенный уровень глюкагона потенциально объясняется стимулирующим действием мелатонина (который достигает максимума ночью) на альфа-клетки поджелудочной железы;</a:t>
            </a:r>
          </a:p>
          <a:p>
            <a:r>
              <a:rPr lang="ru-RU" dirty="0"/>
              <a:t>хронические нарушения циркадного ритма ухудшают гомеостаз глюкозы и повышают риск заболевания, а сменная работа увеличивает риск развития диабета 2 типа. </a:t>
            </a:r>
          </a:p>
          <a:p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93657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Ночная работа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состав </a:t>
            </a:r>
            <a:r>
              <a:rPr lang="ru-RU" dirty="0"/>
              <a:t>рациона и потребление энергии во время ночных смен </a:t>
            </a:r>
            <a:r>
              <a:rPr lang="ru-RU" dirty="0" smtClean="0"/>
              <a:t>не является </a:t>
            </a:r>
            <a:r>
              <a:rPr lang="ru-RU" dirty="0"/>
              <a:t>основным фактором нарушения обмена </a:t>
            </a:r>
            <a:r>
              <a:rPr lang="ru-RU" dirty="0" smtClean="0"/>
              <a:t>веществ;</a:t>
            </a:r>
          </a:p>
          <a:p>
            <a:r>
              <a:rPr lang="ru-RU" dirty="0" smtClean="0"/>
              <a:t>особенности </a:t>
            </a:r>
            <a:r>
              <a:rPr lang="ru-RU" dirty="0"/>
              <a:t>питания работников ночной смены показало, что, за исключением незначительного повышения уровня сахара и снижения потребления насыщенных жиров в ночную смену, не было никакой разницы в потреблении калорий или соблюдении диетических рекомендаций по сравнению с дневными сменами или выходными </a:t>
            </a:r>
            <a:r>
              <a:rPr lang="ru-RU" dirty="0" smtClean="0"/>
              <a:t>днями;</a:t>
            </a:r>
          </a:p>
          <a:p>
            <a:r>
              <a:rPr lang="ru-RU" dirty="0" smtClean="0"/>
              <a:t>наибольшее </a:t>
            </a:r>
            <a:r>
              <a:rPr lang="ru-RU" dirty="0"/>
              <a:t>изменение в поступлении питательных веществ во время ночных смен связано с его временем, и это само по себе может способствовать нарушению обмена </a:t>
            </a:r>
            <a:r>
              <a:rPr lang="ru-RU" dirty="0" smtClean="0"/>
              <a:t>веществ;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15862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2). Образ жизни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характер питания вахтовых рабочих в выходные дни, когда продолжительность голодания приближается к продолжительности сна, также наблюдался среди населения в </a:t>
            </a:r>
            <a:r>
              <a:rPr lang="ru-RU" dirty="0" smtClean="0"/>
              <a:t>целом;</a:t>
            </a:r>
          </a:p>
          <a:p>
            <a:r>
              <a:rPr lang="ru-RU" dirty="0" smtClean="0"/>
              <a:t>данные</a:t>
            </a:r>
            <a:r>
              <a:rPr lang="ru-RU" dirty="0"/>
              <a:t>, собранные с помощью приложения для смартфонов, показали, что большинство здоровых взрослых участников </a:t>
            </a:r>
            <a:r>
              <a:rPr lang="ru-RU" dirty="0" smtClean="0"/>
              <a:t>питались </a:t>
            </a:r>
            <a:r>
              <a:rPr lang="ru-RU" dirty="0"/>
              <a:t>с произвольными интервалами в течение 14-15 </a:t>
            </a:r>
            <a:r>
              <a:rPr lang="ru-RU" dirty="0" smtClean="0"/>
              <a:t>часов;</a:t>
            </a:r>
          </a:p>
          <a:p>
            <a:r>
              <a:rPr lang="ru-RU" dirty="0" smtClean="0"/>
              <a:t>тенденция жизни </a:t>
            </a:r>
            <a:r>
              <a:rPr lang="ru-RU" dirty="0"/>
              <a:t>современных людей состоит в том, чтобы сократить ночной пост, продолжая потребление в неактивной фазе циркадного периода; </a:t>
            </a:r>
            <a:endParaRPr lang="ru-RU" dirty="0" smtClean="0"/>
          </a:p>
          <a:p>
            <a:r>
              <a:rPr lang="ru-RU" dirty="0" smtClean="0"/>
              <a:t>даже небольшое </a:t>
            </a:r>
            <a:r>
              <a:rPr lang="ru-RU" dirty="0"/>
              <a:t>сокращение </a:t>
            </a:r>
            <a:r>
              <a:rPr lang="ru-RU" dirty="0" smtClean="0"/>
              <a:t>времени пищевого воздержания до 10 - 11 </a:t>
            </a:r>
            <a:r>
              <a:rPr lang="ru-RU" dirty="0"/>
              <a:t>ч привело к потере веса и снижению уровня инсулина в </a:t>
            </a:r>
            <a:r>
              <a:rPr lang="ru-RU" dirty="0" smtClean="0"/>
              <a:t>плазме.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298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3). Социальный </a:t>
            </a:r>
            <a:r>
              <a:rPr lang="ru-RU" b="1" dirty="0" err="1" smtClean="0">
                <a:solidFill>
                  <a:schemeClr val="accent6"/>
                </a:solidFill>
              </a:rPr>
              <a:t>джет</a:t>
            </a:r>
            <a:r>
              <a:rPr lang="ru-RU" b="1" dirty="0" smtClean="0">
                <a:solidFill>
                  <a:schemeClr val="accent6"/>
                </a:solidFill>
              </a:rPr>
              <a:t>-лаг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постоянная </a:t>
            </a:r>
            <a:r>
              <a:rPr lang="ru-RU" dirty="0"/>
              <a:t>доступность пищи, снижение </a:t>
            </a:r>
            <a:r>
              <a:rPr lang="ru-RU" dirty="0" smtClean="0"/>
              <a:t>продолжительности сна </a:t>
            </a:r>
            <a:r>
              <a:rPr lang="ru-RU" dirty="0"/>
              <a:t>и более длительные активные часы являются общими для современного образа </a:t>
            </a:r>
            <a:r>
              <a:rPr lang="ru-RU" dirty="0" smtClean="0"/>
              <a:t>жизни;</a:t>
            </a:r>
          </a:p>
          <a:p>
            <a:r>
              <a:rPr lang="ru-RU" dirty="0" smtClean="0"/>
              <a:t>многие </a:t>
            </a:r>
            <a:r>
              <a:rPr lang="ru-RU" dirty="0"/>
              <a:t>люди испытывают хроническое несоответствие между их эндогенными циркадными ритмами и социально диктуемыми ритмами </a:t>
            </a:r>
            <a:r>
              <a:rPr lang="ru-RU" dirty="0" smtClean="0"/>
              <a:t>поведения (например, время </a:t>
            </a:r>
            <a:r>
              <a:rPr lang="ru-RU" dirty="0"/>
              <a:t>начала работы или </a:t>
            </a:r>
            <a:r>
              <a:rPr lang="ru-RU" dirty="0" smtClean="0"/>
              <a:t>учебы);</a:t>
            </a:r>
          </a:p>
          <a:p>
            <a:r>
              <a:rPr lang="ru-RU" dirty="0" smtClean="0"/>
              <a:t>расхождение </a:t>
            </a:r>
            <a:r>
              <a:rPr lang="ru-RU" dirty="0"/>
              <a:t>между внутренними и навязанными ритмами может быть количественно оценено по разнице между средней точкой сна в рабочие и свободные от работы </a:t>
            </a:r>
            <a:r>
              <a:rPr lang="ru-RU" dirty="0" smtClean="0"/>
              <a:t>дни;</a:t>
            </a:r>
          </a:p>
          <a:p>
            <a:r>
              <a:rPr lang="ru-RU" dirty="0" smtClean="0"/>
              <a:t>это </a:t>
            </a:r>
            <a:r>
              <a:rPr lang="ru-RU" dirty="0"/>
              <a:t>явление, называемое социальным реактивным </a:t>
            </a:r>
            <a:r>
              <a:rPr lang="ru-RU" dirty="0" err="1" smtClean="0"/>
              <a:t>джет</a:t>
            </a:r>
            <a:r>
              <a:rPr lang="ru-RU" dirty="0" smtClean="0"/>
              <a:t>-лагом</a:t>
            </a:r>
            <a:r>
              <a:rPr lang="ru-RU" dirty="0"/>
              <a:t>, испытывают до 87% дневного трудоспособного </a:t>
            </a:r>
            <a:r>
              <a:rPr lang="ru-RU" dirty="0" smtClean="0"/>
              <a:t>населения;</a:t>
            </a:r>
          </a:p>
          <a:p>
            <a:r>
              <a:rPr lang="ru-RU" dirty="0" smtClean="0"/>
              <a:t>социальный </a:t>
            </a:r>
            <a:r>
              <a:rPr lang="ru-RU" dirty="0" err="1" smtClean="0"/>
              <a:t>джет</a:t>
            </a:r>
            <a:r>
              <a:rPr lang="ru-RU" dirty="0" smtClean="0"/>
              <a:t>-лаг независимо </a:t>
            </a:r>
            <a:r>
              <a:rPr lang="ru-RU" dirty="0"/>
              <a:t>связан с </a:t>
            </a:r>
            <a:r>
              <a:rPr lang="ru-RU" dirty="0" smtClean="0"/>
              <a:t>ожирением, </a:t>
            </a:r>
            <a:r>
              <a:rPr lang="ru-RU" dirty="0"/>
              <a:t>риском развития </a:t>
            </a:r>
            <a:r>
              <a:rPr lang="ru-RU" dirty="0" smtClean="0"/>
              <a:t>сахарным диабетом 2 типа, </a:t>
            </a:r>
            <a:r>
              <a:rPr lang="ru-RU" dirty="0"/>
              <a:t>абдоминальным ожирением и метаболическим </a:t>
            </a:r>
            <a:r>
              <a:rPr lang="ru-RU" dirty="0" smtClean="0"/>
              <a:t>синдромом.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6958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Факторы нарушения циркадных ритмов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воздействие </a:t>
            </a:r>
            <a:r>
              <a:rPr lang="ru-RU" dirty="0"/>
              <a:t>света в темную фазу; </a:t>
            </a:r>
            <a:endParaRPr lang="ru-RU" dirty="0" smtClean="0"/>
          </a:p>
          <a:p>
            <a:r>
              <a:rPr lang="ru-RU" dirty="0" smtClean="0"/>
              <a:t>потребление </a:t>
            </a:r>
            <a:r>
              <a:rPr lang="ru-RU" dirty="0"/>
              <a:t>пищи в неактивной фазе; </a:t>
            </a:r>
            <a:endParaRPr lang="ru-RU" dirty="0" smtClean="0"/>
          </a:p>
          <a:p>
            <a:r>
              <a:rPr lang="ru-RU" dirty="0" smtClean="0"/>
              <a:t>нарушение </a:t>
            </a:r>
            <a:r>
              <a:rPr lang="ru-RU" dirty="0"/>
              <a:t>сна.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81101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Свет в ночное время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</a:t>
            </a:r>
            <a:r>
              <a:rPr lang="ru-RU" dirty="0" smtClean="0"/>
              <a:t>вет - это </a:t>
            </a:r>
            <a:r>
              <a:rPr lang="ru-RU" dirty="0"/>
              <a:t>самый мощный </a:t>
            </a:r>
            <a:r>
              <a:rPr lang="ru-RU" dirty="0" smtClean="0"/>
              <a:t>индуктор главных </a:t>
            </a:r>
            <a:r>
              <a:rPr lang="ru-RU" dirty="0"/>
              <a:t>часов в </a:t>
            </a:r>
            <a:r>
              <a:rPr lang="ru-RU" dirty="0" smtClean="0"/>
              <a:t>SCN;</a:t>
            </a:r>
          </a:p>
          <a:p>
            <a:r>
              <a:rPr lang="ru-RU" dirty="0" smtClean="0"/>
              <a:t>в </a:t>
            </a:r>
            <a:r>
              <a:rPr lang="ru-RU" dirty="0"/>
              <a:t>популяции медицинских работников фазовый сдвиг основных часов после 3-4 последовательных ночных сдвигов может составлять 71%, что объясняется интенсивностью светового воздействия в соответствии с базовой кривой фазовой реакции </a:t>
            </a:r>
            <a:r>
              <a:rPr lang="ru-RU" dirty="0" smtClean="0"/>
              <a:t>человека;</a:t>
            </a:r>
          </a:p>
          <a:p>
            <a:r>
              <a:rPr lang="ru-RU" dirty="0" smtClean="0"/>
              <a:t>часы SCN </a:t>
            </a:r>
            <a:r>
              <a:rPr lang="ru-RU" dirty="0"/>
              <a:t>регулируют общесистемный энергетический метаболизм, а также активность и поведение в поиске </a:t>
            </a:r>
            <a:r>
              <a:rPr lang="ru-RU" dirty="0" smtClean="0"/>
              <a:t>пищи;</a:t>
            </a:r>
          </a:p>
          <a:p>
            <a:r>
              <a:rPr lang="ru-RU" dirty="0"/>
              <a:t>э</a:t>
            </a:r>
            <a:r>
              <a:rPr lang="ru-RU" dirty="0" smtClean="0"/>
              <a:t>то объясняет почему </a:t>
            </a:r>
            <a:r>
              <a:rPr lang="ru-RU" dirty="0"/>
              <a:t>независимо от других факторов образа жизни (например, продолжительности сна, физической активности и курения), свет в ночное </a:t>
            </a:r>
            <a:r>
              <a:rPr lang="ru-RU" dirty="0" smtClean="0"/>
              <a:t>время </a:t>
            </a:r>
            <a:r>
              <a:rPr lang="ru-RU" dirty="0"/>
              <a:t>коррелирует с повышенным риском развития ожирения у </a:t>
            </a:r>
            <a:r>
              <a:rPr lang="ru-RU" dirty="0" smtClean="0"/>
              <a:t>людей.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0657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sz="3000" b="1" dirty="0" smtClean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6"/>
                </a:solidFill>
              </a:rPr>
              <a:t>РЕКОМЕНДАЦИИ ПО РИТМУ 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6"/>
                </a:solidFill>
              </a:rPr>
              <a:t>ПРИЕМА ПРОДУКТОВ ПИТАНИЯ</a:t>
            </a:r>
            <a:endParaRPr lang="ru-RU" sz="3000" b="1" dirty="0">
              <a:solidFill>
                <a:schemeClr val="accent6"/>
              </a:solidFill>
            </a:endParaRP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2743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Актуальность проблемы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циркадная биология широко распространена от простейших, </a:t>
            </a:r>
            <a:r>
              <a:rPr lang="ru-RU" dirty="0" err="1" smtClean="0"/>
              <a:t>цианобактерий</a:t>
            </a:r>
            <a:r>
              <a:rPr lang="ru-RU" dirty="0" smtClean="0"/>
              <a:t> и водорослей до растений, грибов и животных;</a:t>
            </a:r>
          </a:p>
          <a:p>
            <a:r>
              <a:rPr lang="ru-RU" dirty="0" smtClean="0"/>
              <a:t>молекулярные механизмы, регулирующие циркадные ритмы, схожи среди разных биологических царств жизни, что указывает на более чем 500 миллионов лет естественного отбора;</a:t>
            </a:r>
          </a:p>
          <a:p>
            <a:r>
              <a:rPr lang="ru-RU" dirty="0" smtClean="0"/>
              <a:t>жизнедеятельность фундаментально связана с периодом специфических колебаний окружающей среды, таких как свет/темнота, которые стали сигналами для вовлечения эндогенного механизма часов;</a:t>
            </a:r>
          </a:p>
          <a:p>
            <a:r>
              <a:rPr lang="ru-RU" dirty="0" smtClean="0"/>
              <a:t>ритмы, которые не согласованы с окружающей средой, не только нейтральны, но и вредны для физического состояния организма;</a:t>
            </a:r>
          </a:p>
          <a:p>
            <a:r>
              <a:rPr lang="ru-RU" dirty="0" smtClean="0"/>
              <a:t>например, мыши с эндогенным периодом значительно короче 24 ч (из-за мутации тау в </a:t>
            </a:r>
            <a:r>
              <a:rPr lang="ru-RU" dirty="0" err="1" smtClean="0"/>
              <a:t>казеинкиназе</a:t>
            </a:r>
            <a:r>
              <a:rPr lang="ru-RU" dirty="0" smtClean="0"/>
              <a:t> 1ε имеют значительно более низкую приспособляемость к среду.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8272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1). Калории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время суток, в которое потребляется определенное количество калорий, может повлиять на уровень гликемии;</a:t>
            </a:r>
          </a:p>
          <a:p>
            <a:r>
              <a:rPr lang="ru-RU" dirty="0" smtClean="0"/>
              <a:t>исследования на животных показали, что нарушение экспрессии генов периферических часов из-за пропуска завтрака или снижения потребления пищи в первый прием пищи в день, наряду с высококалорийными обедами (несмотря на отсутствие различий в ежедневном общем потреблении калорий), приводит к более высоким суточным колебаниям глюкозы.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8031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Калории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701528" cy="461175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когда большая часть дневных потребностей в калориях потреблялась за ужином, заболеваемость диабетом у пожилых мужчин и женщин была в 2 раза выше;</a:t>
            </a:r>
          </a:p>
          <a:p>
            <a:r>
              <a:rPr lang="ru-RU" dirty="0" smtClean="0"/>
              <a:t>в группе пациентов, которая потребляла больше калорий за завтраком, наблюдалось большее снижение уровня глюкозы и инсулина в крови натощак по сравнению с потреблением большего количества калорий за обедом;</a:t>
            </a:r>
          </a:p>
          <a:p>
            <a:r>
              <a:rPr lang="ru-RU" dirty="0" smtClean="0"/>
              <a:t>наблюдалось снижение гликемических и </a:t>
            </a:r>
            <a:r>
              <a:rPr lang="ru-RU" dirty="0" err="1" smtClean="0"/>
              <a:t>инсулинемических</a:t>
            </a:r>
            <a:r>
              <a:rPr lang="ru-RU" dirty="0" smtClean="0"/>
              <a:t> реакций на пероральный тест на толерантность к глюкозе после высококалорийного завтрака по сравнению с высококалорийным ужином;</a:t>
            </a:r>
          </a:p>
          <a:p>
            <a:r>
              <a:rPr lang="ru-RU" dirty="0"/>
              <a:t>п</a:t>
            </a:r>
            <a:r>
              <a:rPr lang="ru-RU" dirty="0" smtClean="0"/>
              <a:t>ри сахарном диабете 2 типа высококалорийный завтрак/низкокалорийный ужин (контроль - низкокалорийный завтрак/высококалорийны ужин - снижение </a:t>
            </a:r>
            <a:r>
              <a:rPr lang="ru-RU" dirty="0" err="1" smtClean="0"/>
              <a:t>постпрандиальной</a:t>
            </a:r>
            <a:r>
              <a:rPr lang="ru-RU" dirty="0" smtClean="0"/>
              <a:t> гипергликемии, увеличение инсулина и </a:t>
            </a:r>
            <a:r>
              <a:rPr lang="ru-RU" dirty="0" err="1" smtClean="0"/>
              <a:t>глюкагоноподобного</a:t>
            </a:r>
            <a:r>
              <a:rPr lang="ru-RU" dirty="0" smtClean="0"/>
              <a:t> пептида-1 (GLP-1) в течение всего дня;</a:t>
            </a:r>
          </a:p>
          <a:p>
            <a:r>
              <a:rPr lang="ru-RU" dirty="0"/>
              <a:t>с</a:t>
            </a:r>
            <a:r>
              <a:rPr lang="ru-RU" dirty="0" smtClean="0"/>
              <a:t>уточная вариабельность гликемического контроля у больных сахарным диабетом 2-го типа;</a:t>
            </a:r>
          </a:p>
          <a:p>
            <a:r>
              <a:rPr lang="ru-RU" dirty="0" smtClean="0"/>
              <a:t>ночное питание связано с ухудшением контроля уровня глюкозы и повышением риска диабета 2 типа.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36744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2). Гликемический индекс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</a:t>
            </a:r>
            <a:r>
              <a:rPr lang="ru-RU" dirty="0" smtClean="0"/>
              <a:t>ликемический индекс определяется как потенциал повышения уровня глюкозы в крови при употреблении углеводистой пищи;</a:t>
            </a:r>
          </a:p>
          <a:p>
            <a:r>
              <a:rPr lang="ru-RU" dirty="0" smtClean="0"/>
              <a:t>углеводы с низким гликемическим индексом полезны, поскольку оказывают меньшее влияние на концентрацию глюкозы в крови и защищают от гипогликемии;</a:t>
            </a:r>
          </a:p>
          <a:p>
            <a:r>
              <a:rPr lang="ru-RU" dirty="0" smtClean="0"/>
              <a:t>продукты с низким гликемическим индексом: бобовые, яблоки, курица и пр. продукты, входящие в состав резилиенс-диеты. 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0602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6192" y="219456"/>
            <a:ext cx="8284464" cy="6492240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10837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Гликемический индекс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продукты с низким гликемическим индексом были более эффективны в контроле уровня глюкозы утром. Возможно, это можно объяснить изменениями чувствительности к инсулину, которая снижается в течение дня;</a:t>
            </a:r>
          </a:p>
          <a:p>
            <a:r>
              <a:rPr lang="ru-RU" dirty="0" smtClean="0"/>
              <a:t>дополнительное влияние оказывают гормоны, такие как глюкагон и кортизол, на которые влияют циркадные ритмы и влияют на секрецию инсулина и гликемический ответ;</a:t>
            </a:r>
          </a:p>
          <a:p>
            <a:r>
              <a:rPr lang="ru-RU" dirty="0" smtClean="0"/>
              <a:t>прием пищи с низким гликемическим индексом вечером и в полночь приводил к более высоким уровням глюкозы и сопутствующему более высокому уровню инсулина по сравнению с утренним приемом;</a:t>
            </a:r>
          </a:p>
          <a:p>
            <a:r>
              <a:rPr lang="ru-RU" dirty="0" smtClean="0"/>
              <a:t>прием пищи с низким гликемическим индексом, независимо от размера порций пищи, улучшал гликемическую реакцию утром, но мало влиял на ночь. Эта временная разница была связана с влиянием эндогенного циркадного ритма на метаболизм глюкозы.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84105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3). Жиры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потребление большего количества углеводов, чем жиров по утрам, предотвращает развитие диабета и метаболического синдрома;</a:t>
            </a:r>
          </a:p>
          <a:p>
            <a:r>
              <a:rPr lang="ru-RU" dirty="0" err="1" smtClean="0"/>
              <a:t>рандомизированное</a:t>
            </a:r>
            <a:r>
              <a:rPr lang="ru-RU" dirty="0" smtClean="0"/>
              <a:t> перекрестное исследование у здоровых мужчин, в котором сравнивалось, влияние диеты с высоким содержанием углеводов и с высоким содержанием жиров в разное время суток;</a:t>
            </a:r>
          </a:p>
          <a:p>
            <a:r>
              <a:rPr lang="ru-RU" dirty="0" smtClean="0"/>
              <a:t>более быстрое повышение уровня глюкозы в плазме наблюдалось при диете с высоким содержанием углеводов по сравнению с диетой с высоким содержанием жиров;</a:t>
            </a:r>
          </a:p>
          <a:p>
            <a:r>
              <a:rPr lang="ru-RU" dirty="0"/>
              <a:t>ц</a:t>
            </a:r>
            <a:r>
              <a:rPr lang="ru-RU" dirty="0" smtClean="0"/>
              <a:t>иркадный ритм концентрации глюкозы в плазме, причем циркадный эффект был обусловлен потреблением диеты с высоким содержанием жиров;</a:t>
            </a:r>
          </a:p>
          <a:p>
            <a:r>
              <a:rPr lang="ru-RU" dirty="0" smtClean="0"/>
              <a:t>известно, что качество потребляемого жира влияет на метаболизм, отсутствует последовательная информация о степени насыщения и длине цепи жирных кислот, влияющих на </a:t>
            </a:r>
            <a:r>
              <a:rPr lang="ru-RU" dirty="0" err="1" smtClean="0"/>
              <a:t>постпрандиальную</a:t>
            </a:r>
            <a:r>
              <a:rPr lang="ru-RU" dirty="0" smtClean="0"/>
              <a:t> гликемию и </a:t>
            </a:r>
            <a:r>
              <a:rPr lang="ru-RU" dirty="0" err="1" smtClean="0"/>
              <a:t>липидемию</a:t>
            </a:r>
            <a:r>
              <a:rPr lang="ru-RU" dirty="0" smtClean="0"/>
              <a:t>, что еще больше подчеркивает необходимость изучения хронобиологии потребления пищевых жиров на гомеостаз глюкозы.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9214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4). Белки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увеличение количества белков в пище может снизить уровень </a:t>
            </a:r>
            <a:r>
              <a:rPr lang="ru-RU" dirty="0" err="1" smtClean="0"/>
              <a:t>постпрандиальной</a:t>
            </a:r>
            <a:r>
              <a:rPr lang="ru-RU" dirty="0" smtClean="0"/>
              <a:t> глюкозы в ночное время;</a:t>
            </a:r>
          </a:p>
          <a:p>
            <a:r>
              <a:rPr lang="ru-RU" dirty="0" smtClean="0"/>
              <a:t>полезно для людей позднего </a:t>
            </a:r>
            <a:r>
              <a:rPr lang="ru-RU" dirty="0" err="1" smtClean="0"/>
              <a:t>хронотипа</a:t>
            </a:r>
            <a:r>
              <a:rPr lang="ru-RU" dirty="0" smtClean="0"/>
              <a:t> или людей, которые питаются поздно ночью, которые более предрасположены к гликемическим отклонениям и, следовательно, это снижает риск гипергликемии;</a:t>
            </a:r>
          </a:p>
          <a:p>
            <a:r>
              <a:rPr lang="ru-RU" dirty="0" smtClean="0"/>
              <a:t>на способность белка пищи снижать уровень глюкозы влияет время его потребления;</a:t>
            </a:r>
          </a:p>
          <a:p>
            <a:r>
              <a:rPr lang="ru-RU" dirty="0"/>
              <a:t>н</a:t>
            </a:r>
            <a:r>
              <a:rPr lang="ru-RU" dirty="0" smtClean="0"/>
              <a:t>ужны дополнительные исследования по изучению гликемического и инсулинемического влияния белка в пище в соответствии со временем суток.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09423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Сочетания продуктов </a:t>
            </a:r>
            <a:br>
              <a:rPr lang="ru-RU" b="1" dirty="0" smtClean="0">
                <a:solidFill>
                  <a:schemeClr val="accent6"/>
                </a:solidFill>
              </a:rPr>
            </a:br>
            <a:r>
              <a:rPr lang="ru-RU" b="1" dirty="0" smtClean="0">
                <a:solidFill>
                  <a:schemeClr val="accent6"/>
                </a:solidFill>
              </a:rPr>
              <a:t>с точки зрения ритма питания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потребление оливкового масла за полчаса до картофеля снижает </a:t>
            </a:r>
            <a:r>
              <a:rPr lang="ru-RU" dirty="0" err="1" smtClean="0"/>
              <a:t>постпрандиальный</a:t>
            </a:r>
            <a:r>
              <a:rPr lang="ru-RU" dirty="0" smtClean="0"/>
              <a:t> уровень глюкозы и инсулина при сахарном диабете 2 типа;</a:t>
            </a:r>
          </a:p>
          <a:p>
            <a:r>
              <a:rPr lang="ru-RU" dirty="0" smtClean="0"/>
              <a:t>молоко перед употреблением хлеба, а не при совместном употреблении обоих продуктов, значительно снижает </a:t>
            </a:r>
            <a:r>
              <a:rPr lang="ru-RU" dirty="0" err="1" smtClean="0"/>
              <a:t>постпрандиальную</a:t>
            </a:r>
            <a:r>
              <a:rPr lang="ru-RU" dirty="0" smtClean="0"/>
              <a:t> гликемию и </a:t>
            </a:r>
            <a:r>
              <a:rPr lang="ru-RU" dirty="0" err="1" smtClean="0"/>
              <a:t>инсулинемию</a:t>
            </a:r>
            <a:r>
              <a:rPr lang="ru-RU" dirty="0" smtClean="0"/>
              <a:t>;</a:t>
            </a:r>
          </a:p>
          <a:p>
            <a:r>
              <a:rPr lang="ru-RU" dirty="0"/>
              <a:t>у</a:t>
            </a:r>
            <a:r>
              <a:rPr lang="ru-RU" dirty="0" smtClean="0"/>
              <a:t>потребление куриного мяса снижает гликемическую реакцию на белый хлеб, а его употребление за 15 минут до белого риса вызывал наибольшее снижение гликемии;</a:t>
            </a:r>
          </a:p>
          <a:p>
            <a:r>
              <a:rPr lang="ru-RU" dirty="0" smtClean="0"/>
              <a:t>последовательность приема пищи является важным регулятором уровня </a:t>
            </a:r>
            <a:r>
              <a:rPr lang="ru-RU" dirty="0" err="1" smtClean="0"/>
              <a:t>постпрандиальной</a:t>
            </a:r>
            <a:r>
              <a:rPr lang="ru-RU" dirty="0" smtClean="0"/>
              <a:t> глюкозы;</a:t>
            </a:r>
          </a:p>
          <a:p>
            <a:r>
              <a:rPr lang="ru-RU" dirty="0" smtClean="0"/>
              <a:t>потребление овощей, затем мяса и, наконец, риса, было лучшей последовательностью для ослабления гликемического ответа без увеличения потребности в инсулине у здоровых взрослых.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2515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Влияние продуктов </a:t>
            </a:r>
            <a:br>
              <a:rPr lang="ru-RU" b="1" dirty="0" smtClean="0">
                <a:solidFill>
                  <a:schemeClr val="accent6"/>
                </a:solidFill>
              </a:rPr>
            </a:br>
            <a:r>
              <a:rPr lang="ru-RU" b="1" dirty="0" smtClean="0">
                <a:solidFill>
                  <a:schemeClr val="accent6"/>
                </a:solidFill>
              </a:rPr>
              <a:t>на биологические часы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</a:t>
            </a:r>
            <a:r>
              <a:rPr lang="ru-RU" dirty="0" smtClean="0"/>
              <a:t>екоторые пищевые компоненты обладают способностью модулировать циркадные часы и влиять на контроль гликемии;</a:t>
            </a:r>
          </a:p>
          <a:p>
            <a:r>
              <a:rPr lang="ru-RU" dirty="0" smtClean="0"/>
              <a:t>полифенолы зеленого чая, такие как катехины, показали свою эффективность в снижении уровня глюкозы натощак и после приема пищи;</a:t>
            </a:r>
          </a:p>
          <a:p>
            <a:r>
              <a:rPr lang="ru-RU" dirty="0"/>
              <a:t>у</a:t>
            </a:r>
            <a:r>
              <a:rPr lang="ru-RU" dirty="0" smtClean="0"/>
              <a:t>потребление зеленого чая вечером способен снизить концентрацию глюкозы в плазме крови после приема пищи по сравнению с чаем плацебо, принимаемым в то же время;</a:t>
            </a:r>
          </a:p>
          <a:p>
            <a:r>
              <a:rPr lang="ru-RU" dirty="0" smtClean="0"/>
              <a:t>кофе способен предупреждать развитие сахарного диабета;</a:t>
            </a:r>
          </a:p>
          <a:p>
            <a:r>
              <a:rPr lang="ru-RU" dirty="0" smtClean="0"/>
              <a:t>проспективное </a:t>
            </a:r>
            <a:r>
              <a:rPr lang="ru-RU" dirty="0" err="1" smtClean="0"/>
              <a:t>когортное</a:t>
            </a:r>
            <a:r>
              <a:rPr lang="ru-RU" dirty="0" smtClean="0"/>
              <a:t> исследование показало связь между употреблением кофе с кофеином и снижением риска диабета 2 типа, но только тогда, когда кофе употреблялся во время обеда;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рандомизированном</a:t>
            </a:r>
            <a:r>
              <a:rPr lang="ru-RU" dirty="0" smtClean="0"/>
              <a:t> перекрестном исследовании кофе с кофеином, потребляемый утром, имел более высокую </a:t>
            </a:r>
            <a:r>
              <a:rPr lang="ru-RU" dirty="0" err="1" smtClean="0"/>
              <a:t>постпрандиальную</a:t>
            </a:r>
            <a:r>
              <a:rPr lang="ru-RU" dirty="0" smtClean="0"/>
              <a:t> реакцию глюкозы и инсулина на более поздний прием пищи. 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2743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Влияние ритмичности питания </a:t>
            </a:r>
            <a:br>
              <a:rPr lang="ru-RU" b="1" dirty="0" smtClean="0">
                <a:solidFill>
                  <a:schemeClr val="accent6"/>
                </a:solidFill>
              </a:rPr>
            </a:br>
            <a:r>
              <a:rPr lang="ru-RU" b="1" dirty="0" smtClean="0">
                <a:solidFill>
                  <a:schemeClr val="accent6"/>
                </a:solidFill>
              </a:rPr>
              <a:t>на биологические часы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исследования </a:t>
            </a:r>
            <a:r>
              <a:rPr lang="ru-RU" dirty="0" err="1"/>
              <a:t>метаболомики</a:t>
            </a:r>
            <a:r>
              <a:rPr lang="ru-RU" dirty="0"/>
              <a:t> подтверждают сильное влияние приема пищи на ритмический </a:t>
            </a:r>
            <a:r>
              <a:rPr lang="ru-RU" dirty="0" smtClean="0"/>
              <a:t>метаболизм;</a:t>
            </a:r>
          </a:p>
          <a:p>
            <a:r>
              <a:rPr lang="ru-RU" dirty="0" smtClean="0"/>
              <a:t>в </a:t>
            </a:r>
            <a:r>
              <a:rPr lang="ru-RU" dirty="0"/>
              <a:t>постоянных условиях вынужденной позы, тусклого света, недосыпания и ежечасного изокалорийного питания было обнаружено, что ~15% метаболитов в слюне и плазме имеют циркадный ритм, причем большая часть в слюне-аминокислоты, а большая часть в плазме-метаболиты </a:t>
            </a:r>
            <a:r>
              <a:rPr lang="ru-RU" dirty="0" smtClean="0"/>
              <a:t>липидов;</a:t>
            </a:r>
          </a:p>
          <a:p>
            <a:r>
              <a:rPr lang="ru-RU" dirty="0" smtClean="0"/>
              <a:t>заметные </a:t>
            </a:r>
            <a:r>
              <a:rPr lang="ru-RU" dirty="0"/>
              <a:t>ритмы в </a:t>
            </a:r>
            <a:r>
              <a:rPr lang="ru-RU" dirty="0" smtClean="0"/>
              <a:t>уровне свободных </a:t>
            </a:r>
            <a:r>
              <a:rPr lang="ru-RU" dirty="0"/>
              <a:t>жирных кислотах и триглицеридах, которые достигали максимума в светлой фазе; поскольку они не зависели от циклов питания или отдыха, это предполагало, что эндогенные циркадные осцилляторы контролируют липидный </a:t>
            </a:r>
            <a:r>
              <a:rPr lang="ru-RU" dirty="0" smtClean="0"/>
              <a:t>обмен;</a:t>
            </a:r>
          </a:p>
          <a:p>
            <a:r>
              <a:rPr lang="ru-RU" dirty="0" smtClean="0"/>
              <a:t>примерно </a:t>
            </a:r>
            <a:r>
              <a:rPr lang="ru-RU" dirty="0"/>
              <a:t>15% метаболитов, которые были ритмичными независимо от ритмов питания, когда участников кормили обычной пищей (т. </a:t>
            </a:r>
            <a:r>
              <a:rPr lang="ru-RU" dirty="0" smtClean="0"/>
              <a:t>е. </a:t>
            </a:r>
            <a:r>
              <a:rPr lang="ru-RU" dirty="0"/>
              <a:t>три раза в день плюс перекус), 60-70% метаболитов становились ритмичными, и большинство из них сохраняли ритмичность во время постоянного </a:t>
            </a:r>
            <a:r>
              <a:rPr lang="ru-RU" dirty="0" smtClean="0"/>
              <a:t>бодрствования;</a:t>
            </a:r>
          </a:p>
          <a:p>
            <a:r>
              <a:rPr lang="ru-RU" dirty="0" smtClean="0"/>
              <a:t>ритмичность </a:t>
            </a:r>
            <a:r>
              <a:rPr lang="ru-RU" dirty="0"/>
              <a:t>достигается в половине человеческого </a:t>
            </a:r>
            <a:r>
              <a:rPr lang="ru-RU" dirty="0" err="1"/>
              <a:t>метаболома</a:t>
            </a:r>
            <a:r>
              <a:rPr lang="ru-RU" dirty="0"/>
              <a:t> за счет ритмического питания, в то время как ритмы сна/бодрствования оказывают сравнительно небольшое влияние.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605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Элементы </a:t>
            </a:r>
            <a:br>
              <a:rPr lang="ru-RU" b="1" dirty="0" smtClean="0">
                <a:solidFill>
                  <a:schemeClr val="accent6"/>
                </a:solidFill>
              </a:rPr>
            </a:br>
            <a:r>
              <a:rPr lang="ru-RU" b="1" dirty="0" smtClean="0">
                <a:solidFill>
                  <a:schemeClr val="accent6"/>
                </a:solidFill>
              </a:rPr>
              <a:t>системы хронопитания</a:t>
            </a:r>
            <a:endParaRPr lang="ru-RU" b="1" dirty="0">
              <a:solidFill>
                <a:schemeClr val="accent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2224" y="1825624"/>
            <a:ext cx="7332541" cy="4840351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13242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000" b="1" dirty="0" smtClean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sz="3000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6"/>
                </a:solidFill>
              </a:rPr>
              <a:t>ПРАКТИЧЕСКИЕ РЕКОМЕНДАЦИИ</a:t>
            </a:r>
            <a:endParaRPr lang="ru-RU" sz="3000" b="1" dirty="0">
              <a:solidFill>
                <a:schemeClr val="accent6"/>
              </a:solidFill>
            </a:endParaRP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691756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Распорядок питания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Завтрак (6:30-9:30</a:t>
            </a:r>
            <a:r>
              <a:rPr lang="ru-RU" b="1" dirty="0" smtClean="0"/>
              <a:t>)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/>
              <a:t>Обед (12:00-13:30)</a:t>
            </a:r>
            <a:r>
              <a:rPr lang="ru-RU" dirty="0"/>
              <a:t>. </a:t>
            </a:r>
            <a:r>
              <a:rPr lang="ru-RU" dirty="0" smtClean="0"/>
              <a:t>Обязательно </a:t>
            </a:r>
            <a:r>
              <a:rPr lang="ru-RU" dirty="0"/>
              <a:t>одно блюдо с мясом и овощами.</a:t>
            </a:r>
          </a:p>
          <a:p>
            <a:r>
              <a:rPr lang="ru-RU" b="1" dirty="0"/>
              <a:t>Полдник (17:00-18:30)</a:t>
            </a:r>
            <a:r>
              <a:rPr lang="ru-RU" dirty="0"/>
              <a:t>. </a:t>
            </a:r>
            <a:r>
              <a:rPr lang="ru-RU" dirty="0" smtClean="0"/>
              <a:t>Пик продукции инсулина, допустимы продукты </a:t>
            </a:r>
            <a:r>
              <a:rPr lang="ru-RU" dirty="0"/>
              <a:t>с </a:t>
            </a:r>
            <a:r>
              <a:rPr lang="ru-RU" dirty="0" smtClean="0"/>
              <a:t>сахаром (небольшой десерт).</a:t>
            </a:r>
            <a:endParaRPr lang="ru-RU" dirty="0"/>
          </a:p>
          <a:p>
            <a:r>
              <a:rPr lang="ru-RU" b="1" dirty="0"/>
              <a:t>Ужин (за </a:t>
            </a:r>
            <a:r>
              <a:rPr lang="ru-RU" b="1" dirty="0" smtClean="0"/>
              <a:t>два – три часа </a:t>
            </a:r>
            <a:r>
              <a:rPr lang="ru-RU" b="1" dirty="0"/>
              <a:t>до сна)</a:t>
            </a:r>
            <a:r>
              <a:rPr lang="ru-RU" dirty="0"/>
              <a:t>. </a:t>
            </a:r>
            <a:r>
              <a:rPr lang="ru-RU" dirty="0" smtClean="0"/>
              <a:t>Самый </a:t>
            </a:r>
            <a:r>
              <a:rPr lang="ru-RU" dirty="0"/>
              <a:t>легкий прием пищи за весь день, </a:t>
            </a:r>
            <a:r>
              <a:rPr lang="ru-RU" dirty="0" smtClean="0"/>
              <a:t>блюда</a:t>
            </a:r>
            <a:r>
              <a:rPr lang="ru-RU" dirty="0"/>
              <a:t>, содержащие постную рыбу, морепродукты или белое мясо. Обязательно нужно добавить сырые овощи или овощные салаты.</a:t>
            </a:r>
          </a:p>
          <a:p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92818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700" b="1" dirty="0" smtClean="0">
                <a:solidFill>
                  <a:schemeClr val="accent6"/>
                </a:solidFill>
              </a:rPr>
              <a:t>Заключение. Ритм питания как новый фактор риска хронических неинфекционных заболеваний</a:t>
            </a:r>
            <a:endParaRPr lang="ru-RU" sz="37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ритм питания – новый модифицируемый фактор риска многих хронических неинфекционных заболеваний;</a:t>
            </a:r>
          </a:p>
          <a:p>
            <a:r>
              <a:rPr lang="ru-RU" dirty="0" smtClean="0"/>
              <a:t>современный образ жизни, включая сменную работу, длительное воздействие искусственного света и неустойчивый режим питания, нарушает циркадную систему, потенциальные последствия велики (</a:t>
            </a:r>
            <a:r>
              <a:rPr lang="ru-RU" dirty="0" err="1" smtClean="0"/>
              <a:t>Cornelissen</a:t>
            </a:r>
            <a:r>
              <a:rPr lang="ru-RU" dirty="0" smtClean="0"/>
              <a:t> &amp; </a:t>
            </a:r>
            <a:r>
              <a:rPr lang="ru-RU" dirty="0" err="1" smtClean="0"/>
              <a:t>Otsuka</a:t>
            </a:r>
            <a:r>
              <a:rPr lang="ru-RU" dirty="0" smtClean="0"/>
              <a:t>, 2017);</a:t>
            </a:r>
          </a:p>
          <a:p>
            <a:r>
              <a:rPr lang="ru-RU" dirty="0" smtClean="0"/>
              <a:t>вахтовые работники, особенно работающие в ночное время, подвергаются повышенному риску развития хронических неинфекционных заболеваний, таких как диабет 2 типа и кардиометаболические заболевания (</a:t>
            </a:r>
            <a:r>
              <a:rPr lang="ru-RU" dirty="0" err="1" smtClean="0"/>
              <a:t>Depner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., 2014; </a:t>
            </a:r>
            <a:r>
              <a:rPr lang="ru-RU" dirty="0" err="1" smtClean="0"/>
              <a:t>Reutrakul</a:t>
            </a:r>
            <a:r>
              <a:rPr lang="ru-RU" dirty="0" smtClean="0"/>
              <a:t> &amp; </a:t>
            </a:r>
            <a:r>
              <a:rPr lang="ru-RU" dirty="0" err="1" smtClean="0"/>
              <a:t>Knutson</a:t>
            </a:r>
            <a:r>
              <a:rPr lang="ru-RU" dirty="0" smtClean="0"/>
              <a:t>, 2015);</a:t>
            </a:r>
          </a:p>
          <a:p>
            <a:r>
              <a:rPr lang="ru-RU" dirty="0"/>
              <a:t>н</a:t>
            </a:r>
            <a:r>
              <a:rPr lang="ru-RU" dirty="0" smtClean="0"/>
              <a:t>еправильный ритм питания может быть посредником повышенного риска хронических неинфекционных заболеваний у вахтовых рабочих. С учетом того, что 15% рабочей силы Великобритании работают посменно и 12%-в ночные смены (ONS, 2011), последствия для общественного здравоохранения являются весьма существенными.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61110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6"/>
                </a:solidFill>
              </a:rPr>
              <a:t>СПАСИБО ЗА ВНИМАНИЕ!</a:t>
            </a:r>
            <a:endParaRPr lang="ru-RU" b="1" dirty="0">
              <a:solidFill>
                <a:schemeClr val="accent6"/>
              </a:solidFill>
            </a:endParaRP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782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1). Биологические часы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циркадная система синхронизации - управляет каждодневными биологическими ритмами и синхронизирует физиологию и поведение с временным миром;</a:t>
            </a:r>
          </a:p>
          <a:p>
            <a:r>
              <a:rPr lang="ru-RU" dirty="0" err="1" smtClean="0"/>
              <a:t>супрахиазматические</a:t>
            </a:r>
            <a:r>
              <a:rPr lang="ru-RU" dirty="0" smtClean="0"/>
              <a:t> ядра гипоталамуса – центральный регулятор, работающий на основе двух раздражителей - свет и потребление пищи;</a:t>
            </a:r>
          </a:p>
          <a:p>
            <a:r>
              <a:rPr lang="ru-RU" dirty="0" smtClean="0"/>
              <a:t>почти все ткани имеют периферические циркадные ритмы, находятся под контролем циркадных или часовых генов;</a:t>
            </a:r>
          </a:p>
          <a:p>
            <a:r>
              <a:rPr lang="ru-RU" dirty="0" smtClean="0"/>
              <a:t>ритмический контроль над всеми функциями организма, от чувства сонливости до ощущения голода.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8882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Биологические часы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</a:t>
            </a:r>
            <a:r>
              <a:rPr lang="ru-RU" dirty="0" smtClean="0"/>
              <a:t>ищевое поведение следует строгой циркадной схеме;</a:t>
            </a:r>
          </a:p>
          <a:p>
            <a:r>
              <a:rPr lang="ru-RU" dirty="0" smtClean="0"/>
              <a:t>ночные грызуны, такие как мыши и крысы, обычно потребляют большую часть калорий с пищей в темноте, для них это активная фаза суток;</a:t>
            </a:r>
          </a:p>
          <a:p>
            <a:r>
              <a:rPr lang="ru-RU" dirty="0" smtClean="0"/>
              <a:t>когда мышей заставляли потреблять пищу в неактивную фазу, они набирали больше веса по сравнению с мышами, которые потребляли изокалорийную пищу во время активной фазы;</a:t>
            </a:r>
          </a:p>
          <a:p>
            <a:r>
              <a:rPr lang="ru-RU" dirty="0" err="1" smtClean="0"/>
              <a:t>калораж</a:t>
            </a:r>
            <a:r>
              <a:rPr lang="ru-RU" dirty="0" smtClean="0"/>
              <a:t> не всегда имеет одинаковый метаболический эффект, многое зависит от времени суток, в которое потребляется пища;</a:t>
            </a:r>
          </a:p>
          <a:p>
            <a:r>
              <a:rPr lang="ru-RU" dirty="0"/>
              <a:t>н</a:t>
            </a:r>
            <a:r>
              <a:rPr lang="ru-RU" dirty="0" smtClean="0"/>
              <a:t>аблюдения за метаболическим статусом людей подтвердили эти выводы и показали, что метаболические реакции на прием пищи в высокой степени зависят от времени суток, в которое они потребляются.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205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Биологические часы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пациенты, потреблявшие основной объем пищи до 3 часов дня, имели достоверно больший эффект, чем те, у которых основной прием пищи был после 3 часов дня во время 20-недельного вмешательства по снижению веса у 420 женщин с ожирением (Garaulet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., 2013);</a:t>
            </a:r>
          </a:p>
          <a:p>
            <a:r>
              <a:rPr lang="ru-RU" dirty="0" smtClean="0"/>
              <a:t>у 93 женщин с избыточным весом или ожирением было показано положительное влияние высокого потребления калорий за завтраком по сравнению с вечерним временем с точки зрения снижения массы тела, окружности талии, уровней сывороточного </a:t>
            </a:r>
            <a:r>
              <a:rPr lang="ru-RU" dirty="0" err="1" smtClean="0"/>
              <a:t>грелина</a:t>
            </a:r>
            <a:r>
              <a:rPr lang="ru-RU" dirty="0" smtClean="0"/>
              <a:t> и липидов, показателей аппетита и индексов </a:t>
            </a:r>
            <a:r>
              <a:rPr lang="ru-RU" dirty="0" err="1" smtClean="0"/>
              <a:t>инсулинорезистентности</a:t>
            </a:r>
            <a:r>
              <a:rPr lang="ru-RU" dirty="0" smtClean="0"/>
              <a:t> (</a:t>
            </a:r>
            <a:r>
              <a:rPr lang="ru-RU" dirty="0" err="1" smtClean="0"/>
              <a:t>Jakubowicz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., 2013);</a:t>
            </a:r>
          </a:p>
          <a:p>
            <a:r>
              <a:rPr lang="ru-RU" dirty="0"/>
              <a:t>в</a:t>
            </a:r>
            <a:r>
              <a:rPr lang="ru-RU" dirty="0" smtClean="0"/>
              <a:t>о многих работах показана важность регулярности приема пищи для </a:t>
            </a:r>
            <a:r>
              <a:rPr lang="ru-RU" dirty="0" err="1" smtClean="0"/>
              <a:t>кардиометаболического</a:t>
            </a:r>
            <a:r>
              <a:rPr lang="ru-RU" dirty="0" smtClean="0"/>
              <a:t> здоровья (</a:t>
            </a:r>
            <a:r>
              <a:rPr lang="ru-RU" dirty="0" err="1" smtClean="0"/>
              <a:t>Farshchi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., 2004; </a:t>
            </a:r>
            <a:r>
              <a:rPr lang="ru-RU" dirty="0" err="1" smtClean="0"/>
              <a:t>Farshchi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., 2005; </a:t>
            </a:r>
            <a:r>
              <a:rPr lang="ru-RU" dirty="0" err="1" smtClean="0"/>
              <a:t>Madjd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., 2016; </a:t>
            </a:r>
            <a:r>
              <a:rPr lang="ru-RU" dirty="0" err="1" smtClean="0"/>
              <a:t>Pot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., 2016).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0943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Биологические часы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</a:t>
            </a:r>
            <a:r>
              <a:rPr lang="ru-RU" dirty="0" smtClean="0"/>
              <a:t>ровень глюкозы и </a:t>
            </a:r>
            <a:r>
              <a:rPr lang="ru-RU" dirty="0" err="1" smtClean="0"/>
              <a:t>триацилглицерина</a:t>
            </a:r>
            <a:r>
              <a:rPr lang="ru-RU" dirty="0" smtClean="0"/>
              <a:t> (</a:t>
            </a:r>
            <a:r>
              <a:rPr lang="en-US" dirty="0" smtClean="0"/>
              <a:t>TAG) </a:t>
            </a:r>
            <a:r>
              <a:rPr lang="ru-RU" dirty="0" smtClean="0"/>
              <a:t>в сыворотке крови – циркадная регуляция;</a:t>
            </a:r>
          </a:p>
          <a:p>
            <a:r>
              <a:rPr lang="ru-RU" dirty="0" smtClean="0"/>
              <a:t>пероральные тесты на толерантность к глюкозе демонстрируют, что чувствительность к инсулину достигает максимума утром и снижается позже в течение дня;</a:t>
            </a:r>
          </a:p>
          <a:p>
            <a:r>
              <a:rPr lang="ru-RU" dirty="0"/>
              <a:t>в</a:t>
            </a:r>
            <a:r>
              <a:rPr lang="ru-RU" dirty="0" smtClean="0"/>
              <a:t>ремя приема пищи и физических упражнений обусловливает </a:t>
            </a:r>
            <a:r>
              <a:rPr lang="ru-RU" dirty="0" err="1" smtClean="0"/>
              <a:t>постпрандиальные</a:t>
            </a:r>
            <a:r>
              <a:rPr lang="ru-RU" dirty="0" smtClean="0"/>
              <a:t> реакций на глюкозу и TAG (</a:t>
            </a:r>
            <a:r>
              <a:rPr lang="ru-RU" dirty="0" err="1" smtClean="0"/>
              <a:t>Edinburgh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., 2017);</a:t>
            </a:r>
          </a:p>
          <a:p>
            <a:r>
              <a:rPr lang="ru-RU" dirty="0"/>
              <a:t>м</a:t>
            </a:r>
            <a:r>
              <a:rPr lang="ru-RU" dirty="0" smtClean="0"/>
              <a:t>ногие люди обычно употребляют пищу три раза в день и, таким образом, проводят большую часть времени бодрствования в </a:t>
            </a:r>
            <a:r>
              <a:rPr lang="ru-RU" dirty="0" err="1" smtClean="0"/>
              <a:t>постпрандиальном</a:t>
            </a:r>
            <a:r>
              <a:rPr lang="ru-RU" dirty="0" smtClean="0"/>
              <a:t> состоянии (</a:t>
            </a:r>
            <a:r>
              <a:rPr lang="ru-RU" dirty="0" err="1" smtClean="0"/>
              <a:t>de</a:t>
            </a:r>
            <a:r>
              <a:rPr lang="ru-RU" dirty="0" smtClean="0"/>
              <a:t> </a:t>
            </a:r>
            <a:r>
              <a:rPr lang="ru-RU" dirty="0" err="1" smtClean="0"/>
              <a:t>Castro</a:t>
            </a:r>
            <a:r>
              <a:rPr lang="ru-RU" dirty="0" smtClean="0"/>
              <a:t>, 2004), при этом увеличенный уровень </a:t>
            </a:r>
            <a:r>
              <a:rPr lang="ru-RU" dirty="0" err="1" smtClean="0"/>
              <a:t>постпрандиальной</a:t>
            </a:r>
            <a:r>
              <a:rPr lang="ru-RU" dirty="0" smtClean="0"/>
              <a:t> гликемии и </a:t>
            </a:r>
            <a:r>
              <a:rPr lang="ru-RU" dirty="0" err="1" smtClean="0"/>
              <a:t>триглицеридемии</a:t>
            </a:r>
            <a:r>
              <a:rPr lang="ru-RU" dirty="0" smtClean="0"/>
              <a:t> связаны с </a:t>
            </a:r>
            <a:r>
              <a:rPr lang="ru-RU" dirty="0" err="1" smtClean="0"/>
              <a:t>кардиометаболическими</a:t>
            </a:r>
            <a:r>
              <a:rPr lang="ru-RU" dirty="0" smtClean="0"/>
              <a:t> заболеваниями (</a:t>
            </a:r>
            <a:r>
              <a:rPr lang="ru-RU" dirty="0" err="1" smtClean="0"/>
              <a:t>Ning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., 2012; </a:t>
            </a:r>
            <a:r>
              <a:rPr lang="ru-RU" dirty="0" err="1" smtClean="0"/>
              <a:t>Nordestgaard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., 2009). 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1971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Биологические часы – сложная многоуровневая система всего организма</a:t>
            </a:r>
            <a:endParaRPr lang="ru-RU" b="1" dirty="0">
              <a:solidFill>
                <a:schemeClr val="accent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9584" y="1825624"/>
            <a:ext cx="5074920" cy="4748911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6919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3598</Words>
  <Application>Microsoft Office PowerPoint</Application>
  <PresentationFormat>Произвольный</PresentationFormat>
  <Paragraphs>193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Office Theme</vt:lpstr>
      <vt:lpstr>ХРОНОПИТАНИЕ</vt:lpstr>
      <vt:lpstr>Актуальность проблемы</vt:lpstr>
      <vt:lpstr>Актуальность проблемы</vt:lpstr>
      <vt:lpstr>Элементы  системы хронопитания</vt:lpstr>
      <vt:lpstr>1). Биологические часы</vt:lpstr>
      <vt:lpstr>Биологические часы</vt:lpstr>
      <vt:lpstr>Биологические часы</vt:lpstr>
      <vt:lpstr>Биологические часы</vt:lpstr>
      <vt:lpstr>Биологические часы – сложная многоуровневая система всего организма</vt:lpstr>
      <vt:lpstr>Взаимоотношения между центральными и периферическими биологическими часами</vt:lpstr>
      <vt:lpstr>Молекулярная регуляция  циркадных ритмов</vt:lpstr>
      <vt:lpstr>Центральные или главные  циркадные часы</vt:lpstr>
      <vt:lpstr>Синхронизация центральных и периферических циркадных часов</vt:lpstr>
      <vt:lpstr>Синхронизация центральных и периферических циркадных часов</vt:lpstr>
      <vt:lpstr>Сферы влияния центральных и периферических циркадных часов</vt:lpstr>
      <vt:lpstr>2). Сон</vt:lpstr>
      <vt:lpstr>Сон</vt:lpstr>
      <vt:lpstr>3). Важность завтрака</vt:lpstr>
      <vt:lpstr>4). Прерывистое  (интермиттирующее питание)</vt:lpstr>
      <vt:lpstr>Ритм питания и возраст</vt:lpstr>
      <vt:lpstr>Слайд 21</vt:lpstr>
      <vt:lpstr>1). Ночная работа</vt:lpstr>
      <vt:lpstr>Ночная работа</vt:lpstr>
      <vt:lpstr>Ночная работа</vt:lpstr>
      <vt:lpstr>2). Образ жизни</vt:lpstr>
      <vt:lpstr>3). Социальный джет-лаг</vt:lpstr>
      <vt:lpstr>Факторы нарушения циркадных ритмов</vt:lpstr>
      <vt:lpstr>Свет в ночное время</vt:lpstr>
      <vt:lpstr>Слайд 29</vt:lpstr>
      <vt:lpstr>1). Калории</vt:lpstr>
      <vt:lpstr>Калории</vt:lpstr>
      <vt:lpstr>2). Гликемический индекс</vt:lpstr>
      <vt:lpstr>Слайд 33</vt:lpstr>
      <vt:lpstr>Гликемический индекс</vt:lpstr>
      <vt:lpstr>3). Жиры</vt:lpstr>
      <vt:lpstr>4). Белки</vt:lpstr>
      <vt:lpstr>Сочетания продуктов  с точки зрения ритма питания</vt:lpstr>
      <vt:lpstr>Влияние продуктов  на биологические часы</vt:lpstr>
      <vt:lpstr>Влияние ритмичности питания  на биологические часы</vt:lpstr>
      <vt:lpstr>Слайд 40</vt:lpstr>
      <vt:lpstr>Распорядок питания</vt:lpstr>
      <vt:lpstr>Заключение. Ритм питания как новый фактор риска хронических неинфекционных заболеваний</vt:lpstr>
      <vt:lpstr>Слайд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ХРОНОПИТАНИЕ</dc:title>
  <dc:creator>Пользователь</dc:creator>
  <cp:lastModifiedBy>Admin</cp:lastModifiedBy>
  <cp:revision>52</cp:revision>
  <dcterms:created xsi:type="dcterms:W3CDTF">2021-06-04T08:33:55Z</dcterms:created>
  <dcterms:modified xsi:type="dcterms:W3CDTF">2022-02-22T09:50:39Z</dcterms:modified>
</cp:coreProperties>
</file>