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289" r:id="rId10"/>
    <p:sldId id="286" r:id="rId11"/>
    <p:sldId id="264" r:id="rId12"/>
    <p:sldId id="265" r:id="rId13"/>
    <p:sldId id="266" r:id="rId14"/>
    <p:sldId id="268" r:id="rId15"/>
    <p:sldId id="291" r:id="rId16"/>
    <p:sldId id="271" r:id="rId17"/>
    <p:sldId id="302" r:id="rId18"/>
    <p:sldId id="267" r:id="rId19"/>
    <p:sldId id="296" r:id="rId20"/>
    <p:sldId id="294" r:id="rId21"/>
    <p:sldId id="287" r:id="rId22"/>
    <p:sldId id="288" r:id="rId23"/>
    <p:sldId id="269" r:id="rId24"/>
    <p:sldId id="297" r:id="rId25"/>
    <p:sldId id="270" r:id="rId26"/>
    <p:sldId id="292" r:id="rId27"/>
    <p:sldId id="272" r:id="rId28"/>
    <p:sldId id="273" r:id="rId29"/>
    <p:sldId id="301" r:id="rId30"/>
    <p:sldId id="305" r:id="rId31"/>
    <p:sldId id="300" r:id="rId32"/>
    <p:sldId id="295" r:id="rId33"/>
    <p:sldId id="274" r:id="rId34"/>
    <p:sldId id="278" r:id="rId35"/>
    <p:sldId id="275" r:id="rId36"/>
    <p:sldId id="298" r:id="rId37"/>
    <p:sldId id="290" r:id="rId38"/>
    <p:sldId id="279" r:id="rId39"/>
    <p:sldId id="308" r:id="rId40"/>
    <p:sldId id="282" r:id="rId41"/>
    <p:sldId id="299" r:id="rId42"/>
    <p:sldId id="277" r:id="rId43"/>
    <p:sldId id="280" r:id="rId44"/>
    <p:sldId id="281" r:id="rId45"/>
    <p:sldId id="307" r:id="rId46"/>
    <p:sldId id="306" r:id="rId47"/>
    <p:sldId id="283" r:id="rId48"/>
    <p:sldId id="28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99FF"/>
    <a:srgbClr val="66FF99"/>
    <a:srgbClr val="FFCCFF"/>
    <a:srgbClr val="4FD1FF"/>
    <a:srgbClr val="FF5050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6DE94-603D-4A23-87AB-A323D4FDEC4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E826B-2710-40BA-9E65-75EC63D5798C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Устойчив к хлорсодержащим  дезинфицирующим  средствам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6412F-BB74-4CBF-83C5-DF6AE04EA6C0}" type="parTrans" cxnId="{ECE9CE12-EE78-4600-91BB-F39EB3EAE87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08396A8-35DB-4CEB-94D8-BCC483DE0694}" type="sibTrans" cxnId="{ECE9CE12-EE78-4600-91BB-F39EB3EAE87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26B8187-F265-441F-B11F-CD7C43DC0498}">
      <dgm:prSet phldrT="[Текст]" custT="1"/>
      <dgm:spPr>
        <a:solidFill>
          <a:srgbClr val="FFC000">
            <a:alpha val="76000"/>
          </a:srgb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Выживает на различных объектах внешней среды несколько дней. Не разрушается при замораживании</a:t>
          </a:r>
          <a:endParaRPr lang="ru-RU" sz="2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FDAB61-EE87-480C-B11A-2674C43D7CBE}" type="parTrans" cxnId="{DBE02078-45AE-4117-BFD9-D40B8D18882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A041CC-CE37-497D-884C-A202CEC677BF}" type="sibTrans" cxnId="{DBE02078-45AE-4117-BFD9-D40B8D18882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2E26C03-C1F1-4042-BEA2-C115440191C0}">
      <dgm:prSet phldrT="[Текст]" custT="1"/>
      <dgm:spPr>
        <a:solidFill>
          <a:srgbClr val="FFC000">
            <a:alpha val="76000"/>
          </a:srgb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заражения требуется всего лишь от 10 до 100 вирусных частиц при контакте с инфицированными руками и предметами</a:t>
          </a:r>
          <a:r>
            <a: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851FC4-47F4-4444-94EA-BA8754DB4141}" type="parTrans" cxnId="{44365A0A-4EC9-4C84-AA35-AECC609722C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0E8D9DA-C4AE-41BF-B737-A4E8BE3922DE}" type="sibTrans" cxnId="{44365A0A-4EC9-4C84-AA35-AECC609722C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F1FD11B-19D5-4F75-B0D4-33015E46E2A4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фекалиями вирус выделяется от нескольких недель до 2,5 месяцев (содержится 100 – 1000 вирусов в 1 мл) </a:t>
          </a:r>
          <a:endParaRPr lang="ru-RU" sz="2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68DEE9-60CC-4AD7-88C3-5846AC59BCE0}" type="parTrans" cxnId="{920B25EB-091B-4F4A-9C8C-C6B1534876A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266FB7B-54ED-438D-B1D3-0EEE7E3E94B1}" type="sibTrans" cxnId="{920B25EB-091B-4F4A-9C8C-C6B1534876A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3C82D84-6A54-4680-938E-4CF4448AA6B7}" type="pres">
      <dgm:prSet presAssocID="{EBF6DE94-603D-4A23-87AB-A323D4FDEC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DA124-88BA-4ED7-87FE-9D4BBD285B4A}" type="pres">
      <dgm:prSet presAssocID="{EBF6DE94-603D-4A23-87AB-A323D4FDEC46}" presName="diamond" presStyleLbl="bgShp" presStyleIdx="0" presStyleCnt="1" custLinFactNeighborX="-1295"/>
      <dgm:spPr/>
    </dgm:pt>
    <dgm:pt modelId="{8EF8E4E1-7105-4483-95AC-BB199335679A}" type="pres">
      <dgm:prSet presAssocID="{EBF6DE94-603D-4A23-87AB-A323D4FDEC46}" presName="quad1" presStyleLbl="node1" presStyleIdx="0" presStyleCnt="4" custScaleX="206800" custLinFactNeighborX="-54425" custLinFactNeighborY="-6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CD264-FDBE-4F5C-AB38-D99DBF702287}" type="pres">
      <dgm:prSet presAssocID="{EBF6DE94-603D-4A23-87AB-A323D4FDEC46}" presName="quad2" presStyleLbl="node1" presStyleIdx="1" presStyleCnt="4" custScaleX="214461" custLinFactNeighborX="53208" custLinFactNeighborY="-6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A2698-24FC-4AB8-8D09-BD3E69747051}" type="pres">
      <dgm:prSet presAssocID="{EBF6DE94-603D-4A23-87AB-A323D4FDEC46}" presName="quad3" presStyleLbl="node1" presStyleIdx="2" presStyleCnt="4" custScaleX="202415" custScaleY="112877" custLinFactNeighborX="-53008" custLinFactNeighborY="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DC3E-2447-4D23-8C8D-17615416A80A}" type="pres">
      <dgm:prSet presAssocID="{EBF6DE94-603D-4A23-87AB-A323D4FDEC46}" presName="quad4" presStyleLbl="node1" presStyleIdx="3" presStyleCnt="4" custScaleX="214918" custScaleY="112391" custLinFactNeighborX="52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65A0A-4EC9-4C84-AA35-AECC609722CB}" srcId="{EBF6DE94-603D-4A23-87AB-A323D4FDEC46}" destId="{42E26C03-C1F1-4042-BEA2-C115440191C0}" srcOrd="2" destOrd="0" parTransId="{2D851FC4-47F4-4444-94EA-BA8754DB4141}" sibTransId="{B0E8D9DA-C4AE-41BF-B737-A4E8BE3922DE}"/>
    <dgm:cxn modelId="{DBE02078-45AE-4117-BFD9-D40B8D188827}" srcId="{EBF6DE94-603D-4A23-87AB-A323D4FDEC46}" destId="{F26B8187-F265-441F-B11F-CD7C43DC0498}" srcOrd="1" destOrd="0" parTransId="{E1FDAB61-EE87-480C-B11A-2674C43D7CBE}" sibTransId="{25A041CC-CE37-497D-884C-A202CEC677BF}"/>
    <dgm:cxn modelId="{1C8496F3-F11F-43E9-9C1E-C419A6CCD38A}" type="presOf" srcId="{25AE826B-2710-40BA-9E65-75EC63D5798C}" destId="{8EF8E4E1-7105-4483-95AC-BB199335679A}" srcOrd="0" destOrd="0" presId="urn:microsoft.com/office/officeart/2005/8/layout/matrix3"/>
    <dgm:cxn modelId="{46AAEB1E-EF14-4F0A-80AE-9CCBB05A5A7B}" type="presOf" srcId="{42E26C03-C1F1-4042-BEA2-C115440191C0}" destId="{A2BA2698-24FC-4AB8-8D09-BD3E69747051}" srcOrd="0" destOrd="0" presId="urn:microsoft.com/office/officeart/2005/8/layout/matrix3"/>
    <dgm:cxn modelId="{4DC20D3E-B329-47BA-9160-C42F43C25298}" type="presOf" srcId="{F26B8187-F265-441F-B11F-CD7C43DC0498}" destId="{198CD264-FDBE-4F5C-AB38-D99DBF702287}" srcOrd="0" destOrd="0" presId="urn:microsoft.com/office/officeart/2005/8/layout/matrix3"/>
    <dgm:cxn modelId="{920B25EB-091B-4F4A-9C8C-C6B1534876AA}" srcId="{EBF6DE94-603D-4A23-87AB-A323D4FDEC46}" destId="{1F1FD11B-19D5-4F75-B0D4-33015E46E2A4}" srcOrd="3" destOrd="0" parTransId="{4368DEE9-60CC-4AD7-88C3-5846AC59BCE0}" sibTransId="{9266FB7B-54ED-438D-B1D3-0EEE7E3E94B1}"/>
    <dgm:cxn modelId="{ECE9CE12-EE78-4600-91BB-F39EB3EAE872}" srcId="{EBF6DE94-603D-4A23-87AB-A323D4FDEC46}" destId="{25AE826B-2710-40BA-9E65-75EC63D5798C}" srcOrd="0" destOrd="0" parTransId="{7206412F-BB74-4CBF-83C5-DF6AE04EA6C0}" sibTransId="{808396A8-35DB-4CEB-94D8-BCC483DE0694}"/>
    <dgm:cxn modelId="{7FFCC973-CD10-4C21-ADA6-34DB70E95DD9}" type="presOf" srcId="{1F1FD11B-19D5-4F75-B0D4-33015E46E2A4}" destId="{6B2EDC3E-2447-4D23-8C8D-17615416A80A}" srcOrd="0" destOrd="0" presId="urn:microsoft.com/office/officeart/2005/8/layout/matrix3"/>
    <dgm:cxn modelId="{D904E28E-920C-4522-B56C-1A173ACD524D}" type="presOf" srcId="{EBF6DE94-603D-4A23-87AB-A323D4FDEC46}" destId="{03C82D84-6A54-4680-938E-4CF4448AA6B7}" srcOrd="0" destOrd="0" presId="urn:microsoft.com/office/officeart/2005/8/layout/matrix3"/>
    <dgm:cxn modelId="{0C26F55B-6643-4DBF-848D-AAA67CFD0E40}" type="presParOf" srcId="{03C82D84-6A54-4680-938E-4CF4448AA6B7}" destId="{A4CDA124-88BA-4ED7-87FE-9D4BBD285B4A}" srcOrd="0" destOrd="0" presId="urn:microsoft.com/office/officeart/2005/8/layout/matrix3"/>
    <dgm:cxn modelId="{D5EBBA1F-A9DE-4910-92BA-7B66445EDD64}" type="presParOf" srcId="{03C82D84-6A54-4680-938E-4CF4448AA6B7}" destId="{8EF8E4E1-7105-4483-95AC-BB199335679A}" srcOrd="1" destOrd="0" presId="urn:microsoft.com/office/officeart/2005/8/layout/matrix3"/>
    <dgm:cxn modelId="{9DDDBAA8-9599-4FEE-AABF-8B654DF9DF84}" type="presParOf" srcId="{03C82D84-6A54-4680-938E-4CF4448AA6B7}" destId="{198CD264-FDBE-4F5C-AB38-D99DBF702287}" srcOrd="2" destOrd="0" presId="urn:microsoft.com/office/officeart/2005/8/layout/matrix3"/>
    <dgm:cxn modelId="{D40A46EC-3AE0-479D-A69A-5EAE51BB8C6F}" type="presParOf" srcId="{03C82D84-6A54-4680-938E-4CF4448AA6B7}" destId="{A2BA2698-24FC-4AB8-8D09-BD3E69747051}" srcOrd="3" destOrd="0" presId="urn:microsoft.com/office/officeart/2005/8/layout/matrix3"/>
    <dgm:cxn modelId="{BC3E8D8B-7145-40AD-8ED9-167CC6EB15BD}" type="presParOf" srcId="{03C82D84-6A54-4680-938E-4CF4448AA6B7}" destId="{6B2EDC3E-2447-4D23-8C8D-17615416A8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98212-BFFE-462B-AA3E-3910A136CC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E4D6F4-E6B6-4DB9-B51D-E18C3F5563A9}">
      <dgm:prSet custT="1"/>
      <dgm:spPr>
        <a:solidFill>
          <a:srgbClr val="FF99FF">
            <a:alpha val="85000"/>
          </a:srgbClr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+mj-lt"/>
            </a:rPr>
            <a:t>Источник инфекции</a:t>
          </a:r>
          <a:r>
            <a:rPr lang="ru-RU" sz="28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+mj-lt"/>
            </a:rPr>
            <a:t>– человек (больной или вирусоноситель – чаще мать или персонал)</a:t>
          </a:r>
          <a:endParaRPr lang="ru-RU" sz="2400" dirty="0">
            <a:solidFill>
              <a:schemeClr val="tx1"/>
            </a:solidFill>
            <a:latin typeface="+mj-lt"/>
          </a:endParaRPr>
        </a:p>
      </dgm:t>
    </dgm:pt>
    <dgm:pt modelId="{622B4B67-8206-4C2F-8442-B93E26C8B901}" type="parTrans" cxnId="{FC520D1D-1E1A-41FE-ACD8-84A1177D6BB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0789191-7967-486E-A257-2630AFCA3B32}" type="sibTrans" cxnId="{FC520D1D-1E1A-41FE-ACD8-84A1177D6BB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4513C75-E560-4465-B579-312287C8E7F6}">
      <dgm:prSet custT="1"/>
      <dgm:spPr>
        <a:solidFill>
          <a:srgbClr val="FFFF00">
            <a:alpha val="64706"/>
          </a:srgbClr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+mj-lt"/>
            </a:rPr>
            <a:t>Механизм передачи </a:t>
          </a:r>
          <a:r>
            <a:rPr lang="ru-RU" sz="2300" dirty="0" smtClean="0">
              <a:solidFill>
                <a:schemeClr val="tx1"/>
              </a:solidFill>
              <a:latin typeface="+mj-lt"/>
            </a:rPr>
            <a:t>– фекально-оральный</a:t>
          </a:r>
          <a:br>
            <a:rPr lang="ru-RU" sz="2300" dirty="0" smtClean="0">
              <a:solidFill>
                <a:schemeClr val="tx1"/>
              </a:solidFill>
              <a:latin typeface="+mj-lt"/>
            </a:rPr>
          </a:br>
          <a:r>
            <a:rPr lang="ru-RU" sz="2300" dirty="0" smtClean="0">
              <a:solidFill>
                <a:schemeClr val="tx1"/>
              </a:solidFill>
              <a:latin typeface="+mj-lt"/>
            </a:rPr>
            <a:t>(</a:t>
          </a:r>
          <a:r>
            <a:rPr lang="ru-RU" sz="2300" b="1" dirty="0" smtClean="0">
              <a:solidFill>
                <a:schemeClr val="tx1"/>
              </a:solidFill>
              <a:latin typeface="+mj-lt"/>
            </a:rPr>
            <a:t>пути передачи</a:t>
          </a:r>
          <a:r>
            <a:rPr lang="ru-RU" sz="2300" dirty="0" smtClean="0">
              <a:solidFill>
                <a:schemeClr val="tx1"/>
              </a:solidFill>
              <a:latin typeface="+mj-lt"/>
            </a:rPr>
            <a:t>: водный, пищевой, контактно-бытовой)</a:t>
          </a:r>
          <a:endParaRPr lang="ru-RU" sz="2300" dirty="0">
            <a:solidFill>
              <a:schemeClr val="tx1"/>
            </a:solidFill>
            <a:latin typeface="+mj-lt"/>
          </a:endParaRPr>
        </a:p>
      </dgm:t>
    </dgm:pt>
    <dgm:pt modelId="{CFAC9737-CCEC-4137-823F-2F7EF4A567AD}" type="parTrans" cxnId="{2CB100A5-007F-4EFA-9695-9E088E49F91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6648877-CF80-47AA-B2F0-58288D93D977}" type="sibTrans" cxnId="{2CB100A5-007F-4EFA-9695-9E088E49F91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3DD7B69-B6FE-479A-B548-21ABB2BCB83D}">
      <dgm:prSet custT="1"/>
      <dgm:spPr>
        <a:solidFill>
          <a:srgbClr val="00CCFF">
            <a:alpha val="64706"/>
          </a:srgbClr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+mj-lt"/>
            </a:rPr>
            <a:t>Вирус поражает зрелые </a:t>
          </a:r>
          <a:r>
            <a:rPr lang="ru-RU" sz="2800" b="1" dirty="0" err="1" smtClean="0">
              <a:solidFill>
                <a:schemeClr val="tx1"/>
              </a:solidFill>
              <a:latin typeface="+mj-lt"/>
            </a:rPr>
            <a:t>энтероциты</a:t>
          </a:r>
          <a:r>
            <a:rPr lang="ru-RU" sz="2800" b="1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2600" b="0" dirty="0" smtClean="0">
              <a:solidFill>
                <a:schemeClr val="tx1"/>
              </a:solidFill>
              <a:latin typeface="+mj-lt"/>
            </a:rPr>
            <a:t>на верхушках ворсинок тонкого отдела кишечника </a:t>
          </a:r>
          <a:endParaRPr lang="ru-RU" sz="2600" b="0" dirty="0">
            <a:solidFill>
              <a:schemeClr val="tx1"/>
            </a:solidFill>
            <a:latin typeface="+mj-lt"/>
          </a:endParaRPr>
        </a:p>
      </dgm:t>
    </dgm:pt>
    <dgm:pt modelId="{1A5546C6-AA1C-4F42-8503-B3685A6CBE8B}" type="parTrans" cxnId="{A7AA294D-AF66-4C2F-ACF6-F43EED3E19F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D32BD08-FF84-4624-AF82-EC3DE6CE1A2B}" type="sibTrans" cxnId="{A7AA294D-AF66-4C2F-ACF6-F43EED3E19F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D82DA4E-258E-41A7-BA3E-E82D1C0337E6}">
      <dgm:prSet custT="1"/>
      <dgm:spPr>
        <a:solidFill>
          <a:srgbClr val="92D050">
            <a:alpha val="75000"/>
          </a:srgbClr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+mj-lt"/>
            </a:rPr>
            <a:t>Инкубационный период </a:t>
          </a:r>
          <a:r>
            <a:rPr lang="ru-RU" sz="2600" dirty="0" smtClean="0">
              <a:solidFill>
                <a:schemeClr val="tx1"/>
              </a:solidFill>
              <a:latin typeface="+mj-lt"/>
            </a:rPr>
            <a:t>в среднем </a:t>
          </a:r>
          <a:r>
            <a:rPr lang="ru-RU" sz="26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1–3</a:t>
          </a:r>
          <a:r>
            <a:rPr lang="ru-RU" sz="2600" dirty="0" smtClean="0">
              <a:solidFill>
                <a:schemeClr val="tx1"/>
              </a:solidFill>
              <a:latin typeface="+mj-lt"/>
            </a:rPr>
            <a:t> дня</a:t>
          </a:r>
          <a:endParaRPr lang="ru-RU" sz="2600" dirty="0">
            <a:solidFill>
              <a:schemeClr val="tx1"/>
            </a:solidFill>
            <a:latin typeface="+mj-lt"/>
          </a:endParaRPr>
        </a:p>
      </dgm:t>
    </dgm:pt>
    <dgm:pt modelId="{6171FD4B-6CA7-4965-8008-122D58516E47}" type="parTrans" cxnId="{F1092813-34E1-4153-8E3C-23E4A8727EF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5A8DD58-A949-49C1-91ED-DD203FCDCB1A}" type="sibTrans" cxnId="{F1092813-34E1-4153-8E3C-23E4A8727EF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20D244D-EBB1-435C-8233-D4F2DF1D7848}" type="pres">
      <dgm:prSet presAssocID="{E5D98212-BFFE-462B-AA3E-3910A136CC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C1314-0E90-406A-AC01-773B26E242D6}" type="pres">
      <dgm:prSet presAssocID="{EDE4D6F4-E6B6-4DB9-B51D-E18C3F5563A9}" presName="parentText" presStyleLbl="node1" presStyleIdx="0" presStyleCnt="4" custScaleY="1274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8171D-4225-441E-A13C-6B56B47DD2E1}" type="pres">
      <dgm:prSet presAssocID="{40789191-7967-486E-A257-2630AFCA3B32}" presName="spacer" presStyleCnt="0"/>
      <dgm:spPr/>
    </dgm:pt>
    <dgm:pt modelId="{7BE0E4D0-487E-477A-830C-69914FDD2AFC}" type="pres">
      <dgm:prSet presAssocID="{A4513C75-E560-4465-B579-312287C8E7F6}" presName="parentText" presStyleLbl="node1" presStyleIdx="1" presStyleCnt="4" custScaleY="118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9FBF-EA7B-4D56-B85F-7D4E68BEB792}" type="pres">
      <dgm:prSet presAssocID="{16648877-CF80-47AA-B2F0-58288D93D977}" presName="spacer" presStyleCnt="0"/>
      <dgm:spPr/>
    </dgm:pt>
    <dgm:pt modelId="{22F4C2CF-0D7B-4C6E-8DD3-4764D09F75AF}" type="pres">
      <dgm:prSet presAssocID="{5D82DA4E-258E-41A7-BA3E-E82D1C0337E6}" presName="parentText" presStyleLbl="node1" presStyleIdx="2" presStyleCnt="4" custScaleY="128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37B2A-4D2A-4A50-8519-E58461A80085}" type="pres">
      <dgm:prSet presAssocID="{95A8DD58-A949-49C1-91ED-DD203FCDCB1A}" presName="spacer" presStyleCnt="0"/>
      <dgm:spPr/>
    </dgm:pt>
    <dgm:pt modelId="{9BC0FB49-8CD5-4268-8F2E-1A473BE379DD}" type="pres">
      <dgm:prSet presAssocID="{03DD7B69-B6FE-479A-B548-21ABB2BCB83D}" presName="parentText" presStyleLbl="node1" presStyleIdx="3" presStyleCnt="4" custScaleY="130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100A5-007F-4EFA-9695-9E088E49F917}" srcId="{E5D98212-BFFE-462B-AA3E-3910A136CCE9}" destId="{A4513C75-E560-4465-B579-312287C8E7F6}" srcOrd="1" destOrd="0" parTransId="{CFAC9737-CCEC-4137-823F-2F7EF4A567AD}" sibTransId="{16648877-CF80-47AA-B2F0-58288D93D977}"/>
    <dgm:cxn modelId="{E5A2B95A-8F90-493F-A9FD-B9999F52A7E7}" type="presOf" srcId="{5D82DA4E-258E-41A7-BA3E-E82D1C0337E6}" destId="{22F4C2CF-0D7B-4C6E-8DD3-4764D09F75AF}" srcOrd="0" destOrd="0" presId="urn:microsoft.com/office/officeart/2005/8/layout/vList2"/>
    <dgm:cxn modelId="{A7AA294D-AF66-4C2F-ACF6-F43EED3E19F8}" srcId="{E5D98212-BFFE-462B-AA3E-3910A136CCE9}" destId="{03DD7B69-B6FE-479A-B548-21ABB2BCB83D}" srcOrd="3" destOrd="0" parTransId="{1A5546C6-AA1C-4F42-8503-B3685A6CBE8B}" sibTransId="{BD32BD08-FF84-4624-AF82-EC3DE6CE1A2B}"/>
    <dgm:cxn modelId="{DCC8A466-1645-4DCA-8BA0-FCC841AAE004}" type="presOf" srcId="{03DD7B69-B6FE-479A-B548-21ABB2BCB83D}" destId="{9BC0FB49-8CD5-4268-8F2E-1A473BE379DD}" srcOrd="0" destOrd="0" presId="urn:microsoft.com/office/officeart/2005/8/layout/vList2"/>
    <dgm:cxn modelId="{F1092813-34E1-4153-8E3C-23E4A8727EFB}" srcId="{E5D98212-BFFE-462B-AA3E-3910A136CCE9}" destId="{5D82DA4E-258E-41A7-BA3E-E82D1C0337E6}" srcOrd="2" destOrd="0" parTransId="{6171FD4B-6CA7-4965-8008-122D58516E47}" sibTransId="{95A8DD58-A949-49C1-91ED-DD203FCDCB1A}"/>
    <dgm:cxn modelId="{DD9EE91A-9324-4221-B625-D1F4AF7AD3BE}" type="presOf" srcId="{A4513C75-E560-4465-B579-312287C8E7F6}" destId="{7BE0E4D0-487E-477A-830C-69914FDD2AFC}" srcOrd="0" destOrd="0" presId="urn:microsoft.com/office/officeart/2005/8/layout/vList2"/>
    <dgm:cxn modelId="{2FE31AD9-FF44-49A7-8D49-D407990C6E64}" type="presOf" srcId="{EDE4D6F4-E6B6-4DB9-B51D-E18C3F5563A9}" destId="{FDCC1314-0E90-406A-AC01-773B26E242D6}" srcOrd="0" destOrd="0" presId="urn:microsoft.com/office/officeart/2005/8/layout/vList2"/>
    <dgm:cxn modelId="{FC520D1D-1E1A-41FE-ACD8-84A1177D6BBF}" srcId="{E5D98212-BFFE-462B-AA3E-3910A136CCE9}" destId="{EDE4D6F4-E6B6-4DB9-B51D-E18C3F5563A9}" srcOrd="0" destOrd="0" parTransId="{622B4B67-8206-4C2F-8442-B93E26C8B901}" sibTransId="{40789191-7967-486E-A257-2630AFCA3B32}"/>
    <dgm:cxn modelId="{4BBFFF9F-1B6C-4EE1-9A1D-FB0B516F8581}" type="presOf" srcId="{E5D98212-BFFE-462B-AA3E-3910A136CCE9}" destId="{420D244D-EBB1-435C-8233-D4F2DF1D7848}" srcOrd="0" destOrd="0" presId="urn:microsoft.com/office/officeart/2005/8/layout/vList2"/>
    <dgm:cxn modelId="{9FC54957-4E2B-4982-B7AB-EDFC89A5BB25}" type="presParOf" srcId="{420D244D-EBB1-435C-8233-D4F2DF1D7848}" destId="{FDCC1314-0E90-406A-AC01-773B26E242D6}" srcOrd="0" destOrd="0" presId="urn:microsoft.com/office/officeart/2005/8/layout/vList2"/>
    <dgm:cxn modelId="{DB758913-BC42-4C33-8A30-E88D5B3F65F6}" type="presParOf" srcId="{420D244D-EBB1-435C-8233-D4F2DF1D7848}" destId="{1618171D-4225-441E-A13C-6B56B47DD2E1}" srcOrd="1" destOrd="0" presId="urn:microsoft.com/office/officeart/2005/8/layout/vList2"/>
    <dgm:cxn modelId="{5CD73205-6C44-4C09-8BF6-1CC8EE9FF311}" type="presParOf" srcId="{420D244D-EBB1-435C-8233-D4F2DF1D7848}" destId="{7BE0E4D0-487E-477A-830C-69914FDD2AFC}" srcOrd="2" destOrd="0" presId="urn:microsoft.com/office/officeart/2005/8/layout/vList2"/>
    <dgm:cxn modelId="{319D8C65-9B7C-447F-A0EA-D2F09C91CDDD}" type="presParOf" srcId="{420D244D-EBB1-435C-8233-D4F2DF1D7848}" destId="{9A1B9FBF-EA7B-4D56-B85F-7D4E68BEB792}" srcOrd="3" destOrd="0" presId="urn:microsoft.com/office/officeart/2005/8/layout/vList2"/>
    <dgm:cxn modelId="{DD9D5190-8DF5-435A-9809-651A30A272E9}" type="presParOf" srcId="{420D244D-EBB1-435C-8233-D4F2DF1D7848}" destId="{22F4C2CF-0D7B-4C6E-8DD3-4764D09F75AF}" srcOrd="4" destOrd="0" presId="urn:microsoft.com/office/officeart/2005/8/layout/vList2"/>
    <dgm:cxn modelId="{58E5F6C9-08E4-479B-B802-29FB69E65C05}" type="presParOf" srcId="{420D244D-EBB1-435C-8233-D4F2DF1D7848}" destId="{F5337B2A-4D2A-4A50-8519-E58461A80085}" srcOrd="5" destOrd="0" presId="urn:microsoft.com/office/officeart/2005/8/layout/vList2"/>
    <dgm:cxn modelId="{9F1E738F-B835-4D45-B444-338F0F71A503}" type="presParOf" srcId="{420D244D-EBB1-435C-8233-D4F2DF1D7848}" destId="{9BC0FB49-8CD5-4268-8F2E-1A473BE379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BA0789-FF66-489C-AF01-DBD9861DD2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79332-EDAA-468C-9C4F-0400CAFE3CA5}">
      <dgm:prSet custT="1"/>
      <dgm:spPr>
        <a:solidFill>
          <a:srgbClr val="FF99FF">
            <a:alpha val="65000"/>
          </a:srgbClr>
        </a:solidFill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Иммуноферментный анализ </a:t>
          </a:r>
          <a:r>
            <a:rPr lang="ru-RU" sz="2400" dirty="0" smtClean="0">
              <a:solidFill>
                <a:schemeClr val="tx1"/>
              </a:solidFill>
            </a:rPr>
            <a:t>(ИФА), определяющий </a:t>
          </a:r>
          <a:r>
            <a:rPr lang="ru-RU" sz="2400" dirty="0" err="1" smtClean="0">
              <a:solidFill>
                <a:schemeClr val="tx1"/>
              </a:solidFill>
            </a:rPr>
            <a:t>ротавирусный</a:t>
          </a:r>
          <a:r>
            <a:rPr lang="ru-RU" sz="2400" dirty="0" smtClean="0">
              <a:solidFill>
                <a:schemeClr val="tx1"/>
              </a:solidFill>
            </a:rPr>
            <a:t> антиген в кале</a:t>
          </a:r>
          <a:endParaRPr lang="ru-RU" sz="2400" dirty="0">
            <a:solidFill>
              <a:schemeClr val="tx1"/>
            </a:solidFill>
          </a:endParaRPr>
        </a:p>
      </dgm:t>
    </dgm:pt>
    <dgm:pt modelId="{60736FDB-BC03-4EBC-A563-72293C1A08AF}" type="parTrans" cxnId="{7999FB20-645B-4416-9907-E2CF7E844A16}">
      <dgm:prSet/>
      <dgm:spPr/>
      <dgm:t>
        <a:bodyPr/>
        <a:lstStyle/>
        <a:p>
          <a:endParaRPr lang="ru-RU"/>
        </a:p>
      </dgm:t>
    </dgm:pt>
    <dgm:pt modelId="{64FBDFF1-BAC0-486C-8F37-2BB70568FD18}" type="sibTrans" cxnId="{7999FB20-645B-4416-9907-E2CF7E844A16}">
      <dgm:prSet/>
      <dgm:spPr/>
      <dgm:t>
        <a:bodyPr/>
        <a:lstStyle/>
        <a:p>
          <a:endParaRPr lang="ru-RU"/>
        </a:p>
      </dgm:t>
    </dgm:pt>
    <dgm:pt modelId="{B9497708-2534-44BB-B986-32EF8D53D9C7}">
      <dgm:prSet custT="1"/>
      <dgm:spPr>
        <a:solidFill>
          <a:srgbClr val="00CCFF">
            <a:alpha val="66000"/>
          </a:srgbClr>
        </a:solidFill>
      </dgm:spPr>
      <dgm:t>
        <a:bodyPr/>
        <a:lstStyle/>
        <a:p>
          <a:pPr rtl="0"/>
          <a:r>
            <a:rPr lang="ru-RU" sz="2800" b="1" dirty="0" err="1" smtClean="0">
              <a:solidFill>
                <a:schemeClr val="tx1"/>
              </a:solidFill>
            </a:rPr>
            <a:t>Тест-полоски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и </a:t>
          </a:r>
          <a:r>
            <a:rPr lang="ru-RU" sz="2800" b="1" dirty="0" smtClean="0">
              <a:solidFill>
                <a:schemeClr val="tx1"/>
              </a:solidFill>
            </a:rPr>
            <a:t>реакция </a:t>
          </a:r>
          <a:r>
            <a:rPr lang="ru-RU" sz="2800" b="1" dirty="0" err="1" smtClean="0">
              <a:solidFill>
                <a:schemeClr val="tx1"/>
              </a:solidFill>
            </a:rPr>
            <a:t>латекс-агглютинации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400" dirty="0" smtClean="0">
              <a:solidFill>
                <a:schemeClr val="tx1"/>
              </a:solidFill>
            </a:rPr>
            <a:t>(простые методы и дающие быстрый результат, но менее чувствительные)</a:t>
          </a:r>
          <a:endParaRPr lang="ru-RU" sz="2400" dirty="0">
            <a:solidFill>
              <a:schemeClr val="tx1"/>
            </a:solidFill>
          </a:endParaRPr>
        </a:p>
      </dgm:t>
    </dgm:pt>
    <dgm:pt modelId="{6DAAAF45-3E70-4233-88E1-2ED040649A05}" type="parTrans" cxnId="{5ABC1D67-9FF4-4C4C-8B9B-4B103E2F9219}">
      <dgm:prSet/>
      <dgm:spPr/>
      <dgm:t>
        <a:bodyPr/>
        <a:lstStyle/>
        <a:p>
          <a:endParaRPr lang="ru-RU"/>
        </a:p>
      </dgm:t>
    </dgm:pt>
    <dgm:pt modelId="{352F371E-3EAD-4F57-8F40-C20DF18D2F5E}" type="sibTrans" cxnId="{5ABC1D67-9FF4-4C4C-8B9B-4B103E2F9219}">
      <dgm:prSet/>
      <dgm:spPr/>
      <dgm:t>
        <a:bodyPr/>
        <a:lstStyle/>
        <a:p>
          <a:endParaRPr lang="ru-RU"/>
        </a:p>
      </dgm:t>
    </dgm:pt>
    <dgm:pt modelId="{845E23C2-C664-4508-B19B-3496D1AA5FE8}">
      <dgm:prSet custT="1"/>
      <dgm:spPr>
        <a:solidFill>
          <a:srgbClr val="92D050">
            <a:alpha val="65000"/>
          </a:srgbClr>
        </a:solidFill>
      </dgm:spPr>
      <dgm:t>
        <a:bodyPr/>
        <a:lstStyle/>
        <a:p>
          <a:pPr rtl="0"/>
          <a:r>
            <a:rPr lang="ru-RU" sz="2800" b="1" dirty="0" err="1" smtClean="0">
              <a:solidFill>
                <a:schemeClr val="tx1"/>
              </a:solidFill>
            </a:rPr>
            <a:t>Обратно-транскриптазная</a:t>
          </a:r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 err="1" smtClean="0">
              <a:solidFill>
                <a:schemeClr val="tx1"/>
              </a:solidFill>
            </a:rPr>
            <a:t>полимеразная</a:t>
          </a:r>
          <a:r>
            <a:rPr lang="ru-RU" sz="2800" b="1" dirty="0" smtClean="0">
              <a:solidFill>
                <a:schemeClr val="tx1"/>
              </a:solidFill>
            </a:rPr>
            <a:t> цепная реакция</a:t>
          </a:r>
          <a:r>
            <a:rPr lang="ru-RU" sz="2400" dirty="0" smtClean="0">
              <a:solidFill>
                <a:schemeClr val="tx1"/>
              </a:solidFill>
            </a:rPr>
            <a:t> (высокочувствительная в  отношении малых концентраций РВ в </a:t>
          </a:r>
          <a:r>
            <a:rPr lang="ru-RU" sz="2400" dirty="0" err="1" smtClean="0">
              <a:solidFill>
                <a:schemeClr val="tx1"/>
              </a:solidFill>
            </a:rPr>
            <a:t>копрологическом</a:t>
          </a:r>
          <a:r>
            <a:rPr lang="ru-RU" sz="2400" dirty="0" smtClean="0">
              <a:solidFill>
                <a:schemeClr val="tx1"/>
              </a:solidFill>
            </a:rPr>
            <a:t> субстрате, используется для идентификации штамма)</a:t>
          </a:r>
          <a:endParaRPr lang="ru-RU" sz="2400" dirty="0">
            <a:solidFill>
              <a:schemeClr val="tx1"/>
            </a:solidFill>
          </a:endParaRPr>
        </a:p>
      </dgm:t>
    </dgm:pt>
    <dgm:pt modelId="{F3F72A6B-81AD-4615-9DA7-B2BC79BA45B5}" type="parTrans" cxnId="{9A8ECD85-0993-4CA7-8475-3D41483D2BFF}">
      <dgm:prSet/>
      <dgm:spPr/>
      <dgm:t>
        <a:bodyPr/>
        <a:lstStyle/>
        <a:p>
          <a:endParaRPr lang="ru-RU"/>
        </a:p>
      </dgm:t>
    </dgm:pt>
    <dgm:pt modelId="{8B6F10A3-2F4E-426F-AD6A-07190977A0C4}" type="sibTrans" cxnId="{9A8ECD85-0993-4CA7-8475-3D41483D2BFF}">
      <dgm:prSet/>
      <dgm:spPr/>
      <dgm:t>
        <a:bodyPr/>
        <a:lstStyle/>
        <a:p>
          <a:endParaRPr lang="ru-RU"/>
        </a:p>
      </dgm:t>
    </dgm:pt>
    <dgm:pt modelId="{1434F8B0-F235-4206-991C-89C357BA1AD9}" type="pres">
      <dgm:prSet presAssocID="{FFBA0789-FF66-489C-AF01-DBD9861DD2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A2C56-D620-4CF4-BCAB-6BB555C83EFB}" type="pres">
      <dgm:prSet presAssocID="{F1C79332-EDAA-468C-9C4F-0400CAFE3CA5}" presName="linNode" presStyleCnt="0"/>
      <dgm:spPr/>
    </dgm:pt>
    <dgm:pt modelId="{7EE0F181-9F48-4805-826F-CB9BCA0DA4B7}" type="pres">
      <dgm:prSet presAssocID="{F1C79332-EDAA-468C-9C4F-0400CAFE3CA5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1DC77-CE8E-4D4A-AD1D-79227E89E304}" type="pres">
      <dgm:prSet presAssocID="{64FBDFF1-BAC0-486C-8F37-2BB70568FD18}" presName="sp" presStyleCnt="0"/>
      <dgm:spPr/>
    </dgm:pt>
    <dgm:pt modelId="{CF1A5E47-8F92-4A4F-B21B-6D2E9F20B15E}" type="pres">
      <dgm:prSet presAssocID="{B9497708-2534-44BB-B986-32EF8D53D9C7}" presName="linNode" presStyleCnt="0"/>
      <dgm:spPr/>
    </dgm:pt>
    <dgm:pt modelId="{C65ACAFE-D00C-4254-A42F-A2A62E6F932A}" type="pres">
      <dgm:prSet presAssocID="{B9497708-2534-44BB-B986-32EF8D53D9C7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6C267-89AA-4BB7-92AB-7C8C3406B220}" type="pres">
      <dgm:prSet presAssocID="{352F371E-3EAD-4F57-8F40-C20DF18D2F5E}" presName="sp" presStyleCnt="0"/>
      <dgm:spPr/>
    </dgm:pt>
    <dgm:pt modelId="{01879AC9-9D69-4C35-87DA-85EF7BCD2A5D}" type="pres">
      <dgm:prSet presAssocID="{845E23C2-C664-4508-B19B-3496D1AA5FE8}" presName="linNode" presStyleCnt="0"/>
      <dgm:spPr/>
    </dgm:pt>
    <dgm:pt modelId="{0A5EF70F-456B-4B22-8C86-6BC28B6F00AC}" type="pres">
      <dgm:prSet presAssocID="{845E23C2-C664-4508-B19B-3496D1AA5FE8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9FB20-645B-4416-9907-E2CF7E844A16}" srcId="{FFBA0789-FF66-489C-AF01-DBD9861DD2B4}" destId="{F1C79332-EDAA-468C-9C4F-0400CAFE3CA5}" srcOrd="0" destOrd="0" parTransId="{60736FDB-BC03-4EBC-A563-72293C1A08AF}" sibTransId="{64FBDFF1-BAC0-486C-8F37-2BB70568FD18}"/>
    <dgm:cxn modelId="{DFEBBD26-2756-49C4-8E22-F6EC2E4C8AC3}" type="presOf" srcId="{FFBA0789-FF66-489C-AF01-DBD9861DD2B4}" destId="{1434F8B0-F235-4206-991C-89C357BA1AD9}" srcOrd="0" destOrd="0" presId="urn:microsoft.com/office/officeart/2005/8/layout/vList5"/>
    <dgm:cxn modelId="{D19DD5DC-6208-4A90-AB90-2C8B53511B67}" type="presOf" srcId="{B9497708-2534-44BB-B986-32EF8D53D9C7}" destId="{C65ACAFE-D00C-4254-A42F-A2A62E6F932A}" srcOrd="0" destOrd="0" presId="urn:microsoft.com/office/officeart/2005/8/layout/vList5"/>
    <dgm:cxn modelId="{32499C85-F090-4584-9755-8B5A25EDC9B5}" type="presOf" srcId="{845E23C2-C664-4508-B19B-3496D1AA5FE8}" destId="{0A5EF70F-456B-4B22-8C86-6BC28B6F00AC}" srcOrd="0" destOrd="0" presId="urn:microsoft.com/office/officeart/2005/8/layout/vList5"/>
    <dgm:cxn modelId="{5ABC1D67-9FF4-4C4C-8B9B-4B103E2F9219}" srcId="{FFBA0789-FF66-489C-AF01-DBD9861DD2B4}" destId="{B9497708-2534-44BB-B986-32EF8D53D9C7}" srcOrd="1" destOrd="0" parTransId="{6DAAAF45-3E70-4233-88E1-2ED040649A05}" sibTransId="{352F371E-3EAD-4F57-8F40-C20DF18D2F5E}"/>
    <dgm:cxn modelId="{FDD5D4B3-7D5C-4806-AA38-A9FCB2D42C64}" type="presOf" srcId="{F1C79332-EDAA-468C-9C4F-0400CAFE3CA5}" destId="{7EE0F181-9F48-4805-826F-CB9BCA0DA4B7}" srcOrd="0" destOrd="0" presId="urn:microsoft.com/office/officeart/2005/8/layout/vList5"/>
    <dgm:cxn modelId="{9A8ECD85-0993-4CA7-8475-3D41483D2BFF}" srcId="{FFBA0789-FF66-489C-AF01-DBD9861DD2B4}" destId="{845E23C2-C664-4508-B19B-3496D1AA5FE8}" srcOrd="2" destOrd="0" parTransId="{F3F72A6B-81AD-4615-9DA7-B2BC79BA45B5}" sibTransId="{8B6F10A3-2F4E-426F-AD6A-07190977A0C4}"/>
    <dgm:cxn modelId="{5215280F-D617-4DD3-8700-CA3AD01AC62A}" type="presParOf" srcId="{1434F8B0-F235-4206-991C-89C357BA1AD9}" destId="{803A2C56-D620-4CF4-BCAB-6BB555C83EFB}" srcOrd="0" destOrd="0" presId="urn:microsoft.com/office/officeart/2005/8/layout/vList5"/>
    <dgm:cxn modelId="{BA0A0BC4-96A0-4AB3-8088-CB0B15906D2E}" type="presParOf" srcId="{803A2C56-D620-4CF4-BCAB-6BB555C83EFB}" destId="{7EE0F181-9F48-4805-826F-CB9BCA0DA4B7}" srcOrd="0" destOrd="0" presId="urn:microsoft.com/office/officeart/2005/8/layout/vList5"/>
    <dgm:cxn modelId="{083184B5-E8C1-4216-9C0D-D17CE1858FEF}" type="presParOf" srcId="{1434F8B0-F235-4206-991C-89C357BA1AD9}" destId="{1A71DC77-CE8E-4D4A-AD1D-79227E89E304}" srcOrd="1" destOrd="0" presId="urn:microsoft.com/office/officeart/2005/8/layout/vList5"/>
    <dgm:cxn modelId="{6D026694-540C-460B-AC84-B1A9FE502C1A}" type="presParOf" srcId="{1434F8B0-F235-4206-991C-89C357BA1AD9}" destId="{CF1A5E47-8F92-4A4F-B21B-6D2E9F20B15E}" srcOrd="2" destOrd="0" presId="urn:microsoft.com/office/officeart/2005/8/layout/vList5"/>
    <dgm:cxn modelId="{8218998C-60CC-4ADF-9333-140B3FC077FE}" type="presParOf" srcId="{CF1A5E47-8F92-4A4F-B21B-6D2E9F20B15E}" destId="{C65ACAFE-D00C-4254-A42F-A2A62E6F932A}" srcOrd="0" destOrd="0" presId="urn:microsoft.com/office/officeart/2005/8/layout/vList5"/>
    <dgm:cxn modelId="{04F2628B-9E20-446A-B69D-BC75751624EF}" type="presParOf" srcId="{1434F8B0-F235-4206-991C-89C357BA1AD9}" destId="{3B86C267-89AA-4BB7-92AB-7C8C3406B220}" srcOrd="3" destOrd="0" presId="urn:microsoft.com/office/officeart/2005/8/layout/vList5"/>
    <dgm:cxn modelId="{FD104AB1-CFF3-4DDD-8677-0A4E1EEC9259}" type="presParOf" srcId="{1434F8B0-F235-4206-991C-89C357BA1AD9}" destId="{01879AC9-9D69-4C35-87DA-85EF7BCD2A5D}" srcOrd="4" destOrd="0" presId="urn:microsoft.com/office/officeart/2005/8/layout/vList5"/>
    <dgm:cxn modelId="{160A0D8A-E136-4705-AB3F-E55BF02E4520}" type="presParOf" srcId="{01879AC9-9D69-4C35-87DA-85EF7BCD2A5D}" destId="{0A5EF70F-456B-4B22-8C86-6BC28B6F00A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E1D81-DCE4-4918-AAD3-D6967DEBCD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5DB604-68EA-432E-92DF-DFEA11FB33E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Диарея</a:t>
          </a:r>
          <a:r>
            <a:rPr lang="ru-RU" sz="2400" b="1" dirty="0" smtClean="0">
              <a:solidFill>
                <a:schemeClr val="tx1"/>
              </a:solidFill>
            </a:rPr>
            <a:t/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(до 40 раз в сутки)</a:t>
          </a:r>
          <a:endParaRPr lang="ru-RU" sz="2400" b="1" dirty="0">
            <a:solidFill>
              <a:schemeClr val="tx1"/>
            </a:solidFill>
          </a:endParaRPr>
        </a:p>
      </dgm:t>
    </dgm:pt>
    <dgm:pt modelId="{FB363084-9FD5-4641-B0E4-C87C790F0257}" type="parTrans" cxnId="{CB1D4EB8-C3BD-4DFC-9EC3-D26B2C902BBE}">
      <dgm:prSet/>
      <dgm:spPr/>
      <dgm:t>
        <a:bodyPr/>
        <a:lstStyle/>
        <a:p>
          <a:endParaRPr lang="ru-RU"/>
        </a:p>
      </dgm:t>
    </dgm:pt>
    <dgm:pt modelId="{39CF347B-57DE-47DB-B6F8-0261AA666DF3}" type="sibTrans" cxnId="{CB1D4EB8-C3BD-4DFC-9EC3-D26B2C902BBE}">
      <dgm:prSet/>
      <dgm:spPr/>
      <dgm:t>
        <a:bodyPr/>
        <a:lstStyle/>
        <a:p>
          <a:endParaRPr lang="ru-RU"/>
        </a:p>
      </dgm:t>
    </dgm:pt>
    <dgm:pt modelId="{0EF28EFD-E50E-425B-82BC-8FFEE869205E}">
      <dgm:prSet phldrT="[Текст]" custT="1"/>
      <dgm:spPr>
        <a:solidFill>
          <a:schemeClr val="accent1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Эксикоз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endParaRPr lang="ru-RU" sz="2400" b="1" dirty="0">
            <a:solidFill>
              <a:schemeClr val="tx1"/>
            </a:solidFill>
          </a:endParaRPr>
        </a:p>
      </dgm:t>
    </dgm:pt>
    <dgm:pt modelId="{7F978323-3131-4B7B-9106-990ED3A4DCD7}" type="parTrans" cxnId="{91CEED1A-30AE-476A-B0FF-45B277CAAE7A}">
      <dgm:prSet/>
      <dgm:spPr/>
      <dgm:t>
        <a:bodyPr/>
        <a:lstStyle/>
        <a:p>
          <a:endParaRPr lang="ru-RU"/>
        </a:p>
      </dgm:t>
    </dgm:pt>
    <dgm:pt modelId="{DE22B1DB-5594-4776-B883-BCE2CF139179}" type="sibTrans" cxnId="{91CEED1A-30AE-476A-B0FF-45B277CAAE7A}">
      <dgm:prSet/>
      <dgm:spPr/>
      <dgm:t>
        <a:bodyPr/>
        <a:lstStyle/>
        <a:p>
          <a:endParaRPr lang="ru-RU"/>
        </a:p>
      </dgm:t>
    </dgm:pt>
    <dgm:pt modelId="{7606AFB2-905B-4F5F-8279-CF5636A97637}">
      <dgm:prSet phldrT="[Текст]" custT="1"/>
      <dgm:spPr>
        <a:solidFill>
          <a:srgbClr val="FF0000">
            <a:alpha val="55000"/>
          </a:srgbClr>
        </a:solidFill>
      </dgm:spPr>
      <dgm:t>
        <a:bodyPr/>
        <a:lstStyle/>
        <a:p>
          <a:r>
            <a:rPr lang="ru-RU" sz="2600" b="1" dirty="0" err="1" smtClean="0">
              <a:solidFill>
                <a:schemeClr val="tx1"/>
              </a:solidFill>
            </a:rPr>
            <a:t>Гиповолемический</a:t>
          </a:r>
          <a:r>
            <a:rPr lang="ru-RU" sz="2600" b="1" dirty="0" smtClean="0">
              <a:solidFill>
                <a:schemeClr val="tx1"/>
              </a:solidFill>
            </a:rPr>
            <a:t> шок и поражение ЦНС</a:t>
          </a:r>
          <a:endParaRPr lang="ru-RU" sz="2600" b="1" dirty="0">
            <a:solidFill>
              <a:schemeClr val="tx1"/>
            </a:solidFill>
          </a:endParaRPr>
        </a:p>
      </dgm:t>
    </dgm:pt>
    <dgm:pt modelId="{D945BA96-C9D6-4DE0-BE18-4914704B9FF6}" type="parTrans" cxnId="{8911D434-F0F8-4245-930F-932172227972}">
      <dgm:prSet/>
      <dgm:spPr/>
      <dgm:t>
        <a:bodyPr/>
        <a:lstStyle/>
        <a:p>
          <a:endParaRPr lang="ru-RU"/>
        </a:p>
      </dgm:t>
    </dgm:pt>
    <dgm:pt modelId="{4F029343-943E-45DD-B1FB-926C7FBA3825}" type="sibTrans" cxnId="{8911D434-F0F8-4245-930F-932172227972}">
      <dgm:prSet/>
      <dgm:spPr/>
      <dgm:t>
        <a:bodyPr/>
        <a:lstStyle/>
        <a:p>
          <a:endParaRPr lang="ru-RU"/>
        </a:p>
      </dgm:t>
    </dgm:pt>
    <dgm:pt modelId="{90220FE3-B7C9-4922-B568-2395158D10FF}" type="pres">
      <dgm:prSet presAssocID="{C1CE1D81-DCE4-4918-AAD3-D6967DEBCD70}" presName="CompostProcess" presStyleCnt="0">
        <dgm:presLayoutVars>
          <dgm:dir/>
          <dgm:resizeHandles val="exact"/>
        </dgm:presLayoutVars>
      </dgm:prSet>
      <dgm:spPr/>
    </dgm:pt>
    <dgm:pt modelId="{6E48EADC-7034-4FE7-9620-B76DC7D308FA}" type="pres">
      <dgm:prSet presAssocID="{C1CE1D81-DCE4-4918-AAD3-D6967DEBCD70}" presName="arrow" presStyleLbl="bgShp" presStyleIdx="0" presStyleCnt="1"/>
      <dgm:spPr/>
    </dgm:pt>
    <dgm:pt modelId="{17FDE5AD-6256-4FB3-9415-82BB2FE6BE05}" type="pres">
      <dgm:prSet presAssocID="{C1CE1D81-DCE4-4918-AAD3-D6967DEBCD70}" presName="linearProcess" presStyleCnt="0"/>
      <dgm:spPr/>
    </dgm:pt>
    <dgm:pt modelId="{22912B55-39F1-49BD-8158-504F562CA078}" type="pres">
      <dgm:prSet presAssocID="{175DB604-68EA-432E-92DF-DFEA11FB33E0}" presName="textNode" presStyleLbl="node1" presStyleIdx="0" presStyleCnt="3" custScaleX="105999" custLinFactNeighborX="45501" custLinFactNeighborY="3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501F7-BD6D-4EF0-A5BA-004D857E997F}" type="pres">
      <dgm:prSet presAssocID="{39CF347B-57DE-47DB-B6F8-0261AA666DF3}" presName="sibTrans" presStyleCnt="0"/>
      <dgm:spPr/>
    </dgm:pt>
    <dgm:pt modelId="{E19A993D-E2B7-40F9-8E77-E9F46D7F30E3}" type="pres">
      <dgm:prSet presAssocID="{0EF28EFD-E50E-425B-82BC-8FFEE869205E}" presName="textNode" presStyleLbl="node1" presStyleIdx="1" presStyleCnt="3" custLinFactNeighborX="-13832" custLinFactNeighborY="-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E197-7A31-454D-B05B-9FBC18C5A703}" type="pres">
      <dgm:prSet presAssocID="{DE22B1DB-5594-4776-B883-BCE2CF139179}" presName="sibTrans" presStyleCnt="0"/>
      <dgm:spPr/>
    </dgm:pt>
    <dgm:pt modelId="{E291EE5E-7086-47F8-B084-DB2A068C6624}" type="pres">
      <dgm:prSet presAssocID="{7606AFB2-905B-4F5F-8279-CF5636A97637}" presName="textNode" presStyleLbl="node1" presStyleIdx="2" presStyleCnt="3" custScaleX="186662" custLinFactNeighborX="-34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1D434-F0F8-4245-930F-932172227972}" srcId="{C1CE1D81-DCE4-4918-AAD3-D6967DEBCD70}" destId="{7606AFB2-905B-4F5F-8279-CF5636A97637}" srcOrd="2" destOrd="0" parTransId="{D945BA96-C9D6-4DE0-BE18-4914704B9FF6}" sibTransId="{4F029343-943E-45DD-B1FB-926C7FBA3825}"/>
    <dgm:cxn modelId="{4BB3A87D-4BA4-429A-AB0B-E7BD9EC61EF7}" type="presOf" srcId="{C1CE1D81-DCE4-4918-AAD3-D6967DEBCD70}" destId="{90220FE3-B7C9-4922-B568-2395158D10FF}" srcOrd="0" destOrd="0" presId="urn:microsoft.com/office/officeart/2005/8/layout/hProcess9"/>
    <dgm:cxn modelId="{A7559D58-6947-46E8-8BE9-A97A4103B043}" type="presOf" srcId="{175DB604-68EA-432E-92DF-DFEA11FB33E0}" destId="{22912B55-39F1-49BD-8158-504F562CA078}" srcOrd="0" destOrd="0" presId="urn:microsoft.com/office/officeart/2005/8/layout/hProcess9"/>
    <dgm:cxn modelId="{70612E7A-2579-48F3-A9EC-004BDFF043B5}" type="presOf" srcId="{7606AFB2-905B-4F5F-8279-CF5636A97637}" destId="{E291EE5E-7086-47F8-B084-DB2A068C6624}" srcOrd="0" destOrd="0" presId="urn:microsoft.com/office/officeart/2005/8/layout/hProcess9"/>
    <dgm:cxn modelId="{AADABB96-1E63-4691-8E2C-2EF910B83B5D}" type="presOf" srcId="{0EF28EFD-E50E-425B-82BC-8FFEE869205E}" destId="{E19A993D-E2B7-40F9-8E77-E9F46D7F30E3}" srcOrd="0" destOrd="0" presId="urn:microsoft.com/office/officeart/2005/8/layout/hProcess9"/>
    <dgm:cxn modelId="{CB1D4EB8-C3BD-4DFC-9EC3-D26B2C902BBE}" srcId="{C1CE1D81-DCE4-4918-AAD3-D6967DEBCD70}" destId="{175DB604-68EA-432E-92DF-DFEA11FB33E0}" srcOrd="0" destOrd="0" parTransId="{FB363084-9FD5-4641-B0E4-C87C790F0257}" sibTransId="{39CF347B-57DE-47DB-B6F8-0261AA666DF3}"/>
    <dgm:cxn modelId="{91CEED1A-30AE-476A-B0FF-45B277CAAE7A}" srcId="{C1CE1D81-DCE4-4918-AAD3-D6967DEBCD70}" destId="{0EF28EFD-E50E-425B-82BC-8FFEE869205E}" srcOrd="1" destOrd="0" parTransId="{7F978323-3131-4B7B-9106-990ED3A4DCD7}" sibTransId="{DE22B1DB-5594-4776-B883-BCE2CF139179}"/>
    <dgm:cxn modelId="{5FE5809C-5712-415F-BA76-DAF9385E09AF}" type="presParOf" srcId="{90220FE3-B7C9-4922-B568-2395158D10FF}" destId="{6E48EADC-7034-4FE7-9620-B76DC7D308FA}" srcOrd="0" destOrd="0" presId="urn:microsoft.com/office/officeart/2005/8/layout/hProcess9"/>
    <dgm:cxn modelId="{CFBC75FF-388B-44E2-8B71-464705CABA77}" type="presParOf" srcId="{90220FE3-B7C9-4922-B568-2395158D10FF}" destId="{17FDE5AD-6256-4FB3-9415-82BB2FE6BE05}" srcOrd="1" destOrd="0" presId="urn:microsoft.com/office/officeart/2005/8/layout/hProcess9"/>
    <dgm:cxn modelId="{CE1F6A11-99C1-4849-9781-F1126333FCB4}" type="presParOf" srcId="{17FDE5AD-6256-4FB3-9415-82BB2FE6BE05}" destId="{22912B55-39F1-49BD-8158-504F562CA078}" srcOrd="0" destOrd="0" presId="urn:microsoft.com/office/officeart/2005/8/layout/hProcess9"/>
    <dgm:cxn modelId="{AC5159C8-8D1B-46C7-A5DF-35D03AE10502}" type="presParOf" srcId="{17FDE5AD-6256-4FB3-9415-82BB2FE6BE05}" destId="{1CF501F7-BD6D-4EF0-A5BA-004D857E997F}" srcOrd="1" destOrd="0" presId="urn:microsoft.com/office/officeart/2005/8/layout/hProcess9"/>
    <dgm:cxn modelId="{4DE92632-263C-4665-B6F8-AEEF03C4C94F}" type="presParOf" srcId="{17FDE5AD-6256-4FB3-9415-82BB2FE6BE05}" destId="{E19A993D-E2B7-40F9-8E77-E9F46D7F30E3}" srcOrd="2" destOrd="0" presId="urn:microsoft.com/office/officeart/2005/8/layout/hProcess9"/>
    <dgm:cxn modelId="{4D8155AE-DA03-4566-9ECF-D0EF9E111509}" type="presParOf" srcId="{17FDE5AD-6256-4FB3-9415-82BB2FE6BE05}" destId="{1D33E197-7A31-454D-B05B-9FBC18C5A703}" srcOrd="3" destOrd="0" presId="urn:microsoft.com/office/officeart/2005/8/layout/hProcess9"/>
    <dgm:cxn modelId="{F126EE0E-E7D2-48B4-828E-89C4C5B0EA45}" type="presParOf" srcId="{17FDE5AD-6256-4FB3-9415-82BB2FE6BE05}" destId="{E291EE5E-7086-47F8-B084-DB2A068C66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FAF95-7313-4D85-944F-3C8092E28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65F7EE-ED27-4E57-8E01-5276E76F5601}">
      <dgm:prSet custT="1"/>
      <dgm:spPr>
        <a:solidFill>
          <a:srgbClr val="00B0F0">
            <a:alpha val="22000"/>
          </a:srgb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Наибольшая частота случаев НЭК, </a:t>
          </a:r>
          <a:r>
            <a:rPr lang="en-US" sz="2000" b="1" dirty="0" smtClean="0">
              <a:solidFill>
                <a:schemeClr val="tx1"/>
              </a:solidFill>
            </a:rPr>
            <a:t>  </a:t>
          </a:r>
          <a:r>
            <a:rPr lang="ru-RU" sz="2000" b="1" dirty="0" smtClean="0">
              <a:solidFill>
                <a:schemeClr val="tx1"/>
              </a:solidFill>
            </a:rPr>
            <a:t>ассоциированного с РВ – среди </a:t>
          </a:r>
          <a:r>
            <a:rPr lang="ru-RU" sz="2000" b="1" dirty="0" err="1" smtClean="0">
              <a:solidFill>
                <a:schemeClr val="tx1"/>
              </a:solidFill>
            </a:rPr>
            <a:t>недошошенных</a:t>
          </a:r>
          <a:endParaRPr lang="ru-RU" sz="2000" b="1" dirty="0">
            <a:solidFill>
              <a:schemeClr val="tx1"/>
            </a:solidFill>
          </a:endParaRPr>
        </a:p>
      </dgm:t>
    </dgm:pt>
    <dgm:pt modelId="{8DA6C788-3AAA-4372-B99C-C9BF4202ECE6}" type="parTrans" cxnId="{AC836A77-DA77-4A19-BC7E-E31B9128F63E}">
      <dgm:prSet/>
      <dgm:spPr/>
      <dgm:t>
        <a:bodyPr/>
        <a:lstStyle/>
        <a:p>
          <a:endParaRPr lang="ru-RU"/>
        </a:p>
      </dgm:t>
    </dgm:pt>
    <dgm:pt modelId="{7091096B-225F-44B5-A941-25DD5937A082}" type="sibTrans" cxnId="{AC836A77-DA77-4A19-BC7E-E31B9128F63E}">
      <dgm:prSet/>
      <dgm:spPr/>
      <dgm:t>
        <a:bodyPr/>
        <a:lstStyle/>
        <a:p>
          <a:endParaRPr lang="ru-RU"/>
        </a:p>
      </dgm:t>
    </dgm:pt>
    <dgm:pt modelId="{CFD40E1B-7DA3-48E8-B4D6-18FD7A48CA01}">
      <dgm:prSet custT="1"/>
      <dgm:spPr>
        <a:solidFill>
          <a:srgbClr val="0070C0">
            <a:alpha val="30000"/>
          </a:srgb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РВГЭ у недоношенных сопровождается значительными затруднениями вскармливания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F467C4BA-7B8A-45F7-AF19-E13DD87B63A6}" type="parTrans" cxnId="{4F9E350D-751A-4A39-9FDA-D5293B65E48E}">
      <dgm:prSet/>
      <dgm:spPr/>
      <dgm:t>
        <a:bodyPr/>
        <a:lstStyle/>
        <a:p>
          <a:endParaRPr lang="ru-RU"/>
        </a:p>
      </dgm:t>
    </dgm:pt>
    <dgm:pt modelId="{5CF33589-CC23-4805-9237-990BEB41D445}" type="sibTrans" cxnId="{4F9E350D-751A-4A39-9FDA-D5293B65E48E}">
      <dgm:prSet/>
      <dgm:spPr/>
      <dgm:t>
        <a:bodyPr/>
        <a:lstStyle/>
        <a:p>
          <a:endParaRPr lang="ru-RU"/>
        </a:p>
      </dgm:t>
    </dgm:pt>
    <dgm:pt modelId="{0A6A81A3-41C8-4832-AF53-4122EEB5D1A1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sz="2000" b="1" dirty="0" err="1" smtClean="0">
              <a:solidFill>
                <a:schemeClr val="tx1"/>
              </a:solidFill>
            </a:rPr>
            <a:t>Иммуносупрессивное</a:t>
          </a:r>
          <a:r>
            <a:rPr lang="ru-RU" sz="2000" b="1" dirty="0" smtClean="0">
              <a:solidFill>
                <a:schemeClr val="tx1"/>
              </a:solidFill>
            </a:rPr>
            <a:t> действие </a:t>
          </a:r>
          <a:r>
            <a:rPr lang="ru-RU" sz="2000" b="1" dirty="0" err="1" smtClean="0">
              <a:solidFill>
                <a:schemeClr val="tx1"/>
              </a:solidFill>
            </a:rPr>
            <a:t>ротавируса</a:t>
          </a:r>
          <a:r>
            <a:rPr lang="ru-RU" sz="2000" b="1" dirty="0" smtClean="0">
              <a:solidFill>
                <a:schemeClr val="tx1"/>
              </a:solidFill>
            </a:rPr>
            <a:t> у недоношенных проявляется </a:t>
          </a:r>
          <a:r>
            <a:rPr lang="ru-RU" sz="2000" b="1" dirty="0" err="1" smtClean="0">
              <a:solidFill>
                <a:schemeClr val="tx1"/>
              </a:solidFill>
            </a:rPr>
            <a:t>нейтропенией</a:t>
          </a:r>
          <a:endParaRPr lang="ru-RU" sz="2000" b="1" dirty="0">
            <a:solidFill>
              <a:schemeClr val="tx1"/>
            </a:solidFill>
          </a:endParaRPr>
        </a:p>
      </dgm:t>
    </dgm:pt>
    <dgm:pt modelId="{8F7C00FF-4460-4B81-B8E2-CA629877589F}" type="parTrans" cxnId="{95752459-6E4A-4AD1-9053-BCB5CCA3DD27}">
      <dgm:prSet/>
      <dgm:spPr/>
      <dgm:t>
        <a:bodyPr/>
        <a:lstStyle/>
        <a:p>
          <a:endParaRPr lang="ru-RU"/>
        </a:p>
      </dgm:t>
    </dgm:pt>
    <dgm:pt modelId="{F4FD8DDF-1CA6-4AA0-B8D1-9A6664A9EFCA}" type="sibTrans" cxnId="{95752459-6E4A-4AD1-9053-BCB5CCA3DD27}">
      <dgm:prSet/>
      <dgm:spPr/>
      <dgm:t>
        <a:bodyPr/>
        <a:lstStyle/>
        <a:p>
          <a:endParaRPr lang="ru-RU"/>
        </a:p>
      </dgm:t>
    </dgm:pt>
    <dgm:pt modelId="{2F9F56BA-312D-4063-9C84-19C8431BE94A}">
      <dgm:prSet custT="1"/>
      <dgm:spPr>
        <a:solidFill>
          <a:srgbClr val="002060">
            <a:alpha val="20000"/>
          </a:srgbClr>
        </a:solidFill>
      </dgm:spPr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У недоношенных </a:t>
          </a:r>
          <a:r>
            <a:rPr lang="ru-RU" sz="2000" b="1" dirty="0" err="1" smtClean="0">
              <a:solidFill>
                <a:schemeClr val="tx1"/>
              </a:solidFill>
            </a:rPr>
            <a:t>ротавирус</a:t>
          </a:r>
          <a:r>
            <a:rPr lang="ru-RU" sz="2000" b="1" dirty="0" smtClean="0">
              <a:solidFill>
                <a:schemeClr val="tx1"/>
              </a:solidFill>
            </a:rPr>
            <a:t> может провоцировать наслоение </a:t>
          </a:r>
          <a:r>
            <a:rPr lang="ru-RU" sz="2000" b="1" dirty="0" err="1" smtClean="0">
              <a:solidFill>
                <a:schemeClr val="tx1"/>
              </a:solidFill>
            </a:rPr>
            <a:t>нозокомиальной</a:t>
          </a:r>
          <a:r>
            <a:rPr lang="ru-RU" sz="2000" b="1" dirty="0" smtClean="0">
              <a:solidFill>
                <a:schemeClr val="tx1"/>
              </a:solidFill>
            </a:rPr>
            <a:t> бактериальной инфекции </a:t>
          </a:r>
          <a:endParaRPr lang="ru-RU" sz="2000" b="1" dirty="0">
            <a:solidFill>
              <a:schemeClr val="tx1"/>
            </a:solidFill>
          </a:endParaRPr>
        </a:p>
      </dgm:t>
    </dgm:pt>
    <dgm:pt modelId="{208CFA25-EC42-4019-9C06-3E797673D92D}" type="parTrans" cxnId="{879A52CD-5BC0-45C9-B079-A28AC659508E}">
      <dgm:prSet/>
      <dgm:spPr/>
      <dgm:t>
        <a:bodyPr/>
        <a:lstStyle/>
        <a:p>
          <a:endParaRPr lang="ru-RU"/>
        </a:p>
      </dgm:t>
    </dgm:pt>
    <dgm:pt modelId="{83F4B8CB-B64C-4D4F-AA9A-6E3407DE0AEE}" type="sibTrans" cxnId="{879A52CD-5BC0-45C9-B079-A28AC659508E}">
      <dgm:prSet/>
      <dgm:spPr/>
      <dgm:t>
        <a:bodyPr/>
        <a:lstStyle/>
        <a:p>
          <a:endParaRPr lang="ru-RU"/>
        </a:p>
      </dgm:t>
    </dgm:pt>
    <dgm:pt modelId="{7C39B334-1007-4C19-8809-6A0ECC37EA95}" type="pres">
      <dgm:prSet presAssocID="{955FAF95-7313-4D85-944F-3C8092E28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A0211-E318-4253-BC40-1F7C6A7A3AC9}" type="pres">
      <dgm:prSet presAssocID="{3A65F7EE-ED27-4E57-8E01-5276E76F5601}" presName="parentText" presStyleLbl="node1" presStyleIdx="0" presStyleCnt="4" custScaleY="143146" custLinFactY="129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6F8C6-91E8-4673-BC93-70B43D44ED0A}" type="pres">
      <dgm:prSet presAssocID="{7091096B-225F-44B5-A941-25DD5937A082}" presName="spacer" presStyleCnt="0"/>
      <dgm:spPr/>
    </dgm:pt>
    <dgm:pt modelId="{2F00FBB6-6BF4-40F3-8F61-7A89569E89AE}" type="pres">
      <dgm:prSet presAssocID="{CFD40E1B-7DA3-48E8-B4D6-18FD7A48CA01}" presName="parentText" presStyleLbl="node1" presStyleIdx="1" presStyleCnt="4" custScaleY="171780" custLinFactNeighborY="70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E1AC1-A9BA-407B-A3E2-246CE25A3FBC}" type="pres">
      <dgm:prSet presAssocID="{5CF33589-CC23-4805-9237-990BEB41D445}" presName="spacer" presStyleCnt="0"/>
      <dgm:spPr/>
    </dgm:pt>
    <dgm:pt modelId="{27DE8107-4B06-46A6-84F3-6F6B6BF957E4}" type="pres">
      <dgm:prSet presAssocID="{0A6A81A3-41C8-4832-AF53-4122EEB5D1A1}" presName="parentText" presStyleLbl="node1" presStyleIdx="2" presStyleCnt="4" custScaleY="151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B718A-61C6-418A-9584-091F47EB7D35}" type="pres">
      <dgm:prSet presAssocID="{F4FD8DDF-1CA6-4AA0-B8D1-9A6664A9EFCA}" presName="spacer" presStyleCnt="0"/>
      <dgm:spPr/>
    </dgm:pt>
    <dgm:pt modelId="{50894F30-BEE2-45EC-936D-B505E1486FCF}" type="pres">
      <dgm:prSet presAssocID="{2F9F56BA-312D-4063-9C84-19C8431BE94A}" presName="parentText" presStyleLbl="node1" presStyleIdx="3" presStyleCnt="4" custScaleY="169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7C413-3B7B-4682-B505-992EB29BDEE5}" type="presOf" srcId="{955FAF95-7313-4D85-944F-3C8092E28C4C}" destId="{7C39B334-1007-4C19-8809-6A0ECC37EA95}" srcOrd="0" destOrd="0" presId="urn:microsoft.com/office/officeart/2005/8/layout/vList2"/>
    <dgm:cxn modelId="{4F9E350D-751A-4A39-9FDA-D5293B65E48E}" srcId="{955FAF95-7313-4D85-944F-3C8092E28C4C}" destId="{CFD40E1B-7DA3-48E8-B4D6-18FD7A48CA01}" srcOrd="1" destOrd="0" parTransId="{F467C4BA-7B8A-45F7-AF19-E13DD87B63A6}" sibTransId="{5CF33589-CC23-4805-9237-990BEB41D445}"/>
    <dgm:cxn modelId="{802F7FFB-ED78-4540-895E-A598CD4B0E00}" type="presOf" srcId="{2F9F56BA-312D-4063-9C84-19C8431BE94A}" destId="{50894F30-BEE2-45EC-936D-B505E1486FCF}" srcOrd="0" destOrd="0" presId="urn:microsoft.com/office/officeart/2005/8/layout/vList2"/>
    <dgm:cxn modelId="{AC836A77-DA77-4A19-BC7E-E31B9128F63E}" srcId="{955FAF95-7313-4D85-944F-3C8092E28C4C}" destId="{3A65F7EE-ED27-4E57-8E01-5276E76F5601}" srcOrd="0" destOrd="0" parTransId="{8DA6C788-3AAA-4372-B99C-C9BF4202ECE6}" sibTransId="{7091096B-225F-44B5-A941-25DD5937A082}"/>
    <dgm:cxn modelId="{95752459-6E4A-4AD1-9053-BCB5CCA3DD27}" srcId="{955FAF95-7313-4D85-944F-3C8092E28C4C}" destId="{0A6A81A3-41C8-4832-AF53-4122EEB5D1A1}" srcOrd="2" destOrd="0" parTransId="{8F7C00FF-4460-4B81-B8E2-CA629877589F}" sibTransId="{F4FD8DDF-1CA6-4AA0-B8D1-9A6664A9EFCA}"/>
    <dgm:cxn modelId="{879A52CD-5BC0-45C9-B079-A28AC659508E}" srcId="{955FAF95-7313-4D85-944F-3C8092E28C4C}" destId="{2F9F56BA-312D-4063-9C84-19C8431BE94A}" srcOrd="3" destOrd="0" parTransId="{208CFA25-EC42-4019-9C06-3E797673D92D}" sibTransId="{83F4B8CB-B64C-4D4F-AA9A-6E3407DE0AEE}"/>
    <dgm:cxn modelId="{604CADAD-F313-401E-A624-F63C158CE981}" type="presOf" srcId="{0A6A81A3-41C8-4832-AF53-4122EEB5D1A1}" destId="{27DE8107-4B06-46A6-84F3-6F6B6BF957E4}" srcOrd="0" destOrd="0" presId="urn:microsoft.com/office/officeart/2005/8/layout/vList2"/>
    <dgm:cxn modelId="{82B4E107-97DD-44E8-9AF9-684BCAE294A7}" type="presOf" srcId="{3A65F7EE-ED27-4E57-8E01-5276E76F5601}" destId="{60EA0211-E318-4253-BC40-1F7C6A7A3AC9}" srcOrd="0" destOrd="0" presId="urn:microsoft.com/office/officeart/2005/8/layout/vList2"/>
    <dgm:cxn modelId="{E8530E1B-8331-466A-8A39-02374E7B5E58}" type="presOf" srcId="{CFD40E1B-7DA3-48E8-B4D6-18FD7A48CA01}" destId="{2F00FBB6-6BF4-40F3-8F61-7A89569E89AE}" srcOrd="0" destOrd="0" presId="urn:microsoft.com/office/officeart/2005/8/layout/vList2"/>
    <dgm:cxn modelId="{13D3754D-A6A1-4FE1-9B8F-DC6D1707037B}" type="presParOf" srcId="{7C39B334-1007-4C19-8809-6A0ECC37EA95}" destId="{60EA0211-E318-4253-BC40-1F7C6A7A3AC9}" srcOrd="0" destOrd="0" presId="urn:microsoft.com/office/officeart/2005/8/layout/vList2"/>
    <dgm:cxn modelId="{1D40CA44-4CC5-4329-9EBC-E153DC5064F1}" type="presParOf" srcId="{7C39B334-1007-4C19-8809-6A0ECC37EA95}" destId="{2346F8C6-91E8-4673-BC93-70B43D44ED0A}" srcOrd="1" destOrd="0" presId="urn:microsoft.com/office/officeart/2005/8/layout/vList2"/>
    <dgm:cxn modelId="{644B17B7-DE7F-476F-949B-DE0EEECE57F7}" type="presParOf" srcId="{7C39B334-1007-4C19-8809-6A0ECC37EA95}" destId="{2F00FBB6-6BF4-40F3-8F61-7A89569E89AE}" srcOrd="2" destOrd="0" presId="urn:microsoft.com/office/officeart/2005/8/layout/vList2"/>
    <dgm:cxn modelId="{4A6BFFA8-623C-4CE9-9EEB-669BEF0FE5C9}" type="presParOf" srcId="{7C39B334-1007-4C19-8809-6A0ECC37EA95}" destId="{113E1AC1-A9BA-407B-A3E2-246CE25A3FBC}" srcOrd="3" destOrd="0" presId="urn:microsoft.com/office/officeart/2005/8/layout/vList2"/>
    <dgm:cxn modelId="{D47975D1-1496-4C47-A473-FC0D6934356A}" type="presParOf" srcId="{7C39B334-1007-4C19-8809-6A0ECC37EA95}" destId="{27DE8107-4B06-46A6-84F3-6F6B6BF957E4}" srcOrd="4" destOrd="0" presId="urn:microsoft.com/office/officeart/2005/8/layout/vList2"/>
    <dgm:cxn modelId="{2B57C434-7BEE-4253-AC78-3BF45CA8FCCA}" type="presParOf" srcId="{7C39B334-1007-4C19-8809-6A0ECC37EA95}" destId="{825B718A-61C6-418A-9584-091F47EB7D35}" srcOrd="5" destOrd="0" presId="urn:microsoft.com/office/officeart/2005/8/layout/vList2"/>
    <dgm:cxn modelId="{65CC5D80-9F63-49A4-ABE4-D748B83F3534}" type="presParOf" srcId="{7C39B334-1007-4C19-8809-6A0ECC37EA95}" destId="{50894F30-BEE2-45EC-936D-B505E1486F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CDA124-88BA-4ED7-87FE-9D4BBD285B4A}">
      <dsp:nvSpPr>
        <dsp:cNvPr id="0" name=""/>
        <dsp:cNvSpPr/>
      </dsp:nvSpPr>
      <dsp:spPr>
        <a:xfrm>
          <a:off x="1716659" y="0"/>
          <a:ext cx="5002924" cy="50029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8E4E1-7105-4483-95AC-BB199335679A}">
      <dsp:nvSpPr>
        <dsp:cNvPr id="0" name=""/>
        <dsp:cNvSpPr/>
      </dsp:nvSpPr>
      <dsp:spPr>
        <a:xfrm>
          <a:off x="328578" y="475277"/>
          <a:ext cx="3828137" cy="1951140"/>
        </a:xfrm>
        <a:prstGeom prst="roundRect">
          <a:avLst/>
        </a:prstGeom>
        <a:solidFill>
          <a:srgbClr val="66FF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Устойчив к хлорсодержащим  дезинфицирующим  средствам 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328578" y="475277"/>
        <a:ext cx="3828137" cy="1951140"/>
      </dsp:txXfrm>
    </dsp:sp>
    <dsp:sp modelId="{198CD264-FDBE-4F5C-AB38-D99DBF702287}">
      <dsp:nvSpPr>
        <dsp:cNvPr id="0" name=""/>
        <dsp:cNvSpPr/>
      </dsp:nvSpPr>
      <dsp:spPr>
        <a:xfrm>
          <a:off x="4286073" y="475277"/>
          <a:ext cx="4043562" cy="1951140"/>
        </a:xfrm>
        <a:prstGeom prst="roundRect">
          <a:avLst/>
        </a:prstGeom>
        <a:solidFill>
          <a:srgbClr val="FFC000">
            <a:alpha val="76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Выживает на различных объектах внешней среды 10-30 дней 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4286073" y="475277"/>
        <a:ext cx="4043562" cy="1951140"/>
      </dsp:txXfrm>
    </dsp:sp>
    <dsp:sp modelId="{A2BA2698-24FC-4AB8-8D09-BD3E69747051}">
      <dsp:nvSpPr>
        <dsp:cNvPr id="0" name=""/>
        <dsp:cNvSpPr/>
      </dsp:nvSpPr>
      <dsp:spPr>
        <a:xfrm>
          <a:off x="328588" y="2571764"/>
          <a:ext cx="3808528" cy="1951140"/>
        </a:xfrm>
        <a:prstGeom prst="roundRect">
          <a:avLst/>
        </a:prstGeom>
        <a:solidFill>
          <a:srgbClr val="FFC000">
            <a:alpha val="76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Не разрушается при многократном замораживании 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328588" y="2571764"/>
        <a:ext cx="3808528" cy="1951140"/>
      </dsp:txXfrm>
    </dsp:sp>
    <dsp:sp modelId="{6B2EDC3E-2447-4D23-8C8D-17615416A80A}">
      <dsp:nvSpPr>
        <dsp:cNvPr id="0" name=""/>
        <dsp:cNvSpPr/>
      </dsp:nvSpPr>
      <dsp:spPr>
        <a:xfrm>
          <a:off x="4235353" y="2576505"/>
          <a:ext cx="3951410" cy="1951140"/>
        </a:xfrm>
        <a:prstGeom prst="roundRect">
          <a:avLst/>
        </a:prstGeom>
        <a:solidFill>
          <a:srgbClr val="66FF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В фекалиях сохраняется от нескольких недель до 7 месяцев 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4235353" y="2576505"/>
        <a:ext cx="3951410" cy="1951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CC1314-0E90-406A-AC01-773B26E242D6}">
      <dsp:nvSpPr>
        <dsp:cNvPr id="0" name=""/>
        <dsp:cNvSpPr/>
      </dsp:nvSpPr>
      <dsp:spPr>
        <a:xfrm>
          <a:off x="0" y="13875"/>
          <a:ext cx="8715436" cy="1319598"/>
        </a:xfrm>
        <a:prstGeom prst="roundRect">
          <a:avLst/>
        </a:prstGeom>
        <a:solidFill>
          <a:srgbClr val="FF99FF">
            <a:alpha val="8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j-lt"/>
            </a:rPr>
            <a:t>Источник инфекции</a:t>
          </a:r>
          <a:r>
            <a:rPr lang="ru-RU" sz="2800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+mj-lt"/>
            </a:rPr>
            <a:t>– человек (больной или вирусоноситель – чаще мать или персонал)</a:t>
          </a:r>
          <a:endParaRPr lang="ru-RU" sz="2400" kern="1200" dirty="0">
            <a:solidFill>
              <a:schemeClr val="tx1"/>
            </a:solidFill>
            <a:latin typeface="+mj-lt"/>
          </a:endParaRPr>
        </a:p>
      </dsp:txBody>
      <dsp:txXfrm>
        <a:off x="0" y="13875"/>
        <a:ext cx="8715436" cy="1319598"/>
      </dsp:txXfrm>
    </dsp:sp>
    <dsp:sp modelId="{7BE0E4D0-487E-477A-830C-69914FDD2AFC}">
      <dsp:nvSpPr>
        <dsp:cNvPr id="0" name=""/>
        <dsp:cNvSpPr/>
      </dsp:nvSpPr>
      <dsp:spPr>
        <a:xfrm>
          <a:off x="0" y="1370913"/>
          <a:ext cx="8715436" cy="1225423"/>
        </a:xfrm>
        <a:prstGeom prst="roundRect">
          <a:avLst/>
        </a:prstGeom>
        <a:solidFill>
          <a:srgbClr val="FFFF00">
            <a:alpha val="64706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j-lt"/>
            </a:rPr>
            <a:t>Механизм передачи </a:t>
          </a:r>
          <a:r>
            <a:rPr lang="ru-RU" sz="2300" kern="1200" dirty="0" smtClean="0">
              <a:solidFill>
                <a:schemeClr val="tx1"/>
              </a:solidFill>
              <a:latin typeface="+mj-lt"/>
            </a:rPr>
            <a:t>– фекально-оральный</a:t>
          </a:r>
          <a:br>
            <a:rPr lang="ru-RU" sz="2300" kern="1200" dirty="0" smtClean="0">
              <a:solidFill>
                <a:schemeClr val="tx1"/>
              </a:solidFill>
              <a:latin typeface="+mj-lt"/>
            </a:rPr>
          </a:br>
          <a:r>
            <a:rPr lang="ru-RU" sz="2300" kern="1200" dirty="0" smtClean="0">
              <a:solidFill>
                <a:schemeClr val="tx1"/>
              </a:solidFill>
              <a:latin typeface="+mj-lt"/>
            </a:rPr>
            <a:t>(</a:t>
          </a:r>
          <a:r>
            <a:rPr lang="ru-RU" sz="2300" b="1" kern="1200" dirty="0" smtClean="0">
              <a:solidFill>
                <a:schemeClr val="tx1"/>
              </a:solidFill>
              <a:latin typeface="+mj-lt"/>
            </a:rPr>
            <a:t>пути передачи</a:t>
          </a:r>
          <a:r>
            <a:rPr lang="ru-RU" sz="2300" kern="1200" dirty="0" smtClean="0">
              <a:solidFill>
                <a:schemeClr val="tx1"/>
              </a:solidFill>
              <a:latin typeface="+mj-lt"/>
            </a:rPr>
            <a:t>: водный, пищевой, контактно-бытовой)</a:t>
          </a:r>
          <a:endParaRPr lang="ru-RU" sz="2300" kern="1200" dirty="0">
            <a:solidFill>
              <a:schemeClr val="tx1"/>
            </a:solidFill>
            <a:latin typeface="+mj-lt"/>
          </a:endParaRPr>
        </a:p>
      </dsp:txBody>
      <dsp:txXfrm>
        <a:off x="0" y="1370913"/>
        <a:ext cx="8715436" cy="1225423"/>
      </dsp:txXfrm>
    </dsp:sp>
    <dsp:sp modelId="{22F4C2CF-0D7B-4C6E-8DD3-4764D09F75AF}">
      <dsp:nvSpPr>
        <dsp:cNvPr id="0" name=""/>
        <dsp:cNvSpPr/>
      </dsp:nvSpPr>
      <dsp:spPr>
        <a:xfrm>
          <a:off x="0" y="2633776"/>
          <a:ext cx="8715436" cy="1326492"/>
        </a:xfrm>
        <a:prstGeom prst="roundRect">
          <a:avLst/>
        </a:prstGeom>
        <a:solidFill>
          <a:srgbClr val="92D050">
            <a:alpha val="7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j-lt"/>
            </a:rPr>
            <a:t>Инкубационный период </a:t>
          </a:r>
          <a:r>
            <a:rPr lang="ru-RU" sz="2600" kern="1200" dirty="0" smtClean="0">
              <a:solidFill>
                <a:schemeClr val="tx1"/>
              </a:solidFill>
              <a:latin typeface="+mj-lt"/>
            </a:rPr>
            <a:t>в среднем </a:t>
          </a:r>
          <a:r>
            <a:rPr lang="ru-RU" sz="260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1–3</a:t>
          </a:r>
          <a:r>
            <a:rPr lang="ru-RU" sz="2600" kern="1200" dirty="0" smtClean="0">
              <a:solidFill>
                <a:schemeClr val="tx1"/>
              </a:solidFill>
              <a:latin typeface="+mj-lt"/>
            </a:rPr>
            <a:t> дня</a:t>
          </a:r>
          <a:endParaRPr lang="ru-RU" sz="2600" kern="1200" dirty="0">
            <a:solidFill>
              <a:schemeClr val="tx1"/>
            </a:solidFill>
            <a:latin typeface="+mj-lt"/>
          </a:endParaRPr>
        </a:p>
      </dsp:txBody>
      <dsp:txXfrm>
        <a:off x="0" y="2633776"/>
        <a:ext cx="8715436" cy="1326492"/>
      </dsp:txXfrm>
    </dsp:sp>
    <dsp:sp modelId="{9BC0FB49-8CD5-4268-8F2E-1A473BE379DD}">
      <dsp:nvSpPr>
        <dsp:cNvPr id="0" name=""/>
        <dsp:cNvSpPr/>
      </dsp:nvSpPr>
      <dsp:spPr>
        <a:xfrm>
          <a:off x="0" y="3997709"/>
          <a:ext cx="8715436" cy="1346265"/>
        </a:xfrm>
        <a:prstGeom prst="roundRect">
          <a:avLst/>
        </a:prstGeom>
        <a:solidFill>
          <a:srgbClr val="00CCFF">
            <a:alpha val="64706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j-lt"/>
            </a:rPr>
            <a:t>Вирус поражает зрелые </a:t>
          </a:r>
          <a:r>
            <a:rPr lang="ru-RU" sz="2800" b="1" kern="1200" dirty="0" err="1" smtClean="0">
              <a:solidFill>
                <a:schemeClr val="tx1"/>
              </a:solidFill>
              <a:latin typeface="+mj-lt"/>
            </a:rPr>
            <a:t>энтероциты</a:t>
          </a:r>
          <a:r>
            <a:rPr lang="ru-RU" sz="2800" b="1" kern="1200" dirty="0" smtClean="0">
              <a:solidFill>
                <a:schemeClr val="tx1"/>
              </a:solidFill>
              <a:latin typeface="+mj-lt"/>
            </a:rPr>
            <a:t> </a:t>
          </a:r>
          <a:r>
            <a:rPr lang="ru-RU" sz="2600" b="0" kern="1200" dirty="0" smtClean="0">
              <a:solidFill>
                <a:schemeClr val="tx1"/>
              </a:solidFill>
              <a:latin typeface="+mj-lt"/>
            </a:rPr>
            <a:t>на верхушках ворсинок тонкого отдела кишечника </a:t>
          </a:r>
          <a:endParaRPr lang="ru-RU" sz="2600" b="0" kern="1200" dirty="0">
            <a:solidFill>
              <a:schemeClr val="tx1"/>
            </a:solidFill>
            <a:latin typeface="+mj-lt"/>
          </a:endParaRPr>
        </a:p>
      </dsp:txBody>
      <dsp:txXfrm>
        <a:off x="0" y="3997709"/>
        <a:ext cx="8715436" cy="13462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E0F181-9F48-4805-826F-CB9BCA0DA4B7}">
      <dsp:nvSpPr>
        <dsp:cNvPr id="0" name=""/>
        <dsp:cNvSpPr/>
      </dsp:nvSpPr>
      <dsp:spPr>
        <a:xfrm>
          <a:off x="4307" y="2476"/>
          <a:ext cx="8821092" cy="1634562"/>
        </a:xfrm>
        <a:prstGeom prst="roundRect">
          <a:avLst/>
        </a:prstGeom>
        <a:solidFill>
          <a:srgbClr val="FF99FF">
            <a:alpha val="6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Иммуноферментный анализ </a:t>
          </a:r>
          <a:r>
            <a:rPr lang="ru-RU" sz="2400" kern="1200" dirty="0" smtClean="0">
              <a:solidFill>
                <a:schemeClr val="tx1"/>
              </a:solidFill>
            </a:rPr>
            <a:t>(ИФА), определяющий </a:t>
          </a:r>
          <a:r>
            <a:rPr lang="ru-RU" sz="2400" kern="1200" dirty="0" err="1" smtClean="0">
              <a:solidFill>
                <a:schemeClr val="tx1"/>
              </a:solidFill>
            </a:rPr>
            <a:t>ротавирусный</a:t>
          </a:r>
          <a:r>
            <a:rPr lang="ru-RU" sz="2400" kern="1200" dirty="0" smtClean="0">
              <a:solidFill>
                <a:schemeClr val="tx1"/>
              </a:solidFill>
            </a:rPr>
            <a:t> антиген в кале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307" y="2476"/>
        <a:ext cx="8821092" cy="1634562"/>
      </dsp:txXfrm>
    </dsp:sp>
    <dsp:sp modelId="{C65ACAFE-D00C-4254-A42F-A2A62E6F932A}">
      <dsp:nvSpPr>
        <dsp:cNvPr id="0" name=""/>
        <dsp:cNvSpPr/>
      </dsp:nvSpPr>
      <dsp:spPr>
        <a:xfrm>
          <a:off x="4307" y="1718767"/>
          <a:ext cx="8821092" cy="1634562"/>
        </a:xfrm>
        <a:prstGeom prst="roundRect">
          <a:avLst/>
        </a:prstGeom>
        <a:solidFill>
          <a:srgbClr val="00CCFF">
            <a:alpha val="66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Тест-полоски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smtClean="0">
              <a:solidFill>
                <a:schemeClr val="tx1"/>
              </a:solidFill>
            </a:rPr>
            <a:t>и </a:t>
          </a:r>
          <a:r>
            <a:rPr lang="ru-RU" sz="2800" b="1" kern="1200" dirty="0" smtClean="0">
              <a:solidFill>
                <a:schemeClr val="tx1"/>
              </a:solidFill>
            </a:rPr>
            <a:t>реакция </a:t>
          </a:r>
          <a:r>
            <a:rPr lang="ru-RU" sz="2800" b="1" kern="1200" dirty="0" err="1" smtClean="0">
              <a:solidFill>
                <a:schemeClr val="tx1"/>
              </a:solidFill>
            </a:rPr>
            <a:t>латекс-агглютинации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400" kern="1200" dirty="0" smtClean="0">
              <a:solidFill>
                <a:schemeClr val="tx1"/>
              </a:solidFill>
            </a:rPr>
            <a:t>(простые методы и дающие быстрый результат, но менее чувствительные)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307" y="1718767"/>
        <a:ext cx="8821092" cy="1634562"/>
      </dsp:txXfrm>
    </dsp:sp>
    <dsp:sp modelId="{0A5EF70F-456B-4B22-8C86-6BC28B6F00AC}">
      <dsp:nvSpPr>
        <dsp:cNvPr id="0" name=""/>
        <dsp:cNvSpPr/>
      </dsp:nvSpPr>
      <dsp:spPr>
        <a:xfrm>
          <a:off x="4307" y="3435058"/>
          <a:ext cx="8821092" cy="1634562"/>
        </a:xfrm>
        <a:prstGeom prst="roundRect">
          <a:avLst/>
        </a:prstGeom>
        <a:solidFill>
          <a:srgbClr val="92D050">
            <a:alpha val="6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</a:rPr>
            <a:t>Обратно-транскриптазная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</a:rPr>
            <a:t>полимеразная</a:t>
          </a:r>
          <a:r>
            <a:rPr lang="ru-RU" sz="2800" b="1" kern="1200" dirty="0" smtClean="0">
              <a:solidFill>
                <a:schemeClr val="tx1"/>
              </a:solidFill>
            </a:rPr>
            <a:t> цепная реакция</a:t>
          </a:r>
          <a:r>
            <a:rPr lang="ru-RU" sz="2400" kern="1200" dirty="0" smtClean="0">
              <a:solidFill>
                <a:schemeClr val="tx1"/>
              </a:solidFill>
            </a:rPr>
            <a:t> (высокочувствительная в  отношении малых концентраций РВ в </a:t>
          </a:r>
          <a:r>
            <a:rPr lang="ru-RU" sz="2400" kern="1200" dirty="0" err="1" smtClean="0">
              <a:solidFill>
                <a:schemeClr val="tx1"/>
              </a:solidFill>
            </a:rPr>
            <a:t>копрологическом</a:t>
          </a:r>
          <a:r>
            <a:rPr lang="ru-RU" sz="2400" kern="1200" dirty="0" smtClean="0">
              <a:solidFill>
                <a:schemeClr val="tx1"/>
              </a:solidFill>
            </a:rPr>
            <a:t> субстрате, используется для идентификации штамма)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307" y="3435058"/>
        <a:ext cx="8821092" cy="1634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8EADC-7034-4FE7-9620-B76DC7D308FA}">
      <dsp:nvSpPr>
        <dsp:cNvPr id="0" name=""/>
        <dsp:cNvSpPr/>
      </dsp:nvSpPr>
      <dsp:spPr>
        <a:xfrm>
          <a:off x="664373" y="0"/>
          <a:ext cx="7529565" cy="50029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12B55-39F1-49BD-8158-504F562CA078}">
      <dsp:nvSpPr>
        <dsp:cNvPr id="0" name=""/>
        <dsp:cNvSpPr/>
      </dsp:nvSpPr>
      <dsp:spPr>
        <a:xfrm>
          <a:off x="114375" y="1567336"/>
          <a:ext cx="2260318" cy="2001169"/>
        </a:xfrm>
        <a:prstGeom prst="roundRect">
          <a:avLst/>
        </a:prstGeom>
        <a:solidFill>
          <a:srgbClr val="FFC000">
            <a:alpha val="7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Диарея</a:t>
          </a:r>
          <a:r>
            <a:rPr lang="ru-RU" sz="2400" b="1" kern="1200" dirty="0" smtClean="0">
              <a:solidFill>
                <a:schemeClr val="tx1"/>
              </a:solidFill>
            </a:rPr>
            <a:t/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(до 40 раз в сутки)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14375" y="1567336"/>
        <a:ext cx="2260318" cy="2001169"/>
      </dsp:txXfrm>
    </dsp:sp>
    <dsp:sp modelId="{E19A993D-E2B7-40F9-8E77-E9F46D7F30E3}">
      <dsp:nvSpPr>
        <dsp:cNvPr id="0" name=""/>
        <dsp:cNvSpPr/>
      </dsp:nvSpPr>
      <dsp:spPr>
        <a:xfrm>
          <a:off x="2470383" y="1492712"/>
          <a:ext cx="2132396" cy="2001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68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Эксикоз</a:t>
          </a:r>
          <a:r>
            <a:rPr lang="ru-RU" sz="2400" b="1" kern="1200" dirty="0" smtClean="0">
              <a:solidFill>
                <a:schemeClr val="tx1"/>
              </a:solidFill>
            </a:rPr>
            <a:t>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470383" y="1492712"/>
        <a:ext cx="2132396" cy="2001169"/>
      </dsp:txXfrm>
    </dsp:sp>
    <dsp:sp modelId="{E291EE5E-7086-47F8-B084-DB2A068C6624}">
      <dsp:nvSpPr>
        <dsp:cNvPr id="0" name=""/>
        <dsp:cNvSpPr/>
      </dsp:nvSpPr>
      <dsp:spPr>
        <a:xfrm>
          <a:off x="4788471" y="1500877"/>
          <a:ext cx="3980373" cy="2001169"/>
        </a:xfrm>
        <a:prstGeom prst="roundRect">
          <a:avLst/>
        </a:prstGeom>
        <a:solidFill>
          <a:srgbClr val="FF0000">
            <a:alpha val="5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chemeClr val="tx1"/>
              </a:solidFill>
            </a:rPr>
            <a:t>Гиповолемический</a:t>
          </a:r>
          <a:r>
            <a:rPr lang="ru-RU" sz="2600" b="1" kern="1200" dirty="0" smtClean="0">
              <a:solidFill>
                <a:schemeClr val="tx1"/>
              </a:solidFill>
            </a:rPr>
            <a:t> шок и поражение ЦНС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788471" y="1500877"/>
        <a:ext cx="3980373" cy="20011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A0211-E318-4253-BC40-1F7C6A7A3AC9}">
      <dsp:nvSpPr>
        <dsp:cNvPr id="0" name=""/>
        <dsp:cNvSpPr/>
      </dsp:nvSpPr>
      <dsp:spPr>
        <a:xfrm>
          <a:off x="0" y="102721"/>
          <a:ext cx="8786874" cy="1080251"/>
        </a:xfrm>
        <a:prstGeom prst="roundRect">
          <a:avLst/>
        </a:prstGeom>
        <a:solidFill>
          <a:srgbClr val="00B0F0">
            <a:alpha val="22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Наибольшая частота случаев НЭК, </a:t>
          </a:r>
          <a:r>
            <a:rPr lang="en-US" sz="2000" b="1" kern="1200" dirty="0" smtClean="0">
              <a:solidFill>
                <a:schemeClr val="tx1"/>
              </a:solidFill>
            </a:rPr>
            <a:t>  </a:t>
          </a:r>
          <a:r>
            <a:rPr lang="ru-RU" sz="2000" b="1" kern="1200" dirty="0" smtClean="0">
              <a:solidFill>
                <a:schemeClr val="tx1"/>
              </a:solidFill>
            </a:rPr>
            <a:t>ассоциированного с РВ – среди </a:t>
          </a:r>
          <a:r>
            <a:rPr lang="ru-RU" sz="2000" b="1" kern="1200" dirty="0" err="1" smtClean="0">
              <a:solidFill>
                <a:schemeClr val="tx1"/>
              </a:solidFill>
            </a:rPr>
            <a:t>недошошенных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02721"/>
        <a:ext cx="8786874" cy="1080251"/>
      </dsp:txXfrm>
    </dsp:sp>
    <dsp:sp modelId="{2F00FBB6-6BF4-40F3-8F61-7A89569E89AE}">
      <dsp:nvSpPr>
        <dsp:cNvPr id="0" name=""/>
        <dsp:cNvSpPr/>
      </dsp:nvSpPr>
      <dsp:spPr>
        <a:xfrm>
          <a:off x="0" y="1233752"/>
          <a:ext cx="8786874" cy="1296337"/>
        </a:xfrm>
        <a:prstGeom prst="roundRect">
          <a:avLst/>
        </a:prstGeom>
        <a:solidFill>
          <a:srgbClr val="0070C0">
            <a:alpha val="3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РВГЭ у недоношенных сопровождается значительными затруднениями вскармливания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233752"/>
        <a:ext cx="8786874" cy="1296337"/>
      </dsp:txXfrm>
    </dsp:sp>
    <dsp:sp modelId="{27DE8107-4B06-46A6-84F3-6F6B6BF957E4}">
      <dsp:nvSpPr>
        <dsp:cNvPr id="0" name=""/>
        <dsp:cNvSpPr/>
      </dsp:nvSpPr>
      <dsp:spPr>
        <a:xfrm>
          <a:off x="0" y="2555952"/>
          <a:ext cx="8786874" cy="1145022"/>
        </a:xfrm>
        <a:prstGeom prst="roundRect">
          <a:avLst/>
        </a:prstGeom>
        <a:solidFill>
          <a:srgbClr val="00B0F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Иммуносупрессивное</a:t>
          </a:r>
          <a:r>
            <a:rPr lang="ru-RU" sz="2000" b="1" kern="1200" dirty="0" smtClean="0">
              <a:solidFill>
                <a:schemeClr val="tx1"/>
              </a:solidFill>
            </a:rPr>
            <a:t> действие </a:t>
          </a:r>
          <a:r>
            <a:rPr lang="ru-RU" sz="2000" b="1" kern="1200" dirty="0" err="1" smtClean="0">
              <a:solidFill>
                <a:schemeClr val="tx1"/>
              </a:solidFill>
            </a:rPr>
            <a:t>ротавируса</a:t>
          </a:r>
          <a:r>
            <a:rPr lang="ru-RU" sz="2000" b="1" kern="1200" dirty="0" smtClean="0">
              <a:solidFill>
                <a:schemeClr val="tx1"/>
              </a:solidFill>
            </a:rPr>
            <a:t> у недоношенных проявляется </a:t>
          </a:r>
          <a:r>
            <a:rPr lang="ru-RU" sz="2000" b="1" kern="1200" dirty="0" err="1" smtClean="0">
              <a:solidFill>
                <a:schemeClr val="tx1"/>
              </a:solidFill>
            </a:rPr>
            <a:t>нейтропенией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555952"/>
        <a:ext cx="8786874" cy="1145022"/>
      </dsp:txXfrm>
    </dsp:sp>
    <dsp:sp modelId="{50894F30-BEE2-45EC-936D-B505E1486FCF}">
      <dsp:nvSpPr>
        <dsp:cNvPr id="0" name=""/>
        <dsp:cNvSpPr/>
      </dsp:nvSpPr>
      <dsp:spPr>
        <a:xfrm>
          <a:off x="0" y="3787375"/>
          <a:ext cx="8786874" cy="1278158"/>
        </a:xfrm>
        <a:prstGeom prst="roundRect">
          <a:avLst/>
        </a:prstGeom>
        <a:solidFill>
          <a:srgbClr val="002060">
            <a:alpha val="2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 недоношенных </a:t>
          </a:r>
          <a:r>
            <a:rPr lang="ru-RU" sz="2000" b="1" kern="1200" dirty="0" err="1" smtClean="0">
              <a:solidFill>
                <a:schemeClr val="tx1"/>
              </a:solidFill>
            </a:rPr>
            <a:t>ротавирус</a:t>
          </a:r>
          <a:r>
            <a:rPr lang="ru-RU" sz="2000" b="1" kern="1200" dirty="0" smtClean="0">
              <a:solidFill>
                <a:schemeClr val="tx1"/>
              </a:solidFill>
            </a:rPr>
            <a:t> может провоцировать наслоение </a:t>
          </a:r>
          <a:r>
            <a:rPr lang="ru-RU" sz="2000" b="1" kern="1200" dirty="0" err="1" smtClean="0">
              <a:solidFill>
                <a:schemeClr val="tx1"/>
              </a:solidFill>
            </a:rPr>
            <a:t>нозокомиальной</a:t>
          </a:r>
          <a:r>
            <a:rPr lang="ru-RU" sz="2000" b="1" kern="1200" dirty="0" smtClean="0">
              <a:solidFill>
                <a:schemeClr val="tx1"/>
              </a:solidFill>
            </a:rPr>
            <a:t> бактериальной инфекции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787375"/>
        <a:ext cx="8786874" cy="127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4232-904C-4ADC-819F-4B3F6BDE98B1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BB98-E2BF-4453-9BFE-D7BE9BD4F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BB98-E2BF-4453-9BFE-D7BE9BD4F4F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5FE2FD-4A08-425B-AA86-B9AD7D2DBAB5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4B3675-32B1-4811-8AFA-327381A80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4582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Ротавирусная</a:t>
            </a:r>
            <a:r>
              <a:rPr lang="ru-RU" dirty="0" smtClean="0">
                <a:solidFill>
                  <a:srgbClr val="FFFF00"/>
                </a:solidFill>
              </a:rPr>
              <a:t> инфекция и специфическая профилактика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357694"/>
            <a:ext cx="6000792" cy="1928826"/>
          </a:xfrm>
        </p:spPr>
        <p:txBody>
          <a:bodyPr/>
          <a:lstStyle/>
          <a:p>
            <a:pPr algn="ctr"/>
            <a:r>
              <a:rPr lang="ru-RU" dirty="0" smtClean="0"/>
              <a:t>Тихонова А.Ш.</a:t>
            </a:r>
          </a:p>
          <a:p>
            <a:pPr algn="ctr"/>
            <a:r>
              <a:rPr lang="ru-RU" dirty="0" smtClean="0"/>
              <a:t>Ст. преподаватель кафедры педиатрии ФГБУ ФНКЦ ФМБА России, АПО</a:t>
            </a:r>
          </a:p>
          <a:p>
            <a:pPr algn="ctr"/>
            <a:r>
              <a:rPr lang="ru-RU" dirty="0" smtClean="0"/>
              <a:t>202</a:t>
            </a:r>
            <a:r>
              <a:rPr lang="en-US" smtClean="0"/>
              <a:t>3</a:t>
            </a: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8" y="785794"/>
            <a:ext cx="90749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Патогенез РВИ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29684" cy="857256"/>
          </a:xfrm>
          <a:solidFill>
            <a:srgbClr val="00CCFF">
              <a:alpha val="6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Вирус поражает зрелые </a:t>
            </a:r>
            <a:r>
              <a:rPr lang="ru-RU" sz="3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энтероциты</a:t>
            </a:r>
            <a:r>
              <a:rPr lang="ru-RU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3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</a:br>
            <a:endParaRPr lang="ru-RU" sz="3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01080" cy="50720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помощью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шипов – белков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цепляется за ворсинки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энтероцита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сбрасывает наружную оболочку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Вирусная частица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входит в цитоплазму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клетки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реплицирует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продуцирует токсин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вирусные частицы покидают инфицированную клетку, чтобы поражать здоровые клетки </a:t>
            </a:r>
          </a:p>
          <a:p>
            <a:pPr>
              <a:spcAft>
                <a:spcPts val="60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Энтероциты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гибнут и осмотическая жидкость выходит в просвет кишечника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42910" y="2071678"/>
            <a:ext cx="214314" cy="1000132"/>
          </a:xfrm>
          <a:prstGeom prst="downArrow">
            <a:avLst/>
          </a:prstGeom>
          <a:solidFill>
            <a:srgbClr val="FFCC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2910" y="3500438"/>
            <a:ext cx="214314" cy="285752"/>
          </a:xfrm>
          <a:prstGeom prst="downArrow">
            <a:avLst/>
          </a:prstGeom>
          <a:solidFill>
            <a:srgbClr val="FFCC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42910" y="4071942"/>
            <a:ext cx="214314" cy="285752"/>
          </a:xfrm>
          <a:prstGeom prst="downArrow">
            <a:avLst/>
          </a:prstGeom>
          <a:solidFill>
            <a:srgbClr val="FFCC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42910" y="4786322"/>
            <a:ext cx="214314" cy="1000132"/>
          </a:xfrm>
          <a:prstGeom prst="downArrow">
            <a:avLst/>
          </a:prstGeom>
          <a:solidFill>
            <a:srgbClr val="FFCC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tavirus+Inf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69" y="89273"/>
            <a:ext cx="8836587" cy="6627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Клинические симптомы РВИ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493148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Острое начало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рвота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интоксикации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лихорадка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фебрильная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субфебрильная), озноб, слабость, головокружение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энтерита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водянистая диарея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боли в животе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метеоризм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Катаральный синдром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2970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Осложнения РВИ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4292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Эксикоз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ГВШ </a:t>
            </a:r>
          </a:p>
          <a:p>
            <a:pPr>
              <a:spcAft>
                <a:spcPts val="60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Присоединение бактериальных осложнений:</a:t>
            </a:r>
          </a:p>
          <a:p>
            <a:pPr>
              <a:spcAft>
                <a:spcPts val="60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некротизирующий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энтероколит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(у недоношенных)</a:t>
            </a:r>
          </a:p>
          <a:p>
            <a:pPr>
              <a:spcAft>
                <a:spcPts val="600"/>
              </a:spcAft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гемморрагический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гастроэнтерит</a:t>
            </a:r>
          </a:p>
          <a:p>
            <a:pPr>
              <a:spcAft>
                <a:spcPts val="6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Патология печени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гепатомегалия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 и почек </a:t>
            </a:r>
          </a:p>
          <a:p>
            <a:pPr>
              <a:spcAft>
                <a:spcPts val="6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РВ-суперинфекции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(нередко в кишечных отделениях)</a:t>
            </a:r>
          </a:p>
          <a:p>
            <a:pPr>
              <a:spcAft>
                <a:spcPts val="6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Поражения ЦНС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(судороги, апноэ, нарушения сознания)</a:t>
            </a:r>
          </a:p>
          <a:p>
            <a:pPr>
              <a:spcAft>
                <a:spcPts val="6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Пневмония,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Анемия, Миокардит, Панкреатит</a:t>
            </a:r>
          </a:p>
          <a:p>
            <a:pPr>
              <a:spcAft>
                <a:spcPts val="6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Летальный исход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позднем обращении за мед. помощью и неадекватном лечении!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/>
          <a:lstStyle/>
          <a:p>
            <a:r>
              <a:rPr lang="ru-RU" dirty="0" smtClean="0"/>
              <a:t>Внекишечные проявления  РВИ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860048"/>
          </a:xfrm>
          <a:noFill/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Рвота, диарея,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гастроэнтерит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дегидротация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Виремия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пневмония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панкреатит,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энцефалопатия (судороги)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714752"/>
            <a:ext cx="4572032" cy="714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675620" y="3714750"/>
            <a:ext cx="1706005" cy="2354814"/>
          </a:xfrm>
          <a:custGeom>
            <a:avLst/>
            <a:gdLst>
              <a:gd name="connsiteX0" fmla="*/ 1706005 w 1706005"/>
              <a:gd name="connsiteY0" fmla="*/ 95250 h 2354814"/>
              <a:gd name="connsiteX1" fmla="*/ 1696480 w 1706005"/>
              <a:gd name="connsiteY1" fmla="*/ 180975 h 2354814"/>
              <a:gd name="connsiteX2" fmla="*/ 1686955 w 1706005"/>
              <a:gd name="connsiteY2" fmla="*/ 485775 h 2354814"/>
              <a:gd name="connsiteX3" fmla="*/ 1648855 w 1706005"/>
              <a:gd name="connsiteY3" fmla="*/ 571500 h 2354814"/>
              <a:gd name="connsiteX4" fmla="*/ 1620280 w 1706005"/>
              <a:gd name="connsiteY4" fmla="*/ 590550 h 2354814"/>
              <a:gd name="connsiteX5" fmla="*/ 1610755 w 1706005"/>
              <a:gd name="connsiteY5" fmla="*/ 619125 h 2354814"/>
              <a:gd name="connsiteX6" fmla="*/ 1572655 w 1706005"/>
              <a:gd name="connsiteY6" fmla="*/ 676275 h 2354814"/>
              <a:gd name="connsiteX7" fmla="*/ 1544080 w 1706005"/>
              <a:gd name="connsiteY7" fmla="*/ 733425 h 2354814"/>
              <a:gd name="connsiteX8" fmla="*/ 1525030 w 1706005"/>
              <a:gd name="connsiteY8" fmla="*/ 809625 h 2354814"/>
              <a:gd name="connsiteX9" fmla="*/ 1505980 w 1706005"/>
              <a:gd name="connsiteY9" fmla="*/ 1009650 h 2354814"/>
              <a:gd name="connsiteX10" fmla="*/ 1496455 w 1706005"/>
              <a:gd name="connsiteY10" fmla="*/ 1047750 h 2354814"/>
              <a:gd name="connsiteX11" fmla="*/ 1467880 w 1706005"/>
              <a:gd name="connsiteY11" fmla="*/ 1133475 h 2354814"/>
              <a:gd name="connsiteX12" fmla="*/ 1439305 w 1706005"/>
              <a:gd name="connsiteY12" fmla="*/ 1143000 h 2354814"/>
              <a:gd name="connsiteX13" fmla="*/ 1363105 w 1706005"/>
              <a:gd name="connsiteY13" fmla="*/ 1171575 h 2354814"/>
              <a:gd name="connsiteX14" fmla="*/ 1315480 w 1706005"/>
              <a:gd name="connsiteY14" fmla="*/ 1219200 h 2354814"/>
              <a:gd name="connsiteX15" fmla="*/ 1258330 w 1706005"/>
              <a:gd name="connsiteY15" fmla="*/ 1276350 h 2354814"/>
              <a:gd name="connsiteX16" fmla="*/ 1248805 w 1706005"/>
              <a:gd name="connsiteY16" fmla="*/ 1304925 h 2354814"/>
              <a:gd name="connsiteX17" fmla="*/ 1229755 w 1706005"/>
              <a:gd name="connsiteY17" fmla="*/ 1419225 h 2354814"/>
              <a:gd name="connsiteX18" fmla="*/ 1210705 w 1706005"/>
              <a:gd name="connsiteY18" fmla="*/ 1476375 h 2354814"/>
              <a:gd name="connsiteX19" fmla="*/ 1172605 w 1706005"/>
              <a:gd name="connsiteY19" fmla="*/ 1533525 h 2354814"/>
              <a:gd name="connsiteX20" fmla="*/ 1115455 w 1706005"/>
              <a:gd name="connsiteY20" fmla="*/ 1590675 h 2354814"/>
              <a:gd name="connsiteX21" fmla="*/ 1096405 w 1706005"/>
              <a:gd name="connsiteY21" fmla="*/ 1619250 h 2354814"/>
              <a:gd name="connsiteX22" fmla="*/ 963055 w 1706005"/>
              <a:gd name="connsiteY22" fmla="*/ 1638300 h 2354814"/>
              <a:gd name="connsiteX23" fmla="*/ 915430 w 1706005"/>
              <a:gd name="connsiteY23" fmla="*/ 1704975 h 2354814"/>
              <a:gd name="connsiteX24" fmla="*/ 896380 w 1706005"/>
              <a:gd name="connsiteY24" fmla="*/ 1733550 h 2354814"/>
              <a:gd name="connsiteX25" fmla="*/ 867805 w 1706005"/>
              <a:gd name="connsiteY25" fmla="*/ 1762125 h 2354814"/>
              <a:gd name="connsiteX26" fmla="*/ 839230 w 1706005"/>
              <a:gd name="connsiteY26" fmla="*/ 1828800 h 2354814"/>
              <a:gd name="connsiteX27" fmla="*/ 801130 w 1706005"/>
              <a:gd name="connsiteY27" fmla="*/ 1885950 h 2354814"/>
              <a:gd name="connsiteX28" fmla="*/ 772555 w 1706005"/>
              <a:gd name="connsiteY28" fmla="*/ 1971675 h 2354814"/>
              <a:gd name="connsiteX29" fmla="*/ 763030 w 1706005"/>
              <a:gd name="connsiteY29" fmla="*/ 2000250 h 2354814"/>
              <a:gd name="connsiteX30" fmla="*/ 753505 w 1706005"/>
              <a:gd name="connsiteY30" fmla="*/ 2028825 h 2354814"/>
              <a:gd name="connsiteX31" fmla="*/ 763030 w 1706005"/>
              <a:gd name="connsiteY31" fmla="*/ 2133600 h 2354814"/>
              <a:gd name="connsiteX32" fmla="*/ 782080 w 1706005"/>
              <a:gd name="connsiteY32" fmla="*/ 2200275 h 2354814"/>
              <a:gd name="connsiteX33" fmla="*/ 791605 w 1706005"/>
              <a:gd name="connsiteY33" fmla="*/ 2257425 h 2354814"/>
              <a:gd name="connsiteX34" fmla="*/ 810655 w 1706005"/>
              <a:gd name="connsiteY34" fmla="*/ 2314575 h 2354814"/>
              <a:gd name="connsiteX35" fmla="*/ 772555 w 1706005"/>
              <a:gd name="connsiteY35" fmla="*/ 2343150 h 2354814"/>
              <a:gd name="connsiteX36" fmla="*/ 715405 w 1706005"/>
              <a:gd name="connsiteY36" fmla="*/ 2295525 h 2354814"/>
              <a:gd name="connsiteX37" fmla="*/ 686830 w 1706005"/>
              <a:gd name="connsiteY37" fmla="*/ 2276475 h 2354814"/>
              <a:gd name="connsiteX38" fmla="*/ 658255 w 1706005"/>
              <a:gd name="connsiteY38" fmla="*/ 2219325 h 2354814"/>
              <a:gd name="connsiteX39" fmla="*/ 639205 w 1706005"/>
              <a:gd name="connsiteY39" fmla="*/ 2171700 h 2354814"/>
              <a:gd name="connsiteX40" fmla="*/ 620155 w 1706005"/>
              <a:gd name="connsiteY40" fmla="*/ 2143125 h 2354814"/>
              <a:gd name="connsiteX41" fmla="*/ 591580 w 1706005"/>
              <a:gd name="connsiteY41" fmla="*/ 2085975 h 2354814"/>
              <a:gd name="connsiteX42" fmla="*/ 553480 w 1706005"/>
              <a:gd name="connsiteY42" fmla="*/ 2047875 h 2354814"/>
              <a:gd name="connsiteX43" fmla="*/ 524905 w 1706005"/>
              <a:gd name="connsiteY43" fmla="*/ 1990725 h 2354814"/>
              <a:gd name="connsiteX44" fmla="*/ 496330 w 1706005"/>
              <a:gd name="connsiteY44" fmla="*/ 1962150 h 2354814"/>
              <a:gd name="connsiteX45" fmla="*/ 458230 w 1706005"/>
              <a:gd name="connsiteY45" fmla="*/ 1895475 h 2354814"/>
              <a:gd name="connsiteX46" fmla="*/ 429655 w 1706005"/>
              <a:gd name="connsiteY46" fmla="*/ 1876425 h 2354814"/>
              <a:gd name="connsiteX47" fmla="*/ 382030 w 1706005"/>
              <a:gd name="connsiteY47" fmla="*/ 1800225 h 2354814"/>
              <a:gd name="connsiteX48" fmla="*/ 353455 w 1706005"/>
              <a:gd name="connsiteY48" fmla="*/ 1790700 h 2354814"/>
              <a:gd name="connsiteX49" fmla="*/ 286780 w 1706005"/>
              <a:gd name="connsiteY49" fmla="*/ 1704975 h 2354814"/>
              <a:gd name="connsiteX50" fmla="*/ 277255 w 1706005"/>
              <a:gd name="connsiteY50" fmla="*/ 1676400 h 2354814"/>
              <a:gd name="connsiteX51" fmla="*/ 248680 w 1706005"/>
              <a:gd name="connsiteY51" fmla="*/ 1657350 h 2354814"/>
              <a:gd name="connsiteX52" fmla="*/ 229630 w 1706005"/>
              <a:gd name="connsiteY52" fmla="*/ 1600200 h 2354814"/>
              <a:gd name="connsiteX53" fmla="*/ 248680 w 1706005"/>
              <a:gd name="connsiteY53" fmla="*/ 1524000 h 2354814"/>
              <a:gd name="connsiteX54" fmla="*/ 267730 w 1706005"/>
              <a:gd name="connsiteY54" fmla="*/ 1495425 h 2354814"/>
              <a:gd name="connsiteX55" fmla="*/ 248680 w 1706005"/>
              <a:gd name="connsiteY55" fmla="*/ 1400175 h 2354814"/>
              <a:gd name="connsiteX56" fmla="*/ 239155 w 1706005"/>
              <a:gd name="connsiteY56" fmla="*/ 1371600 h 2354814"/>
              <a:gd name="connsiteX57" fmla="*/ 210580 w 1706005"/>
              <a:gd name="connsiteY57" fmla="*/ 1333500 h 2354814"/>
              <a:gd name="connsiteX58" fmla="*/ 172480 w 1706005"/>
              <a:gd name="connsiteY58" fmla="*/ 1295400 h 2354814"/>
              <a:gd name="connsiteX59" fmla="*/ 124855 w 1706005"/>
              <a:gd name="connsiteY59" fmla="*/ 1247775 h 2354814"/>
              <a:gd name="connsiteX60" fmla="*/ 86755 w 1706005"/>
              <a:gd name="connsiteY60" fmla="*/ 1171575 h 2354814"/>
              <a:gd name="connsiteX61" fmla="*/ 77230 w 1706005"/>
              <a:gd name="connsiteY61" fmla="*/ 1143000 h 2354814"/>
              <a:gd name="connsiteX62" fmla="*/ 29605 w 1706005"/>
              <a:gd name="connsiteY62" fmla="*/ 1076325 h 2354814"/>
              <a:gd name="connsiteX63" fmla="*/ 20080 w 1706005"/>
              <a:gd name="connsiteY63" fmla="*/ 1028700 h 2354814"/>
              <a:gd name="connsiteX64" fmla="*/ 10555 w 1706005"/>
              <a:gd name="connsiteY64" fmla="*/ 990600 h 2354814"/>
              <a:gd name="connsiteX65" fmla="*/ 1030 w 1706005"/>
              <a:gd name="connsiteY65" fmla="*/ 933450 h 2354814"/>
              <a:gd name="connsiteX66" fmla="*/ 20080 w 1706005"/>
              <a:gd name="connsiteY66" fmla="*/ 638175 h 2354814"/>
              <a:gd name="connsiteX67" fmla="*/ 58180 w 1706005"/>
              <a:gd name="connsiteY67" fmla="*/ 619125 h 2354814"/>
              <a:gd name="connsiteX68" fmla="*/ 143905 w 1706005"/>
              <a:gd name="connsiteY68" fmla="*/ 581025 h 2354814"/>
              <a:gd name="connsiteX69" fmla="*/ 162955 w 1706005"/>
              <a:gd name="connsiteY69" fmla="*/ 552450 h 2354814"/>
              <a:gd name="connsiteX70" fmla="*/ 143905 w 1706005"/>
              <a:gd name="connsiteY70" fmla="*/ 514350 h 2354814"/>
              <a:gd name="connsiteX71" fmla="*/ 105805 w 1706005"/>
              <a:gd name="connsiteY71" fmla="*/ 466725 h 2354814"/>
              <a:gd name="connsiteX72" fmla="*/ 96280 w 1706005"/>
              <a:gd name="connsiteY72" fmla="*/ 419100 h 2354814"/>
              <a:gd name="connsiteX73" fmla="*/ 58180 w 1706005"/>
              <a:gd name="connsiteY73" fmla="*/ 352425 h 2354814"/>
              <a:gd name="connsiteX74" fmla="*/ 48655 w 1706005"/>
              <a:gd name="connsiteY74" fmla="*/ 66675 h 2354814"/>
              <a:gd name="connsiteX75" fmla="*/ 58180 w 1706005"/>
              <a:gd name="connsiteY75" fmla="*/ 57150 h 2354814"/>
              <a:gd name="connsiteX76" fmla="*/ 39130 w 1706005"/>
              <a:gd name="connsiteY76" fmla="*/ 0 h 235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706005" h="2354814">
                <a:moveTo>
                  <a:pt x="1706005" y="95250"/>
                </a:moveTo>
                <a:cubicBezTo>
                  <a:pt x="1702830" y="123825"/>
                  <a:pt x="1697881" y="152258"/>
                  <a:pt x="1696480" y="180975"/>
                </a:cubicBezTo>
                <a:cubicBezTo>
                  <a:pt x="1691527" y="282504"/>
                  <a:pt x="1694955" y="384441"/>
                  <a:pt x="1686955" y="485775"/>
                </a:cubicBezTo>
                <a:cubicBezTo>
                  <a:pt x="1685338" y="506255"/>
                  <a:pt x="1667041" y="553314"/>
                  <a:pt x="1648855" y="571500"/>
                </a:cubicBezTo>
                <a:cubicBezTo>
                  <a:pt x="1640760" y="579595"/>
                  <a:pt x="1629805" y="584200"/>
                  <a:pt x="1620280" y="590550"/>
                </a:cubicBezTo>
                <a:cubicBezTo>
                  <a:pt x="1617105" y="600075"/>
                  <a:pt x="1615631" y="610348"/>
                  <a:pt x="1610755" y="619125"/>
                </a:cubicBezTo>
                <a:cubicBezTo>
                  <a:pt x="1599636" y="639139"/>
                  <a:pt x="1579895" y="654555"/>
                  <a:pt x="1572655" y="676275"/>
                </a:cubicBezTo>
                <a:cubicBezTo>
                  <a:pt x="1548714" y="748099"/>
                  <a:pt x="1581009" y="659567"/>
                  <a:pt x="1544080" y="733425"/>
                </a:cubicBezTo>
                <a:cubicBezTo>
                  <a:pt x="1534317" y="752951"/>
                  <a:pt x="1528653" y="791511"/>
                  <a:pt x="1525030" y="809625"/>
                </a:cubicBezTo>
                <a:cubicBezTo>
                  <a:pt x="1519449" y="887752"/>
                  <a:pt x="1519014" y="937962"/>
                  <a:pt x="1505980" y="1009650"/>
                </a:cubicBezTo>
                <a:cubicBezTo>
                  <a:pt x="1503638" y="1022530"/>
                  <a:pt x="1499022" y="1034913"/>
                  <a:pt x="1496455" y="1047750"/>
                </a:cubicBezTo>
                <a:cubicBezTo>
                  <a:pt x="1490701" y="1076522"/>
                  <a:pt x="1494292" y="1112345"/>
                  <a:pt x="1467880" y="1133475"/>
                </a:cubicBezTo>
                <a:cubicBezTo>
                  <a:pt x="1460040" y="1139747"/>
                  <a:pt x="1448533" y="1139045"/>
                  <a:pt x="1439305" y="1143000"/>
                </a:cubicBezTo>
                <a:cubicBezTo>
                  <a:pt x="1369573" y="1172885"/>
                  <a:pt x="1433349" y="1154014"/>
                  <a:pt x="1363105" y="1171575"/>
                </a:cubicBezTo>
                <a:cubicBezTo>
                  <a:pt x="1304223" y="1210830"/>
                  <a:pt x="1361662" y="1167245"/>
                  <a:pt x="1315480" y="1219200"/>
                </a:cubicBezTo>
                <a:cubicBezTo>
                  <a:pt x="1297582" y="1239336"/>
                  <a:pt x="1258330" y="1276350"/>
                  <a:pt x="1258330" y="1276350"/>
                </a:cubicBezTo>
                <a:cubicBezTo>
                  <a:pt x="1255155" y="1285875"/>
                  <a:pt x="1250601" y="1295047"/>
                  <a:pt x="1248805" y="1304925"/>
                </a:cubicBezTo>
                <a:cubicBezTo>
                  <a:pt x="1234258" y="1384931"/>
                  <a:pt x="1247226" y="1360988"/>
                  <a:pt x="1229755" y="1419225"/>
                </a:cubicBezTo>
                <a:cubicBezTo>
                  <a:pt x="1223985" y="1438459"/>
                  <a:pt x="1221844" y="1459667"/>
                  <a:pt x="1210705" y="1476375"/>
                </a:cubicBezTo>
                <a:cubicBezTo>
                  <a:pt x="1198005" y="1495425"/>
                  <a:pt x="1188794" y="1517336"/>
                  <a:pt x="1172605" y="1533525"/>
                </a:cubicBezTo>
                <a:cubicBezTo>
                  <a:pt x="1153555" y="1552575"/>
                  <a:pt x="1130399" y="1568259"/>
                  <a:pt x="1115455" y="1590675"/>
                </a:cubicBezTo>
                <a:cubicBezTo>
                  <a:pt x="1109105" y="1600200"/>
                  <a:pt x="1107332" y="1615835"/>
                  <a:pt x="1096405" y="1619250"/>
                </a:cubicBezTo>
                <a:cubicBezTo>
                  <a:pt x="1053548" y="1632643"/>
                  <a:pt x="1007505" y="1631950"/>
                  <a:pt x="963055" y="1638300"/>
                </a:cubicBezTo>
                <a:cubicBezTo>
                  <a:pt x="918160" y="1705643"/>
                  <a:pt x="974503" y="1622273"/>
                  <a:pt x="915430" y="1704975"/>
                </a:cubicBezTo>
                <a:cubicBezTo>
                  <a:pt x="908776" y="1714290"/>
                  <a:pt x="903709" y="1724756"/>
                  <a:pt x="896380" y="1733550"/>
                </a:cubicBezTo>
                <a:cubicBezTo>
                  <a:pt x="887756" y="1743898"/>
                  <a:pt x="875635" y="1751164"/>
                  <a:pt x="867805" y="1762125"/>
                </a:cubicBezTo>
                <a:cubicBezTo>
                  <a:pt x="820114" y="1828893"/>
                  <a:pt x="870322" y="1772834"/>
                  <a:pt x="839230" y="1828800"/>
                </a:cubicBezTo>
                <a:cubicBezTo>
                  <a:pt x="828111" y="1848814"/>
                  <a:pt x="808370" y="1864230"/>
                  <a:pt x="801130" y="1885950"/>
                </a:cubicBezTo>
                <a:lnTo>
                  <a:pt x="772555" y="1971675"/>
                </a:lnTo>
                <a:lnTo>
                  <a:pt x="763030" y="2000250"/>
                </a:lnTo>
                <a:lnTo>
                  <a:pt x="753505" y="2028825"/>
                </a:lnTo>
                <a:cubicBezTo>
                  <a:pt x="756680" y="2063750"/>
                  <a:pt x="758395" y="2098839"/>
                  <a:pt x="763030" y="2133600"/>
                </a:cubicBezTo>
                <a:cubicBezTo>
                  <a:pt x="769945" y="2185462"/>
                  <a:pt x="772285" y="2156197"/>
                  <a:pt x="782080" y="2200275"/>
                </a:cubicBezTo>
                <a:cubicBezTo>
                  <a:pt x="786270" y="2219128"/>
                  <a:pt x="786921" y="2238689"/>
                  <a:pt x="791605" y="2257425"/>
                </a:cubicBezTo>
                <a:cubicBezTo>
                  <a:pt x="796475" y="2276906"/>
                  <a:pt x="810655" y="2314575"/>
                  <a:pt x="810655" y="2314575"/>
                </a:cubicBezTo>
                <a:cubicBezTo>
                  <a:pt x="797955" y="2324100"/>
                  <a:pt x="787956" y="2339300"/>
                  <a:pt x="772555" y="2343150"/>
                </a:cubicBezTo>
                <a:cubicBezTo>
                  <a:pt x="725900" y="2354814"/>
                  <a:pt x="734648" y="2318616"/>
                  <a:pt x="715405" y="2295525"/>
                </a:cubicBezTo>
                <a:cubicBezTo>
                  <a:pt x="708076" y="2286731"/>
                  <a:pt x="696355" y="2282825"/>
                  <a:pt x="686830" y="2276475"/>
                </a:cubicBezTo>
                <a:cubicBezTo>
                  <a:pt x="662889" y="2204651"/>
                  <a:pt x="695184" y="2293183"/>
                  <a:pt x="658255" y="2219325"/>
                </a:cubicBezTo>
                <a:cubicBezTo>
                  <a:pt x="650609" y="2204032"/>
                  <a:pt x="646851" y="2186993"/>
                  <a:pt x="639205" y="2171700"/>
                </a:cubicBezTo>
                <a:cubicBezTo>
                  <a:pt x="634085" y="2161461"/>
                  <a:pt x="625275" y="2153364"/>
                  <a:pt x="620155" y="2143125"/>
                </a:cubicBezTo>
                <a:cubicBezTo>
                  <a:pt x="599873" y="2102561"/>
                  <a:pt x="624337" y="2124191"/>
                  <a:pt x="591580" y="2085975"/>
                </a:cubicBezTo>
                <a:cubicBezTo>
                  <a:pt x="579891" y="2072338"/>
                  <a:pt x="566180" y="2060575"/>
                  <a:pt x="553480" y="2047875"/>
                </a:cubicBezTo>
                <a:cubicBezTo>
                  <a:pt x="543934" y="2019236"/>
                  <a:pt x="545421" y="2015344"/>
                  <a:pt x="524905" y="1990725"/>
                </a:cubicBezTo>
                <a:cubicBezTo>
                  <a:pt x="516281" y="1980377"/>
                  <a:pt x="504160" y="1973111"/>
                  <a:pt x="496330" y="1962150"/>
                </a:cubicBezTo>
                <a:cubicBezTo>
                  <a:pt x="477653" y="1936003"/>
                  <a:pt x="480728" y="1917973"/>
                  <a:pt x="458230" y="1895475"/>
                </a:cubicBezTo>
                <a:cubicBezTo>
                  <a:pt x="450135" y="1887380"/>
                  <a:pt x="439180" y="1882775"/>
                  <a:pt x="429655" y="1876425"/>
                </a:cubicBezTo>
                <a:cubicBezTo>
                  <a:pt x="417725" y="1852564"/>
                  <a:pt x="403227" y="1817889"/>
                  <a:pt x="382030" y="1800225"/>
                </a:cubicBezTo>
                <a:cubicBezTo>
                  <a:pt x="374317" y="1793797"/>
                  <a:pt x="362980" y="1793875"/>
                  <a:pt x="353455" y="1790700"/>
                </a:cubicBezTo>
                <a:cubicBezTo>
                  <a:pt x="307883" y="1722342"/>
                  <a:pt x="331544" y="1749739"/>
                  <a:pt x="286780" y="1704975"/>
                </a:cubicBezTo>
                <a:cubicBezTo>
                  <a:pt x="283605" y="1695450"/>
                  <a:pt x="283527" y="1684240"/>
                  <a:pt x="277255" y="1676400"/>
                </a:cubicBezTo>
                <a:cubicBezTo>
                  <a:pt x="270104" y="1667461"/>
                  <a:pt x="254747" y="1667058"/>
                  <a:pt x="248680" y="1657350"/>
                </a:cubicBezTo>
                <a:cubicBezTo>
                  <a:pt x="238037" y="1640322"/>
                  <a:pt x="229630" y="1600200"/>
                  <a:pt x="229630" y="1600200"/>
                </a:cubicBezTo>
                <a:cubicBezTo>
                  <a:pt x="235980" y="1574800"/>
                  <a:pt x="239733" y="1548605"/>
                  <a:pt x="248680" y="1524000"/>
                </a:cubicBezTo>
                <a:cubicBezTo>
                  <a:pt x="252592" y="1513242"/>
                  <a:pt x="267730" y="1506873"/>
                  <a:pt x="267730" y="1495425"/>
                </a:cubicBezTo>
                <a:cubicBezTo>
                  <a:pt x="267730" y="1463046"/>
                  <a:pt x="255961" y="1431725"/>
                  <a:pt x="248680" y="1400175"/>
                </a:cubicBezTo>
                <a:cubicBezTo>
                  <a:pt x="246422" y="1390392"/>
                  <a:pt x="244136" y="1380317"/>
                  <a:pt x="239155" y="1371600"/>
                </a:cubicBezTo>
                <a:cubicBezTo>
                  <a:pt x="231279" y="1357817"/>
                  <a:pt x="221034" y="1345447"/>
                  <a:pt x="210580" y="1333500"/>
                </a:cubicBezTo>
                <a:cubicBezTo>
                  <a:pt x="198753" y="1319983"/>
                  <a:pt x="184169" y="1309037"/>
                  <a:pt x="172480" y="1295400"/>
                </a:cubicBezTo>
                <a:cubicBezTo>
                  <a:pt x="130147" y="1246011"/>
                  <a:pt x="179888" y="1284464"/>
                  <a:pt x="124855" y="1247775"/>
                </a:cubicBezTo>
                <a:cubicBezTo>
                  <a:pt x="112155" y="1222375"/>
                  <a:pt x="95735" y="1198516"/>
                  <a:pt x="86755" y="1171575"/>
                </a:cubicBezTo>
                <a:cubicBezTo>
                  <a:pt x="83580" y="1162050"/>
                  <a:pt x="82799" y="1151354"/>
                  <a:pt x="77230" y="1143000"/>
                </a:cubicBezTo>
                <a:cubicBezTo>
                  <a:pt x="0" y="1027154"/>
                  <a:pt x="95383" y="1207881"/>
                  <a:pt x="29605" y="1076325"/>
                </a:cubicBezTo>
                <a:cubicBezTo>
                  <a:pt x="26430" y="1060450"/>
                  <a:pt x="23592" y="1044504"/>
                  <a:pt x="20080" y="1028700"/>
                </a:cubicBezTo>
                <a:cubicBezTo>
                  <a:pt x="17240" y="1015921"/>
                  <a:pt x="13122" y="1003437"/>
                  <a:pt x="10555" y="990600"/>
                </a:cubicBezTo>
                <a:cubicBezTo>
                  <a:pt x="6767" y="971662"/>
                  <a:pt x="4205" y="952500"/>
                  <a:pt x="1030" y="933450"/>
                </a:cubicBezTo>
                <a:cubicBezTo>
                  <a:pt x="7380" y="835025"/>
                  <a:pt x="2437" y="735214"/>
                  <a:pt x="20080" y="638175"/>
                </a:cubicBezTo>
                <a:cubicBezTo>
                  <a:pt x="22620" y="624205"/>
                  <a:pt x="44997" y="624398"/>
                  <a:pt x="58180" y="619125"/>
                </a:cubicBezTo>
                <a:cubicBezTo>
                  <a:pt x="143193" y="585120"/>
                  <a:pt x="88929" y="617676"/>
                  <a:pt x="143905" y="581025"/>
                </a:cubicBezTo>
                <a:cubicBezTo>
                  <a:pt x="150255" y="571500"/>
                  <a:pt x="162955" y="563898"/>
                  <a:pt x="162955" y="552450"/>
                </a:cubicBezTo>
                <a:cubicBezTo>
                  <a:pt x="162955" y="538251"/>
                  <a:pt x="149498" y="527401"/>
                  <a:pt x="143905" y="514350"/>
                </a:cubicBezTo>
                <a:cubicBezTo>
                  <a:pt x="125502" y="471409"/>
                  <a:pt x="148729" y="495341"/>
                  <a:pt x="105805" y="466725"/>
                </a:cubicBezTo>
                <a:cubicBezTo>
                  <a:pt x="102630" y="450850"/>
                  <a:pt x="101400" y="434459"/>
                  <a:pt x="96280" y="419100"/>
                </a:cubicBezTo>
                <a:cubicBezTo>
                  <a:pt x="88223" y="394930"/>
                  <a:pt x="72115" y="373328"/>
                  <a:pt x="58180" y="352425"/>
                </a:cubicBezTo>
                <a:cubicBezTo>
                  <a:pt x="41292" y="200433"/>
                  <a:pt x="48655" y="295451"/>
                  <a:pt x="48655" y="66675"/>
                </a:cubicBezTo>
                <a:lnTo>
                  <a:pt x="58180" y="57150"/>
                </a:lnTo>
                <a:lnTo>
                  <a:pt x="39130" y="0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3707933" y="1959860"/>
            <a:ext cx="1683217" cy="1869190"/>
          </a:xfrm>
          <a:custGeom>
            <a:avLst/>
            <a:gdLst>
              <a:gd name="connsiteX0" fmla="*/ 1683217 w 1683217"/>
              <a:gd name="connsiteY0" fmla="*/ 1869190 h 1869190"/>
              <a:gd name="connsiteX1" fmla="*/ 1607017 w 1683217"/>
              <a:gd name="connsiteY1" fmla="*/ 1745365 h 1869190"/>
              <a:gd name="connsiteX2" fmla="*/ 1616542 w 1683217"/>
              <a:gd name="connsiteY2" fmla="*/ 1716790 h 1869190"/>
              <a:gd name="connsiteX3" fmla="*/ 1645117 w 1683217"/>
              <a:gd name="connsiteY3" fmla="*/ 1659640 h 1869190"/>
              <a:gd name="connsiteX4" fmla="*/ 1664167 w 1683217"/>
              <a:gd name="connsiteY4" fmla="*/ 1535815 h 1869190"/>
              <a:gd name="connsiteX5" fmla="*/ 1654642 w 1683217"/>
              <a:gd name="connsiteY5" fmla="*/ 1440565 h 1869190"/>
              <a:gd name="connsiteX6" fmla="*/ 1645117 w 1683217"/>
              <a:gd name="connsiteY6" fmla="*/ 1383415 h 1869190"/>
              <a:gd name="connsiteX7" fmla="*/ 1578442 w 1683217"/>
              <a:gd name="connsiteY7" fmla="*/ 1307215 h 1869190"/>
              <a:gd name="connsiteX8" fmla="*/ 1521292 w 1683217"/>
              <a:gd name="connsiteY8" fmla="*/ 1259590 h 1869190"/>
              <a:gd name="connsiteX9" fmla="*/ 1492717 w 1683217"/>
              <a:gd name="connsiteY9" fmla="*/ 1192915 h 1869190"/>
              <a:gd name="connsiteX10" fmla="*/ 1473667 w 1683217"/>
              <a:gd name="connsiteY10" fmla="*/ 1135765 h 1869190"/>
              <a:gd name="connsiteX11" fmla="*/ 1464142 w 1683217"/>
              <a:gd name="connsiteY11" fmla="*/ 1107190 h 1869190"/>
              <a:gd name="connsiteX12" fmla="*/ 1473667 w 1683217"/>
              <a:gd name="connsiteY12" fmla="*/ 1030990 h 1869190"/>
              <a:gd name="connsiteX13" fmla="*/ 1502242 w 1683217"/>
              <a:gd name="connsiteY13" fmla="*/ 973840 h 1869190"/>
              <a:gd name="connsiteX14" fmla="*/ 1511767 w 1683217"/>
              <a:gd name="connsiteY14" fmla="*/ 945265 h 1869190"/>
              <a:gd name="connsiteX15" fmla="*/ 1492717 w 1683217"/>
              <a:gd name="connsiteY15" fmla="*/ 859540 h 1869190"/>
              <a:gd name="connsiteX16" fmla="*/ 1473667 w 1683217"/>
              <a:gd name="connsiteY16" fmla="*/ 830965 h 1869190"/>
              <a:gd name="connsiteX17" fmla="*/ 1464142 w 1683217"/>
              <a:gd name="connsiteY17" fmla="*/ 802390 h 1869190"/>
              <a:gd name="connsiteX18" fmla="*/ 1435567 w 1683217"/>
              <a:gd name="connsiteY18" fmla="*/ 773815 h 1869190"/>
              <a:gd name="connsiteX19" fmla="*/ 1397467 w 1683217"/>
              <a:gd name="connsiteY19" fmla="*/ 726190 h 1869190"/>
              <a:gd name="connsiteX20" fmla="*/ 1349842 w 1683217"/>
              <a:gd name="connsiteY20" fmla="*/ 678565 h 1869190"/>
              <a:gd name="connsiteX21" fmla="*/ 1292692 w 1683217"/>
              <a:gd name="connsiteY21" fmla="*/ 583315 h 1869190"/>
              <a:gd name="connsiteX22" fmla="*/ 1245067 w 1683217"/>
              <a:gd name="connsiteY22" fmla="*/ 516640 h 1869190"/>
              <a:gd name="connsiteX23" fmla="*/ 1226017 w 1683217"/>
              <a:gd name="connsiteY23" fmla="*/ 488065 h 1869190"/>
              <a:gd name="connsiteX24" fmla="*/ 1197442 w 1683217"/>
              <a:gd name="connsiteY24" fmla="*/ 469015 h 1869190"/>
              <a:gd name="connsiteX25" fmla="*/ 1168867 w 1683217"/>
              <a:gd name="connsiteY25" fmla="*/ 411865 h 1869190"/>
              <a:gd name="connsiteX26" fmla="*/ 1159342 w 1683217"/>
              <a:gd name="connsiteY26" fmla="*/ 383290 h 1869190"/>
              <a:gd name="connsiteX27" fmla="*/ 1121242 w 1683217"/>
              <a:gd name="connsiteY27" fmla="*/ 326140 h 1869190"/>
              <a:gd name="connsiteX28" fmla="*/ 1111717 w 1683217"/>
              <a:gd name="connsiteY28" fmla="*/ 278515 h 1869190"/>
              <a:gd name="connsiteX29" fmla="*/ 1083142 w 1683217"/>
              <a:gd name="connsiteY29" fmla="*/ 259465 h 1869190"/>
              <a:gd name="connsiteX30" fmla="*/ 1064092 w 1683217"/>
              <a:gd name="connsiteY30" fmla="*/ 230890 h 1869190"/>
              <a:gd name="connsiteX31" fmla="*/ 1006942 w 1683217"/>
              <a:gd name="connsiteY31" fmla="*/ 192790 h 1869190"/>
              <a:gd name="connsiteX32" fmla="*/ 978367 w 1683217"/>
              <a:gd name="connsiteY32" fmla="*/ 173740 h 1869190"/>
              <a:gd name="connsiteX33" fmla="*/ 921217 w 1683217"/>
              <a:gd name="connsiteY33" fmla="*/ 126115 h 1869190"/>
              <a:gd name="connsiteX34" fmla="*/ 892642 w 1683217"/>
              <a:gd name="connsiteY34" fmla="*/ 116590 h 1869190"/>
              <a:gd name="connsiteX35" fmla="*/ 854542 w 1683217"/>
              <a:gd name="connsiteY35" fmla="*/ 88015 h 1869190"/>
              <a:gd name="connsiteX36" fmla="*/ 816442 w 1683217"/>
              <a:gd name="connsiteY36" fmla="*/ 49915 h 1869190"/>
              <a:gd name="connsiteX37" fmla="*/ 759292 w 1683217"/>
              <a:gd name="connsiteY37" fmla="*/ 11815 h 1869190"/>
              <a:gd name="connsiteX38" fmla="*/ 749767 w 1683217"/>
              <a:gd name="connsiteY38" fmla="*/ 49915 h 1869190"/>
              <a:gd name="connsiteX39" fmla="*/ 740242 w 1683217"/>
              <a:gd name="connsiteY39" fmla="*/ 173740 h 1869190"/>
              <a:gd name="connsiteX40" fmla="*/ 683092 w 1683217"/>
              <a:gd name="connsiteY40" fmla="*/ 192790 h 1869190"/>
              <a:gd name="connsiteX41" fmla="*/ 625942 w 1683217"/>
              <a:gd name="connsiteY41" fmla="*/ 221365 h 1869190"/>
              <a:gd name="connsiteX42" fmla="*/ 568792 w 1683217"/>
              <a:gd name="connsiteY42" fmla="*/ 249940 h 1869190"/>
              <a:gd name="connsiteX43" fmla="*/ 549742 w 1683217"/>
              <a:gd name="connsiteY43" fmla="*/ 278515 h 1869190"/>
              <a:gd name="connsiteX44" fmla="*/ 492592 w 1683217"/>
              <a:gd name="connsiteY44" fmla="*/ 316615 h 1869190"/>
              <a:gd name="connsiteX45" fmla="*/ 425917 w 1683217"/>
              <a:gd name="connsiteY45" fmla="*/ 392815 h 1869190"/>
              <a:gd name="connsiteX46" fmla="*/ 406867 w 1683217"/>
              <a:gd name="connsiteY46" fmla="*/ 421390 h 1869190"/>
              <a:gd name="connsiteX47" fmla="*/ 378292 w 1683217"/>
              <a:gd name="connsiteY47" fmla="*/ 535690 h 1869190"/>
              <a:gd name="connsiteX48" fmla="*/ 368767 w 1683217"/>
              <a:gd name="connsiteY48" fmla="*/ 573790 h 1869190"/>
              <a:gd name="connsiteX49" fmla="*/ 340192 w 1683217"/>
              <a:gd name="connsiteY49" fmla="*/ 678565 h 1869190"/>
              <a:gd name="connsiteX50" fmla="*/ 321142 w 1683217"/>
              <a:gd name="connsiteY50" fmla="*/ 707140 h 1869190"/>
              <a:gd name="connsiteX51" fmla="*/ 292567 w 1683217"/>
              <a:gd name="connsiteY51" fmla="*/ 726190 h 1869190"/>
              <a:gd name="connsiteX52" fmla="*/ 283042 w 1683217"/>
              <a:gd name="connsiteY52" fmla="*/ 754765 h 1869190"/>
              <a:gd name="connsiteX53" fmla="*/ 263992 w 1683217"/>
              <a:gd name="connsiteY53" fmla="*/ 783340 h 1869190"/>
              <a:gd name="connsiteX54" fmla="*/ 216367 w 1683217"/>
              <a:gd name="connsiteY54" fmla="*/ 859540 h 1869190"/>
              <a:gd name="connsiteX55" fmla="*/ 206842 w 1683217"/>
              <a:gd name="connsiteY55" fmla="*/ 1021465 h 1869190"/>
              <a:gd name="connsiteX56" fmla="*/ 197317 w 1683217"/>
              <a:gd name="connsiteY56" fmla="*/ 1116715 h 1869190"/>
              <a:gd name="connsiteX57" fmla="*/ 168742 w 1683217"/>
              <a:gd name="connsiteY57" fmla="*/ 1135765 h 1869190"/>
              <a:gd name="connsiteX58" fmla="*/ 111592 w 1683217"/>
              <a:gd name="connsiteY58" fmla="*/ 1183390 h 1869190"/>
              <a:gd name="connsiteX59" fmla="*/ 102067 w 1683217"/>
              <a:gd name="connsiteY59" fmla="*/ 1211965 h 1869190"/>
              <a:gd name="connsiteX60" fmla="*/ 73492 w 1683217"/>
              <a:gd name="connsiteY60" fmla="*/ 1231015 h 1869190"/>
              <a:gd name="connsiteX61" fmla="*/ 63967 w 1683217"/>
              <a:gd name="connsiteY61" fmla="*/ 1497715 h 1869190"/>
              <a:gd name="connsiteX62" fmla="*/ 54442 w 1683217"/>
              <a:gd name="connsiteY62" fmla="*/ 1526290 h 1869190"/>
              <a:gd name="connsiteX63" fmla="*/ 25867 w 1683217"/>
              <a:gd name="connsiteY63" fmla="*/ 1545340 h 1869190"/>
              <a:gd name="connsiteX64" fmla="*/ 16342 w 1683217"/>
              <a:gd name="connsiteY64" fmla="*/ 1573915 h 1869190"/>
              <a:gd name="connsiteX65" fmla="*/ 16342 w 1683217"/>
              <a:gd name="connsiteY65" fmla="*/ 1802515 h 1869190"/>
              <a:gd name="connsiteX66" fmla="*/ 44917 w 1683217"/>
              <a:gd name="connsiteY66" fmla="*/ 1773940 h 1869190"/>
              <a:gd name="connsiteX67" fmla="*/ 54442 w 1683217"/>
              <a:gd name="connsiteY67" fmla="*/ 1745365 h 1869190"/>
              <a:gd name="connsiteX68" fmla="*/ 83017 w 1683217"/>
              <a:gd name="connsiteY68" fmla="*/ 1707265 h 1869190"/>
              <a:gd name="connsiteX69" fmla="*/ 102067 w 1683217"/>
              <a:gd name="connsiteY69" fmla="*/ 1678690 h 1869190"/>
              <a:gd name="connsiteX70" fmla="*/ 130642 w 1683217"/>
              <a:gd name="connsiteY70" fmla="*/ 1659640 h 1869190"/>
              <a:gd name="connsiteX71" fmla="*/ 140167 w 1683217"/>
              <a:gd name="connsiteY71" fmla="*/ 1631065 h 1869190"/>
              <a:gd name="connsiteX72" fmla="*/ 178267 w 1683217"/>
              <a:gd name="connsiteY72" fmla="*/ 1573915 h 1869190"/>
              <a:gd name="connsiteX73" fmla="*/ 206842 w 1683217"/>
              <a:gd name="connsiteY73" fmla="*/ 1516765 h 1869190"/>
              <a:gd name="connsiteX74" fmla="*/ 235417 w 1683217"/>
              <a:gd name="connsiteY74" fmla="*/ 1507240 h 1869190"/>
              <a:gd name="connsiteX75" fmla="*/ 330667 w 1683217"/>
              <a:gd name="connsiteY75" fmla="*/ 1421515 h 1869190"/>
              <a:gd name="connsiteX76" fmla="*/ 397342 w 1683217"/>
              <a:gd name="connsiteY76" fmla="*/ 1345315 h 1869190"/>
              <a:gd name="connsiteX77" fmla="*/ 425917 w 1683217"/>
              <a:gd name="connsiteY77" fmla="*/ 1288165 h 1869190"/>
              <a:gd name="connsiteX78" fmla="*/ 454492 w 1683217"/>
              <a:gd name="connsiteY78" fmla="*/ 1278640 h 1869190"/>
              <a:gd name="connsiteX79" fmla="*/ 483067 w 1683217"/>
              <a:gd name="connsiteY79" fmla="*/ 1288165 h 1869190"/>
              <a:gd name="connsiteX80" fmla="*/ 521167 w 1683217"/>
              <a:gd name="connsiteY80" fmla="*/ 1307215 h 1869190"/>
              <a:gd name="connsiteX81" fmla="*/ 559267 w 1683217"/>
              <a:gd name="connsiteY81" fmla="*/ 1316740 h 1869190"/>
              <a:gd name="connsiteX82" fmla="*/ 664042 w 1683217"/>
              <a:gd name="connsiteY82" fmla="*/ 1345315 h 1869190"/>
              <a:gd name="connsiteX83" fmla="*/ 721192 w 1683217"/>
              <a:gd name="connsiteY83" fmla="*/ 1354840 h 1869190"/>
              <a:gd name="connsiteX84" fmla="*/ 778342 w 1683217"/>
              <a:gd name="connsiteY84" fmla="*/ 1373890 h 1869190"/>
              <a:gd name="connsiteX85" fmla="*/ 797392 w 1683217"/>
              <a:gd name="connsiteY85" fmla="*/ 1345315 h 1869190"/>
              <a:gd name="connsiteX86" fmla="*/ 816442 w 1683217"/>
              <a:gd name="connsiteY86" fmla="*/ 1240540 h 1869190"/>
              <a:gd name="connsiteX87" fmla="*/ 854542 w 1683217"/>
              <a:gd name="connsiteY87" fmla="*/ 1135765 h 1869190"/>
              <a:gd name="connsiteX88" fmla="*/ 959317 w 1683217"/>
              <a:gd name="connsiteY88" fmla="*/ 1126240 h 1869190"/>
              <a:gd name="connsiteX89" fmla="*/ 1016467 w 1683217"/>
              <a:gd name="connsiteY89" fmla="*/ 1097665 h 1869190"/>
              <a:gd name="connsiteX90" fmla="*/ 1045042 w 1683217"/>
              <a:gd name="connsiteY90" fmla="*/ 1040515 h 1869190"/>
              <a:gd name="connsiteX91" fmla="*/ 1073617 w 1683217"/>
              <a:gd name="connsiteY91" fmla="*/ 1030990 h 1869190"/>
              <a:gd name="connsiteX92" fmla="*/ 1083142 w 1683217"/>
              <a:gd name="connsiteY92" fmla="*/ 1145290 h 1869190"/>
              <a:gd name="connsiteX93" fmla="*/ 1149817 w 1683217"/>
              <a:gd name="connsiteY93" fmla="*/ 1221490 h 1869190"/>
              <a:gd name="connsiteX94" fmla="*/ 1168867 w 1683217"/>
              <a:gd name="connsiteY94" fmla="*/ 1250065 h 1869190"/>
              <a:gd name="connsiteX95" fmla="*/ 1187917 w 1683217"/>
              <a:gd name="connsiteY95" fmla="*/ 1307215 h 1869190"/>
              <a:gd name="connsiteX96" fmla="*/ 1283167 w 1683217"/>
              <a:gd name="connsiteY96" fmla="*/ 1278640 h 1869190"/>
              <a:gd name="connsiteX97" fmla="*/ 1311742 w 1683217"/>
              <a:gd name="connsiteY97" fmla="*/ 1259590 h 1869190"/>
              <a:gd name="connsiteX98" fmla="*/ 1283167 w 1683217"/>
              <a:gd name="connsiteY98" fmla="*/ 1192915 h 1869190"/>
              <a:gd name="connsiteX99" fmla="*/ 1254592 w 1683217"/>
              <a:gd name="connsiteY99" fmla="*/ 1183390 h 1869190"/>
              <a:gd name="connsiteX100" fmla="*/ 1216492 w 1683217"/>
              <a:gd name="connsiteY100" fmla="*/ 1097665 h 1869190"/>
              <a:gd name="connsiteX101" fmla="*/ 1206967 w 1683217"/>
              <a:gd name="connsiteY101" fmla="*/ 1069090 h 1869190"/>
              <a:gd name="connsiteX102" fmla="*/ 1226017 w 1683217"/>
              <a:gd name="connsiteY102" fmla="*/ 992890 h 1869190"/>
              <a:gd name="connsiteX103" fmla="*/ 1245067 w 1683217"/>
              <a:gd name="connsiteY103" fmla="*/ 964315 h 1869190"/>
              <a:gd name="connsiteX104" fmla="*/ 1254592 w 1683217"/>
              <a:gd name="connsiteY104" fmla="*/ 935740 h 1869190"/>
              <a:gd name="connsiteX105" fmla="*/ 1273642 w 1683217"/>
              <a:gd name="connsiteY105" fmla="*/ 907165 h 1869190"/>
              <a:gd name="connsiteX106" fmla="*/ 1321267 w 1683217"/>
              <a:gd name="connsiteY106" fmla="*/ 811915 h 1869190"/>
              <a:gd name="connsiteX107" fmla="*/ 1349842 w 1683217"/>
              <a:gd name="connsiteY107" fmla="*/ 726190 h 1869190"/>
              <a:gd name="connsiteX108" fmla="*/ 1359367 w 1683217"/>
              <a:gd name="connsiteY108" fmla="*/ 697615 h 1869190"/>
              <a:gd name="connsiteX109" fmla="*/ 1311742 w 1683217"/>
              <a:gd name="connsiteY109" fmla="*/ 716665 h 1869190"/>
              <a:gd name="connsiteX110" fmla="*/ 1292692 w 1683217"/>
              <a:gd name="connsiteY110" fmla="*/ 773815 h 1869190"/>
              <a:gd name="connsiteX111" fmla="*/ 1311742 w 1683217"/>
              <a:gd name="connsiteY111" fmla="*/ 888115 h 1869190"/>
              <a:gd name="connsiteX112" fmla="*/ 1321267 w 1683217"/>
              <a:gd name="connsiteY112" fmla="*/ 1078615 h 1869190"/>
              <a:gd name="connsiteX113" fmla="*/ 1340317 w 1683217"/>
              <a:gd name="connsiteY113" fmla="*/ 1135765 h 1869190"/>
              <a:gd name="connsiteX114" fmla="*/ 1349842 w 1683217"/>
              <a:gd name="connsiteY114" fmla="*/ 1164340 h 1869190"/>
              <a:gd name="connsiteX115" fmla="*/ 1359367 w 1683217"/>
              <a:gd name="connsiteY115" fmla="*/ 1192915 h 1869190"/>
              <a:gd name="connsiteX116" fmla="*/ 1397467 w 1683217"/>
              <a:gd name="connsiteY116" fmla="*/ 1250065 h 1869190"/>
              <a:gd name="connsiteX117" fmla="*/ 1416517 w 1683217"/>
              <a:gd name="connsiteY117" fmla="*/ 1278640 h 1869190"/>
              <a:gd name="connsiteX118" fmla="*/ 1435567 w 1683217"/>
              <a:gd name="connsiteY118" fmla="*/ 1307215 h 1869190"/>
              <a:gd name="connsiteX119" fmla="*/ 1464142 w 1683217"/>
              <a:gd name="connsiteY119" fmla="*/ 1364365 h 1869190"/>
              <a:gd name="connsiteX120" fmla="*/ 1435567 w 1683217"/>
              <a:gd name="connsiteY120" fmla="*/ 1383415 h 1869190"/>
              <a:gd name="connsiteX121" fmla="*/ 1349842 w 1683217"/>
              <a:gd name="connsiteY121" fmla="*/ 1411990 h 1869190"/>
              <a:gd name="connsiteX122" fmla="*/ 1321267 w 1683217"/>
              <a:gd name="connsiteY122" fmla="*/ 1421515 h 1869190"/>
              <a:gd name="connsiteX123" fmla="*/ 1292692 w 1683217"/>
              <a:gd name="connsiteY123" fmla="*/ 1431040 h 1869190"/>
              <a:gd name="connsiteX124" fmla="*/ 1245067 w 1683217"/>
              <a:gd name="connsiteY124" fmla="*/ 1488190 h 1869190"/>
              <a:gd name="connsiteX125" fmla="*/ 1235542 w 1683217"/>
              <a:gd name="connsiteY125" fmla="*/ 1516765 h 1869190"/>
              <a:gd name="connsiteX126" fmla="*/ 1245067 w 1683217"/>
              <a:gd name="connsiteY126" fmla="*/ 1545340 h 1869190"/>
              <a:gd name="connsiteX127" fmla="*/ 1283167 w 1683217"/>
              <a:gd name="connsiteY127" fmla="*/ 1602490 h 1869190"/>
              <a:gd name="connsiteX128" fmla="*/ 1292692 w 1683217"/>
              <a:gd name="connsiteY128" fmla="*/ 1631065 h 1869190"/>
              <a:gd name="connsiteX129" fmla="*/ 1140292 w 1683217"/>
              <a:gd name="connsiteY129" fmla="*/ 1612015 h 1869190"/>
              <a:gd name="connsiteX130" fmla="*/ 1111717 w 1683217"/>
              <a:gd name="connsiteY130" fmla="*/ 1554865 h 1869190"/>
              <a:gd name="connsiteX131" fmla="*/ 1092667 w 1683217"/>
              <a:gd name="connsiteY131" fmla="*/ 1497715 h 1869190"/>
              <a:gd name="connsiteX132" fmla="*/ 1073617 w 1683217"/>
              <a:gd name="connsiteY132" fmla="*/ 1431040 h 1869190"/>
              <a:gd name="connsiteX133" fmla="*/ 1064092 w 1683217"/>
              <a:gd name="connsiteY133" fmla="*/ 1402465 h 1869190"/>
              <a:gd name="connsiteX134" fmla="*/ 1035517 w 1683217"/>
              <a:gd name="connsiteY134" fmla="*/ 1392940 h 1869190"/>
              <a:gd name="connsiteX135" fmla="*/ 987892 w 1683217"/>
              <a:gd name="connsiteY135" fmla="*/ 1440565 h 1869190"/>
              <a:gd name="connsiteX136" fmla="*/ 959317 w 1683217"/>
              <a:gd name="connsiteY136" fmla="*/ 1469140 h 1869190"/>
              <a:gd name="connsiteX137" fmla="*/ 864067 w 1683217"/>
              <a:gd name="connsiteY137" fmla="*/ 1488190 h 1869190"/>
              <a:gd name="connsiteX138" fmla="*/ 768817 w 1683217"/>
              <a:gd name="connsiteY138" fmla="*/ 1526290 h 1869190"/>
              <a:gd name="connsiteX139" fmla="*/ 740242 w 1683217"/>
              <a:gd name="connsiteY139" fmla="*/ 1535815 h 1869190"/>
              <a:gd name="connsiteX140" fmla="*/ 711667 w 1683217"/>
              <a:gd name="connsiteY140" fmla="*/ 1554865 h 1869190"/>
              <a:gd name="connsiteX141" fmla="*/ 692617 w 1683217"/>
              <a:gd name="connsiteY141" fmla="*/ 1583440 h 1869190"/>
              <a:gd name="connsiteX142" fmla="*/ 606892 w 1683217"/>
              <a:gd name="connsiteY142" fmla="*/ 1621540 h 1869190"/>
              <a:gd name="connsiteX143" fmla="*/ 578317 w 1683217"/>
              <a:gd name="connsiteY143" fmla="*/ 1631065 h 1869190"/>
              <a:gd name="connsiteX144" fmla="*/ 549742 w 1683217"/>
              <a:gd name="connsiteY144" fmla="*/ 1650115 h 1869190"/>
              <a:gd name="connsiteX145" fmla="*/ 483067 w 1683217"/>
              <a:gd name="connsiteY145" fmla="*/ 1726315 h 1869190"/>
              <a:gd name="connsiteX146" fmla="*/ 454492 w 1683217"/>
              <a:gd name="connsiteY146" fmla="*/ 1735840 h 1869190"/>
              <a:gd name="connsiteX147" fmla="*/ 321142 w 1683217"/>
              <a:gd name="connsiteY147" fmla="*/ 1726315 h 1869190"/>
              <a:gd name="connsiteX148" fmla="*/ 273517 w 1683217"/>
              <a:gd name="connsiteY148" fmla="*/ 1716790 h 1869190"/>
              <a:gd name="connsiteX149" fmla="*/ 102067 w 1683217"/>
              <a:gd name="connsiteY149" fmla="*/ 1726315 h 1869190"/>
              <a:gd name="connsiteX150" fmla="*/ 73492 w 1683217"/>
              <a:gd name="connsiteY150" fmla="*/ 1735840 h 1869190"/>
              <a:gd name="connsiteX151" fmla="*/ 16342 w 1683217"/>
              <a:gd name="connsiteY151" fmla="*/ 1764415 h 186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683217" h="1869190">
                <a:moveTo>
                  <a:pt x="1683217" y="1869190"/>
                </a:moveTo>
                <a:lnTo>
                  <a:pt x="1607017" y="1745365"/>
                </a:lnTo>
                <a:cubicBezTo>
                  <a:pt x="1610192" y="1735840"/>
                  <a:pt x="1612052" y="1725770"/>
                  <a:pt x="1616542" y="1716790"/>
                </a:cubicBezTo>
                <a:cubicBezTo>
                  <a:pt x="1637093" y="1675689"/>
                  <a:pt x="1635540" y="1702734"/>
                  <a:pt x="1645117" y="1659640"/>
                </a:cubicBezTo>
                <a:cubicBezTo>
                  <a:pt x="1650403" y="1635851"/>
                  <a:pt x="1661129" y="1557084"/>
                  <a:pt x="1664167" y="1535815"/>
                </a:cubicBezTo>
                <a:cubicBezTo>
                  <a:pt x="1660992" y="1504065"/>
                  <a:pt x="1658600" y="1472227"/>
                  <a:pt x="1654642" y="1440565"/>
                </a:cubicBezTo>
                <a:cubicBezTo>
                  <a:pt x="1652247" y="1421401"/>
                  <a:pt x="1652545" y="1401242"/>
                  <a:pt x="1645117" y="1383415"/>
                </a:cubicBezTo>
                <a:cubicBezTo>
                  <a:pt x="1616069" y="1313700"/>
                  <a:pt x="1618366" y="1340485"/>
                  <a:pt x="1578442" y="1307215"/>
                </a:cubicBezTo>
                <a:cubicBezTo>
                  <a:pt x="1505103" y="1246099"/>
                  <a:pt x="1592238" y="1306888"/>
                  <a:pt x="1521292" y="1259590"/>
                </a:cubicBezTo>
                <a:cubicBezTo>
                  <a:pt x="1496096" y="1158804"/>
                  <a:pt x="1530305" y="1277488"/>
                  <a:pt x="1492717" y="1192915"/>
                </a:cubicBezTo>
                <a:cubicBezTo>
                  <a:pt x="1484562" y="1174565"/>
                  <a:pt x="1480017" y="1154815"/>
                  <a:pt x="1473667" y="1135765"/>
                </a:cubicBezTo>
                <a:lnTo>
                  <a:pt x="1464142" y="1107190"/>
                </a:lnTo>
                <a:cubicBezTo>
                  <a:pt x="1467317" y="1081790"/>
                  <a:pt x="1469088" y="1056175"/>
                  <a:pt x="1473667" y="1030990"/>
                </a:cubicBezTo>
                <a:cubicBezTo>
                  <a:pt x="1480507" y="993368"/>
                  <a:pt x="1484811" y="1008702"/>
                  <a:pt x="1502242" y="973840"/>
                </a:cubicBezTo>
                <a:cubicBezTo>
                  <a:pt x="1506732" y="964860"/>
                  <a:pt x="1508592" y="954790"/>
                  <a:pt x="1511767" y="945265"/>
                </a:cubicBezTo>
                <a:cubicBezTo>
                  <a:pt x="1508109" y="923315"/>
                  <a:pt x="1504441" y="882988"/>
                  <a:pt x="1492717" y="859540"/>
                </a:cubicBezTo>
                <a:cubicBezTo>
                  <a:pt x="1487597" y="849301"/>
                  <a:pt x="1478787" y="841204"/>
                  <a:pt x="1473667" y="830965"/>
                </a:cubicBezTo>
                <a:cubicBezTo>
                  <a:pt x="1469177" y="821985"/>
                  <a:pt x="1469711" y="810744"/>
                  <a:pt x="1464142" y="802390"/>
                </a:cubicBezTo>
                <a:cubicBezTo>
                  <a:pt x="1456670" y="791182"/>
                  <a:pt x="1445092" y="783340"/>
                  <a:pt x="1435567" y="773815"/>
                </a:cubicBezTo>
                <a:cubicBezTo>
                  <a:pt x="1417024" y="718185"/>
                  <a:pt x="1440551" y="769274"/>
                  <a:pt x="1397467" y="726190"/>
                </a:cubicBezTo>
                <a:cubicBezTo>
                  <a:pt x="1333967" y="662690"/>
                  <a:pt x="1426042" y="729365"/>
                  <a:pt x="1349842" y="678565"/>
                </a:cubicBezTo>
                <a:cubicBezTo>
                  <a:pt x="1320553" y="619987"/>
                  <a:pt x="1338668" y="652279"/>
                  <a:pt x="1292692" y="583315"/>
                </a:cubicBezTo>
                <a:cubicBezTo>
                  <a:pt x="1247797" y="515972"/>
                  <a:pt x="1304140" y="599342"/>
                  <a:pt x="1245067" y="516640"/>
                </a:cubicBezTo>
                <a:cubicBezTo>
                  <a:pt x="1238413" y="507325"/>
                  <a:pt x="1234112" y="496160"/>
                  <a:pt x="1226017" y="488065"/>
                </a:cubicBezTo>
                <a:cubicBezTo>
                  <a:pt x="1217922" y="479970"/>
                  <a:pt x="1206967" y="475365"/>
                  <a:pt x="1197442" y="469015"/>
                </a:cubicBezTo>
                <a:cubicBezTo>
                  <a:pt x="1173501" y="397191"/>
                  <a:pt x="1205796" y="485723"/>
                  <a:pt x="1168867" y="411865"/>
                </a:cubicBezTo>
                <a:cubicBezTo>
                  <a:pt x="1164377" y="402885"/>
                  <a:pt x="1164218" y="392067"/>
                  <a:pt x="1159342" y="383290"/>
                </a:cubicBezTo>
                <a:cubicBezTo>
                  <a:pt x="1148223" y="363276"/>
                  <a:pt x="1121242" y="326140"/>
                  <a:pt x="1121242" y="326140"/>
                </a:cubicBezTo>
                <a:cubicBezTo>
                  <a:pt x="1118067" y="310265"/>
                  <a:pt x="1119749" y="292571"/>
                  <a:pt x="1111717" y="278515"/>
                </a:cubicBezTo>
                <a:cubicBezTo>
                  <a:pt x="1106037" y="268576"/>
                  <a:pt x="1091237" y="267560"/>
                  <a:pt x="1083142" y="259465"/>
                </a:cubicBezTo>
                <a:cubicBezTo>
                  <a:pt x="1075047" y="251370"/>
                  <a:pt x="1072707" y="238428"/>
                  <a:pt x="1064092" y="230890"/>
                </a:cubicBezTo>
                <a:cubicBezTo>
                  <a:pt x="1046862" y="215813"/>
                  <a:pt x="1025992" y="205490"/>
                  <a:pt x="1006942" y="192790"/>
                </a:cubicBezTo>
                <a:cubicBezTo>
                  <a:pt x="997417" y="186440"/>
                  <a:pt x="986462" y="181835"/>
                  <a:pt x="978367" y="173740"/>
                </a:cubicBezTo>
                <a:cubicBezTo>
                  <a:pt x="957301" y="152674"/>
                  <a:pt x="947739" y="139376"/>
                  <a:pt x="921217" y="126115"/>
                </a:cubicBezTo>
                <a:cubicBezTo>
                  <a:pt x="912237" y="121625"/>
                  <a:pt x="902167" y="119765"/>
                  <a:pt x="892642" y="116590"/>
                </a:cubicBezTo>
                <a:cubicBezTo>
                  <a:pt x="879942" y="107065"/>
                  <a:pt x="864705" y="100211"/>
                  <a:pt x="854542" y="88015"/>
                </a:cubicBezTo>
                <a:cubicBezTo>
                  <a:pt x="815465" y="41123"/>
                  <a:pt x="880919" y="71407"/>
                  <a:pt x="816442" y="49915"/>
                </a:cubicBezTo>
                <a:cubicBezTo>
                  <a:pt x="815114" y="48587"/>
                  <a:pt x="775046" y="0"/>
                  <a:pt x="759292" y="11815"/>
                </a:cubicBezTo>
                <a:cubicBezTo>
                  <a:pt x="748819" y="19670"/>
                  <a:pt x="752942" y="37215"/>
                  <a:pt x="749767" y="49915"/>
                </a:cubicBezTo>
                <a:cubicBezTo>
                  <a:pt x="746592" y="91190"/>
                  <a:pt x="757748" y="136227"/>
                  <a:pt x="740242" y="173740"/>
                </a:cubicBezTo>
                <a:cubicBezTo>
                  <a:pt x="731750" y="191937"/>
                  <a:pt x="702142" y="186440"/>
                  <a:pt x="683092" y="192790"/>
                </a:cubicBezTo>
                <a:cubicBezTo>
                  <a:pt x="611268" y="216731"/>
                  <a:pt x="699800" y="184436"/>
                  <a:pt x="625942" y="221365"/>
                </a:cubicBezTo>
                <a:cubicBezTo>
                  <a:pt x="547072" y="260800"/>
                  <a:pt x="650684" y="195345"/>
                  <a:pt x="568792" y="249940"/>
                </a:cubicBezTo>
                <a:cubicBezTo>
                  <a:pt x="562442" y="259465"/>
                  <a:pt x="558357" y="270977"/>
                  <a:pt x="549742" y="278515"/>
                </a:cubicBezTo>
                <a:cubicBezTo>
                  <a:pt x="532512" y="293592"/>
                  <a:pt x="492592" y="316615"/>
                  <a:pt x="492592" y="316615"/>
                </a:cubicBezTo>
                <a:cubicBezTo>
                  <a:pt x="448142" y="383290"/>
                  <a:pt x="473542" y="361065"/>
                  <a:pt x="425917" y="392815"/>
                </a:cubicBezTo>
                <a:cubicBezTo>
                  <a:pt x="419567" y="402340"/>
                  <a:pt x="411516" y="410929"/>
                  <a:pt x="406867" y="421390"/>
                </a:cubicBezTo>
                <a:cubicBezTo>
                  <a:pt x="383721" y="473468"/>
                  <a:pt x="389184" y="481232"/>
                  <a:pt x="378292" y="535690"/>
                </a:cubicBezTo>
                <a:cubicBezTo>
                  <a:pt x="375725" y="548527"/>
                  <a:pt x="371607" y="561011"/>
                  <a:pt x="368767" y="573790"/>
                </a:cubicBezTo>
                <a:cubicBezTo>
                  <a:pt x="362803" y="600628"/>
                  <a:pt x="355060" y="656263"/>
                  <a:pt x="340192" y="678565"/>
                </a:cubicBezTo>
                <a:cubicBezTo>
                  <a:pt x="333842" y="688090"/>
                  <a:pt x="329237" y="699045"/>
                  <a:pt x="321142" y="707140"/>
                </a:cubicBezTo>
                <a:cubicBezTo>
                  <a:pt x="313047" y="715235"/>
                  <a:pt x="302092" y="719840"/>
                  <a:pt x="292567" y="726190"/>
                </a:cubicBezTo>
                <a:cubicBezTo>
                  <a:pt x="289392" y="735715"/>
                  <a:pt x="287532" y="745785"/>
                  <a:pt x="283042" y="754765"/>
                </a:cubicBezTo>
                <a:cubicBezTo>
                  <a:pt x="277922" y="765004"/>
                  <a:pt x="268641" y="772879"/>
                  <a:pt x="263992" y="783340"/>
                </a:cubicBezTo>
                <a:cubicBezTo>
                  <a:pt x="230583" y="858509"/>
                  <a:pt x="267772" y="825270"/>
                  <a:pt x="216367" y="859540"/>
                </a:cubicBezTo>
                <a:cubicBezTo>
                  <a:pt x="186227" y="949959"/>
                  <a:pt x="195499" y="896692"/>
                  <a:pt x="206842" y="1021465"/>
                </a:cubicBezTo>
                <a:cubicBezTo>
                  <a:pt x="203667" y="1053215"/>
                  <a:pt x="207407" y="1086444"/>
                  <a:pt x="197317" y="1116715"/>
                </a:cubicBezTo>
                <a:cubicBezTo>
                  <a:pt x="193697" y="1127575"/>
                  <a:pt x="177536" y="1128436"/>
                  <a:pt x="168742" y="1135765"/>
                </a:cubicBezTo>
                <a:cubicBezTo>
                  <a:pt x="95403" y="1196881"/>
                  <a:pt x="182538" y="1136092"/>
                  <a:pt x="111592" y="1183390"/>
                </a:cubicBezTo>
                <a:cubicBezTo>
                  <a:pt x="108417" y="1192915"/>
                  <a:pt x="108339" y="1204125"/>
                  <a:pt x="102067" y="1211965"/>
                </a:cubicBezTo>
                <a:cubicBezTo>
                  <a:pt x="94916" y="1220904"/>
                  <a:pt x="75005" y="1219668"/>
                  <a:pt x="73492" y="1231015"/>
                </a:cubicBezTo>
                <a:cubicBezTo>
                  <a:pt x="61735" y="1319191"/>
                  <a:pt x="69694" y="1408943"/>
                  <a:pt x="63967" y="1497715"/>
                </a:cubicBezTo>
                <a:cubicBezTo>
                  <a:pt x="63321" y="1507734"/>
                  <a:pt x="60714" y="1518450"/>
                  <a:pt x="54442" y="1526290"/>
                </a:cubicBezTo>
                <a:cubicBezTo>
                  <a:pt x="47291" y="1535229"/>
                  <a:pt x="35392" y="1538990"/>
                  <a:pt x="25867" y="1545340"/>
                </a:cubicBezTo>
                <a:cubicBezTo>
                  <a:pt x="22692" y="1554865"/>
                  <a:pt x="17869" y="1563992"/>
                  <a:pt x="16342" y="1573915"/>
                </a:cubicBezTo>
                <a:cubicBezTo>
                  <a:pt x="0" y="1680141"/>
                  <a:pt x="7872" y="1683937"/>
                  <a:pt x="16342" y="1802515"/>
                </a:cubicBezTo>
                <a:cubicBezTo>
                  <a:pt x="25867" y="1792990"/>
                  <a:pt x="37445" y="1785148"/>
                  <a:pt x="44917" y="1773940"/>
                </a:cubicBezTo>
                <a:cubicBezTo>
                  <a:pt x="50486" y="1765586"/>
                  <a:pt x="49461" y="1754082"/>
                  <a:pt x="54442" y="1745365"/>
                </a:cubicBezTo>
                <a:cubicBezTo>
                  <a:pt x="62318" y="1731582"/>
                  <a:pt x="73790" y="1720183"/>
                  <a:pt x="83017" y="1707265"/>
                </a:cubicBezTo>
                <a:cubicBezTo>
                  <a:pt x="89671" y="1697950"/>
                  <a:pt x="93972" y="1686785"/>
                  <a:pt x="102067" y="1678690"/>
                </a:cubicBezTo>
                <a:cubicBezTo>
                  <a:pt x="110162" y="1670595"/>
                  <a:pt x="121117" y="1665990"/>
                  <a:pt x="130642" y="1659640"/>
                </a:cubicBezTo>
                <a:cubicBezTo>
                  <a:pt x="133817" y="1650115"/>
                  <a:pt x="135291" y="1639842"/>
                  <a:pt x="140167" y="1631065"/>
                </a:cubicBezTo>
                <a:cubicBezTo>
                  <a:pt x="151286" y="1611051"/>
                  <a:pt x="171027" y="1595635"/>
                  <a:pt x="178267" y="1573915"/>
                </a:cubicBezTo>
                <a:cubicBezTo>
                  <a:pt x="184542" y="1555091"/>
                  <a:pt x="190056" y="1530194"/>
                  <a:pt x="206842" y="1516765"/>
                </a:cubicBezTo>
                <a:cubicBezTo>
                  <a:pt x="214682" y="1510493"/>
                  <a:pt x="225892" y="1510415"/>
                  <a:pt x="235417" y="1507240"/>
                </a:cubicBezTo>
                <a:cubicBezTo>
                  <a:pt x="268209" y="1482646"/>
                  <a:pt x="307875" y="1455703"/>
                  <a:pt x="330667" y="1421515"/>
                </a:cubicBezTo>
                <a:cubicBezTo>
                  <a:pt x="375117" y="1354840"/>
                  <a:pt x="349717" y="1377065"/>
                  <a:pt x="397342" y="1345315"/>
                </a:cubicBezTo>
                <a:cubicBezTo>
                  <a:pt x="403617" y="1326491"/>
                  <a:pt x="409131" y="1301594"/>
                  <a:pt x="425917" y="1288165"/>
                </a:cubicBezTo>
                <a:cubicBezTo>
                  <a:pt x="433757" y="1281893"/>
                  <a:pt x="444967" y="1281815"/>
                  <a:pt x="454492" y="1278640"/>
                </a:cubicBezTo>
                <a:cubicBezTo>
                  <a:pt x="464017" y="1281815"/>
                  <a:pt x="473839" y="1284210"/>
                  <a:pt x="483067" y="1288165"/>
                </a:cubicBezTo>
                <a:cubicBezTo>
                  <a:pt x="496118" y="1293758"/>
                  <a:pt x="507872" y="1302229"/>
                  <a:pt x="521167" y="1307215"/>
                </a:cubicBezTo>
                <a:cubicBezTo>
                  <a:pt x="533424" y="1311812"/>
                  <a:pt x="546728" y="1312978"/>
                  <a:pt x="559267" y="1316740"/>
                </a:cubicBezTo>
                <a:cubicBezTo>
                  <a:pt x="639381" y="1340774"/>
                  <a:pt x="590594" y="1331961"/>
                  <a:pt x="664042" y="1345315"/>
                </a:cubicBezTo>
                <a:cubicBezTo>
                  <a:pt x="683043" y="1348770"/>
                  <a:pt x="702456" y="1350156"/>
                  <a:pt x="721192" y="1354840"/>
                </a:cubicBezTo>
                <a:cubicBezTo>
                  <a:pt x="740673" y="1359710"/>
                  <a:pt x="778342" y="1373890"/>
                  <a:pt x="778342" y="1373890"/>
                </a:cubicBezTo>
                <a:cubicBezTo>
                  <a:pt x="784692" y="1364365"/>
                  <a:pt x="792272" y="1355554"/>
                  <a:pt x="797392" y="1345315"/>
                </a:cubicBezTo>
                <a:cubicBezTo>
                  <a:pt x="811976" y="1316147"/>
                  <a:pt x="813411" y="1266302"/>
                  <a:pt x="816442" y="1240540"/>
                </a:cubicBezTo>
                <a:cubicBezTo>
                  <a:pt x="820684" y="1204486"/>
                  <a:pt x="804652" y="1146456"/>
                  <a:pt x="854542" y="1135765"/>
                </a:cubicBezTo>
                <a:cubicBezTo>
                  <a:pt x="888833" y="1128417"/>
                  <a:pt x="924392" y="1129415"/>
                  <a:pt x="959317" y="1126240"/>
                </a:cubicBezTo>
                <a:cubicBezTo>
                  <a:pt x="978141" y="1119965"/>
                  <a:pt x="1003038" y="1114451"/>
                  <a:pt x="1016467" y="1097665"/>
                </a:cubicBezTo>
                <a:cubicBezTo>
                  <a:pt x="1047143" y="1059320"/>
                  <a:pt x="1000434" y="1076201"/>
                  <a:pt x="1045042" y="1040515"/>
                </a:cubicBezTo>
                <a:cubicBezTo>
                  <a:pt x="1052882" y="1034243"/>
                  <a:pt x="1064092" y="1034165"/>
                  <a:pt x="1073617" y="1030990"/>
                </a:cubicBezTo>
                <a:cubicBezTo>
                  <a:pt x="1076792" y="1069090"/>
                  <a:pt x="1072909" y="1108453"/>
                  <a:pt x="1083142" y="1145290"/>
                </a:cubicBezTo>
                <a:cubicBezTo>
                  <a:pt x="1095770" y="1190750"/>
                  <a:pt x="1118103" y="1200347"/>
                  <a:pt x="1149817" y="1221490"/>
                </a:cubicBezTo>
                <a:cubicBezTo>
                  <a:pt x="1156167" y="1231015"/>
                  <a:pt x="1164218" y="1239604"/>
                  <a:pt x="1168867" y="1250065"/>
                </a:cubicBezTo>
                <a:cubicBezTo>
                  <a:pt x="1177022" y="1268415"/>
                  <a:pt x="1187917" y="1307215"/>
                  <a:pt x="1187917" y="1307215"/>
                </a:cubicBezTo>
                <a:cubicBezTo>
                  <a:pt x="1209215" y="1301890"/>
                  <a:pt x="1269253" y="1287916"/>
                  <a:pt x="1283167" y="1278640"/>
                </a:cubicBezTo>
                <a:lnTo>
                  <a:pt x="1311742" y="1259590"/>
                </a:lnTo>
                <a:cubicBezTo>
                  <a:pt x="1306022" y="1236711"/>
                  <a:pt x="1303723" y="1209360"/>
                  <a:pt x="1283167" y="1192915"/>
                </a:cubicBezTo>
                <a:cubicBezTo>
                  <a:pt x="1275327" y="1186643"/>
                  <a:pt x="1264117" y="1186565"/>
                  <a:pt x="1254592" y="1183390"/>
                </a:cubicBezTo>
                <a:cubicBezTo>
                  <a:pt x="1224403" y="1138107"/>
                  <a:pt x="1239162" y="1165675"/>
                  <a:pt x="1216492" y="1097665"/>
                </a:cubicBezTo>
                <a:lnTo>
                  <a:pt x="1206967" y="1069090"/>
                </a:lnTo>
                <a:cubicBezTo>
                  <a:pt x="1210590" y="1050976"/>
                  <a:pt x="1216254" y="1012416"/>
                  <a:pt x="1226017" y="992890"/>
                </a:cubicBezTo>
                <a:cubicBezTo>
                  <a:pt x="1231137" y="982651"/>
                  <a:pt x="1239947" y="974554"/>
                  <a:pt x="1245067" y="964315"/>
                </a:cubicBezTo>
                <a:cubicBezTo>
                  <a:pt x="1249557" y="955335"/>
                  <a:pt x="1250102" y="944720"/>
                  <a:pt x="1254592" y="935740"/>
                </a:cubicBezTo>
                <a:cubicBezTo>
                  <a:pt x="1259712" y="925501"/>
                  <a:pt x="1268993" y="917626"/>
                  <a:pt x="1273642" y="907165"/>
                </a:cubicBezTo>
                <a:cubicBezTo>
                  <a:pt x="1317406" y="808696"/>
                  <a:pt x="1265074" y="886838"/>
                  <a:pt x="1321267" y="811915"/>
                </a:cubicBezTo>
                <a:lnTo>
                  <a:pt x="1349842" y="726190"/>
                </a:lnTo>
                <a:lnTo>
                  <a:pt x="1359367" y="697615"/>
                </a:lnTo>
                <a:cubicBezTo>
                  <a:pt x="1326201" y="686560"/>
                  <a:pt x="1329214" y="677354"/>
                  <a:pt x="1311742" y="716665"/>
                </a:cubicBezTo>
                <a:cubicBezTo>
                  <a:pt x="1303587" y="735015"/>
                  <a:pt x="1292692" y="773815"/>
                  <a:pt x="1292692" y="773815"/>
                </a:cubicBezTo>
                <a:cubicBezTo>
                  <a:pt x="1305004" y="823065"/>
                  <a:pt x="1307283" y="825682"/>
                  <a:pt x="1311742" y="888115"/>
                </a:cubicBezTo>
                <a:cubicBezTo>
                  <a:pt x="1316272" y="951533"/>
                  <a:pt x="1313979" y="1015455"/>
                  <a:pt x="1321267" y="1078615"/>
                </a:cubicBezTo>
                <a:cubicBezTo>
                  <a:pt x="1323569" y="1098563"/>
                  <a:pt x="1333967" y="1116715"/>
                  <a:pt x="1340317" y="1135765"/>
                </a:cubicBezTo>
                <a:lnTo>
                  <a:pt x="1349842" y="1164340"/>
                </a:lnTo>
                <a:cubicBezTo>
                  <a:pt x="1353017" y="1173865"/>
                  <a:pt x="1353798" y="1184561"/>
                  <a:pt x="1359367" y="1192915"/>
                </a:cubicBezTo>
                <a:lnTo>
                  <a:pt x="1397467" y="1250065"/>
                </a:lnTo>
                <a:lnTo>
                  <a:pt x="1416517" y="1278640"/>
                </a:lnTo>
                <a:cubicBezTo>
                  <a:pt x="1422867" y="1288165"/>
                  <a:pt x="1431947" y="1296355"/>
                  <a:pt x="1435567" y="1307215"/>
                </a:cubicBezTo>
                <a:cubicBezTo>
                  <a:pt x="1448712" y="1346650"/>
                  <a:pt x="1439523" y="1327436"/>
                  <a:pt x="1464142" y="1364365"/>
                </a:cubicBezTo>
                <a:cubicBezTo>
                  <a:pt x="1454617" y="1370715"/>
                  <a:pt x="1446028" y="1378766"/>
                  <a:pt x="1435567" y="1383415"/>
                </a:cubicBezTo>
                <a:lnTo>
                  <a:pt x="1349842" y="1411990"/>
                </a:lnTo>
                <a:lnTo>
                  <a:pt x="1321267" y="1421515"/>
                </a:lnTo>
                <a:lnTo>
                  <a:pt x="1292692" y="1431040"/>
                </a:lnTo>
                <a:cubicBezTo>
                  <a:pt x="1271626" y="1452106"/>
                  <a:pt x="1258328" y="1461668"/>
                  <a:pt x="1245067" y="1488190"/>
                </a:cubicBezTo>
                <a:cubicBezTo>
                  <a:pt x="1240577" y="1497170"/>
                  <a:pt x="1238717" y="1507240"/>
                  <a:pt x="1235542" y="1516765"/>
                </a:cubicBezTo>
                <a:cubicBezTo>
                  <a:pt x="1238717" y="1526290"/>
                  <a:pt x="1240191" y="1536563"/>
                  <a:pt x="1245067" y="1545340"/>
                </a:cubicBezTo>
                <a:cubicBezTo>
                  <a:pt x="1256186" y="1565354"/>
                  <a:pt x="1275927" y="1580770"/>
                  <a:pt x="1283167" y="1602490"/>
                </a:cubicBezTo>
                <a:cubicBezTo>
                  <a:pt x="1286342" y="1612015"/>
                  <a:pt x="1302710" y="1630397"/>
                  <a:pt x="1292692" y="1631065"/>
                </a:cubicBezTo>
                <a:cubicBezTo>
                  <a:pt x="1241610" y="1634470"/>
                  <a:pt x="1140292" y="1612015"/>
                  <a:pt x="1140292" y="1612015"/>
                </a:cubicBezTo>
                <a:cubicBezTo>
                  <a:pt x="1105554" y="1507802"/>
                  <a:pt x="1160956" y="1665652"/>
                  <a:pt x="1111717" y="1554865"/>
                </a:cubicBezTo>
                <a:cubicBezTo>
                  <a:pt x="1103562" y="1536515"/>
                  <a:pt x="1099017" y="1516765"/>
                  <a:pt x="1092667" y="1497715"/>
                </a:cubicBezTo>
                <a:cubicBezTo>
                  <a:pt x="1069829" y="1429202"/>
                  <a:pt x="1097537" y="1514761"/>
                  <a:pt x="1073617" y="1431040"/>
                </a:cubicBezTo>
                <a:cubicBezTo>
                  <a:pt x="1070859" y="1421386"/>
                  <a:pt x="1071192" y="1409565"/>
                  <a:pt x="1064092" y="1402465"/>
                </a:cubicBezTo>
                <a:cubicBezTo>
                  <a:pt x="1056992" y="1395365"/>
                  <a:pt x="1045042" y="1396115"/>
                  <a:pt x="1035517" y="1392940"/>
                </a:cubicBezTo>
                <a:cubicBezTo>
                  <a:pt x="1000592" y="1445328"/>
                  <a:pt x="1035517" y="1400878"/>
                  <a:pt x="987892" y="1440565"/>
                </a:cubicBezTo>
                <a:cubicBezTo>
                  <a:pt x="977544" y="1449189"/>
                  <a:pt x="970525" y="1461668"/>
                  <a:pt x="959317" y="1469140"/>
                </a:cubicBezTo>
                <a:cubicBezTo>
                  <a:pt x="941181" y="1481231"/>
                  <a:pt x="869714" y="1487383"/>
                  <a:pt x="864067" y="1488190"/>
                </a:cubicBezTo>
                <a:cubicBezTo>
                  <a:pt x="808006" y="1516220"/>
                  <a:pt x="839437" y="1502750"/>
                  <a:pt x="768817" y="1526290"/>
                </a:cubicBezTo>
                <a:cubicBezTo>
                  <a:pt x="759292" y="1529465"/>
                  <a:pt x="748596" y="1530246"/>
                  <a:pt x="740242" y="1535815"/>
                </a:cubicBezTo>
                <a:lnTo>
                  <a:pt x="711667" y="1554865"/>
                </a:lnTo>
                <a:cubicBezTo>
                  <a:pt x="705317" y="1564390"/>
                  <a:pt x="700712" y="1575345"/>
                  <a:pt x="692617" y="1583440"/>
                </a:cubicBezTo>
                <a:cubicBezTo>
                  <a:pt x="669976" y="1606081"/>
                  <a:pt x="635186" y="1612109"/>
                  <a:pt x="606892" y="1621540"/>
                </a:cubicBezTo>
                <a:cubicBezTo>
                  <a:pt x="597367" y="1624715"/>
                  <a:pt x="586671" y="1625496"/>
                  <a:pt x="578317" y="1631065"/>
                </a:cubicBezTo>
                <a:lnTo>
                  <a:pt x="549742" y="1650115"/>
                </a:lnTo>
                <a:cubicBezTo>
                  <a:pt x="521167" y="1692978"/>
                  <a:pt x="522755" y="1706471"/>
                  <a:pt x="483067" y="1726315"/>
                </a:cubicBezTo>
                <a:cubicBezTo>
                  <a:pt x="474087" y="1730805"/>
                  <a:pt x="464017" y="1732665"/>
                  <a:pt x="454492" y="1735840"/>
                </a:cubicBezTo>
                <a:cubicBezTo>
                  <a:pt x="410042" y="1732665"/>
                  <a:pt x="365460" y="1730980"/>
                  <a:pt x="321142" y="1726315"/>
                </a:cubicBezTo>
                <a:cubicBezTo>
                  <a:pt x="305042" y="1724620"/>
                  <a:pt x="289706" y="1716790"/>
                  <a:pt x="273517" y="1716790"/>
                </a:cubicBezTo>
                <a:cubicBezTo>
                  <a:pt x="216279" y="1716790"/>
                  <a:pt x="159217" y="1723140"/>
                  <a:pt x="102067" y="1726315"/>
                </a:cubicBezTo>
                <a:cubicBezTo>
                  <a:pt x="92542" y="1729490"/>
                  <a:pt x="81417" y="1729676"/>
                  <a:pt x="73492" y="1735840"/>
                </a:cubicBezTo>
                <a:cubicBezTo>
                  <a:pt x="9607" y="1785528"/>
                  <a:pt x="16342" y="1824950"/>
                  <a:pt x="16342" y="1764415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121444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Основная опасность РВИ связана с обезвоживанием организма ребёнка </a:t>
            </a:r>
            <a:endParaRPr lang="ru-RU" sz="3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2143116"/>
          <a:ext cx="885831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857256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Изменения после перенесенной РВИ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001156" cy="500292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Отставание в прибавке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роста и массы тела у ребенка (в первые 60 дней после болезни)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Иммунный ответ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РВ-инфекции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способен провоцировать развитие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целиакии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у детей с генетической предрасположенностью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Повреждение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микробиоты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кишечника приводит к запуску аллергических и аутоиммунных заболеваний (СД 1-го типа)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функциональных расстройств органов пищеварительного тракта (СРК, запор, диарея,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абдом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боль)  </a:t>
            </a: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пациентов пожилого возраста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эпизодами </a:t>
            </a:r>
            <a:r>
              <a:rPr lang="ru-RU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Антибиотик-Ассоциированной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диареи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анамнезе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РВ-инфекция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является триггером рецидива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Определение (РВГЭ А08.0)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4931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инфекция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РВИ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антропонозное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высококонтагиозное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острое инфекционное заболевание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Заболевание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характеризуется преимущественным поражением желудочно-кишечного тракта в виде          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ротавирусного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гастроэнтерита (РВГЭ)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симптомами диареи и рвоты,                                         общей интоксикации,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дегидратации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и нередко наличием респираторного                        синдрома в начальном периоде болезни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ребенок на горшк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14817"/>
            <a:ext cx="2866599" cy="256835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500826" y="6715148"/>
            <a:ext cx="242889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785928" y="5571334"/>
            <a:ext cx="228599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Лечение РВИ у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4931486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Лечебное пит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ание (ограничение лактозы)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Полноценная оральная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регидратация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(растворы низкой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осмолярности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например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Регидрон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 сохранение грудного вскармливания </a:t>
            </a:r>
          </a:p>
          <a:p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Энтеросорбенты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диосмектин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Пробиотики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Lactobaccillus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GG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Reuteri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Saccharomyces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boulardii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Симптоматическая терапия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(противорвотные,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антидиарейные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препараты)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571604" y="5715016"/>
            <a:ext cx="5715040" cy="642942"/>
          </a:xfrm>
          <a:prstGeom prst="rect">
            <a:avLst/>
          </a:prstGeom>
          <a:solidFill>
            <a:schemeClr val="tx1">
              <a:lumMod val="65000"/>
              <a:lumOff val="35000"/>
              <a:alpha val="19000"/>
            </a:schemeClr>
          </a:solidFill>
        </p:spPr>
        <p:txBody>
          <a:bodyPr vert="horz">
            <a:noAutofit/>
          </a:bodyPr>
          <a:lstStyle/>
          <a:p>
            <a:pPr marL="252413" marR="0" lvl="0" indent="-25241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этиотропной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терапии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Неспецифическая профилактика </a:t>
            </a:r>
            <a:r>
              <a:rPr lang="ru-RU" sz="3800" dirty="0" err="1" smtClean="0"/>
              <a:t>ротавирусной</a:t>
            </a:r>
            <a:r>
              <a:rPr lang="ru-RU" sz="3800" dirty="0" smtClean="0"/>
              <a:t> инфекции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5000660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Госпитализация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больного по клиническим показаниям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Изоляция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пациента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домашних условиях с легкими формами РВИ в течение 7 дней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Медицинское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наблюдение за лицами, подвергшимися риску заражения сроком на 7 дней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Организуется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сбор материала от больного и проб из объектов окружающей среды для вирусологического исследования (питьевая вода, пищевые продукты, молочные продукты)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РВ обследуются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только лица с признаками ОКИ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Вирусоносители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из числа декретированных групп не допускаются к основной работе в течение 7 дней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43998" cy="857256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Соблюдайте гигиенические правила!  </a:t>
            </a:r>
            <a:endParaRPr lang="ru-RU" sz="3800" dirty="0"/>
          </a:p>
        </p:txBody>
      </p:sp>
      <p:pic>
        <p:nvPicPr>
          <p:cNvPr id="5124" name="Picture 4" descr="C:\Users\Критик\OneDrive\Рабочий стол\Картинки для презентаций\v8ri4ruGE9kn_1200x0_AybP2us9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43314" cy="5211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858312" cy="1285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400" b="1" dirty="0" smtClean="0">
                <a:solidFill>
                  <a:srgbClr val="FF0000"/>
                </a:solidFill>
              </a:rPr>
              <a:t>Вакцинация – единственный наиболее  эффективный метод профилактики РВИ!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572560" cy="45720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Необходимость вакцинации определяют: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контагиозность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РВИ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Tx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Недостаточная эффективность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неспецифических методов профилактики для контроля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РВ-инфекции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(санитарно-гигиенических мероприятий)</a:t>
            </a:r>
          </a:p>
          <a:p>
            <a:pPr>
              <a:spcAft>
                <a:spcPts val="1200"/>
              </a:spcAft>
              <a:buClrTx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этиотропной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терапии</a:t>
            </a:r>
          </a:p>
          <a:p>
            <a:pPr>
              <a:spcAft>
                <a:spcPts val="1200"/>
              </a:spcAft>
              <a:buClrTx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Отдаленные последствия ОРВГЭ</a:t>
            </a:r>
          </a:p>
          <a:p>
            <a:pPr>
              <a:spcAft>
                <a:spcPts val="1200"/>
              </a:spcAft>
              <a:buClrTx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вакцины</a:t>
            </a:r>
          </a:p>
          <a:p>
            <a:pPr>
              <a:spcAft>
                <a:spcPts val="1200"/>
              </a:spcAft>
              <a:buClrTx/>
              <a:buNone/>
            </a:pP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Tx/>
            </a:pP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Tx/>
              <a:buFont typeface="Wingdings" pitchFamily="2" charset="2"/>
              <a:buChar char="Ø"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/>
              <a:t>Вакцинация против </a:t>
            </a:r>
            <a:r>
              <a:rPr lang="ru-RU" sz="3800" dirty="0" err="1" smtClean="0"/>
              <a:t>РВ-инфекции</a:t>
            </a:r>
            <a:endParaRPr lang="ru-RU" sz="3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5500726" cy="5214974"/>
          </a:xfrm>
          <a:solidFill>
            <a:srgbClr val="92D050">
              <a:alpha val="33000"/>
            </a:srgbClr>
          </a:solidFill>
        </p:spPr>
        <p:txBody>
          <a:bodyPr>
            <a:normAutofit fontScale="77500" lnSpcReduction="20000"/>
          </a:bodyPr>
          <a:lstStyle/>
          <a:p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 против </a:t>
            </a:r>
            <a:r>
              <a:rPr lang="ru-RU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РВ-инфекции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раннем возрасте до встречи с естественным вирусом предотвратит большинство тяжелых форм РВГЭ и осложнений у здоровых детей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 детей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РВ-инфекции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снижает частоту выделения возбудителя у взрослых не менее чем на 50%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Конгресс педиатров России, 2022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малышка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7386" y="1928802"/>
            <a:ext cx="280989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858180" cy="928694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dirty="0" smtClean="0"/>
              <a:t>ВОЗ настоятельно рекомендует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5720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Включить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ротавирусную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вакцину в национальные программы иммунизации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стран мира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включении вакцинации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РВИ необходимо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добиваться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максимального охвата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Только универсальная массовая вакцинация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привести к контролю заболеваемости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119 стран мира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внедрили вакцинацию против РВИ в национальные календари (глобальный уровень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привитости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достиг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49%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Aft>
                <a:spcPts val="1200"/>
              </a:spcAft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Introduction of Rotavirus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voccine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20.02.2023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Критик\OneDrive\Рабочий стол\Картинки для презентаций\who-logo-world-health-organizatio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428892" cy="65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06" y="642918"/>
            <a:ext cx="4357718" cy="5929354"/>
          </a:xfrm>
          <a:solidFill>
            <a:srgbClr val="FFFF00">
              <a:alpha val="45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После введения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плановой массовой вакцинации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США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2006 году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уровень заболеваемости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ротавирусным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гастроэнтеритом «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быстро   и значительно снизился»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Критик\OneDrive\Рабочий стол\rota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4143404" cy="233066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642918"/>
            <a:ext cx="4714876" cy="5929355"/>
          </a:xfrm>
          <a:solidFill>
            <a:srgbClr val="00B0F0">
              <a:alpha val="24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положительные результаты были получены в 2008 г.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Количество случаев РВИ снизилось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64%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Количество госпитализаций, связанных с РВ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45%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 защищает и от тяжелых форм заболевания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(в результата многочисленных клинических исследований)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464447" y="3607595"/>
            <a:ext cx="592935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714908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продолжает рекомендовать введение первой дозы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вакцины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можно раньше –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достижении ребенком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6-недельного возраста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 с вакциной против дифтерии, коклюша и столбняка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АКДС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чтобы индуцировать защиту до естественного инфицирования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ротавирусом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algn="ctr">
              <a:buNone/>
            </a:pPr>
            <a:r>
              <a:rPr lang="ru-RU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Прививка также показана младенцам, которые уже пострадали от РВИ</a:t>
            </a:r>
            <a:endParaRPr lang="ru-RU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Критик\OneDrive\Рабочий стол\Картинки для презентаций\who-logo-world-health-organizatio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304743" cy="102447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214950"/>
            <a:ext cx="8129638" cy="1143008"/>
          </a:xfrm>
          <a:prstGeom prst="roundRect">
            <a:avLst/>
          </a:prstGeom>
          <a:solidFill>
            <a:srgbClr val="7030A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Иммунизация в РФ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России вакцинация против РВИ определена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Приказом Минздрава России от 06.12.2021 № 1122н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«Об утверждении национального календаря профилактических прививок и календаря профилактических прививок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эпидемическим показаниям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(с 2014 г.)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--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Приказом ДЗ г. Москвы от 04.03.2022 № 207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«Об утверждении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регионального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календаря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профилактических прививок и профилактических прививок по эпидемическим показаниям»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Региональные календари: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продемонстрирована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региональных программ (17)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вакцинации против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инфекции, в том числе снижение общего уровня заболеваемости и уровня госпитализаций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48" y="3571876"/>
            <a:ext cx="4286280" cy="285752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Красноярский край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Пермский край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Республика Карелия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Республика Саха/Якутия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Сахалин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Ханты-Мансийск/Юрга АО - Ямало-ненецкий АО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429000"/>
            <a:ext cx="3214710" cy="3143272"/>
          </a:xfrm>
          <a:prstGeom prst="roundRect">
            <a:avLst/>
          </a:prstGeom>
          <a:solidFill>
            <a:srgbClr val="7030A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Московская обл.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Смоленская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Ленинградская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Вологодская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Тульская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Свердловская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Тюменская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Ярославская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5721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Широкое распространение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всем мире и способность к эпидемическому распространению инфекции 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 вызывает групповые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Ротавирус является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ведущей причиной гастроэнтеритов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детей в возрасте младше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 лет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странах как с высоким, так и низким экономическим уровнем развития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смертности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РВИ ( по данным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мире в  2008 г.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453 000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2019 г.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235 331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(19,1%) детских смертей)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Частая причина госпитализаций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значительная нагрузка на амбулаторное звено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причина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внутрибольничных диарей 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Существенные расходы,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связанные с лечением и уходом за ребенком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РВ-инфекция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триггер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гастроэнтерологической патологии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715436" cy="121444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/>
              <a:t>Результаты внедрения региональных программ</a:t>
            </a:r>
            <a:endParaRPr lang="ru-RU" sz="3800" b="1" dirty="0"/>
          </a:p>
        </p:txBody>
      </p:sp>
      <p:pic>
        <p:nvPicPr>
          <p:cNvPr id="4" name="Содержимое 3" descr="РВИ - регио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45955"/>
            <a:ext cx="7929618" cy="491023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Иммунизация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928803"/>
            <a:ext cx="4214842" cy="47149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Охват вакцинацией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против РВИ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целевой когорты в России в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6,23%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– остается крайне низким для того, чтобы повлиять на показатели заболеваемости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714489"/>
            <a:ext cx="4500594" cy="4929222"/>
          </a:xfrm>
          <a:solidFill>
            <a:srgbClr val="FFFF00">
              <a:alpha val="36000"/>
            </a:srgbClr>
          </a:solidFill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данным ВОЗ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критерием адекватной вакцинации является охват не менее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целевой когорты населения при доле лиц с неполным курсом вакцинации не более 10%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Достоверные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популяционные эффекты появляются при охвате вакцинацией против РВИ - не менее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Критик\OneDrive\Рабочий стол\Картинки для презентаций\who-logo-world-health-organization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1" y="1785926"/>
            <a:ext cx="2571767" cy="79724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14282" y="4500570"/>
            <a:ext cx="4071966" cy="1857388"/>
          </a:xfrm>
          <a:prstGeom prst="ellipse">
            <a:avLst/>
          </a:prstGeom>
          <a:solidFill>
            <a:srgbClr val="FF99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РВИ требует включения в рутинный график вакцинации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571480"/>
            <a:ext cx="8786874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Стратегия развития иммунопрофилактики инфекционных болезней на период до 2035 года (ред. от 15.02.2023 г. № 343 -</a:t>
            </a:r>
            <a:r>
              <a:rPr lang="ru-RU" sz="2800" b="1" dirty="0" err="1" smtClean="0"/>
              <a:t>р</a:t>
            </a:r>
            <a:r>
              <a:rPr lang="ru-RU" sz="2800" b="1" dirty="0" smtClean="0"/>
              <a:t> )</a:t>
            </a:r>
            <a:endParaRPr lang="ru-RU" sz="2800" dirty="0"/>
          </a:p>
        </p:txBody>
      </p:sp>
      <p:pic>
        <p:nvPicPr>
          <p:cNvPr id="7" name="Содержимое 6" descr="стратег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3077504" cy="421484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43372" y="2285992"/>
            <a:ext cx="4643470" cy="4214842"/>
          </a:xfrm>
          <a:solidFill>
            <a:srgbClr val="00B050">
              <a:alpha val="21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Внесение изменений в НКПП РФ  в части вакцинации против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ротовирусной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инфекции  на 2025 год</a:t>
            </a:r>
            <a:endParaRPr lang="ru-RU" sz="2800" dirty="0"/>
          </a:p>
        </p:txBody>
      </p:sp>
      <p:pic>
        <p:nvPicPr>
          <p:cNvPr id="8" name="Содержимое 4" descr="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758" y="4500570"/>
            <a:ext cx="1867332" cy="1920804"/>
          </a:xfrm>
          <a:prstGeom prst="rect">
            <a:avLst/>
          </a:prstGeom>
          <a:solidFill>
            <a:srgbClr val="FFC000">
              <a:alpha val="45882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-1572462" y="4357694"/>
            <a:ext cx="428707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1472" y="6500834"/>
            <a:ext cx="314327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472" y="2285992"/>
            <a:ext cx="307183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535885" y="4393413"/>
            <a:ext cx="42148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Вакцина против РВИ, зарегистрированная в России 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8858312" cy="4929222"/>
          </a:xfrm>
        </p:spPr>
        <p:txBody>
          <a:bodyPr>
            <a:normAutofit fontScale="92500"/>
          </a:bodyPr>
          <a:lstStyle/>
          <a:p>
            <a:pPr marL="271463" indent="-255588" algn="ctr">
              <a:buNone/>
            </a:pP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живая оральная 5-валентная вакцина (ПВРВВ), ООО «МСД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Фармасьютикалс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55588"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Содержит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живых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реассортантных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штаммов РВ: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несут на наружной оболочке поверхностные белки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(серотипы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человеческих штаммов 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(серотипа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бычьего штамма</a:t>
            </a:r>
          </a:p>
          <a:p>
            <a:pPr marL="622300" indent="-255588">
              <a:spcAft>
                <a:spcPts val="6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5-й – белок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Р1А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человеческого штамма РВ и белок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бычьего родительского штамма РВ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89000" indent="-255588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содержит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тиомерсала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 консервантов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35687" y="2607463"/>
            <a:ext cx="1071570" cy="571504"/>
          </a:xfrm>
          <a:prstGeom prst="bentUpArrow">
            <a:avLst/>
          </a:prstGeom>
          <a:solidFill>
            <a:srgbClr val="FFFF0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углом вверх 4"/>
          <p:cNvSpPr/>
          <p:nvPr/>
        </p:nvSpPr>
        <p:spPr>
          <a:xfrm rot="5400000">
            <a:off x="35687" y="5607859"/>
            <a:ext cx="1071570" cy="571504"/>
          </a:xfrm>
          <a:prstGeom prst="bentUpArrow">
            <a:avLst/>
          </a:prstGeom>
          <a:solidFill>
            <a:srgbClr val="FFFF0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Вакцинация против РВИ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иммунизация детей в возрасте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недель с целью профилактики гастроэнтерита, вызываемого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ротавирусами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(серотипов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вакцина не должна назначаться после возраста 32-х недель, даже если курс вакцинации не завершен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(например, если ребёнок получил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ему исполнилось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недели,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доза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вводится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Схема вакцинации против РВИ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2428869"/>
            <a:ext cx="4786346" cy="4286280"/>
          </a:xfrm>
        </p:spPr>
        <p:txBody>
          <a:bodyPr anchor="ctr"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Сроки введения первой дозы: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6 до 12 недель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Последующие дозы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вводятся с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интервалом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между прививками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4 до 10 недель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Все три дозы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рекомендуется ввести до достижения ребенком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 32-х недель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Критик\OneDrive\Рабочий стол\Картинки для презентаций\rotatek_1024x6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3286148" cy="1858295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142976" y="1571612"/>
            <a:ext cx="6858048" cy="71438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txBody>
          <a:bodyPr vert="horz">
            <a:noAutofit/>
          </a:bodyPr>
          <a:lstStyle/>
          <a:p>
            <a:pPr marL="252413" marR="0" lvl="0" indent="-252413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Курс вакцинации состоит из 3-х доз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4572008"/>
            <a:ext cx="4071966" cy="2000264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 пятивалентная, живая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доза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мл.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перорально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реассортанты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человеческого и бычьего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ротавирусов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типов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P1A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9)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894001" y="4679165"/>
            <a:ext cx="392909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Вакцина против </a:t>
            </a:r>
            <a:r>
              <a:rPr lang="ru-RU" b="1" dirty="0" err="1" smtClean="0"/>
              <a:t>РВ-инфекции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844825"/>
            <a:ext cx="4000528" cy="4536504"/>
          </a:xfrm>
          <a:solidFill>
            <a:schemeClr val="accent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Иммунизация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здоровых детей в возрасте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6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32 недель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целью профилактики РВГЭ</a:t>
            </a:r>
          </a:p>
          <a:p>
            <a:pPr>
              <a:buFont typeface="Georgia" pitchFamily="18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введения первой дозы :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6 недель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Интервал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дозами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недели</a:t>
            </a:r>
          </a:p>
        </p:txBody>
      </p:sp>
      <p:pic>
        <p:nvPicPr>
          <p:cNvPr id="7" name="Содержимое 4" descr="рота - 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202" y="1928802"/>
            <a:ext cx="3666326" cy="215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429124" y="4143380"/>
            <a:ext cx="4572032" cy="2500330"/>
          </a:xfrm>
          <a:prstGeom prst="round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пентавалентная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живая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доза –  2,5 мл.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перорально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реассортанты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человеческого и бычьего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ротавирусов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типов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3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821637" y="4250537"/>
            <a:ext cx="478634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43998" cy="1071570"/>
          </a:xfrm>
        </p:spPr>
        <p:txBody>
          <a:bodyPr>
            <a:noAutofit/>
          </a:bodyPr>
          <a:lstStyle/>
          <a:p>
            <a:r>
              <a:rPr lang="ru-RU" sz="3400" dirty="0" smtClean="0"/>
              <a:t>Контингент наибольшего риска тяжелого течения инфекции – </a:t>
            </a:r>
            <a:r>
              <a:rPr lang="ru-RU" sz="3400" dirty="0" smtClean="0">
                <a:solidFill>
                  <a:srgbClr val="FF0000"/>
                </a:solidFill>
              </a:rPr>
              <a:t>недоношенные дети</a:t>
            </a:r>
            <a:endParaRPr lang="ru-RU" sz="34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643050"/>
          <a:ext cx="878687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Вакцинация недоношенных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785926"/>
            <a:ext cx="4786346" cy="4989461"/>
          </a:xfrm>
          <a:solidFill>
            <a:srgbClr val="FFFF00">
              <a:alpha val="25000"/>
            </a:srgbClr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Ротавирусные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вакцины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применять 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недоношенных детей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родившихся при сроке беременности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менее 25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недель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Вакцину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следует вводить таким детям не ранее, чем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6 недель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рождения!</a:t>
            </a:r>
          </a:p>
          <a:p>
            <a:endParaRPr lang="ru-RU" sz="2800" dirty="0"/>
          </a:p>
        </p:txBody>
      </p:sp>
      <p:pic>
        <p:nvPicPr>
          <p:cNvPr id="2050" name="Picture 2" descr="C:\Users\Критик\OneDrive\Рабочий стол\Картинки для презентаций\d91e9a56abe652417088e472969ea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2" y="3286124"/>
            <a:ext cx="4000527" cy="214314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4143372" y="4417933"/>
            <a:ext cx="4714908" cy="11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пель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7428" y="4786322"/>
            <a:ext cx="1300084" cy="19891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43998" cy="50029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Возбудитель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относится к семейству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Reoviridae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             к роду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Rotavirus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был открыт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1973 году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rota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что означает «колесо»).                   Вирус под микроскопом  напоминал                      колесо с короткими спицами</a:t>
            </a:r>
          </a:p>
          <a:p>
            <a:pPr>
              <a:spcAft>
                <a:spcPts val="600"/>
              </a:spcAft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Серогруппы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А, В, С,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Е,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случаев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людей вызвано 5-ю комбинациями серотипов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2" descr="C:\Users\Критик\OneDrive\Рабочий стол\Картинки для презентаций\4d2dc1064526350fb627e8d98a3403b0--med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428868"/>
            <a:ext cx="2596662" cy="2570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/>
              <a:t>В рамках Календаря профилактических прививок по эпидемическим показаниям </a:t>
            </a:r>
            <a:r>
              <a:rPr lang="ru-RU" sz="2700" b="1" dirty="0" smtClean="0"/>
              <a:t>(Приказ МЗ РФ  от 06.12.2021 №1122н)</a:t>
            </a:r>
            <a:endParaRPr lang="ru-RU" sz="27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3357562"/>
            <a:ext cx="8929750" cy="335758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в  2 мес.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срок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ПКВ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(пневмококковая конъюгированная вакцина)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2 - в 3 мес.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срок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АКДС+ИПВ+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Hib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3 - в 4,5 мес.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срок 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 АКДС+ИПВ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ПКВ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214554"/>
            <a:ext cx="7000924" cy="954107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Вакцинация против РВИ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проводится: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возрасте  2-х, 3-х и 4,5 месяцев</a:t>
            </a:r>
            <a:endParaRPr lang="ru-RU" sz="2800" dirty="0"/>
          </a:p>
        </p:txBody>
      </p:sp>
      <p:pic>
        <p:nvPicPr>
          <p:cNvPr id="7" name="Содержимое 4" descr="капел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992677"/>
            <a:ext cx="1071570" cy="163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лендарь Москва 20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1393"/>
            <a:ext cx="8786874" cy="6696095"/>
          </a:xfrm>
        </p:spPr>
      </p:pic>
      <p:sp>
        <p:nvSpPr>
          <p:cNvPr id="5" name="Овал 4"/>
          <p:cNvSpPr/>
          <p:nvPr/>
        </p:nvSpPr>
        <p:spPr>
          <a:xfrm>
            <a:off x="214282" y="1857364"/>
            <a:ext cx="3714776" cy="35719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142984"/>
            <a:ext cx="4000528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    Иммунитет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3429000"/>
            <a:ext cx="8643998" cy="321471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1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полного курса вакцинации препаратом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РотаТек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92,5-100%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вакцинированных в сыворотке крови наблюдается значительное повышение уровня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нейтрализующих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 всем пяти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капсидным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белкам РВ человека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Критик\OneDrive\Рабочий стол\Картинки для презентаций\dieta-2-1024x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3"/>
            <a:ext cx="442052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Противопоказания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357850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Повышенная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чувствительность к любому компоненту вакцины и сильная реакция на предыдущее введение вакцины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Инвагинация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кишечника в анамнезе 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Врожденные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пороки развития ЖКТ (синдром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мальабсорбции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болезнь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Гиршпрунга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синдром короткой кишки, оперативное лечение кишечника) 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Иммунодефицит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наличие в семье больных 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иммунодефицитными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состояниями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Генетически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обусловленная непереносимость фруктозы, нарушение всасывания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глюкозо-галактозного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комплекса, недостаточность ферментов сахарозы/изомальтозы</a:t>
            </a:r>
          </a:p>
          <a:p>
            <a:pPr>
              <a:spcAft>
                <a:spcPts val="400"/>
              </a:spcAft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Острая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форма диареи или рвота, острое заболевание с лихорадкой (вакцинацию проводят после выздоровления)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858280" cy="5357850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защищает от сезонных (осенне-весенних) эпидемий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ротавирусного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гастроэнтерита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тяжелых форм РВГЭ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в возрасте до 5 лет)</a:t>
            </a:r>
          </a:p>
          <a:p>
            <a:pPr>
              <a:spcAft>
                <a:spcPts val="4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Вырабатывает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стойкий и длительный иммунитет против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наиболее распространенных видов вируса</a:t>
            </a:r>
          </a:p>
          <a:p>
            <a:pPr>
              <a:spcAft>
                <a:spcPts val="4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Снижает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частоту обращений к врачу</a:t>
            </a:r>
          </a:p>
          <a:p>
            <a:pPr>
              <a:spcAft>
                <a:spcPts val="4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содержит консерванты</a:t>
            </a:r>
          </a:p>
          <a:p>
            <a:pPr>
              <a:spcAft>
                <a:spcPts val="4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Вводится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орально (через рот), безболезненна для малышей и не причиняет дискомфорт</a:t>
            </a:r>
          </a:p>
          <a:p>
            <a:pPr>
              <a:spcAft>
                <a:spcPts val="4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Вакцина безопасна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вакцины в рамках рекомендованного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возрастного предела не влияет на частоту серьезных побочных проявлений, включая инвагинацию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15436" cy="51458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 вакцинации  против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Многолетний опыт вакцинации демонстрирует быстрое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заболеваемости, госпитализаций и смертности</a:t>
            </a:r>
          </a:p>
          <a:p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Дополнительно – это эффект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коллективной защиты от РВГЭ, снижение внутрибольничных кишечных инфекций и экономической выгоды</a:t>
            </a:r>
          </a:p>
          <a:p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Результаты действия вакцинации против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ротавируса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будут ещё более заметны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расширением глобального охвата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все несем ответственность за тех, кто меньше нас 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(Туве Янсон) </a:t>
            </a:r>
            <a:endParaRPr lang="ru-RU" sz="3100" dirty="0"/>
          </a:p>
        </p:txBody>
      </p:sp>
      <p:pic>
        <p:nvPicPr>
          <p:cNvPr id="4" name="Содержимое 4" descr="му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96966"/>
            <a:ext cx="5786478" cy="4332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528641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06.12.2021  № 1122н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 утверждении календаря профилактических прививок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профилактических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прививок по эпидемическим показаниям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ДЗ г. Москвы от 04.03.2022 г. № 207  «Об утверждении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календаря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профилактических прививок и профилактических прививок по эпидемическим показаниям»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«Стратегия развития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иммуннопрофилактики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инфекционных болезней на период до 2035 года», 2020 (в ред. от 15.02.2023 г.    № 343-р )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«Вакцины и иммунопрофилактика в современном мире». Под редакцией Л.С.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Намазовой-Барановой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Москва, 2021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Инструкция по применению вакцины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Метод. рекомендации (Союз педиатров России)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Вакцинопрофилактика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ротавирусной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инфекции у детей», Москва, 2020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Конгресса педиатров России, 2022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6" name="Picture 2" descr="C:\Users\Критик\OneDrive\Рабочий стол\Картинки для презентаций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0392"/>
            <a:ext cx="2714644" cy="300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ритик\OneDrive\Рабочий стол\Картинки для презентаций\Stroenie-rotavirusa-600x42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97637"/>
            <a:ext cx="4877719" cy="37315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7300906" cy="857256"/>
          </a:xfrm>
        </p:spPr>
        <p:txBody>
          <a:bodyPr/>
          <a:lstStyle/>
          <a:p>
            <a:pPr algn="ctr"/>
            <a:r>
              <a:rPr lang="ru-RU" dirty="0" smtClean="0"/>
              <a:t>Ротавирус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57620" y="4857760"/>
            <a:ext cx="5214942" cy="1857388"/>
          </a:xfrm>
          <a:solidFill>
            <a:srgbClr val="FFFF00">
              <a:alpha val="43000"/>
            </a:srgbClr>
          </a:solidFill>
        </p:spPr>
        <p:txBody>
          <a:bodyPr>
            <a:noAutofit/>
          </a:bodyPr>
          <a:lstStyle/>
          <a:p>
            <a:pPr marL="96838" indent="-4763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белкам наружного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капсида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VP4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VP7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вырабатываются специфические защитные антитела при развитии заболевания или в результате вакцинации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85468"/>
            <a:ext cx="364333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состоит из: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плотного центра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(сердцевина содержит внутренние белки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РНК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 двух белковых оболочек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внутреннего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VP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6) и наружного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VP4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VP7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капсида</a:t>
            </a:r>
            <a:endParaRPr lang="ru-RU" sz="2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571604" y="4285462"/>
            <a:ext cx="442915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Свойства вируса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86874" cy="507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Эпидемиология </a:t>
            </a:r>
            <a:r>
              <a:rPr lang="ru-RU" sz="3800" dirty="0" err="1" smtClean="0"/>
              <a:t>ротавирусной</a:t>
            </a:r>
            <a:r>
              <a:rPr lang="ru-RU" sz="3800" dirty="0" smtClean="0"/>
              <a:t> инфекции в РФ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71490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3-4 место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среди инфекционных заболеваний у детей</a:t>
            </a:r>
          </a:p>
          <a:p>
            <a:pPr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Ротавирус является причиной гастроэнтеритов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43%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случаев у детей до 5 лет, находящихся на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стационарном лечении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(из низ: до 65%  случаев у детей до 1 года)</a:t>
            </a:r>
          </a:p>
          <a:p>
            <a:pPr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РВГЭ составляет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31,0%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от числа всех </a:t>
            </a:r>
            <a:r>
              <a:rPr lang="ru-RU" sz="2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амбулаторных обращений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врачу по поводу гастроэнтеритов</a:t>
            </a:r>
          </a:p>
          <a:p>
            <a:pPr>
              <a:spcAft>
                <a:spcPts val="600"/>
              </a:spcAft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заболеваемости РВГЭ на территории РФ выявляется сезонность – преимущественно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зимне-весенний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(декабрь–апрель)   </a:t>
            </a:r>
          </a:p>
          <a:p>
            <a:pPr>
              <a:spcAft>
                <a:spcPts val="600"/>
              </a:spcAft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643470" cy="6132469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2-х летнему возрасту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почти каждый ребенок хотя бы 1 раз переносит         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РВ-инфекцию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более 2/3   из них  заболевают повторно 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5214942" y="1500173"/>
            <a:ext cx="3714776" cy="4429157"/>
          </a:xfrm>
          <a:solidFill>
            <a:srgbClr val="FF99FF">
              <a:alpha val="25000"/>
            </a:srgb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первичном инфицировании формируется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гомотипический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ответ, а более широкий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гетеротипический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ответ вызывается последующими эпизодами РВИ</a:t>
            </a:r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9" name="Содержимое 9" descr="ребенок на горшке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429000"/>
            <a:ext cx="3932035" cy="307183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00034" y="3429000"/>
            <a:ext cx="39290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очагов при РВИ</a:t>
            </a:r>
            <a:endParaRPr lang="ru-RU" dirty="0"/>
          </a:p>
        </p:txBody>
      </p:sp>
      <p:pic>
        <p:nvPicPr>
          <p:cNvPr id="1026" name="Picture 2" descr="C:\Users\Критик\OneDrive\Рабочий стол\Картинки для презентаций\7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6424" y="1571612"/>
            <a:ext cx="4209375" cy="2768980"/>
          </a:xfrm>
          <a:prstGeom prst="rect">
            <a:avLst/>
          </a:prstGeom>
          <a:noFill/>
        </p:spPr>
      </p:pic>
      <p:pic>
        <p:nvPicPr>
          <p:cNvPr id="1027" name="Picture 3" descr="C:\Users\Критик\OneDrive\Рабочий стол\Картинки для презентаций\3.2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4143404" cy="2071702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797" y="1881177"/>
            <a:ext cx="4173483" cy="44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2045</Words>
  <Application>Microsoft Office PowerPoint</Application>
  <PresentationFormat>Экран (4:3)</PresentationFormat>
  <Paragraphs>274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Городская</vt:lpstr>
      <vt:lpstr>Ротавирусная инфекция и специфическая профилактика</vt:lpstr>
      <vt:lpstr>Определение (РВГЭ А08.0) </vt:lpstr>
      <vt:lpstr>Актуальность проблемы</vt:lpstr>
      <vt:lpstr>Этиология</vt:lpstr>
      <vt:lpstr>Ротавирус </vt:lpstr>
      <vt:lpstr>Свойства вируса </vt:lpstr>
      <vt:lpstr>Эпидемиология ротавирусной инфекции в РФ</vt:lpstr>
      <vt:lpstr>Слайд 8</vt:lpstr>
      <vt:lpstr>Формирование очагов при РВИ</vt:lpstr>
      <vt:lpstr>Слайд 10</vt:lpstr>
      <vt:lpstr>Патогенез РВИ</vt:lpstr>
      <vt:lpstr> Вирус поражает зрелые энтероциты  </vt:lpstr>
      <vt:lpstr>Слайд 13</vt:lpstr>
      <vt:lpstr>Клинические симптомы РВИ</vt:lpstr>
      <vt:lpstr>Лабораторная диагностика</vt:lpstr>
      <vt:lpstr>Осложнения РВИ</vt:lpstr>
      <vt:lpstr>Внекишечные проявления  РВИ</vt:lpstr>
      <vt:lpstr>Основная опасность РВИ связана с обезвоживанием организма ребёнка </vt:lpstr>
      <vt:lpstr>Изменения после перенесенной РВИ</vt:lpstr>
      <vt:lpstr>Лечение РВИ у детей</vt:lpstr>
      <vt:lpstr>Неспецифическая профилактика ротавирусной инфекции</vt:lpstr>
      <vt:lpstr>Соблюдайте гигиенические правила!  </vt:lpstr>
      <vt:lpstr>  Вакцинация – единственный наиболее  эффективный метод профилактики РВИ!</vt:lpstr>
      <vt:lpstr>Вакцинация против РВ-инфекции</vt:lpstr>
      <vt:lpstr>ВОЗ настоятельно рекомендует </vt:lpstr>
      <vt:lpstr>Слайд 26</vt:lpstr>
      <vt:lpstr>Слайд 27</vt:lpstr>
      <vt:lpstr>Иммунизация в РФ </vt:lpstr>
      <vt:lpstr> Региональные календари:</vt:lpstr>
      <vt:lpstr>Результаты внедрения региональных программ</vt:lpstr>
      <vt:lpstr>Иммунизация в РФ</vt:lpstr>
      <vt:lpstr>Стратегия развития иммунопрофилактики инфекционных болезней на период до 2035 года (ред. от 15.02.2023 г. № 343 -р )</vt:lpstr>
      <vt:lpstr>Вакцина против РВИ, зарегистрированная в России   </vt:lpstr>
      <vt:lpstr>Вакцинация против РВИ </vt:lpstr>
      <vt:lpstr>Схема вакцинации против РВИ</vt:lpstr>
      <vt:lpstr>Вакцина против РВ-инфекции</vt:lpstr>
      <vt:lpstr>Контингент наибольшего риска тяжелого течения инфекции – недоношенные дети</vt:lpstr>
      <vt:lpstr>Вакцинация недоношенных</vt:lpstr>
      <vt:lpstr>Слайд 39</vt:lpstr>
      <vt:lpstr>В рамках Календаря профилактических прививок по эпидемическим показаниям (Приказ МЗ РФ  от 06.12.2021 №1122н)</vt:lpstr>
      <vt:lpstr>Слайд 41</vt:lpstr>
      <vt:lpstr>    Иммунитет </vt:lpstr>
      <vt:lpstr>Противопоказания </vt:lpstr>
      <vt:lpstr>Выводы </vt:lpstr>
      <vt:lpstr>Заключение </vt:lpstr>
      <vt:lpstr>Мы все несем ответственность за тех, кто меньше нас                                                          (Туве Янсон) </vt:lpstr>
      <vt:lpstr>Источники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Ротовирусная инфекция</dc:title>
  <dc:creator>Критик</dc:creator>
  <cp:lastModifiedBy>Критик</cp:lastModifiedBy>
  <cp:revision>490</cp:revision>
  <dcterms:created xsi:type="dcterms:W3CDTF">2021-04-04T12:31:44Z</dcterms:created>
  <dcterms:modified xsi:type="dcterms:W3CDTF">2023-05-04T09:41:07Z</dcterms:modified>
</cp:coreProperties>
</file>