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58" r:id="rId3"/>
    <p:sldId id="313" r:id="rId4"/>
    <p:sldId id="446" r:id="rId5"/>
    <p:sldId id="450" r:id="rId6"/>
    <p:sldId id="260" r:id="rId7"/>
    <p:sldId id="259" r:id="rId8"/>
    <p:sldId id="455" r:id="rId9"/>
    <p:sldId id="448" r:id="rId10"/>
    <p:sldId id="447" r:id="rId11"/>
    <p:sldId id="317" r:id="rId12"/>
    <p:sldId id="318" r:id="rId13"/>
    <p:sldId id="293" r:id="rId14"/>
    <p:sldId id="316" r:id="rId15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>
            <a:extLst>
              <a:ext uri="{FF2B5EF4-FFF2-40B4-BE49-F238E27FC236}">
                <a16:creationId xmlns:a16="http://schemas.microsoft.com/office/drawing/2014/main" id="{CFDE297E-6F99-4FA6-918F-C2C543D9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47676"/>
            <a:ext cx="9134475" cy="581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77069977-33B9-4BC9-B290-98CC7900B674}"/>
              </a:ext>
            </a:extLst>
          </p:cNvPr>
          <p:cNvSpPr txBox="1">
            <a:spLocks/>
          </p:cNvSpPr>
          <p:nvPr/>
        </p:nvSpPr>
        <p:spPr>
          <a:xfrm>
            <a:off x="1849438" y="1652589"/>
            <a:ext cx="7594600" cy="1050925"/>
          </a:xfrm>
          <a:prstGeom prst="rect">
            <a:avLst/>
          </a:prstGeom>
        </p:spPr>
        <p:txBody>
          <a:bodyPr lIns="78203" tIns="123821" rIns="78203" bIns="39101">
            <a:normAutofit fontScale="550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r>
              <a:rPr lang="ru-RU" sz="5400" b="1" dirty="0">
                <a:solidFill>
                  <a:srgbClr val="660033"/>
                </a:solidFill>
              </a:rPr>
              <a:t>Кафедра клинической лабораторной диагностики и патологической анатомии</a:t>
            </a:r>
            <a:endParaRPr lang="ru-RU" altLang="ru-RU" sz="5656" b="1" dirty="0">
              <a:solidFill>
                <a:srgbClr val="231F2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8196" name="Рисунок 10">
            <a:extLst>
              <a:ext uri="{FF2B5EF4-FFF2-40B4-BE49-F238E27FC236}">
                <a16:creationId xmlns:a16="http://schemas.microsoft.com/office/drawing/2014/main" id="{056B23F8-4B9B-4839-B0E2-F93224BB5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10706" r="27187" b="82242"/>
          <a:stretch>
            <a:fillRect/>
          </a:stretch>
        </p:blipFill>
        <p:spPr bwMode="auto">
          <a:xfrm>
            <a:off x="1849439" y="447675"/>
            <a:ext cx="46069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B91FAC5E-E899-4AAF-B11A-64505272C216}"/>
              </a:ext>
            </a:extLst>
          </p:cNvPr>
          <p:cNvSpPr txBox="1">
            <a:spLocks/>
          </p:cNvSpPr>
          <p:nvPr/>
        </p:nvSpPr>
        <p:spPr>
          <a:xfrm>
            <a:off x="1849438" y="3071814"/>
            <a:ext cx="7594600" cy="1049337"/>
          </a:xfrm>
          <a:prstGeom prst="rect">
            <a:avLst/>
          </a:prstGeom>
        </p:spPr>
        <p:txBody>
          <a:bodyPr lIns="78203" tIns="123821" rIns="78203" bIns="39101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endParaRPr lang="ru-RU" altLang="ru-RU" sz="4618" b="1" dirty="0">
              <a:solidFill>
                <a:srgbClr val="231F20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04A31-64D8-40EF-88F7-AFCAF0A7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604" y="5205411"/>
            <a:ext cx="5190553" cy="650379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Светлана Вячеславовна Кулешова, 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Ольга Владимировна Денисова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Москва, 2021</a:t>
            </a:r>
            <a:br>
              <a:rPr lang="ru-RU" sz="1100" b="1" dirty="0">
                <a:solidFill>
                  <a:srgbClr val="7030A0"/>
                </a:solidFill>
              </a:rPr>
            </a:br>
            <a:endParaRPr lang="ru-RU" sz="1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CFE875-D32C-43C0-9D3C-838E09E87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6314" y="2930526"/>
            <a:ext cx="5073823" cy="147279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Миниатлас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по теме Простейшие кишечника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для самоконтроля</a:t>
            </a:r>
          </a:p>
        </p:txBody>
      </p:sp>
      <p:pic>
        <p:nvPicPr>
          <p:cNvPr id="10" name="Содержимое 3" descr="гематофаг-амеба.jpg">
            <a:extLst>
              <a:ext uri="{FF2B5EF4-FFF2-40B4-BE49-F238E27FC236}">
                <a16:creationId xmlns:a16="http://schemas.microsoft.com/office/drawing/2014/main" id="{34339106-3321-4E21-B1DB-8BC89315336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4376" y="4489450"/>
            <a:ext cx="2511213" cy="216024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72B41-559B-403A-9092-10B5C8EE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73050"/>
            <a:ext cx="77724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Вопрос 7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3CD54877-C416-4903-A531-C6FAC0A63A3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35527" y="1600200"/>
            <a:ext cx="4447309" cy="44958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Что это за находки и сколько их?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В каком материале обнаружили?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Чем окрашивали препарат?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На каком увеличении описываем находку в бланк?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Трихомонады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13F7CA-6792-4D76-A76E-DD77FB7E7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579" y="1867870"/>
            <a:ext cx="4824536" cy="42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51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75C78-A8E5-42F6-9516-FA1B038EE47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Вопрос 8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5027C1-D8D7-4F72-9685-D9D9B94502B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C87A50-FDFF-405F-A97B-253B139E7D76}"/>
              </a:ext>
            </a:extLst>
          </p:cNvPr>
          <p:cNvSpPr/>
          <p:nvPr/>
        </p:nvSpPr>
        <p:spPr>
          <a:xfrm>
            <a:off x="5541818" y="1731818"/>
            <a:ext cx="5472546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К простейшим, не образующим цист, относятся: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Chilomasti</a:t>
            </a: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</a:t>
            </a:r>
            <a:r>
              <a:rPr lang="en-US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Б</a:t>
            </a:r>
            <a:r>
              <a:rPr lang="en-US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Trichomonas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</a:t>
            </a:r>
            <a:r>
              <a:rPr lang="en-US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Entamoeba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Г</a:t>
            </a:r>
            <a:r>
              <a:rPr lang="en-US" sz="32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Lamblia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</a:rPr>
              <a:t>Д</a:t>
            </a:r>
            <a:r>
              <a:rPr lang="en-US" sz="3200" dirty="0"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r>
              <a:rPr lang="en-US" sz="32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Endolimax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02770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136DF-8F6C-4104-BD43-6A645A81FB1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Вопросы 9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6B4A2A-92C1-4E01-B377-BCD46B74542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400" dirty="0"/>
              <a:t>Для подтверждения острого кишечного амебиаза имеет значение обнаружение:</a:t>
            </a:r>
          </a:p>
          <a:p>
            <a:r>
              <a:rPr lang="ru-RU" sz="2400" dirty="0"/>
              <a:t>A. вегетативной просветной формы </a:t>
            </a:r>
            <a:r>
              <a:rPr lang="ru-RU" sz="2400" dirty="0" err="1"/>
              <a:t>F.histolytica</a:t>
            </a:r>
            <a:endParaRPr lang="ru-RU" sz="2400" dirty="0"/>
          </a:p>
          <a:p>
            <a:r>
              <a:rPr lang="ru-RU" sz="2400" dirty="0"/>
              <a:t>Б. вегетативной тканевой формы </a:t>
            </a:r>
            <a:r>
              <a:rPr lang="ru-RU" sz="2400" dirty="0" err="1"/>
              <a:t>F.histolytica</a:t>
            </a:r>
            <a:r>
              <a:rPr lang="ru-RU" sz="2400" dirty="0"/>
              <a:t> с </a:t>
            </a:r>
            <a:r>
              <a:rPr lang="ru-RU" sz="2400" dirty="0" err="1"/>
              <a:t>фагоцитированными</a:t>
            </a:r>
            <a:r>
              <a:rPr lang="ru-RU" sz="2400" dirty="0"/>
              <a:t> эритроцитами.</a:t>
            </a:r>
          </a:p>
          <a:p>
            <a:r>
              <a:rPr lang="ru-RU" sz="2400" dirty="0"/>
              <a:t>В. </a:t>
            </a:r>
            <a:r>
              <a:rPr lang="ru-RU" sz="2400" dirty="0" err="1"/>
              <a:t>предцистной</a:t>
            </a:r>
            <a:r>
              <a:rPr lang="ru-RU" sz="2400" dirty="0"/>
              <a:t> формы  </a:t>
            </a:r>
            <a:r>
              <a:rPr lang="ru-RU" sz="2400" dirty="0" err="1"/>
              <a:t>F.histolytica</a:t>
            </a:r>
            <a:endParaRPr lang="ru-RU" sz="2400" dirty="0"/>
          </a:p>
          <a:p>
            <a:r>
              <a:rPr lang="ru-RU" sz="2400" dirty="0"/>
              <a:t>Г. все перечисленное верно</a:t>
            </a:r>
          </a:p>
          <a:p>
            <a:r>
              <a:rPr lang="ru-RU" sz="2400" dirty="0"/>
              <a:t>Д. все перечисленное неверно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210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67726-AD01-4B82-86EE-BDFBEFC1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2636912"/>
            <a:ext cx="3117274" cy="7920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Вопрос  10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868A9-4E52-4091-8C93-E2E67D03D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9459" y="878145"/>
            <a:ext cx="5112328" cy="465770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/>
              <a:t>Из простейших кишечника у детей наиболее часто встречаются: </a:t>
            </a:r>
          </a:p>
          <a:p>
            <a:r>
              <a:rPr lang="en-US" sz="2400" dirty="0"/>
              <a:t>A</a:t>
            </a:r>
            <a:r>
              <a:rPr lang="ru-RU" sz="2400" dirty="0"/>
              <a:t>. амеба дизентерийная</a:t>
            </a:r>
          </a:p>
          <a:p>
            <a:r>
              <a:rPr lang="ru-RU" sz="2400" dirty="0"/>
              <a:t>Б. </a:t>
            </a:r>
            <a:r>
              <a:rPr lang="ru-RU" sz="2400" dirty="0" err="1"/>
              <a:t>криптоспоридии</a:t>
            </a:r>
            <a:endParaRPr lang="ru-RU" sz="2400" dirty="0"/>
          </a:p>
          <a:p>
            <a:r>
              <a:rPr lang="ru-RU" sz="2400" dirty="0"/>
              <a:t>В. лямблии</a:t>
            </a:r>
          </a:p>
          <a:p>
            <a:r>
              <a:rPr lang="ru-RU" sz="2400" dirty="0"/>
              <a:t>Г. балантидии</a:t>
            </a:r>
          </a:p>
          <a:p>
            <a:r>
              <a:rPr lang="ru-RU" sz="2400" dirty="0"/>
              <a:t>Д. изоспоры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8559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B2869-7905-42BC-8E7C-9F99BE47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92" y="2493818"/>
            <a:ext cx="2909453" cy="1676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Спасибо за внимание! </a:t>
            </a:r>
          </a:p>
        </p:txBody>
      </p:sp>
      <p:pic>
        <p:nvPicPr>
          <p:cNvPr id="93187" name="Picture 2" descr="C:\Users\Public\Pictures\Sample Pictures\Winter Leaves.jpg">
            <a:extLst>
              <a:ext uri="{FF2B5EF4-FFF2-40B4-BE49-F238E27FC236}">
                <a16:creationId xmlns:a16="http://schemas.microsoft.com/office/drawing/2014/main" id="{8A93A42A-F45F-4FAF-92C4-7FCC86CEB9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7182" y="1447801"/>
            <a:ext cx="6035675" cy="452596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6F903-4800-49AD-816A-801629A51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1908699"/>
            <a:ext cx="3498979" cy="28976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Вопрос 1. Препарат кала окрашен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люголем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Увеличение 400. Что перед вами?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D4E483-7C8B-47D3-A4DD-2373721CC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5192445" y="1016924"/>
            <a:ext cx="5248275" cy="4819392"/>
          </a:xfr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B47C530-6CD4-4272-B3BE-E92F405A0775}"/>
              </a:ext>
            </a:extLst>
          </p:cNvPr>
          <p:cNvCxnSpPr/>
          <p:nvPr/>
        </p:nvCxnSpPr>
        <p:spPr>
          <a:xfrm flipV="1">
            <a:off x="3884023" y="3648891"/>
            <a:ext cx="2769326" cy="83602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13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57E6B-5ED0-44FA-8F7B-6B63411A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73050"/>
            <a:ext cx="77724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b">
            <a:normAutofit/>
          </a:bodyPr>
          <a:lstStyle/>
          <a:p>
            <a:r>
              <a:rPr lang="ru-RU" sz="3700" b="1" dirty="0">
                <a:solidFill>
                  <a:schemeClr val="accent6">
                    <a:lumMod val="50000"/>
                  </a:schemeClr>
                </a:solidFill>
              </a:rPr>
              <a:t>Вопрос 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721C8EE-9082-405F-BDBF-16CBA3FCC7B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40327" y="2140744"/>
            <a:ext cx="3803073" cy="3955255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Что это за находка?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В каком материале обнаруживаем?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Какой препарат (нативный, если окрашенный, то чем?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На каком увеличении описываем находку?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lamblia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AB8EF05-54A4-4995-BBE5-45D7CD3D79B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26" y="2140745"/>
            <a:ext cx="5397624" cy="3414711"/>
          </a:xfrm>
          <a:noFill/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B6A391A-0FE1-4D48-BC49-D412B3F893E8}"/>
              </a:ext>
            </a:extLst>
          </p:cNvPr>
          <p:cNvSpPr txBox="1">
            <a:spLocks/>
          </p:cNvSpPr>
          <p:nvPr/>
        </p:nvSpPr>
        <p:spPr>
          <a:xfrm>
            <a:off x="2438400" y="273050"/>
            <a:ext cx="77724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228600" tIns="228600" rIns="228600" bIns="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b="1">
                <a:solidFill>
                  <a:schemeClr val="accent6">
                    <a:lumMod val="50000"/>
                  </a:schemeClr>
                </a:solidFill>
              </a:rPr>
              <a:t>Вопрос 2</a:t>
            </a:r>
            <a:endParaRPr lang="ru-RU" sz="37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4B571AC-D35C-48DE-B2BD-F821C9B5A6B7}"/>
              </a:ext>
            </a:extLst>
          </p:cNvPr>
          <p:cNvSpPr txBox="1">
            <a:spLocks/>
          </p:cNvSpPr>
          <p:nvPr/>
        </p:nvSpPr>
        <p:spPr>
          <a:xfrm>
            <a:off x="2590800" y="425450"/>
            <a:ext cx="77724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228600" tIns="228600" rIns="228600" bIns="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b="1" dirty="0">
                <a:solidFill>
                  <a:schemeClr val="accent3">
                    <a:lumMod val="50000"/>
                  </a:schemeClr>
                </a:solidFill>
              </a:rPr>
              <a:t>Вопрос 2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D5C0BE8C-E356-4A1F-B7C7-F57ED8D17517}"/>
              </a:ext>
            </a:extLst>
          </p:cNvPr>
          <p:cNvCxnSpPr>
            <a:cxnSpLocks/>
          </p:cNvCxnSpPr>
          <p:nvPr/>
        </p:nvCxnSpPr>
        <p:spPr>
          <a:xfrm flipH="1" flipV="1">
            <a:off x="4225771" y="2618914"/>
            <a:ext cx="3803073" cy="1056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67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C8817FF-4E0A-4A6E-8128-0525CD7C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73050"/>
            <a:ext cx="77724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Вопрос 1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757D88D-D7E0-45C4-B12D-4A92F71CD76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66800" y="1801090"/>
            <a:ext cx="3276600" cy="4142509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Что это за находка?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В каком материале обнаруживаем?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Какой препарат (нативный, окрашенный –чем?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На каком увеличении описываем находку?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Entamoeba </a:t>
            </a:r>
            <a:r>
              <a:rPr lang="en-US" dirty="0" err="1">
                <a:solidFill>
                  <a:schemeClr val="bg1"/>
                </a:solidFill>
              </a:rPr>
              <a:t>hystolytica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амеба гистолитика трофозоит сдс.jpg">
            <a:extLst>
              <a:ext uri="{FF2B5EF4-FFF2-40B4-BE49-F238E27FC236}">
                <a16:creationId xmlns:a16="http://schemas.microsoft.com/office/drawing/2014/main" id="{0F547474-71A1-4ADE-9EEE-7C4F06AED1D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600200"/>
            <a:ext cx="4495800" cy="4495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0B8C4F-4996-4F0E-823F-BBB1772AA237}"/>
              </a:ext>
            </a:extLst>
          </p:cNvPr>
          <p:cNvSpPr txBox="1">
            <a:spLocks/>
          </p:cNvSpPr>
          <p:nvPr/>
        </p:nvSpPr>
        <p:spPr>
          <a:xfrm>
            <a:off x="2438400" y="342901"/>
            <a:ext cx="77724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228600" tIns="228600" rIns="228600" bIns="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Вопрос 3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1256F1A3-C83E-409A-BB05-4BBEFC619998}"/>
              </a:ext>
            </a:extLst>
          </p:cNvPr>
          <p:cNvCxnSpPr>
            <a:cxnSpLocks/>
          </p:cNvCxnSpPr>
          <p:nvPr/>
        </p:nvCxnSpPr>
        <p:spPr>
          <a:xfrm>
            <a:off x="4343400" y="2805344"/>
            <a:ext cx="2217198" cy="1538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50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72B41-559B-403A-9092-10B5C8EE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73050"/>
            <a:ext cx="77724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Вопрос 4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3CD54877-C416-4903-A531-C6FAC0A63A3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5636" y="1600200"/>
            <a:ext cx="3927764" cy="44958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Что это за находки?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В каком материале обнаруживаем?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Какой препарат (нативный, окрашенный используем?)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Чем окрашиваем?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На каком увеличении описываем находку?</a:t>
            </a: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Blastoyistis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</a:t>
            </a:r>
            <a:endParaRPr lang="ru-RU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6" name="Содержимое 7" descr="bhominis_cyst_wtmt2.jpg">
            <a:extLst>
              <a:ext uri="{FF2B5EF4-FFF2-40B4-BE49-F238E27FC236}">
                <a16:creationId xmlns:a16="http://schemas.microsoft.com/office/drawing/2014/main" id="{11C12011-2FCF-45DC-A912-7D8829471E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1" y="1416049"/>
            <a:ext cx="4226737" cy="316980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BC9C154-5789-4A01-AA9E-BD09C3AA0F4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4135" y="2559051"/>
            <a:ext cx="4226737" cy="360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B457C01F-7D41-455F-9FAE-40CB9CA69090}"/>
              </a:ext>
            </a:extLst>
          </p:cNvPr>
          <p:cNvCxnSpPr>
            <a:cxnSpLocks/>
          </p:cNvCxnSpPr>
          <p:nvPr/>
        </p:nvCxnSpPr>
        <p:spPr>
          <a:xfrm>
            <a:off x="4199138" y="2938509"/>
            <a:ext cx="2565646" cy="1647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64239BAA-0995-42ED-8B53-6C3351521A5B}"/>
              </a:ext>
            </a:extLst>
          </p:cNvPr>
          <p:cNvCxnSpPr>
            <a:cxnSpLocks/>
          </p:cNvCxnSpPr>
          <p:nvPr/>
        </p:nvCxnSpPr>
        <p:spPr>
          <a:xfrm>
            <a:off x="4343400" y="2175029"/>
            <a:ext cx="5226728" cy="763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63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30801-7864-408A-B286-A8B72A209FB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5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кала . Окрашен раствором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Люголя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Увеличение 1000. 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перед вами?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9AB4EF-76D6-464A-993A-F22E3B92D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2661" y="978624"/>
            <a:ext cx="5155096" cy="5155096"/>
          </a:xfr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EAAA9E9-FCAE-4BAF-BCA7-03D8D2E73249}"/>
              </a:ext>
            </a:extLst>
          </p:cNvPr>
          <p:cNvCxnSpPr/>
          <p:nvPr/>
        </p:nvCxnSpPr>
        <p:spPr>
          <a:xfrm flipV="1">
            <a:off x="3352800" y="2969623"/>
            <a:ext cx="3614057" cy="1463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176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3703D-D77A-43B5-B40E-5FDFFF07D5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6 .</a:t>
            </a:r>
            <a:b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окрашен метиленовой синью. Отделяемое женских половых путей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перед вами?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3FABD3-AD76-4D6C-9E0E-53D515784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5634038" y="1458516"/>
            <a:ext cx="5248275" cy="3936206"/>
          </a:xfr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BD08A2A-E5E2-47B6-A591-A242B2FA9DF1}"/>
              </a:ext>
            </a:extLst>
          </p:cNvPr>
          <p:cNvCxnSpPr/>
          <p:nvPr/>
        </p:nvCxnSpPr>
        <p:spPr>
          <a:xfrm flipV="1">
            <a:off x="3831771" y="3918857"/>
            <a:ext cx="3727269" cy="7663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39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72B41-559B-403A-9092-10B5C8EE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73050"/>
            <a:ext cx="77724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Вопрос 6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3CD54877-C416-4903-A531-C6FAC0A63A3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6027" y="1677881"/>
            <a:ext cx="3933789" cy="4079984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7200" dirty="0">
              <a:solidFill>
                <a:schemeClr val="accent3">
                  <a:lumMod val="50000"/>
                </a:schemeClr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7200" dirty="0">
                <a:solidFill>
                  <a:schemeClr val="accent3">
                    <a:lumMod val="50000"/>
                  </a:schemeClr>
                </a:solidFill>
              </a:rPr>
              <a:t>Сколько видим находок по нашей теме?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7200" dirty="0">
                <a:solidFill>
                  <a:schemeClr val="accent3">
                    <a:lumMod val="50000"/>
                  </a:schemeClr>
                </a:solidFill>
              </a:rPr>
              <a:t>Что это за находки?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7200" dirty="0">
                <a:solidFill>
                  <a:schemeClr val="accent3">
                    <a:lumMod val="50000"/>
                  </a:schemeClr>
                </a:solidFill>
              </a:rPr>
              <a:t>В каком материале обнаружили?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7200" dirty="0">
                <a:solidFill>
                  <a:schemeClr val="accent3">
                    <a:lumMod val="50000"/>
                  </a:schemeClr>
                </a:solidFill>
              </a:rPr>
              <a:t>Чем окрашивали препарат?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7200" dirty="0">
                <a:solidFill>
                  <a:schemeClr val="accent3">
                    <a:lumMod val="50000"/>
                  </a:schemeClr>
                </a:solidFill>
              </a:rPr>
              <a:t>На каком увеличении описываем находки?</a:t>
            </a:r>
            <a:endParaRPr lang="en-US" sz="72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8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Трихомонады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Бесспорные трихомонады среди нейтрофильных лейкоцитов, флора смешанная. Увеличение 10х90, окраска по </a:t>
            </a:r>
            <a:r>
              <a:rPr lang="ru-RU" alt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Романовскомувидим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1BA0047E-EE2D-4132-A712-569D8C7271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4835" y="1677881"/>
            <a:ext cx="5555673" cy="4390409"/>
          </a:xfr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D5535935-E266-4B5B-83E7-FFF0076FC246}"/>
              </a:ext>
            </a:extLst>
          </p:cNvPr>
          <p:cNvCxnSpPr>
            <a:cxnSpLocks/>
          </p:cNvCxnSpPr>
          <p:nvPr/>
        </p:nvCxnSpPr>
        <p:spPr>
          <a:xfrm>
            <a:off x="4211782" y="2826327"/>
            <a:ext cx="3485158" cy="602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50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72B41-559B-403A-9092-10B5C8EE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73050"/>
            <a:ext cx="77724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Вопрос 7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3CD54877-C416-4903-A531-C6FAC0A63A3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18655" y="1600200"/>
            <a:ext cx="4973781" cy="44958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Что это за находки и </a:t>
            </a:r>
          </a:p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сколько их?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В каком материале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обнаруживаем?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Чем окрашивали препарат?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На каком увеличении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описываем находку?</a:t>
            </a: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Трихомонады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en-US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9EE4F5D-C115-42D2-B7D9-946B54B7F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184851"/>
              </p:ext>
            </p:extLst>
          </p:nvPr>
        </p:nvGraphicFramePr>
        <p:xfrm>
          <a:off x="5860473" y="1600199"/>
          <a:ext cx="5791199" cy="4814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Slide" r:id="rId3" imgW="4570586" imgH="3427608" progId="PowerPoint.Slide.12">
                  <p:embed/>
                </p:oleObj>
              </mc:Choice>
              <mc:Fallback>
                <p:oleObj name="Slide" r:id="rId3" imgW="4570586" imgH="3427608" progId="PowerPoint.Slide.1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9EE4F5D-C115-42D2-B7D9-946B54B7FF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0473" y="1600199"/>
                        <a:ext cx="5791199" cy="4814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7125864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473</TotalTime>
  <Words>381</Words>
  <Application>Microsoft Office PowerPoint</Application>
  <PresentationFormat>Широкоэкранный</PresentationFormat>
  <Paragraphs>94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Rockwell</vt:lpstr>
      <vt:lpstr>Times New Roman</vt:lpstr>
      <vt:lpstr>Wingdings</vt:lpstr>
      <vt:lpstr>Атлас</vt:lpstr>
      <vt:lpstr>Slide</vt:lpstr>
      <vt:lpstr>Светлана Вячеславовна Кулешова,  Ольга Владимировна Денисова Москва, 2021 </vt:lpstr>
      <vt:lpstr>Вопрос 1. Препарат кала окрашен люголем. Увеличение 400. Что перед вами? </vt:lpstr>
      <vt:lpstr>Вопрос 2</vt:lpstr>
      <vt:lpstr>Вопрос 1</vt:lpstr>
      <vt:lpstr>Вопрос 4</vt:lpstr>
      <vt:lpstr>Вопрос 5 .  Препарат кала . Окрашен раствором Люголя. Увеличение 1000.  что перед вами?</vt:lpstr>
      <vt:lpstr>Вопрос 6 . Препарат окрашен метиленовой синью. Отделяемое женских половых путей. Что перед вами? </vt:lpstr>
      <vt:lpstr>Вопрос 6</vt:lpstr>
      <vt:lpstr>Вопрос 7</vt:lpstr>
      <vt:lpstr>Вопрос 7</vt:lpstr>
      <vt:lpstr>Вопрос 8</vt:lpstr>
      <vt:lpstr>Вопросы 9</vt:lpstr>
      <vt:lpstr>Вопрос  10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Простейшие и гельминты</dc:title>
  <dc:creator>Светлана В. Кулешова</dc:creator>
  <cp:lastModifiedBy>Ольга Денисова</cp:lastModifiedBy>
  <cp:revision>8</cp:revision>
  <cp:lastPrinted>2021-12-01T11:49:32Z</cp:lastPrinted>
  <dcterms:created xsi:type="dcterms:W3CDTF">2021-11-30T05:53:50Z</dcterms:created>
  <dcterms:modified xsi:type="dcterms:W3CDTF">2022-05-12T15:54:12Z</dcterms:modified>
</cp:coreProperties>
</file>