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2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3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4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5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6.xml" ContentType="application/vnd.openxmlformats-officedocument.presentationml.notes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7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8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notesSlides/notesSlide9.xml" ContentType="application/vnd.openxmlformats-officedocument.presentationml.notesSl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6" r:id="rId3"/>
    <p:sldId id="261" r:id="rId4"/>
    <p:sldId id="266" r:id="rId5"/>
    <p:sldId id="281" r:id="rId6"/>
    <p:sldId id="282" r:id="rId7"/>
    <p:sldId id="283" r:id="rId8"/>
    <p:sldId id="277" r:id="rId9"/>
    <p:sldId id="284" r:id="rId10"/>
    <p:sldId id="278" r:id="rId11"/>
    <p:sldId id="279" r:id="rId12"/>
    <p:sldId id="280" r:id="rId13"/>
    <p:sldId id="269" r:id="rId14"/>
    <p:sldId id="272" r:id="rId15"/>
    <p:sldId id="273" r:id="rId16"/>
    <p:sldId id="271" r:id="rId17"/>
    <p:sldId id="26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78" d="100"/>
          <a:sy n="78" d="100"/>
        </p:scale>
        <p:origin x="1522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EDB2D-F566-46B2-AAE2-DB221F03FA2F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A8382-59D5-46F5-8E3E-D5604AFB0F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724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3FD32-3C64-4CD1-8420-75C2C181AD4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34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3FD32-3C64-4CD1-8420-75C2C181AD4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05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3FD32-3C64-4CD1-8420-75C2C181AD4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05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3FD32-3C64-4CD1-8420-75C2C181AD4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05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3FD32-3C64-4CD1-8420-75C2C181AD4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05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06C260-B202-4081-9288-6A51F70A44CC}" type="slidenum">
              <a:rPr lang="ru-RU" altLang="ru-RU" smtClean="0">
                <a:latin typeface="Arial" charset="0"/>
              </a:rPr>
              <a:pPr/>
              <a:t>12</a:t>
            </a:fld>
            <a:endParaRPr lang="ru-RU" altLang="ru-RU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3FD32-3C64-4CD1-8420-75C2C181AD4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05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3FD32-3C64-4CD1-8420-75C2C181AD4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57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3FD32-3C64-4CD1-8420-75C2C181AD4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586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tags" Target="../tags/tag70.xml"/><Relationship Id="rId7" Type="http://schemas.openxmlformats.org/officeDocument/2006/relationships/image" Target="../media/image6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Relationship Id="rId5" Type="http://schemas.openxmlformats.org/officeDocument/2006/relationships/image" Target="../media/image6.png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13" Type="http://schemas.openxmlformats.org/officeDocument/2006/relationships/image" Target="../media/image6.png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12" Type="http://schemas.openxmlformats.org/officeDocument/2006/relationships/image" Target="../media/image3.emf"/><Relationship Id="rId2" Type="http://schemas.openxmlformats.org/officeDocument/2006/relationships/tags" Target="../tags/tag72.xml"/><Relationship Id="rId16" Type="http://schemas.openxmlformats.org/officeDocument/2006/relationships/image" Target="../media/image20.png"/><Relationship Id="rId1" Type="http://schemas.openxmlformats.org/officeDocument/2006/relationships/vmlDrawing" Target="../drawings/vmlDrawing8.vml"/><Relationship Id="rId6" Type="http://schemas.openxmlformats.org/officeDocument/2006/relationships/tags" Target="../tags/tag76.xml"/><Relationship Id="rId11" Type="http://schemas.openxmlformats.org/officeDocument/2006/relationships/oleObject" Target="../embeddings/oleObject8.bin"/><Relationship Id="rId5" Type="http://schemas.openxmlformats.org/officeDocument/2006/relationships/tags" Target="../tags/tag75.xml"/><Relationship Id="rId15" Type="http://schemas.openxmlformats.org/officeDocument/2006/relationships/image" Target="../media/image7.png"/><Relationship Id="rId10" Type="http://schemas.openxmlformats.org/officeDocument/2006/relationships/notesSlide" Target="../notesSlides/notesSlide7.xml"/><Relationship Id="rId4" Type="http://schemas.openxmlformats.org/officeDocument/2006/relationships/tags" Target="../tags/tag7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13" Type="http://schemas.openxmlformats.org/officeDocument/2006/relationships/image" Target="../media/image6.png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image" Target="../media/image3.emf"/><Relationship Id="rId2" Type="http://schemas.openxmlformats.org/officeDocument/2006/relationships/tags" Target="../tags/tag79.xml"/><Relationship Id="rId1" Type="http://schemas.openxmlformats.org/officeDocument/2006/relationships/vmlDrawing" Target="../drawings/vmlDrawing9.vml"/><Relationship Id="rId6" Type="http://schemas.openxmlformats.org/officeDocument/2006/relationships/tags" Target="../tags/tag83.xml"/><Relationship Id="rId11" Type="http://schemas.openxmlformats.org/officeDocument/2006/relationships/oleObject" Target="../embeddings/oleObject9.bin"/><Relationship Id="rId5" Type="http://schemas.openxmlformats.org/officeDocument/2006/relationships/tags" Target="../tags/tag82.xml"/><Relationship Id="rId10" Type="http://schemas.openxmlformats.org/officeDocument/2006/relationships/notesSlide" Target="../notesSlides/notesSlide8.xml"/><Relationship Id="rId4" Type="http://schemas.openxmlformats.org/officeDocument/2006/relationships/tags" Target="../tags/tag8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3.emf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oleObject" Target="../embeddings/oleObject10.bin"/><Relationship Id="rId2" Type="http://schemas.openxmlformats.org/officeDocument/2006/relationships/tags" Target="../tags/tag86.xml"/><Relationship Id="rId16" Type="http://schemas.openxmlformats.org/officeDocument/2006/relationships/image" Target="../media/image21.png"/><Relationship Id="rId1" Type="http://schemas.openxmlformats.org/officeDocument/2006/relationships/vmlDrawing" Target="../drawings/vmlDrawing10.vml"/><Relationship Id="rId6" Type="http://schemas.openxmlformats.org/officeDocument/2006/relationships/tags" Target="../tags/tag90.xml"/><Relationship Id="rId11" Type="http://schemas.openxmlformats.org/officeDocument/2006/relationships/notesSlide" Target="../notesSlides/notesSlide9.xml"/><Relationship Id="rId5" Type="http://schemas.openxmlformats.org/officeDocument/2006/relationships/tags" Target="../tags/tag89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88.xml"/><Relationship Id="rId9" Type="http://schemas.openxmlformats.org/officeDocument/2006/relationships/tags" Target="../tags/tag93.xml"/><Relationship Id="rId1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13" Type="http://schemas.openxmlformats.org/officeDocument/2006/relationships/tags" Target="../tags/tag105.xml"/><Relationship Id="rId18" Type="http://schemas.openxmlformats.org/officeDocument/2006/relationships/tags" Target="../tags/tag110.xml"/><Relationship Id="rId3" Type="http://schemas.openxmlformats.org/officeDocument/2006/relationships/tags" Target="../tags/tag95.xml"/><Relationship Id="rId21" Type="http://schemas.openxmlformats.org/officeDocument/2006/relationships/image" Target="../media/image3.emf"/><Relationship Id="rId7" Type="http://schemas.openxmlformats.org/officeDocument/2006/relationships/tags" Target="../tags/tag99.xml"/><Relationship Id="rId12" Type="http://schemas.openxmlformats.org/officeDocument/2006/relationships/tags" Target="../tags/tag104.xml"/><Relationship Id="rId17" Type="http://schemas.openxmlformats.org/officeDocument/2006/relationships/tags" Target="../tags/tag109.xml"/><Relationship Id="rId25" Type="http://schemas.openxmlformats.org/officeDocument/2006/relationships/image" Target="../media/image6.png"/><Relationship Id="rId2" Type="http://schemas.openxmlformats.org/officeDocument/2006/relationships/tags" Target="../tags/tag94.xml"/><Relationship Id="rId16" Type="http://schemas.openxmlformats.org/officeDocument/2006/relationships/tags" Target="../tags/tag108.xml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11.vml"/><Relationship Id="rId6" Type="http://schemas.openxmlformats.org/officeDocument/2006/relationships/tags" Target="../tags/tag98.xml"/><Relationship Id="rId11" Type="http://schemas.openxmlformats.org/officeDocument/2006/relationships/tags" Target="../tags/tag103.xml"/><Relationship Id="rId24" Type="http://schemas.openxmlformats.org/officeDocument/2006/relationships/image" Target="../media/image22.png"/><Relationship Id="rId5" Type="http://schemas.openxmlformats.org/officeDocument/2006/relationships/tags" Target="../tags/tag97.xml"/><Relationship Id="rId15" Type="http://schemas.openxmlformats.org/officeDocument/2006/relationships/tags" Target="../tags/tag107.xml"/><Relationship Id="rId23" Type="http://schemas.openxmlformats.org/officeDocument/2006/relationships/image" Target="../media/image5.png"/><Relationship Id="rId10" Type="http://schemas.openxmlformats.org/officeDocument/2006/relationships/tags" Target="../tags/tag102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96.xml"/><Relationship Id="rId9" Type="http://schemas.openxmlformats.org/officeDocument/2006/relationships/tags" Target="../tags/tag101.xml"/><Relationship Id="rId14" Type="http://schemas.openxmlformats.org/officeDocument/2006/relationships/tags" Target="../tags/tag106.xml"/><Relationship Id="rId22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13" Type="http://schemas.openxmlformats.org/officeDocument/2006/relationships/tags" Target="../tags/tag122.xml"/><Relationship Id="rId18" Type="http://schemas.openxmlformats.org/officeDocument/2006/relationships/slideLayout" Target="../slideLayouts/slideLayout7.xml"/><Relationship Id="rId26" Type="http://schemas.openxmlformats.org/officeDocument/2006/relationships/image" Target="../media/image7.png"/><Relationship Id="rId3" Type="http://schemas.openxmlformats.org/officeDocument/2006/relationships/tags" Target="../tags/tag112.xml"/><Relationship Id="rId21" Type="http://schemas.openxmlformats.org/officeDocument/2006/relationships/image" Target="../media/image23.png"/><Relationship Id="rId7" Type="http://schemas.openxmlformats.org/officeDocument/2006/relationships/tags" Target="../tags/tag116.xml"/><Relationship Id="rId12" Type="http://schemas.openxmlformats.org/officeDocument/2006/relationships/tags" Target="../tags/tag121.xml"/><Relationship Id="rId17" Type="http://schemas.openxmlformats.org/officeDocument/2006/relationships/tags" Target="../tags/tag126.xml"/><Relationship Id="rId25" Type="http://schemas.openxmlformats.org/officeDocument/2006/relationships/image" Target="../media/image10.png"/><Relationship Id="rId2" Type="http://schemas.openxmlformats.org/officeDocument/2006/relationships/tags" Target="../tags/tag111.xml"/><Relationship Id="rId16" Type="http://schemas.openxmlformats.org/officeDocument/2006/relationships/tags" Target="../tags/tag125.xml"/><Relationship Id="rId20" Type="http://schemas.openxmlformats.org/officeDocument/2006/relationships/image" Target="../media/image3.emf"/><Relationship Id="rId1" Type="http://schemas.openxmlformats.org/officeDocument/2006/relationships/vmlDrawing" Target="../drawings/vmlDrawing12.vml"/><Relationship Id="rId6" Type="http://schemas.openxmlformats.org/officeDocument/2006/relationships/tags" Target="../tags/tag115.xml"/><Relationship Id="rId11" Type="http://schemas.openxmlformats.org/officeDocument/2006/relationships/tags" Target="../tags/tag120.xml"/><Relationship Id="rId24" Type="http://schemas.openxmlformats.org/officeDocument/2006/relationships/image" Target="../media/image24.png"/><Relationship Id="rId5" Type="http://schemas.openxmlformats.org/officeDocument/2006/relationships/tags" Target="../tags/tag114.xml"/><Relationship Id="rId15" Type="http://schemas.openxmlformats.org/officeDocument/2006/relationships/tags" Target="../tags/tag124.xml"/><Relationship Id="rId23" Type="http://schemas.openxmlformats.org/officeDocument/2006/relationships/image" Target="../media/image5.png"/><Relationship Id="rId10" Type="http://schemas.openxmlformats.org/officeDocument/2006/relationships/tags" Target="../tags/tag119.xml"/><Relationship Id="rId19" Type="http://schemas.openxmlformats.org/officeDocument/2006/relationships/oleObject" Target="../embeddings/oleObject12.bin"/><Relationship Id="rId4" Type="http://schemas.openxmlformats.org/officeDocument/2006/relationships/tags" Target="../tags/tag113.xml"/><Relationship Id="rId9" Type="http://schemas.openxmlformats.org/officeDocument/2006/relationships/tags" Target="../tags/tag118.xml"/><Relationship Id="rId14" Type="http://schemas.openxmlformats.org/officeDocument/2006/relationships/tags" Target="../tags/tag123.xml"/><Relationship Id="rId22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denisova_ov@inbox.ru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image" Target="../media/image5.png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12" Type="http://schemas.openxmlformats.org/officeDocument/2006/relationships/image" Target="../media/image4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tags" Target="../tags/tag5.xml"/><Relationship Id="rId11" Type="http://schemas.openxmlformats.org/officeDocument/2006/relationships/image" Target="../media/image3.emf"/><Relationship Id="rId5" Type="http://schemas.openxmlformats.org/officeDocument/2006/relationships/tags" Target="../tags/tag4.xml"/><Relationship Id="rId15" Type="http://schemas.openxmlformats.org/officeDocument/2006/relationships/image" Target="../media/image7.png"/><Relationship Id="rId10" Type="http://schemas.openxmlformats.org/officeDocument/2006/relationships/oleObject" Target="../embeddings/oleObject1.bin"/><Relationship Id="rId4" Type="http://schemas.openxmlformats.org/officeDocument/2006/relationships/tags" Target="../tags/tag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tags" Target="../tags/tag19.xml"/><Relationship Id="rId18" Type="http://schemas.openxmlformats.org/officeDocument/2006/relationships/notesSlide" Target="../notesSlides/notesSlide1.xml"/><Relationship Id="rId3" Type="http://schemas.openxmlformats.org/officeDocument/2006/relationships/tags" Target="../tags/tag9.xml"/><Relationship Id="rId21" Type="http://schemas.openxmlformats.org/officeDocument/2006/relationships/image" Target="../media/image6.png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image" Target="../media/image3.emf"/><Relationship Id="rId1" Type="http://schemas.openxmlformats.org/officeDocument/2006/relationships/vmlDrawing" Target="../drawings/vmlDrawing2.v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24" Type="http://schemas.openxmlformats.org/officeDocument/2006/relationships/image" Target="../media/image5.png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image" Target="../media/image4.png"/><Relationship Id="rId10" Type="http://schemas.openxmlformats.org/officeDocument/2006/relationships/tags" Target="../tags/tag16.xml"/><Relationship Id="rId19" Type="http://schemas.openxmlformats.org/officeDocument/2006/relationships/oleObject" Target="../embeddings/oleObject2.bin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image" Target="../media/image4.png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image" Target="../media/image3.emf"/><Relationship Id="rId2" Type="http://schemas.openxmlformats.org/officeDocument/2006/relationships/tags" Target="../tags/tag23.xml"/><Relationship Id="rId16" Type="http://schemas.openxmlformats.org/officeDocument/2006/relationships/image" Target="../media/image6.png"/><Relationship Id="rId1" Type="http://schemas.openxmlformats.org/officeDocument/2006/relationships/vmlDrawing" Target="../drawings/vmlDrawing3.vml"/><Relationship Id="rId6" Type="http://schemas.openxmlformats.org/officeDocument/2006/relationships/tags" Target="../tags/tag27.xml"/><Relationship Id="rId11" Type="http://schemas.openxmlformats.org/officeDocument/2006/relationships/oleObject" Target="../embeddings/oleObject3.bin"/><Relationship Id="rId5" Type="http://schemas.openxmlformats.org/officeDocument/2006/relationships/tags" Target="../tags/tag26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image" Target="../media/image6.png"/><Relationship Id="rId18" Type="http://schemas.openxmlformats.org/officeDocument/2006/relationships/image" Target="../media/image8.png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image" Target="../media/image3.emf"/><Relationship Id="rId17" Type="http://schemas.openxmlformats.org/officeDocument/2006/relationships/image" Target="../media/image11.png"/><Relationship Id="rId2" Type="http://schemas.openxmlformats.org/officeDocument/2006/relationships/tags" Target="../tags/tag31.xml"/><Relationship Id="rId16" Type="http://schemas.openxmlformats.org/officeDocument/2006/relationships/image" Target="../media/image10.png"/><Relationship Id="rId1" Type="http://schemas.openxmlformats.org/officeDocument/2006/relationships/vmlDrawing" Target="../drawings/vmlDrawing4.vml"/><Relationship Id="rId6" Type="http://schemas.openxmlformats.org/officeDocument/2006/relationships/tags" Target="../tags/tag35.xml"/><Relationship Id="rId11" Type="http://schemas.openxmlformats.org/officeDocument/2006/relationships/oleObject" Target="../embeddings/oleObject4.bin"/><Relationship Id="rId5" Type="http://schemas.openxmlformats.org/officeDocument/2006/relationships/tags" Target="../tags/tag34.xml"/><Relationship Id="rId15" Type="http://schemas.openxmlformats.org/officeDocument/2006/relationships/image" Target="../media/image5.png"/><Relationship Id="rId10" Type="http://schemas.openxmlformats.org/officeDocument/2006/relationships/notesSlide" Target="../notesSlides/notesSlide2.xml"/><Relationship Id="rId4" Type="http://schemas.openxmlformats.org/officeDocument/2006/relationships/tags" Target="../tags/tag3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image" Target="../media/image3.emf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3.png"/><Relationship Id="rId2" Type="http://schemas.openxmlformats.org/officeDocument/2006/relationships/tags" Target="../tags/tag38.xml"/><Relationship Id="rId16" Type="http://schemas.openxmlformats.org/officeDocument/2006/relationships/image" Target="../media/image8.png"/><Relationship Id="rId1" Type="http://schemas.openxmlformats.org/officeDocument/2006/relationships/vmlDrawing" Target="../drawings/vmlDrawing5.vml"/><Relationship Id="rId6" Type="http://schemas.openxmlformats.org/officeDocument/2006/relationships/tags" Target="../tags/tag42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41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image" Target="../media/image3.emf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5.png"/><Relationship Id="rId2" Type="http://schemas.openxmlformats.org/officeDocument/2006/relationships/tags" Target="../tags/tag46.xml"/><Relationship Id="rId16" Type="http://schemas.openxmlformats.org/officeDocument/2006/relationships/image" Target="../media/image14.png"/><Relationship Id="rId1" Type="http://schemas.openxmlformats.org/officeDocument/2006/relationships/vmlDrawing" Target="../drawings/vmlDrawing6.vml"/><Relationship Id="rId6" Type="http://schemas.openxmlformats.org/officeDocument/2006/relationships/tags" Target="../tags/tag50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49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56.xml"/><Relationship Id="rId7" Type="http://schemas.openxmlformats.org/officeDocument/2006/relationships/image" Target="../media/image6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7.xml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image" Target="../media/image3.emf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7.png"/><Relationship Id="rId2" Type="http://schemas.openxmlformats.org/officeDocument/2006/relationships/tags" Target="../tags/tag58.xml"/><Relationship Id="rId16" Type="http://schemas.openxmlformats.org/officeDocument/2006/relationships/image" Target="../media/image14.png"/><Relationship Id="rId1" Type="http://schemas.openxmlformats.org/officeDocument/2006/relationships/vmlDrawing" Target="../drawings/vmlDrawing7.vml"/><Relationship Id="rId6" Type="http://schemas.openxmlformats.org/officeDocument/2006/relationships/tags" Target="../tags/tag62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61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тюшенкоИ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67426"/>
            <a:ext cx="91440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тюшенкоИ\Desktop\Макеты\Лого\Полный новый лого\Лого АПО ПОЛНЫЙ_вертикал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44" y="1556792"/>
            <a:ext cx="538791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94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400" b="1" dirty="0">
                <a:solidFill>
                  <a:srgbClr val="003399"/>
                </a:solidFill>
              </a:rPr>
              <a:t>Основные этапы современного лабораторного исследования – </a:t>
            </a:r>
            <a:r>
              <a:rPr lang="ru-RU" sz="2400" b="1" dirty="0" err="1">
                <a:solidFill>
                  <a:srgbClr val="003399"/>
                </a:solidFill>
              </a:rPr>
              <a:t>постаналитический</a:t>
            </a:r>
            <a:r>
              <a:rPr lang="ru-RU" sz="2400" b="1" dirty="0">
                <a:solidFill>
                  <a:srgbClr val="003399"/>
                </a:solidFill>
              </a:rPr>
              <a:t> этап -требования к ЛИС: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571625"/>
            <a:ext cx="8229600" cy="46688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b="1" dirty="0">
                <a:solidFill>
                  <a:schemeClr val="accent2"/>
                </a:solidFill>
              </a:rPr>
              <a:t>автоматическая передача </a:t>
            </a:r>
            <a:r>
              <a:rPr lang="ru-RU" sz="1800" dirty="0">
                <a:solidFill>
                  <a:schemeClr val="accent2"/>
                </a:solidFill>
              </a:rPr>
              <a:t>информации о заказе к анализатору и  наоборот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chemeClr val="accent2"/>
                </a:solidFill>
              </a:rPr>
              <a:t>автоматическая передача </a:t>
            </a:r>
            <a:r>
              <a:rPr lang="ru-RU" sz="1800" dirty="0">
                <a:solidFill>
                  <a:schemeClr val="accent2"/>
                </a:solidFill>
              </a:rPr>
              <a:t>результатов анализов из анализатора в ЛИС и в бланк ответа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FF0000"/>
                </a:solidFill>
              </a:rPr>
              <a:t>выделение патологии </a:t>
            </a:r>
            <a:r>
              <a:rPr lang="ru-RU" sz="1800" dirty="0">
                <a:solidFill>
                  <a:srgbClr val="FF0000"/>
                </a:solidFill>
              </a:rPr>
              <a:t>(значений, выходящих за </a:t>
            </a:r>
            <a:r>
              <a:rPr lang="ru-RU" sz="1800" dirty="0" err="1">
                <a:solidFill>
                  <a:srgbClr val="FF0000"/>
                </a:solidFill>
              </a:rPr>
              <a:t>референсные</a:t>
            </a:r>
            <a:r>
              <a:rPr lang="ru-RU" sz="1800" dirty="0">
                <a:solidFill>
                  <a:srgbClr val="FF0000"/>
                </a:solidFill>
              </a:rPr>
              <a:t> по </a:t>
            </a:r>
            <a:r>
              <a:rPr lang="ru-RU" sz="1800" dirty="0" err="1">
                <a:solidFill>
                  <a:srgbClr val="FF0000"/>
                </a:solidFill>
              </a:rPr>
              <a:t>аналиту</a:t>
            </a:r>
            <a:r>
              <a:rPr lang="ru-RU" sz="1800" dirty="0">
                <a:solidFill>
                  <a:srgbClr val="FF0000"/>
                </a:solidFill>
              </a:rPr>
              <a:t> в соответствии с возрастом и полом) в бланке ответа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FF0000"/>
                </a:solidFill>
              </a:rPr>
              <a:t>При необходимости  </a:t>
            </a:r>
            <a:r>
              <a:rPr lang="ru-RU" sz="1800" dirty="0">
                <a:solidFill>
                  <a:schemeClr val="accent2"/>
                </a:solidFill>
              </a:rPr>
              <a:t>Включение в бланк ответа НОРМУ ДНЯ по </a:t>
            </a:r>
            <a:r>
              <a:rPr lang="ru-RU" sz="1800" dirty="0" err="1">
                <a:solidFill>
                  <a:schemeClr val="accent2"/>
                </a:solidFill>
              </a:rPr>
              <a:t>аналиту</a:t>
            </a:r>
            <a:r>
              <a:rPr lang="ru-RU" sz="1800" dirty="0">
                <a:solidFill>
                  <a:schemeClr val="accent2"/>
                </a:solidFill>
              </a:rPr>
              <a:t> </a:t>
            </a:r>
            <a:r>
              <a:rPr lang="ru-RU" sz="1800" dirty="0"/>
              <a:t>– </a:t>
            </a:r>
            <a:r>
              <a:rPr lang="ru-RU" sz="1800" dirty="0">
                <a:solidFill>
                  <a:srgbClr val="C00000"/>
                </a:solidFill>
              </a:rPr>
              <a:t>перспектива</a:t>
            </a:r>
            <a:r>
              <a:rPr lang="ru-RU" sz="1800" dirty="0">
                <a:solidFill>
                  <a:srgbClr val="2D2D8A"/>
                </a:solidFill>
              </a:rPr>
              <a:t>! 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2D2D8A"/>
                </a:solidFill>
              </a:rPr>
              <a:t>формирование заключения </a:t>
            </a:r>
            <a:r>
              <a:rPr lang="ru-RU" sz="1800" dirty="0">
                <a:solidFill>
                  <a:srgbClr val="2D2D8A"/>
                </a:solidFill>
              </a:rPr>
              <a:t>в конце ответа или наличие </a:t>
            </a:r>
            <a:r>
              <a:rPr lang="ru-RU" sz="1800" dirty="0" err="1">
                <a:solidFill>
                  <a:srgbClr val="2D2D8A"/>
                </a:solidFill>
              </a:rPr>
              <a:t>интерпритации</a:t>
            </a:r>
            <a:r>
              <a:rPr lang="ru-RU" sz="1800" dirty="0">
                <a:solidFill>
                  <a:srgbClr val="2D2D8A"/>
                </a:solidFill>
              </a:rPr>
              <a:t> результата – пожелания врачей –клиницистов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2D2D8A"/>
                </a:solidFill>
              </a:rPr>
              <a:t>формирование ремарок </a:t>
            </a:r>
            <a:r>
              <a:rPr lang="ru-RU" sz="1800" dirty="0">
                <a:solidFill>
                  <a:srgbClr val="2D2D8A"/>
                </a:solidFill>
              </a:rPr>
              <a:t>по биоматериалу (примечания) – нарушения </a:t>
            </a:r>
            <a:r>
              <a:rPr lang="ru-RU" sz="1800" dirty="0" err="1">
                <a:solidFill>
                  <a:srgbClr val="2D2D8A"/>
                </a:solidFill>
              </a:rPr>
              <a:t>преаналитики</a:t>
            </a:r>
            <a:r>
              <a:rPr lang="ru-RU" sz="1800" dirty="0">
                <a:solidFill>
                  <a:srgbClr val="2D2D8A"/>
                </a:solidFill>
              </a:rPr>
              <a:t>, которые могут говорить (предупреждать) о несоответствии полученных значений ожиданиям клинициста (клинической картине) – согласование с клиницистами</a:t>
            </a:r>
          </a:p>
          <a:p>
            <a:pPr>
              <a:lnSpc>
                <a:spcPct val="80000"/>
              </a:lnSpc>
            </a:pPr>
            <a:r>
              <a:rPr lang="ru-RU" sz="1800" dirty="0" err="1">
                <a:solidFill>
                  <a:srgbClr val="2D2D8A"/>
                </a:solidFill>
              </a:rPr>
              <a:t>референсные</a:t>
            </a:r>
            <a:r>
              <a:rPr lang="ru-RU" sz="1800" dirty="0">
                <a:solidFill>
                  <a:srgbClr val="2D2D8A"/>
                </a:solidFill>
              </a:rPr>
              <a:t> значения -  согласно фирме-производителю реактивов,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>
                <a:solidFill>
                  <a:srgbClr val="2D2D8A"/>
                </a:solidFill>
              </a:rPr>
              <a:t> - рекомендации научных сообществ (урологи, </a:t>
            </a:r>
            <a:r>
              <a:rPr lang="ru-RU" sz="1800" dirty="0" err="1">
                <a:solidFill>
                  <a:srgbClr val="2D2D8A"/>
                </a:solidFill>
              </a:rPr>
              <a:t>андрологи</a:t>
            </a:r>
            <a:r>
              <a:rPr lang="ru-RU" sz="1800" dirty="0">
                <a:solidFill>
                  <a:srgbClr val="2D2D8A"/>
                </a:solidFill>
              </a:rPr>
              <a:t>, эндокринологи, кардиологи, педиатры) – тестостероны, </a:t>
            </a:r>
            <a:r>
              <a:rPr lang="ru-RU" sz="1800" dirty="0" err="1">
                <a:solidFill>
                  <a:srgbClr val="2D2D8A"/>
                </a:solidFill>
              </a:rPr>
              <a:t>гликогемоглобин</a:t>
            </a:r>
            <a:r>
              <a:rPr lang="ru-RU" sz="1800" dirty="0">
                <a:solidFill>
                  <a:srgbClr val="2D2D8A"/>
                </a:solidFill>
              </a:rPr>
              <a:t>, холестерин и проч. В бланке ответов – два вида </a:t>
            </a:r>
            <a:r>
              <a:rPr lang="ru-RU" sz="1800" dirty="0" err="1">
                <a:solidFill>
                  <a:srgbClr val="2D2D8A"/>
                </a:solidFill>
              </a:rPr>
              <a:t>реферов</a:t>
            </a:r>
            <a:r>
              <a:rPr lang="ru-RU" sz="1800" dirty="0">
                <a:solidFill>
                  <a:srgbClr val="2D2D8A"/>
                </a:solidFill>
              </a:rPr>
              <a:t> со ссылками.</a:t>
            </a:r>
          </a:p>
          <a:p>
            <a:pPr>
              <a:lnSpc>
                <a:spcPct val="80000"/>
              </a:lnSpc>
            </a:pPr>
            <a:endParaRPr lang="ru-RU" sz="1800" dirty="0">
              <a:solidFill>
                <a:srgbClr val="2D2D8A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3578"/>
            <a:ext cx="1428728" cy="1214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1382" y="5859262"/>
            <a:ext cx="1082618" cy="9987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flipH="1">
            <a:off x="8501090" y="6143644"/>
            <a:ext cx="642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fld id="{42CCAD4A-21AE-4E03-9FC6-83DBB1D195A8}" type="slidenum">
              <a:rPr lang="nl-NL" smtClean="0">
                <a:solidFill>
                  <a:schemeClr val="bg1"/>
                </a:solidFill>
              </a:rPr>
              <a:pPr lvl="0"/>
              <a:t>10</a:t>
            </a:fld>
            <a:endParaRPr lang="nl-NL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3399"/>
                </a:solidFill>
              </a:rPr>
              <a:t>Основные этапы современного лабораторного исследования – </a:t>
            </a:r>
            <a:r>
              <a:rPr lang="ru-RU" sz="2400" b="1" dirty="0" err="1">
                <a:solidFill>
                  <a:srgbClr val="003399"/>
                </a:solidFill>
              </a:rPr>
              <a:t>постаналитический</a:t>
            </a:r>
            <a:r>
              <a:rPr lang="ru-RU" sz="2400" b="1" dirty="0">
                <a:solidFill>
                  <a:srgbClr val="003399"/>
                </a:solidFill>
              </a:rPr>
              <a:t> этап -  требования к ЛИС: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571625"/>
            <a:ext cx="8229600" cy="4668838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Наличие подписи исполнителя анализа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. Часто под анализом стоят две  фамилии  - фельдшер-лаборант и врач КЛД (или биолог КЛД)</a:t>
            </a:r>
          </a:p>
          <a:p>
            <a:pPr>
              <a:lnSpc>
                <a:spcPct val="80000"/>
              </a:lnSpc>
              <a:defRPr/>
            </a:pP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Наличие названий анализаторов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, на котором выполнено исследование и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фирмы реактивов (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лоты, партия и т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</a:rPr>
              <a:t>д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 - обязательное требование по диагностике ВИЧ-инфекции)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3929066"/>
            <a:ext cx="1750331" cy="186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3929066"/>
            <a:ext cx="1678984" cy="16789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1382" y="5859262"/>
            <a:ext cx="1082618" cy="998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572528" y="6143644"/>
            <a:ext cx="428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fld id="{42CCAD4A-21AE-4E03-9FC6-83DBB1D195A8}" type="slidenum">
              <a:rPr lang="nl-NL" smtClean="0">
                <a:solidFill>
                  <a:schemeClr val="bg1"/>
                </a:solidFill>
              </a:rPr>
              <a:pPr lvl="0"/>
              <a:t>11</a:t>
            </a:fld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43702" y="4857760"/>
            <a:ext cx="1071570" cy="1781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2571736" y="4286256"/>
            <a:ext cx="2428892" cy="242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3986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altLang="ru-RU" sz="3500" b="1" dirty="0" err="1">
                <a:solidFill>
                  <a:schemeClr val="accent4">
                    <a:lumMod val="75000"/>
                  </a:schemeClr>
                </a:solidFill>
              </a:rPr>
              <a:t>Постаналитический</a:t>
            </a:r>
            <a:r>
              <a:rPr lang="ru-RU" altLang="ru-RU" sz="3500" b="1" dirty="0">
                <a:solidFill>
                  <a:schemeClr val="accent4">
                    <a:lumMod val="75000"/>
                  </a:schemeClr>
                </a:solidFill>
              </a:rPr>
              <a:t> этап - подтверждение медицинской достоверности лабораторных результатов 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989138"/>
            <a:ext cx="8416925" cy="3960812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altLang="ru-RU" dirty="0">
                <a:solidFill>
                  <a:schemeClr val="accent4">
                    <a:lumMod val="75000"/>
                  </a:schemeClr>
                </a:solidFill>
              </a:rPr>
              <a:t>может производится только врачом клинической лабораторной диагностики (врач по контролю качества, врач по разделу, </a:t>
            </a:r>
            <a:r>
              <a:rPr lang="ru-RU" altLang="ru-RU" dirty="0" err="1">
                <a:solidFill>
                  <a:schemeClr val="accent4">
                    <a:lumMod val="75000"/>
                  </a:schemeClr>
                </a:solidFill>
              </a:rPr>
              <a:t>зав.КДЛ</a:t>
            </a:r>
            <a:r>
              <a:rPr lang="ru-RU" altLang="ru-RU" dirty="0">
                <a:solidFill>
                  <a:schemeClr val="accent4">
                    <a:lumMod val="75000"/>
                  </a:schemeClr>
                </a:solidFill>
              </a:rPr>
              <a:t>), те специалист с сертификатом.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dirty="0">
                <a:solidFill>
                  <a:schemeClr val="accent4">
                    <a:lumMod val="75000"/>
                  </a:schemeClr>
                </a:solidFill>
              </a:rPr>
              <a:t>по распоряжению руководства – биологом КЛД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i="1" dirty="0">
                <a:solidFill>
                  <a:schemeClr val="accent4">
                    <a:lumMod val="75000"/>
                  </a:schemeClr>
                </a:solidFill>
              </a:rPr>
              <a:t>перспектива юридической ответственности за выданный 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altLang="ru-RU" i="1" dirty="0">
                <a:solidFill>
                  <a:schemeClr val="accent4">
                    <a:lumMod val="75000"/>
                  </a:schemeClr>
                </a:solidFill>
              </a:rPr>
              <a:t>    результат</a:t>
            </a:r>
          </a:p>
          <a:p>
            <a:pPr>
              <a:lnSpc>
                <a:spcPct val="80000"/>
              </a:lnSpc>
              <a:defRPr/>
            </a:pPr>
            <a:endParaRPr lang="ru-RU" altLang="ru-RU" dirty="0"/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5000636"/>
            <a:ext cx="1071570" cy="1781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1382" y="5859262"/>
            <a:ext cx="1082618" cy="9987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72528" y="6215082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fld id="{42CCAD4A-21AE-4E03-9FC6-83DBB1D195A8}" type="slidenum">
              <a:rPr lang="nl-NL" smtClean="0">
                <a:solidFill>
                  <a:schemeClr val="bg1"/>
                </a:solidFill>
              </a:rPr>
              <a:pPr lvl="0"/>
              <a:t>12</a:t>
            </a:fld>
            <a:endParaRPr lang="nl-NL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446650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0924" y="5859262"/>
            <a:ext cx="1082618" cy="998738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4294967295"/>
            <p:custDataLst>
              <p:tags r:id="rId4"/>
            </p:custDataLst>
          </p:nvPr>
        </p:nvSpPr>
        <p:spPr>
          <a:xfrm>
            <a:off x="8532440" y="6381328"/>
            <a:ext cx="432048" cy="365129"/>
          </a:xfrm>
          <a:prstGeom prst="rect">
            <a:avLst/>
          </a:prstGeom>
        </p:spPr>
        <p:txBody>
          <a:bodyPr/>
          <a:lstStyle/>
          <a:p>
            <a:pPr lvl="0"/>
            <a:fld id="{42CCAD4A-21AE-4E03-9FC6-83DBB1D195A8}" type="slidenum">
              <a:rPr lang="nl-NL" sz="1800" smtClean="0">
                <a:solidFill>
                  <a:schemeClr val="bg1"/>
                </a:solidFill>
              </a:rPr>
              <a:pPr lvl="0"/>
              <a:t>13</a:t>
            </a:fld>
            <a:endParaRPr lang="nl-NL" sz="1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1604" y="1285860"/>
            <a:ext cx="7358114" cy="1631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5B185D"/>
                </a:solidFill>
              </a:rPr>
              <a:t>Формирование удобного модуля сортировки биологического материала:</a:t>
            </a:r>
          </a:p>
          <a:p>
            <a:r>
              <a:rPr lang="ru-RU" sz="1600" dirty="0">
                <a:solidFill>
                  <a:srgbClr val="5B185D"/>
                </a:solidFill>
              </a:rPr>
              <a:t>	- минимизация </a:t>
            </a:r>
            <a:r>
              <a:rPr lang="ru-RU" sz="1600" dirty="0" err="1">
                <a:solidFill>
                  <a:srgbClr val="5B185D"/>
                </a:solidFill>
              </a:rPr>
              <a:t>аликвотирования</a:t>
            </a:r>
            <a:r>
              <a:rPr lang="ru-RU" sz="1600" dirty="0">
                <a:solidFill>
                  <a:srgbClr val="5B185D"/>
                </a:solidFill>
              </a:rPr>
              <a:t> </a:t>
            </a:r>
          </a:p>
          <a:p>
            <a:r>
              <a:rPr lang="ru-RU" sz="1600" dirty="0">
                <a:solidFill>
                  <a:srgbClr val="5B185D"/>
                </a:solidFill>
              </a:rPr>
              <a:t>	- оптимизация внутренних процессов движения биоматериала</a:t>
            </a:r>
            <a:r>
              <a:rPr lang="ru-RU" sz="1600" b="1" dirty="0">
                <a:solidFill>
                  <a:srgbClr val="5B185D"/>
                </a:solidFill>
              </a:rPr>
              <a:t>	 </a:t>
            </a:r>
          </a:p>
          <a:p>
            <a:r>
              <a:rPr lang="ru-RU" sz="1600" dirty="0">
                <a:solidFill>
                  <a:srgbClr val="5B185D"/>
                </a:solidFill>
              </a:rPr>
              <a:t>(формирование оптимального движение пробы между анализаторами, исходя из графиков постановки )</a:t>
            </a:r>
          </a:p>
        </p:txBody>
      </p:sp>
      <p:cxnSp>
        <p:nvCxnSpPr>
          <p:cNvPr id="25" name="Прямая соединительная линия 24"/>
          <p:cNvCxnSpPr/>
          <p:nvPr>
            <p:custDataLst>
              <p:tags r:id="rId5"/>
            </p:custDataLst>
          </p:nvPr>
        </p:nvCxnSpPr>
        <p:spPr>
          <a:xfrm>
            <a:off x="4572000" y="116632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073308" y="4857761"/>
            <a:ext cx="6356344" cy="18774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ru-RU" b="1" dirty="0">
                <a:solidFill>
                  <a:srgbClr val="5B185D"/>
                </a:solidFill>
              </a:rPr>
              <a:t>Формирование прочих дополнительных клиентских сервисов:</a:t>
            </a:r>
          </a:p>
          <a:p>
            <a:r>
              <a:rPr lang="ru-RU" sz="1600" dirty="0">
                <a:solidFill>
                  <a:srgbClr val="5B185D"/>
                </a:solidFill>
              </a:rPr>
              <a:t>- данные для клиентской поддержки (фиксация всех  событий  с биоматериалом  и с лабораторным процессом прямо в заказе пациента – уменьшение звонков в лабораторию)</a:t>
            </a:r>
          </a:p>
          <a:p>
            <a:r>
              <a:rPr lang="ru-RU" sz="1600" dirty="0">
                <a:solidFill>
                  <a:srgbClr val="5B185D"/>
                </a:solidFill>
              </a:rPr>
              <a:t>- энциклопедические и специальные </a:t>
            </a:r>
            <a:r>
              <a:rPr lang="ru-RU" sz="1600" dirty="0" err="1">
                <a:solidFill>
                  <a:srgbClr val="5B185D"/>
                </a:solidFill>
              </a:rPr>
              <a:t>референсные</a:t>
            </a:r>
            <a:r>
              <a:rPr lang="ru-RU" sz="1600" dirty="0">
                <a:solidFill>
                  <a:srgbClr val="5B185D"/>
                </a:solidFill>
              </a:rPr>
              <a:t> 	значения по </a:t>
            </a:r>
            <a:r>
              <a:rPr lang="ru-RU" sz="1600" dirty="0" err="1">
                <a:solidFill>
                  <a:srgbClr val="5B185D"/>
                </a:solidFill>
              </a:rPr>
              <a:t>аналитам</a:t>
            </a:r>
            <a:endParaRPr lang="ru-RU" sz="1600" dirty="0">
              <a:solidFill>
                <a:srgbClr val="5B185D"/>
              </a:solidFill>
            </a:endParaRPr>
          </a:p>
        </p:txBody>
      </p:sp>
      <p:cxnSp>
        <p:nvCxnSpPr>
          <p:cNvPr id="54" name="Прямая соединительная линия 53"/>
          <p:cNvCxnSpPr/>
          <p:nvPr>
            <p:custDataLst>
              <p:tags r:id="rId6"/>
            </p:custDataLst>
          </p:nvPr>
        </p:nvCxnSpPr>
        <p:spPr>
          <a:xfrm>
            <a:off x="1857356" y="4786322"/>
            <a:ext cx="6818438" cy="0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>
            <p:custDataLst>
              <p:tags r:id="rId7"/>
            </p:custDataLst>
          </p:nvPr>
        </p:nvCxnSpPr>
        <p:spPr>
          <a:xfrm>
            <a:off x="2143108" y="3000372"/>
            <a:ext cx="6747839" cy="0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28"/>
          <p:cNvGrpSpPr/>
          <p:nvPr>
            <p:custDataLst>
              <p:tags r:id="rId8"/>
            </p:custDataLst>
          </p:nvPr>
        </p:nvGrpSpPr>
        <p:grpSpPr>
          <a:xfrm>
            <a:off x="500035" y="1320034"/>
            <a:ext cx="5226643" cy="579245"/>
            <a:chOff x="-609411" y="2673133"/>
            <a:chExt cx="5226643" cy="579245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-609411" y="2679105"/>
              <a:ext cx="857255" cy="573273"/>
              <a:chOff x="-521153" y="2786900"/>
              <a:chExt cx="857255" cy="573273"/>
            </a:xfrm>
          </p:grpSpPr>
          <p:pic>
            <p:nvPicPr>
              <p:cNvPr id="32" name="Рисунок 31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21153" y="2786900"/>
                <a:ext cx="857255" cy="573273"/>
              </a:xfrm>
              <a:prstGeom prst="rect">
                <a:avLst/>
              </a:prstGeom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-449716" y="2842703"/>
                <a:ext cx="7858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11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043608" y="2673133"/>
              <a:ext cx="35736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600" b="1" dirty="0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1517790" y="2702657"/>
            <a:ext cx="604662" cy="573273"/>
            <a:chOff x="455196" y="2786900"/>
            <a:chExt cx="604662" cy="573273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18" y="2786900"/>
              <a:ext cx="585217" cy="573273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455196" y="2842703"/>
              <a:ext cx="6046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923393"/>
                  </a:solidFill>
                  <a:latin typeface="PF BeauSans Pro Bbook" pitchFamily="50" charset="0"/>
                </a:rPr>
                <a:t>12</a:t>
              </a: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477198" y="5101205"/>
            <a:ext cx="604662" cy="573273"/>
            <a:chOff x="455196" y="2786900"/>
            <a:chExt cx="604662" cy="573273"/>
          </a:xfrm>
        </p:grpSpPr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18" y="2786900"/>
              <a:ext cx="585217" cy="573273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455196" y="2842703"/>
              <a:ext cx="6046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923393"/>
                  </a:solidFill>
                  <a:latin typeface="PF BeauSans Pro Bbook" pitchFamily="50" charset="0"/>
                </a:rPr>
                <a:t>13</a:t>
              </a: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2071670" y="3071810"/>
            <a:ext cx="6749354" cy="1631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5B185D"/>
                </a:solidFill>
              </a:rPr>
              <a:t>Автоматизация и оптимизация ручных и редких исследований – уменьшение влияния «человеческого фактора» :</a:t>
            </a:r>
          </a:p>
          <a:p>
            <a:r>
              <a:rPr lang="ru-RU" sz="1600" b="1" dirty="0">
                <a:solidFill>
                  <a:srgbClr val="5B185D"/>
                </a:solidFill>
              </a:rPr>
              <a:t>- </a:t>
            </a:r>
            <a:r>
              <a:rPr lang="ru-RU" sz="1600" dirty="0">
                <a:solidFill>
                  <a:srgbClr val="5B185D"/>
                </a:solidFill>
              </a:rPr>
              <a:t>гистологической и цитологической службы</a:t>
            </a:r>
          </a:p>
          <a:p>
            <a:r>
              <a:rPr lang="ru-RU" sz="1600" dirty="0">
                <a:solidFill>
                  <a:srgbClr val="5B185D"/>
                </a:solidFill>
              </a:rPr>
              <a:t>- фото документация патологических случаев и </a:t>
            </a:r>
            <a:r>
              <a:rPr lang="ru-RU" sz="1600" dirty="0" err="1">
                <a:solidFill>
                  <a:srgbClr val="5B185D"/>
                </a:solidFill>
              </a:rPr>
              <a:t>онконастороженности</a:t>
            </a:r>
            <a:endParaRPr lang="ru-RU" sz="1600" dirty="0">
              <a:solidFill>
                <a:srgbClr val="5B185D"/>
              </a:solidFill>
            </a:endParaRPr>
          </a:p>
          <a:p>
            <a:r>
              <a:rPr lang="ru-RU" sz="1600" dirty="0">
                <a:solidFill>
                  <a:srgbClr val="5B185D"/>
                </a:solidFill>
              </a:rPr>
              <a:t>- автоматизация цитогенетической службы с </a:t>
            </a:r>
            <a:r>
              <a:rPr lang="ru-RU" sz="1600" dirty="0" err="1">
                <a:solidFill>
                  <a:srgbClr val="5B185D"/>
                </a:solidFill>
              </a:rPr>
              <a:t>фотодокументацией</a:t>
            </a:r>
            <a:endParaRPr lang="ru-RU" sz="1600" dirty="0">
              <a:solidFill>
                <a:srgbClr val="5B185D"/>
              </a:solidFill>
            </a:endParaRPr>
          </a:p>
          <a:p>
            <a:r>
              <a:rPr lang="ru-RU" sz="1600" dirty="0">
                <a:solidFill>
                  <a:srgbClr val="5B185D"/>
                </a:solidFill>
              </a:rPr>
              <a:t>- полная автоматизация ручных методик в ИФА,ПЦР и бактериологии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40" y="4091923"/>
            <a:ext cx="1656012" cy="176733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50121"/>
            <a:ext cx="1717033" cy="1717033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4714876" y="214290"/>
            <a:ext cx="4071966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5287C"/>
                </a:solidFill>
                <a:cs typeface="Gotham Pro" pitchFamily="50" charset="0"/>
              </a:rPr>
              <a:t>ПЕРСПЕКТИВНЫЕ ЗАДАЧИ ЛИС – совершенствование участия ЛИС на этапах работы КЛД </a:t>
            </a:r>
          </a:p>
        </p:txBody>
      </p:sp>
    </p:spTree>
    <p:extLst>
      <p:ext uri="{BB962C8B-B14F-4D97-AF65-F5344CB8AC3E}">
        <p14:creationId xmlns:p14="http://schemas.microsoft.com/office/powerpoint/2010/main" val="519388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446650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0924" y="5859262"/>
            <a:ext cx="1082618" cy="998738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4294967295"/>
            <p:custDataLst>
              <p:tags r:id="rId4"/>
            </p:custDataLst>
          </p:nvPr>
        </p:nvSpPr>
        <p:spPr>
          <a:xfrm>
            <a:off x="8532440" y="6381328"/>
            <a:ext cx="432048" cy="365129"/>
          </a:xfrm>
          <a:prstGeom prst="rect">
            <a:avLst/>
          </a:prstGeom>
        </p:spPr>
        <p:txBody>
          <a:bodyPr/>
          <a:lstStyle/>
          <a:p>
            <a:pPr lvl="0"/>
            <a:fld id="{42CCAD4A-21AE-4E03-9FC6-83DBB1D195A8}" type="slidenum">
              <a:rPr lang="nl-NL" sz="1800" smtClean="0">
                <a:solidFill>
                  <a:schemeClr val="bg1"/>
                </a:solidFill>
              </a:rPr>
              <a:pPr lvl="0"/>
              <a:t>14</a:t>
            </a:fld>
            <a:endParaRPr lang="nl-NL" sz="1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2357430"/>
            <a:ext cx="7934441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5B185D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B185D"/>
                </a:solidFill>
              </a:rPr>
              <a:t>новый усовершенствованный алгоритм работы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B185D"/>
                </a:solidFill>
              </a:rPr>
              <a:t>автоматизация этапа посева на питательные среды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B185D"/>
                </a:solidFill>
              </a:rPr>
              <a:t>автоматизация этапа регистрации роста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B185D"/>
                </a:solidFill>
              </a:rPr>
              <a:t>двустороннее взаимодействие с любыми анализаторами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B185D"/>
                </a:solidFill>
              </a:rPr>
              <a:t>автоматизация этапа определения чувствительности к антибиотикам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B185D"/>
                </a:solidFill>
              </a:rPr>
              <a:t>встроенная экспертная система по определению чувствительности к антибиотикам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B185D"/>
                </a:solidFill>
              </a:rPr>
              <a:t>автоматическое формирование бланка ответа с выделением патологии,</a:t>
            </a:r>
          </a:p>
          <a:p>
            <a:pPr marL="285750" indent="-285750">
              <a:lnSpc>
                <a:spcPct val="150000"/>
              </a:lnSpc>
            </a:pPr>
            <a:r>
              <a:rPr lang="ru-RU" b="1" dirty="0">
                <a:solidFill>
                  <a:srgbClr val="5B185D"/>
                </a:solidFill>
              </a:rPr>
              <a:t>      с комментариями и ремарками по результату</a:t>
            </a:r>
          </a:p>
          <a:p>
            <a:endParaRPr lang="ru-RU" sz="1600" dirty="0">
              <a:solidFill>
                <a:srgbClr val="5B185D"/>
              </a:solidFill>
            </a:endParaRPr>
          </a:p>
          <a:p>
            <a:r>
              <a:rPr lang="ru-RU" sz="1600" dirty="0">
                <a:solidFill>
                  <a:srgbClr val="5B185D"/>
                </a:solidFill>
              </a:rPr>
              <a:t>	</a:t>
            </a:r>
          </a:p>
          <a:p>
            <a:r>
              <a:rPr lang="ru-RU" sz="1600" b="1" dirty="0">
                <a:solidFill>
                  <a:srgbClr val="5B185D"/>
                </a:solidFill>
              </a:rPr>
              <a:t>	</a:t>
            </a:r>
          </a:p>
        </p:txBody>
      </p:sp>
      <p:sp>
        <p:nvSpPr>
          <p:cNvPr id="24" name="TextBox 23"/>
          <p:cNvSpPr txBox="1"/>
          <p:nvPr>
            <p:custDataLst>
              <p:tags r:id="rId5"/>
            </p:custDataLst>
          </p:nvPr>
        </p:nvSpPr>
        <p:spPr>
          <a:xfrm>
            <a:off x="4429124" y="142852"/>
            <a:ext cx="4392488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>
                <a:solidFill>
                  <a:srgbClr val="75287C"/>
                </a:solidFill>
                <a:cs typeface="Gotham Pro" pitchFamily="50" charset="0"/>
              </a:rPr>
              <a:t>ПЕРСПЕКТИВНЫЕ ЗАДАЧИ ЛИС – совершенствование участия ЛИС на этапах работы КЛД </a:t>
            </a:r>
          </a:p>
        </p:txBody>
      </p:sp>
      <p:cxnSp>
        <p:nvCxnSpPr>
          <p:cNvPr id="25" name="Прямая соединительная линия 24"/>
          <p:cNvCxnSpPr/>
          <p:nvPr>
            <p:custDataLst>
              <p:tags r:id="rId6"/>
            </p:custDataLst>
          </p:nvPr>
        </p:nvCxnSpPr>
        <p:spPr>
          <a:xfrm>
            <a:off x="4143372" y="285728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28"/>
          <p:cNvGrpSpPr/>
          <p:nvPr>
            <p:custDataLst>
              <p:tags r:id="rId7"/>
            </p:custDataLst>
          </p:nvPr>
        </p:nvGrpSpPr>
        <p:grpSpPr>
          <a:xfrm>
            <a:off x="1471210" y="1320034"/>
            <a:ext cx="4255468" cy="579245"/>
            <a:chOff x="361764" y="2673133"/>
            <a:chExt cx="4255468" cy="579245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361764" y="2679105"/>
              <a:ext cx="604662" cy="573273"/>
              <a:chOff x="450022" y="2786900"/>
              <a:chExt cx="604662" cy="573273"/>
            </a:xfrm>
          </p:grpSpPr>
          <p:pic>
            <p:nvPicPr>
              <p:cNvPr id="32" name="Рисунок 31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918" y="2786900"/>
                <a:ext cx="585217" cy="573273"/>
              </a:xfrm>
              <a:prstGeom prst="rect">
                <a:avLst/>
              </a:prstGeom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450022" y="2842703"/>
                <a:ext cx="6046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14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043608" y="2673133"/>
              <a:ext cx="35736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600" b="1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339752" y="1338956"/>
            <a:ext cx="5909270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5B185D"/>
                </a:solidFill>
              </a:rPr>
              <a:t>Использование модуля автоматизации бактериологической лаборатории «ЛАБОРАТОРИЯ 2.0»: </a:t>
            </a:r>
            <a:endParaRPr lang="ru-RU" sz="2000" dirty="0"/>
          </a:p>
        </p:txBody>
      </p:sp>
      <p:cxnSp>
        <p:nvCxnSpPr>
          <p:cNvPr id="39" name="Прямая соединительная линия 38"/>
          <p:cNvCxnSpPr/>
          <p:nvPr>
            <p:custDataLst>
              <p:tags r:id="rId8"/>
            </p:custDataLst>
          </p:nvPr>
        </p:nvCxnSpPr>
        <p:spPr>
          <a:xfrm>
            <a:off x="1142976" y="6429396"/>
            <a:ext cx="7369659" cy="0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42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think-cell Slide" r:id="rId12" imgW="360" imgH="360" progId="">
                  <p:embed/>
                </p:oleObj>
              </mc:Choice>
              <mc:Fallback>
                <p:oleObj name="think-cell Slide" r:id="rId12" imgW="360" imgH="36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0924" y="5859262"/>
            <a:ext cx="1082618" cy="998738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4294967295"/>
            <p:custDataLst>
              <p:tags r:id="rId4"/>
            </p:custDataLst>
          </p:nvPr>
        </p:nvSpPr>
        <p:spPr>
          <a:xfrm>
            <a:off x="8532440" y="6381328"/>
            <a:ext cx="432048" cy="365129"/>
          </a:xfrm>
          <a:prstGeom prst="rect">
            <a:avLst/>
          </a:prstGeom>
        </p:spPr>
        <p:txBody>
          <a:bodyPr/>
          <a:lstStyle/>
          <a:p>
            <a:pPr lvl="0"/>
            <a:fld id="{42CCAD4A-21AE-4E03-9FC6-83DBB1D195A8}" type="slidenum">
              <a:rPr lang="nl-NL" sz="1800" smtClean="0">
                <a:solidFill>
                  <a:schemeClr val="bg1"/>
                </a:solidFill>
              </a:rPr>
              <a:pPr lvl="0"/>
              <a:t>15</a:t>
            </a:fld>
            <a:endParaRPr lang="nl-NL" sz="1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8545" y="1571612"/>
            <a:ext cx="7558297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5B185D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B185D"/>
                </a:solidFill>
              </a:rPr>
              <a:t>электронные направительные бланки 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B185D"/>
                </a:solidFill>
              </a:rPr>
              <a:t>более информативные и развернутые бланки ответов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B185D"/>
                </a:solidFill>
              </a:rPr>
              <a:t>бланки ответов с расширенными </a:t>
            </a:r>
            <a:r>
              <a:rPr lang="ru-RU" sz="1600" dirty="0" err="1">
                <a:solidFill>
                  <a:srgbClr val="5B185D"/>
                </a:solidFill>
              </a:rPr>
              <a:t>референсными</a:t>
            </a:r>
            <a:r>
              <a:rPr lang="ru-RU" sz="1600" dirty="0">
                <a:solidFill>
                  <a:srgbClr val="5B185D"/>
                </a:solidFill>
              </a:rPr>
              <a:t> значениями (включая литературные и прочие, по пожеланиям врачей)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B185D"/>
                </a:solidFill>
              </a:rPr>
              <a:t>возможность автоматического получения комментариев, пояснений, рекомендаций и дополнительных описаний выдаваемых результатов исследований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B185D"/>
                </a:solidFill>
              </a:rPr>
              <a:t>Оперативное информирование о любых изменениях и новшествах в технологии выполнения теста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5B185D"/>
                </a:solidFill>
              </a:rPr>
              <a:t>Комфорт и удобство при пользовании удаленного модуля ЛИС  в медицинском центре или на рабочем месте врача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dirty="0">
              <a:solidFill>
                <a:srgbClr val="5B185D"/>
              </a:solidFill>
            </a:endParaRPr>
          </a:p>
          <a:p>
            <a:endParaRPr lang="ru-RU" sz="1600" dirty="0">
              <a:solidFill>
                <a:srgbClr val="5B185D"/>
              </a:solidFill>
            </a:endParaRPr>
          </a:p>
          <a:p>
            <a:r>
              <a:rPr lang="ru-RU" sz="1600" dirty="0">
                <a:solidFill>
                  <a:srgbClr val="5B185D"/>
                </a:solidFill>
              </a:rPr>
              <a:t>	</a:t>
            </a:r>
          </a:p>
          <a:p>
            <a:r>
              <a:rPr lang="ru-RU" sz="1600" b="1" dirty="0">
                <a:solidFill>
                  <a:srgbClr val="5B185D"/>
                </a:solidFill>
              </a:rPr>
              <a:t>	</a:t>
            </a:r>
          </a:p>
        </p:txBody>
      </p:sp>
      <p:sp>
        <p:nvSpPr>
          <p:cNvPr id="24" name="TextBox 23"/>
          <p:cNvSpPr txBox="1"/>
          <p:nvPr>
            <p:custDataLst>
              <p:tags r:id="rId5"/>
            </p:custDataLst>
          </p:nvPr>
        </p:nvSpPr>
        <p:spPr>
          <a:xfrm>
            <a:off x="4572000" y="385500"/>
            <a:ext cx="439248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>
                <a:solidFill>
                  <a:srgbClr val="75287C"/>
                </a:solidFill>
                <a:latin typeface="+mj-lt"/>
                <a:cs typeface="Gotham Pro" pitchFamily="50" charset="0"/>
              </a:rPr>
              <a:t>ЛИС ГЛАЗАМИ ВРАЧЕЙ- </a:t>
            </a:r>
          </a:p>
          <a:p>
            <a:pPr algn="ctr"/>
            <a:r>
              <a:rPr lang="ru-RU" sz="2000" b="1" dirty="0">
                <a:solidFill>
                  <a:srgbClr val="75287C"/>
                </a:solidFill>
                <a:latin typeface="+mj-lt"/>
                <a:cs typeface="Gotham Pro" pitchFamily="50" charset="0"/>
              </a:rPr>
              <a:t>КЛИНИЦИСТОВ </a:t>
            </a:r>
          </a:p>
        </p:txBody>
      </p:sp>
      <p:cxnSp>
        <p:nvCxnSpPr>
          <p:cNvPr id="25" name="Прямая соединительная линия 24"/>
          <p:cNvCxnSpPr/>
          <p:nvPr>
            <p:custDataLst>
              <p:tags r:id="rId6"/>
            </p:custDataLst>
          </p:nvPr>
        </p:nvCxnSpPr>
        <p:spPr>
          <a:xfrm>
            <a:off x="4572000" y="116632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28"/>
          <p:cNvGrpSpPr/>
          <p:nvPr>
            <p:custDataLst>
              <p:tags r:id="rId7"/>
            </p:custDataLst>
          </p:nvPr>
        </p:nvGrpSpPr>
        <p:grpSpPr>
          <a:xfrm>
            <a:off x="1471210" y="1320034"/>
            <a:ext cx="4255468" cy="579245"/>
            <a:chOff x="361764" y="2673133"/>
            <a:chExt cx="4255468" cy="579245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361764" y="2679105"/>
              <a:ext cx="604662" cy="573273"/>
              <a:chOff x="450022" y="2786900"/>
              <a:chExt cx="604662" cy="573273"/>
            </a:xfrm>
          </p:grpSpPr>
          <p:pic>
            <p:nvPicPr>
              <p:cNvPr id="32" name="Рисунок 31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918" y="2786900"/>
                <a:ext cx="585217" cy="573273"/>
              </a:xfrm>
              <a:prstGeom prst="rect">
                <a:avLst/>
              </a:prstGeom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450022" y="2842703"/>
                <a:ext cx="6046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ru-RU" sz="2400" b="1" dirty="0">
                  <a:solidFill>
                    <a:srgbClr val="923393"/>
                  </a:solidFill>
                  <a:latin typeface="PF BeauSans Pro Bbook" pitchFamily="50" charset="0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043608" y="2673133"/>
              <a:ext cx="35736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600" b="1" dirty="0"/>
            </a:p>
          </p:txBody>
        </p:sp>
      </p:grpSp>
      <p:cxnSp>
        <p:nvCxnSpPr>
          <p:cNvPr id="39" name="Прямая соединительная линия 38"/>
          <p:cNvCxnSpPr/>
          <p:nvPr>
            <p:custDataLst>
              <p:tags r:id="rId8"/>
            </p:custDataLst>
          </p:nvPr>
        </p:nvCxnSpPr>
        <p:spPr>
          <a:xfrm>
            <a:off x="1357290" y="6429396"/>
            <a:ext cx="6786610" cy="1588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26"/>
          <a:stretch/>
        </p:blipFill>
        <p:spPr>
          <a:xfrm>
            <a:off x="0" y="4929198"/>
            <a:ext cx="1285853" cy="1429433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237368" y="1142984"/>
            <a:ext cx="590927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5B185D"/>
                </a:solidFill>
              </a:rPr>
              <a:t>Благодаря новой ЛИС удается улучшить ряд моментов, актуальных для врачей-клиницистов:</a:t>
            </a:r>
            <a:endParaRPr lang="ru-RU" sz="2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28728" y="1428736"/>
            <a:ext cx="642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923393"/>
                </a:solidFill>
                <a:latin typeface="PF BeauSans Pro Bbook" pitchFamily="50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316062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name="think-cell Slide" r:id="rId20" imgW="360" imgH="360" progId="">
                  <p:embed/>
                </p:oleObj>
              </mc:Choice>
              <mc:Fallback>
                <p:oleObj name="think-cell Slide" r:id="rId20" imgW="360" imgH="36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1000" b="1">
              <a:latin typeface="Calibri"/>
              <a:sym typeface="Calibri"/>
            </a:endParaRP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4429124" y="142853"/>
            <a:ext cx="4572032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dirty="0">
                <a:solidFill>
                  <a:srgbClr val="75287C"/>
                </a:solidFill>
                <a:cs typeface="Gotham Pro" pitchFamily="50" charset="0"/>
              </a:rPr>
              <a:t>РЕЗУЛЬТАТЫ использования ЛИС </a:t>
            </a:r>
          </a:p>
        </p:txBody>
      </p:sp>
      <p:grpSp>
        <p:nvGrpSpPr>
          <p:cNvPr id="23" name="Группа 22"/>
          <p:cNvGrpSpPr/>
          <p:nvPr>
            <p:custDataLst>
              <p:tags r:id="rId5"/>
            </p:custDataLst>
          </p:nvPr>
        </p:nvGrpSpPr>
        <p:grpSpPr>
          <a:xfrm>
            <a:off x="395536" y="980728"/>
            <a:ext cx="8677058" cy="1466784"/>
            <a:chOff x="591853" y="1042917"/>
            <a:chExt cx="8677058" cy="1466784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853" y="1042917"/>
              <a:ext cx="827842" cy="829169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452"/>
            <a:stretch/>
          </p:blipFill>
          <p:spPr>
            <a:xfrm>
              <a:off x="8625969" y="1680532"/>
              <a:ext cx="642942" cy="829169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339293" y="1265081"/>
              <a:ext cx="7371895" cy="107721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75287C"/>
                  </a:solidFill>
                </a:rPr>
                <a:t>Некоторые ожидаемые результаты использования ЛИС в цифрах:</a:t>
              </a:r>
            </a:p>
          </p:txBody>
        </p:sp>
      </p:grpSp>
      <p:cxnSp>
        <p:nvCxnSpPr>
          <p:cNvPr id="45" name="Прямая соединительная линия 44"/>
          <p:cNvCxnSpPr/>
          <p:nvPr>
            <p:custDataLst>
              <p:tags r:id="rId6"/>
            </p:custDataLst>
          </p:nvPr>
        </p:nvCxnSpPr>
        <p:spPr>
          <a:xfrm>
            <a:off x="4286248" y="0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6" name="Полилиния 55"/>
          <p:cNvSpPr/>
          <p:nvPr>
            <p:custDataLst>
              <p:tags r:id="rId7"/>
            </p:custDataLst>
          </p:nvPr>
        </p:nvSpPr>
        <p:spPr bwMode="auto">
          <a:xfrm>
            <a:off x="3236913" y="5275263"/>
            <a:ext cx="536576" cy="201613"/>
          </a:xfrm>
          <a:custGeom>
            <a:avLst/>
            <a:gdLst/>
            <a:ahLst/>
            <a:cxnLst/>
            <a:rect l="0" t="0" r="0" b="0"/>
            <a:pathLst>
              <a:path w="536576" h="201613">
                <a:moveTo>
                  <a:pt x="0" y="144462"/>
                </a:moveTo>
                <a:lnTo>
                  <a:pt x="536575" y="0"/>
                </a:lnTo>
                <a:lnTo>
                  <a:pt x="536575" y="57150"/>
                </a:lnTo>
                <a:lnTo>
                  <a:pt x="0" y="201612"/>
                </a:lnTo>
                <a:close/>
              </a:path>
            </a:pathLst>
          </a:custGeom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7" name="Полилиния 46"/>
          <p:cNvSpPr/>
          <p:nvPr>
            <p:custDataLst>
              <p:tags r:id="rId8"/>
            </p:custDataLst>
          </p:nvPr>
        </p:nvSpPr>
        <p:spPr bwMode="auto">
          <a:xfrm>
            <a:off x="1162050" y="5275263"/>
            <a:ext cx="538163" cy="201613"/>
          </a:xfrm>
          <a:custGeom>
            <a:avLst/>
            <a:gdLst/>
            <a:ahLst/>
            <a:cxnLst/>
            <a:rect l="0" t="0" r="0" b="0"/>
            <a:pathLst>
              <a:path w="538163" h="201613">
                <a:moveTo>
                  <a:pt x="0" y="144462"/>
                </a:moveTo>
                <a:lnTo>
                  <a:pt x="538162" y="0"/>
                </a:lnTo>
                <a:lnTo>
                  <a:pt x="538162" y="57150"/>
                </a:lnTo>
                <a:lnTo>
                  <a:pt x="0" y="201612"/>
                </a:lnTo>
                <a:close/>
              </a:path>
            </a:pathLst>
          </a:custGeom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8" name="Полилиния 37"/>
          <p:cNvSpPr/>
          <p:nvPr>
            <p:custDataLst>
              <p:tags r:id="rId9"/>
            </p:custDataLst>
          </p:nvPr>
        </p:nvSpPr>
        <p:spPr bwMode="auto">
          <a:xfrm>
            <a:off x="471488" y="5275263"/>
            <a:ext cx="536576" cy="201613"/>
          </a:xfrm>
          <a:custGeom>
            <a:avLst/>
            <a:gdLst/>
            <a:ahLst/>
            <a:cxnLst/>
            <a:rect l="0" t="0" r="0" b="0"/>
            <a:pathLst>
              <a:path w="536576" h="201613">
                <a:moveTo>
                  <a:pt x="0" y="144462"/>
                </a:moveTo>
                <a:lnTo>
                  <a:pt x="536575" y="0"/>
                </a:lnTo>
                <a:lnTo>
                  <a:pt x="536575" y="57150"/>
                </a:lnTo>
                <a:lnTo>
                  <a:pt x="0" y="201612"/>
                </a:lnTo>
                <a:close/>
              </a:path>
            </a:pathLst>
          </a:custGeom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>
            <p:custDataLst>
              <p:tags r:id="rId10"/>
            </p:custDataLst>
          </p:nvPr>
        </p:nvSpPr>
        <p:spPr bwMode="auto">
          <a:xfrm>
            <a:off x="2660650" y="4622800"/>
            <a:ext cx="295275" cy="1524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7463" tIns="0" rIns="17463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0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92" name="Прямоугольник 91"/>
          <p:cNvSpPr/>
          <p:nvPr>
            <p:custDataLst>
              <p:tags r:id="rId11"/>
            </p:custDataLst>
          </p:nvPr>
        </p:nvSpPr>
        <p:spPr bwMode="auto">
          <a:xfrm>
            <a:off x="588963" y="5013325"/>
            <a:ext cx="295275" cy="1524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7463" tIns="0" rIns="17463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0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grpSp>
        <p:nvGrpSpPr>
          <p:cNvPr id="215" name="Группа 214"/>
          <p:cNvGrpSpPr/>
          <p:nvPr>
            <p:custDataLst>
              <p:tags r:id="rId12"/>
            </p:custDataLst>
          </p:nvPr>
        </p:nvGrpSpPr>
        <p:grpSpPr>
          <a:xfrm>
            <a:off x="38386" y="3087430"/>
            <a:ext cx="1414720" cy="2472883"/>
            <a:chOff x="-48938" y="3330223"/>
            <a:chExt cx="1414720" cy="2472883"/>
          </a:xfrm>
        </p:grpSpPr>
        <p:sp>
          <p:nvSpPr>
            <p:cNvPr id="216" name="Прямоугольник 215"/>
            <p:cNvSpPr/>
            <p:nvPr>
              <p:custDataLst>
                <p:tags r:id="rId14"/>
              </p:custDataLst>
            </p:nvPr>
          </p:nvSpPr>
          <p:spPr>
            <a:xfrm>
              <a:off x="107505" y="3453400"/>
              <a:ext cx="1255908" cy="12774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Прямоугольник 216"/>
            <p:cNvSpPr/>
            <p:nvPr>
              <p:custDataLst>
                <p:tags r:id="rId15"/>
              </p:custDataLst>
            </p:nvPr>
          </p:nvSpPr>
          <p:spPr>
            <a:xfrm rot="16200000">
              <a:off x="-900068" y="4458832"/>
              <a:ext cx="2138613" cy="12774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Прямоугольник 217"/>
            <p:cNvSpPr/>
            <p:nvPr>
              <p:custDataLst>
                <p:tags r:id="rId16"/>
              </p:custDataLst>
            </p:nvPr>
          </p:nvSpPr>
          <p:spPr>
            <a:xfrm>
              <a:off x="109874" y="5522374"/>
              <a:ext cx="1255908" cy="12774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>
              <p:custDataLst>
                <p:tags r:id="rId17"/>
              </p:custDataLst>
            </p:nvPr>
          </p:nvSpPr>
          <p:spPr>
            <a:xfrm>
              <a:off x="-19050" y="5481638"/>
              <a:ext cx="252413" cy="321468"/>
            </a:xfrm>
            <a:custGeom>
              <a:avLst/>
              <a:gdLst>
                <a:gd name="connsiteX0" fmla="*/ 121444 w 252413"/>
                <a:gd name="connsiteY0" fmla="*/ 42862 h 321468"/>
                <a:gd name="connsiteX1" fmla="*/ 252413 w 252413"/>
                <a:gd name="connsiteY1" fmla="*/ 169068 h 321468"/>
                <a:gd name="connsiteX2" fmla="*/ 185738 w 252413"/>
                <a:gd name="connsiteY2" fmla="*/ 321468 h 321468"/>
                <a:gd name="connsiteX3" fmla="*/ 0 w 252413"/>
                <a:gd name="connsiteY3" fmla="*/ 223837 h 321468"/>
                <a:gd name="connsiteX4" fmla="*/ 50006 w 252413"/>
                <a:gd name="connsiteY4" fmla="*/ 0 h 321468"/>
                <a:gd name="connsiteX5" fmla="*/ 121444 w 252413"/>
                <a:gd name="connsiteY5" fmla="*/ 42862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413" h="321468">
                  <a:moveTo>
                    <a:pt x="121444" y="42862"/>
                  </a:moveTo>
                  <a:lnTo>
                    <a:pt x="252413" y="169068"/>
                  </a:lnTo>
                  <a:lnTo>
                    <a:pt x="185738" y="321468"/>
                  </a:lnTo>
                  <a:lnTo>
                    <a:pt x="0" y="223837"/>
                  </a:lnTo>
                  <a:lnTo>
                    <a:pt x="50006" y="0"/>
                  </a:lnTo>
                  <a:lnTo>
                    <a:pt x="121444" y="428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Полилиния 226"/>
            <p:cNvSpPr/>
            <p:nvPr>
              <p:custDataLst>
                <p:tags r:id="rId18"/>
              </p:custDataLst>
            </p:nvPr>
          </p:nvSpPr>
          <p:spPr>
            <a:xfrm rot="5400000">
              <a:off x="-14411" y="3295696"/>
              <a:ext cx="252413" cy="321468"/>
            </a:xfrm>
            <a:custGeom>
              <a:avLst/>
              <a:gdLst>
                <a:gd name="connsiteX0" fmla="*/ 121444 w 252413"/>
                <a:gd name="connsiteY0" fmla="*/ 42862 h 321468"/>
                <a:gd name="connsiteX1" fmla="*/ 252413 w 252413"/>
                <a:gd name="connsiteY1" fmla="*/ 169068 h 321468"/>
                <a:gd name="connsiteX2" fmla="*/ 185738 w 252413"/>
                <a:gd name="connsiteY2" fmla="*/ 321468 h 321468"/>
                <a:gd name="connsiteX3" fmla="*/ 0 w 252413"/>
                <a:gd name="connsiteY3" fmla="*/ 223837 h 321468"/>
                <a:gd name="connsiteX4" fmla="*/ 50006 w 252413"/>
                <a:gd name="connsiteY4" fmla="*/ 0 h 321468"/>
                <a:gd name="connsiteX5" fmla="*/ 121444 w 252413"/>
                <a:gd name="connsiteY5" fmla="*/ 42862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413" h="321468">
                  <a:moveTo>
                    <a:pt x="121444" y="42862"/>
                  </a:moveTo>
                  <a:lnTo>
                    <a:pt x="252413" y="169068"/>
                  </a:lnTo>
                  <a:lnTo>
                    <a:pt x="185738" y="321468"/>
                  </a:lnTo>
                  <a:lnTo>
                    <a:pt x="0" y="223837"/>
                  </a:lnTo>
                  <a:lnTo>
                    <a:pt x="50006" y="0"/>
                  </a:lnTo>
                  <a:lnTo>
                    <a:pt x="121444" y="428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6" name="TextBox 235"/>
          <p:cNvSpPr txBox="1"/>
          <p:nvPr/>
        </p:nvSpPr>
        <p:spPr>
          <a:xfrm>
            <a:off x="2451452" y="2541800"/>
            <a:ext cx="4782772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4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5B185D"/>
                </a:solidFill>
              </a:rPr>
              <a:t>На столько в среднем уменьшается число ошибок в лаборатории</a:t>
            </a:r>
            <a:endParaRPr lang="ru-RU" sz="2000" dirty="0"/>
          </a:p>
        </p:txBody>
      </p:sp>
      <p:sp>
        <p:nvSpPr>
          <p:cNvPr id="243" name="TextBox 242"/>
          <p:cNvSpPr txBox="1"/>
          <p:nvPr/>
        </p:nvSpPr>
        <p:spPr>
          <a:xfrm>
            <a:off x="2573340" y="5558869"/>
            <a:ext cx="1448876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4000" b="1" spc="-100" dirty="0">
                <a:solidFill>
                  <a:srgbClr val="5B185D"/>
                </a:solidFill>
                <a:latin typeface="FuturaBookC" pitchFamily="82" charset="0"/>
              </a:rPr>
              <a:t>до 30%</a:t>
            </a:r>
          </a:p>
        </p:txBody>
      </p:sp>
      <p:sp>
        <p:nvSpPr>
          <p:cNvPr id="250" name="TextBox 249"/>
          <p:cNvSpPr txBox="1"/>
          <p:nvPr/>
        </p:nvSpPr>
        <p:spPr>
          <a:xfrm>
            <a:off x="2977563" y="4286255"/>
            <a:ext cx="2903691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4000" b="1" spc="-100" dirty="0">
                <a:solidFill>
                  <a:srgbClr val="5B185D"/>
                </a:solidFill>
                <a:latin typeface="FuturaBookC" pitchFamily="82" charset="0"/>
              </a:rPr>
              <a:t>на 60%  </a:t>
            </a:r>
          </a:p>
        </p:txBody>
      </p:sp>
      <p:sp>
        <p:nvSpPr>
          <p:cNvPr id="255" name="TextBox 254"/>
          <p:cNvSpPr txBox="1"/>
          <p:nvPr/>
        </p:nvSpPr>
        <p:spPr>
          <a:xfrm>
            <a:off x="580149" y="3343549"/>
            <a:ext cx="3092582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ru-RU" sz="5400" b="1" dirty="0">
                <a:solidFill>
                  <a:srgbClr val="5B185D"/>
                </a:solidFill>
                <a:latin typeface="FuturaLightC" pitchFamily="82" charset="0"/>
                <a:cs typeface="Gotham Pro" pitchFamily="50" charset="0"/>
              </a:rPr>
              <a:t>в 2 раза</a:t>
            </a:r>
          </a:p>
        </p:txBody>
      </p:sp>
      <p:grpSp>
        <p:nvGrpSpPr>
          <p:cNvPr id="257" name="Группа 256"/>
          <p:cNvGrpSpPr/>
          <p:nvPr/>
        </p:nvGrpSpPr>
        <p:grpSpPr>
          <a:xfrm>
            <a:off x="1708013" y="4174753"/>
            <a:ext cx="1855875" cy="451614"/>
            <a:chOff x="1692698" y="4417546"/>
            <a:chExt cx="1188522" cy="451614"/>
          </a:xfrm>
        </p:grpSpPr>
        <p:cxnSp>
          <p:nvCxnSpPr>
            <p:cNvPr id="258" name="Прямая соединительная линия 257"/>
            <p:cNvCxnSpPr/>
            <p:nvPr/>
          </p:nvCxnSpPr>
          <p:spPr>
            <a:xfrm flipH="1">
              <a:off x="2144312" y="4417546"/>
              <a:ext cx="736908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Прямая соединительная линия 258"/>
            <p:cNvCxnSpPr/>
            <p:nvPr/>
          </p:nvCxnSpPr>
          <p:spPr>
            <a:xfrm flipH="1">
              <a:off x="1692698" y="4417546"/>
              <a:ext cx="451614" cy="451614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0" name="Группа 259"/>
          <p:cNvGrpSpPr/>
          <p:nvPr/>
        </p:nvGrpSpPr>
        <p:grpSpPr>
          <a:xfrm>
            <a:off x="2038978" y="4773907"/>
            <a:ext cx="2291574" cy="1220611"/>
            <a:chOff x="2023662" y="5097884"/>
            <a:chExt cx="1038328" cy="1139428"/>
          </a:xfrm>
        </p:grpSpPr>
        <p:cxnSp>
          <p:nvCxnSpPr>
            <p:cNvPr id="261" name="Прямая соединительная линия 260"/>
            <p:cNvCxnSpPr/>
            <p:nvPr/>
          </p:nvCxnSpPr>
          <p:spPr>
            <a:xfrm flipV="1">
              <a:off x="2023662" y="5097884"/>
              <a:ext cx="534272" cy="1139428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Прямая соединительная линия 261"/>
            <p:cNvCxnSpPr/>
            <p:nvPr/>
          </p:nvCxnSpPr>
          <p:spPr>
            <a:xfrm>
              <a:off x="2557934" y="5097884"/>
              <a:ext cx="504056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3" name="Группа 262"/>
          <p:cNvGrpSpPr/>
          <p:nvPr/>
        </p:nvGrpSpPr>
        <p:grpSpPr>
          <a:xfrm>
            <a:off x="2159627" y="5534913"/>
            <a:ext cx="2170923" cy="555715"/>
            <a:chOff x="2144312" y="5777706"/>
            <a:chExt cx="930378" cy="555715"/>
          </a:xfrm>
        </p:grpSpPr>
        <p:cxnSp>
          <p:nvCxnSpPr>
            <p:cNvPr id="264" name="Прямая соединительная линия 263"/>
            <p:cNvCxnSpPr/>
            <p:nvPr/>
          </p:nvCxnSpPr>
          <p:spPr>
            <a:xfrm flipH="1">
              <a:off x="2640484" y="5777706"/>
              <a:ext cx="434206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Прямая соединительная линия 264"/>
            <p:cNvCxnSpPr/>
            <p:nvPr/>
          </p:nvCxnSpPr>
          <p:spPr>
            <a:xfrm flipH="1">
              <a:off x="2144312" y="5777706"/>
              <a:ext cx="496172" cy="555715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6" name="Прямая соединительная линия 265"/>
          <p:cNvCxnSpPr/>
          <p:nvPr/>
        </p:nvCxnSpPr>
        <p:spPr>
          <a:xfrm flipH="1">
            <a:off x="2222632" y="6230400"/>
            <a:ext cx="1550857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Овал 266"/>
          <p:cNvSpPr/>
          <p:nvPr/>
        </p:nvSpPr>
        <p:spPr>
          <a:xfrm>
            <a:off x="1663303" y="4581656"/>
            <a:ext cx="89423" cy="8942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8" name="Овал 267"/>
          <p:cNvSpPr/>
          <p:nvPr/>
        </p:nvSpPr>
        <p:spPr>
          <a:xfrm>
            <a:off x="1994267" y="5949808"/>
            <a:ext cx="89423" cy="8942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9" name="Овал 268"/>
          <p:cNvSpPr/>
          <p:nvPr/>
        </p:nvSpPr>
        <p:spPr>
          <a:xfrm>
            <a:off x="2114917" y="6041941"/>
            <a:ext cx="89423" cy="8942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0" name="Овал 269"/>
          <p:cNvSpPr/>
          <p:nvPr/>
        </p:nvSpPr>
        <p:spPr>
          <a:xfrm>
            <a:off x="2162439" y="6185689"/>
            <a:ext cx="89423" cy="8942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9"/>
          <a:stretch/>
        </p:blipFill>
        <p:spPr>
          <a:xfrm>
            <a:off x="705868" y="2722373"/>
            <a:ext cx="1600246" cy="1274067"/>
          </a:xfrm>
          <a:prstGeom prst="rect">
            <a:avLst/>
          </a:prstGeom>
        </p:spPr>
      </p:pic>
      <p:sp>
        <p:nvSpPr>
          <p:cNvPr id="82" name="Стрелка вправо 81"/>
          <p:cNvSpPr/>
          <p:nvPr/>
        </p:nvSpPr>
        <p:spPr>
          <a:xfrm rot="20523978">
            <a:off x="1879956" y="2871155"/>
            <a:ext cx="512954" cy="304714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трелка вправо 82"/>
          <p:cNvSpPr/>
          <p:nvPr/>
        </p:nvSpPr>
        <p:spPr>
          <a:xfrm>
            <a:off x="3645875" y="3787022"/>
            <a:ext cx="516365" cy="295606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TextBox 83"/>
          <p:cNvSpPr txBox="1"/>
          <p:nvPr/>
        </p:nvSpPr>
        <p:spPr>
          <a:xfrm>
            <a:off x="4216960" y="3466867"/>
            <a:ext cx="4782772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4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5B185D"/>
                </a:solidFill>
              </a:rPr>
              <a:t>На столько в среднем ускоряется темп роста лаборатории (до 30-35%-40% по разным отделам лаборатории)</a:t>
            </a:r>
            <a:endParaRPr lang="ru-RU" sz="2000" dirty="0"/>
          </a:p>
        </p:txBody>
      </p:sp>
      <p:sp>
        <p:nvSpPr>
          <p:cNvPr id="85" name="TextBox 84"/>
          <p:cNvSpPr txBox="1"/>
          <p:nvPr/>
        </p:nvSpPr>
        <p:spPr>
          <a:xfrm>
            <a:off x="5095552" y="4572008"/>
            <a:ext cx="390418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4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5B185D"/>
                </a:solidFill>
              </a:rPr>
              <a:t>Сокращается количество звонков</a:t>
            </a:r>
            <a:endParaRPr lang="ru-RU" sz="2000" dirty="0"/>
          </a:p>
        </p:txBody>
      </p:sp>
      <p:sp>
        <p:nvSpPr>
          <p:cNvPr id="86" name="Стрелка вправо 85"/>
          <p:cNvSpPr/>
          <p:nvPr/>
        </p:nvSpPr>
        <p:spPr>
          <a:xfrm>
            <a:off x="4470651" y="4429609"/>
            <a:ext cx="544946" cy="254656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Box 86"/>
          <p:cNvSpPr txBox="1"/>
          <p:nvPr/>
        </p:nvSpPr>
        <p:spPr>
          <a:xfrm>
            <a:off x="2977563" y="4877841"/>
            <a:ext cx="2432367" cy="71690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4000" b="1" spc="-100" dirty="0">
                <a:solidFill>
                  <a:srgbClr val="5B185D"/>
                </a:solidFill>
                <a:latin typeface="FuturaBookC" pitchFamily="82" charset="0"/>
              </a:rPr>
              <a:t>5</a:t>
            </a:r>
            <a:r>
              <a:rPr lang="ru-RU" sz="4000" b="1" spc="-100" dirty="0">
                <a:solidFill>
                  <a:srgbClr val="5B185D"/>
                </a:solidFill>
                <a:latin typeface="FuturaBookC" pitchFamily="82" charset="0"/>
              </a:rPr>
              <a:t>0</a:t>
            </a:r>
            <a:r>
              <a:rPr lang="ru-RU" sz="3600" b="1" spc="-100" dirty="0">
                <a:solidFill>
                  <a:srgbClr val="5B185D"/>
                </a:solidFill>
                <a:latin typeface="FuturaBookC" pitchFamily="82" charset="0"/>
              </a:rPr>
              <a:t>% заказов 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856437" y="5116520"/>
            <a:ext cx="3143295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4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5B185D"/>
                </a:solidFill>
              </a:rPr>
              <a:t>Регистрируются удаленно</a:t>
            </a:r>
            <a:endParaRPr lang="ru-RU" sz="2000" dirty="0"/>
          </a:p>
        </p:txBody>
      </p:sp>
      <p:sp>
        <p:nvSpPr>
          <p:cNvPr id="89" name="Стрелка вправо 88"/>
          <p:cNvSpPr/>
          <p:nvPr/>
        </p:nvSpPr>
        <p:spPr>
          <a:xfrm>
            <a:off x="5109308" y="5199447"/>
            <a:ext cx="614820" cy="271986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TextBox 92"/>
          <p:cNvSpPr txBox="1"/>
          <p:nvPr/>
        </p:nvSpPr>
        <p:spPr>
          <a:xfrm>
            <a:off x="4366958" y="5876457"/>
            <a:ext cx="4633937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4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5B185D"/>
                </a:solidFill>
              </a:rPr>
              <a:t>Столько составляет экономия на ФОТ по некоторым из отделов лаборатории</a:t>
            </a:r>
            <a:endParaRPr lang="ru-RU" sz="2000" dirty="0"/>
          </a:p>
        </p:txBody>
      </p:sp>
      <p:sp>
        <p:nvSpPr>
          <p:cNvPr id="94" name="Стрелка вправо 93"/>
          <p:cNvSpPr/>
          <p:nvPr/>
        </p:nvSpPr>
        <p:spPr>
          <a:xfrm rot="1034970">
            <a:off x="3823243" y="6010970"/>
            <a:ext cx="517651" cy="254300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2" name="Рисунок 51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-142908" y="5859262"/>
            <a:ext cx="1082618" cy="998738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285720" y="6215082"/>
            <a:ext cx="571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42CCAD4A-21AE-4E03-9FC6-83DBB1D195A8}" type="slidenum">
              <a:rPr lang="nl-NL" smtClean="0">
                <a:solidFill>
                  <a:schemeClr val="bg1"/>
                </a:solidFill>
              </a:rPr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5872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7241227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think-cell Slide" r:id="rId19" imgW="360" imgH="360" progId="">
                  <p:embed/>
                </p:oleObj>
              </mc:Choice>
              <mc:Fallback>
                <p:oleObj name="think-cell Slide" r:id="rId19" imgW="360" imgH="360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" name="Группа 31"/>
          <p:cNvGrpSpPr/>
          <p:nvPr>
            <p:custDataLst>
              <p:tags r:id="rId3"/>
            </p:custDataLst>
          </p:nvPr>
        </p:nvGrpSpPr>
        <p:grpSpPr>
          <a:xfrm>
            <a:off x="921544" y="5699371"/>
            <a:ext cx="7902523" cy="1087192"/>
            <a:chOff x="921544" y="5699371"/>
            <a:chExt cx="7902523" cy="108719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1115616" y="5699371"/>
              <a:ext cx="144016" cy="97276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 rot="16200000">
              <a:off x="4897834" y="2745904"/>
              <a:ext cx="144016" cy="770845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>
              <a:off x="921544" y="6524625"/>
              <a:ext cx="342900" cy="261938"/>
            </a:xfrm>
            <a:custGeom>
              <a:avLst/>
              <a:gdLst>
                <a:gd name="connsiteX0" fmla="*/ 192881 w 342900"/>
                <a:gd name="connsiteY0" fmla="*/ 0 h 261938"/>
                <a:gd name="connsiteX1" fmla="*/ 342900 w 342900"/>
                <a:gd name="connsiteY1" fmla="*/ 152400 h 261938"/>
                <a:gd name="connsiteX2" fmla="*/ 0 w 342900"/>
                <a:gd name="connsiteY2" fmla="*/ 261938 h 261938"/>
                <a:gd name="connsiteX3" fmla="*/ 33337 w 342900"/>
                <a:gd name="connsiteY3" fmla="*/ 2381 h 261938"/>
                <a:gd name="connsiteX4" fmla="*/ 192881 w 342900"/>
                <a:gd name="connsiteY4" fmla="*/ 0 h 261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261938">
                  <a:moveTo>
                    <a:pt x="192881" y="0"/>
                  </a:moveTo>
                  <a:lnTo>
                    <a:pt x="342900" y="152400"/>
                  </a:lnTo>
                  <a:lnTo>
                    <a:pt x="0" y="261938"/>
                  </a:lnTo>
                  <a:lnTo>
                    <a:pt x="33337" y="2381"/>
                  </a:lnTo>
                  <a:lnTo>
                    <a:pt x="19288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Рисунок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0"/>
            <a:ext cx="9143085" cy="68579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Номер слайда 18"/>
          <p:cNvSpPr>
            <a:spLocks noGrp="1"/>
          </p:cNvSpPr>
          <p:nvPr>
            <p:ph type="sldNum" sz="quarter" idx="4294967295"/>
            <p:custDataLst>
              <p:tags r:id="rId5"/>
            </p:custDataLst>
          </p:nvPr>
        </p:nvSpPr>
        <p:spPr>
          <a:xfrm>
            <a:off x="8532440" y="6381328"/>
            <a:ext cx="432048" cy="365129"/>
          </a:xfrm>
          <a:prstGeom prst="rect">
            <a:avLst/>
          </a:prstGeom>
        </p:spPr>
        <p:txBody>
          <a:bodyPr/>
          <a:lstStyle/>
          <a:p>
            <a:pPr lvl="0"/>
            <a:fld id="{42CCAD4A-21AE-4E03-9FC6-83DBB1D195A8}" type="slidenum">
              <a:rPr lang="nl-NL" sz="1800" smtClean="0">
                <a:solidFill>
                  <a:schemeClr val="bg1"/>
                </a:solidFill>
              </a:rPr>
              <a:pPr lvl="0"/>
              <a:t>17</a:t>
            </a:fld>
            <a:endParaRPr lang="nl-NL" sz="1800" dirty="0">
              <a:solidFill>
                <a:schemeClr val="bg1"/>
              </a:solidFill>
            </a:endParaRPr>
          </a:p>
        </p:txBody>
      </p:sp>
      <p:grpSp>
        <p:nvGrpSpPr>
          <p:cNvPr id="23" name="Группа 22"/>
          <p:cNvGrpSpPr/>
          <p:nvPr>
            <p:custDataLst>
              <p:tags r:id="rId6"/>
            </p:custDataLst>
          </p:nvPr>
        </p:nvGrpSpPr>
        <p:grpSpPr>
          <a:xfrm>
            <a:off x="357159" y="1071546"/>
            <a:ext cx="7072361" cy="1294680"/>
            <a:chOff x="426731" y="1312840"/>
            <a:chExt cx="7072361" cy="1294680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31" y="1312840"/>
              <a:ext cx="785818" cy="829169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452"/>
            <a:stretch/>
          </p:blipFill>
          <p:spPr>
            <a:xfrm>
              <a:off x="6713274" y="1778351"/>
              <a:ext cx="785818" cy="829169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998234" y="1469877"/>
              <a:ext cx="39140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600" b="1" dirty="0">
                <a:solidFill>
                  <a:srgbClr val="75287C"/>
                </a:solidFill>
              </a:endParaRPr>
            </a:p>
          </p:txBody>
        </p:sp>
      </p:grpSp>
      <p:sp>
        <p:nvSpPr>
          <p:cNvPr id="24" name="TextBox 23"/>
          <p:cNvSpPr txBox="1"/>
          <p:nvPr>
            <p:custDataLst>
              <p:tags r:id="rId7"/>
            </p:custDataLst>
          </p:nvPr>
        </p:nvSpPr>
        <p:spPr>
          <a:xfrm>
            <a:off x="4214810" y="214290"/>
            <a:ext cx="471490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75287C"/>
                </a:solidFill>
                <a:cs typeface="Gotham Pro" pitchFamily="50" charset="0"/>
              </a:rPr>
              <a:t>ЛИС</a:t>
            </a:r>
          </a:p>
        </p:txBody>
      </p:sp>
      <p:cxnSp>
        <p:nvCxnSpPr>
          <p:cNvPr id="25" name="Прямая соединительная линия 24"/>
          <p:cNvCxnSpPr/>
          <p:nvPr>
            <p:custDataLst>
              <p:tags r:id="rId8"/>
            </p:custDataLst>
          </p:nvPr>
        </p:nvCxnSpPr>
        <p:spPr>
          <a:xfrm>
            <a:off x="4071934" y="142852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>
            <p:custDataLst>
              <p:tags r:id="rId9"/>
            </p:custDataLst>
          </p:nvPr>
        </p:nvSpPr>
        <p:spPr>
          <a:xfrm>
            <a:off x="7380312" y="1665236"/>
            <a:ext cx="12155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dirty="0">
                <a:solidFill>
                  <a:schemeClr val="bg1"/>
                </a:solidFill>
                <a:latin typeface="FuturaLightC" pitchFamily="82" charset="0"/>
                <a:cs typeface="Gotham Pro" pitchFamily="50" charset="0"/>
              </a:rPr>
              <a:t>4</a:t>
            </a:r>
          </a:p>
        </p:txBody>
      </p:sp>
      <p:sp>
        <p:nvSpPr>
          <p:cNvPr id="26" name="TextBox 25"/>
          <p:cNvSpPr txBox="1"/>
          <p:nvPr>
            <p:custDataLst>
              <p:tags r:id="rId10"/>
            </p:custDataLst>
          </p:nvPr>
        </p:nvSpPr>
        <p:spPr>
          <a:xfrm>
            <a:off x="5805101" y="3140968"/>
            <a:ext cx="12155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solidFill>
                  <a:schemeClr val="bg1"/>
                </a:solidFill>
                <a:latin typeface="FuturaLightC" pitchFamily="82" charset="0"/>
                <a:cs typeface="Gotham Pro" pitchFamily="50" charset="0"/>
              </a:rPr>
              <a:t>3</a:t>
            </a:r>
            <a:endParaRPr lang="ru-RU" sz="4500" dirty="0">
              <a:solidFill>
                <a:schemeClr val="bg1"/>
              </a:solidFill>
              <a:latin typeface="FuturaLightC" pitchFamily="82" charset="0"/>
              <a:cs typeface="Gotham Pro" pitchFamily="50" charset="0"/>
            </a:endParaRPr>
          </a:p>
        </p:txBody>
      </p:sp>
      <p:sp>
        <p:nvSpPr>
          <p:cNvPr id="27" name="TextBox 26"/>
          <p:cNvSpPr txBox="1"/>
          <p:nvPr>
            <p:custDataLst>
              <p:tags r:id="rId11"/>
            </p:custDataLst>
          </p:nvPr>
        </p:nvSpPr>
        <p:spPr>
          <a:xfrm>
            <a:off x="5148064" y="4941168"/>
            <a:ext cx="12155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dirty="0">
                <a:solidFill>
                  <a:schemeClr val="bg1"/>
                </a:solidFill>
                <a:latin typeface="FuturaLightC" pitchFamily="82" charset="0"/>
                <a:cs typeface="Gotham Pro" pitchFamily="50" charset="0"/>
              </a:rPr>
              <a:t>2</a:t>
            </a:r>
          </a:p>
        </p:txBody>
      </p:sp>
      <p:sp>
        <p:nvSpPr>
          <p:cNvPr id="28" name="TextBox 27"/>
          <p:cNvSpPr txBox="1"/>
          <p:nvPr>
            <p:custDataLst>
              <p:tags r:id="rId12"/>
            </p:custDataLst>
          </p:nvPr>
        </p:nvSpPr>
        <p:spPr>
          <a:xfrm>
            <a:off x="5552678" y="6079687"/>
            <a:ext cx="12155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dirty="0">
                <a:solidFill>
                  <a:schemeClr val="bg1"/>
                </a:solidFill>
                <a:latin typeface="FuturaLightC" pitchFamily="82" charset="0"/>
                <a:cs typeface="Gotham Pro" pitchFamily="50" charset="0"/>
              </a:rPr>
              <a:t>1</a:t>
            </a:r>
          </a:p>
        </p:txBody>
      </p:sp>
      <p:sp>
        <p:nvSpPr>
          <p:cNvPr id="6" name="TextBox 5"/>
          <p:cNvSpPr txBox="1"/>
          <p:nvPr>
            <p:custDataLst>
              <p:tags r:id="rId13"/>
            </p:custDataLst>
          </p:nvPr>
        </p:nvSpPr>
        <p:spPr>
          <a:xfrm rot="5400000">
            <a:off x="7113875" y="3888742"/>
            <a:ext cx="3420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>
                <a:solidFill>
                  <a:schemeClr val="bg1"/>
                </a:solidFill>
                <a:latin typeface="PF BeauSans Pro" panose="02000500000000020004" pitchFamily="2" charset="0"/>
              </a:rPr>
              <a:t>Развитие</a:t>
            </a:r>
          </a:p>
        </p:txBody>
      </p:sp>
      <p:sp>
        <p:nvSpPr>
          <p:cNvPr id="29" name="TextBox 28"/>
          <p:cNvSpPr txBox="1"/>
          <p:nvPr>
            <p:custDataLst>
              <p:tags r:id="rId14"/>
            </p:custDataLst>
          </p:nvPr>
        </p:nvSpPr>
        <p:spPr>
          <a:xfrm rot="3600000">
            <a:off x="5978428" y="4267250"/>
            <a:ext cx="3420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  <a:latin typeface="PF BeauSans Pro" panose="02000500000000020004" pitchFamily="2" charset="0"/>
              </a:rPr>
              <a:t>Качество</a:t>
            </a:r>
          </a:p>
        </p:txBody>
      </p:sp>
      <p:sp>
        <p:nvSpPr>
          <p:cNvPr id="30" name="TextBox 29"/>
          <p:cNvSpPr txBox="1"/>
          <p:nvPr>
            <p:custDataLst>
              <p:tags r:id="rId15"/>
            </p:custDataLst>
          </p:nvPr>
        </p:nvSpPr>
        <p:spPr>
          <a:xfrm rot="1800000">
            <a:off x="5070137" y="5169642"/>
            <a:ext cx="3420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chemeClr val="bg1"/>
                </a:solidFill>
                <a:latin typeface="PF BeauSans Pro" panose="02000500000000020004" pitchFamily="2" charset="0"/>
              </a:rPr>
              <a:t>Контроль</a:t>
            </a:r>
          </a:p>
        </p:txBody>
      </p:sp>
      <p:sp>
        <p:nvSpPr>
          <p:cNvPr id="31" name="TextBox 30"/>
          <p:cNvSpPr txBox="1"/>
          <p:nvPr>
            <p:custDataLst>
              <p:tags r:id="rId16"/>
            </p:custDataLst>
          </p:nvPr>
        </p:nvSpPr>
        <p:spPr>
          <a:xfrm>
            <a:off x="4806026" y="6410810"/>
            <a:ext cx="3420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chemeClr val="bg1"/>
                </a:solidFill>
                <a:latin typeface="PF BeauSans Pro" panose="02000500000000020004" pitchFamily="2" charset="0"/>
              </a:rPr>
              <a:t>Оптимизация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25123" y="1412776"/>
            <a:ext cx="5381839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ru-RU" altLang="ru-RU" sz="2000" b="1" dirty="0">
                <a:solidFill>
                  <a:srgbClr val="5B185D"/>
                </a:solidFill>
              </a:rPr>
              <a:t>ЛИС – мощный инструмент помощи КДЛ в оказании качественной  лабораторной услуги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417" y="2492896"/>
            <a:ext cx="525543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5B185D"/>
                </a:solidFill>
              </a:rPr>
              <a:t>Выбор  оптимальной ЛИС – облегчит решение стоящих перед лабораторией задач</a:t>
            </a:r>
            <a:endParaRPr lang="ru-RU" sz="2000" b="1" dirty="0">
              <a:solidFill>
                <a:srgbClr val="5B185D"/>
              </a:solidFill>
            </a:endParaRPr>
          </a:p>
        </p:txBody>
      </p:sp>
      <p:sp>
        <p:nvSpPr>
          <p:cNvPr id="37" name="TextBox 36"/>
          <p:cNvSpPr txBox="1"/>
          <p:nvPr>
            <p:custDataLst>
              <p:tags r:id="rId17"/>
            </p:custDataLst>
          </p:nvPr>
        </p:nvSpPr>
        <p:spPr>
          <a:xfrm>
            <a:off x="1861011" y="4812032"/>
            <a:ext cx="3091385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7030A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5B185D"/>
                </a:solidFill>
              </a:rPr>
              <a:t>4 вещи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которые </a:t>
            </a:r>
            <a:r>
              <a:rPr 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намдаст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правильный выбор </a:t>
            </a:r>
            <a:r>
              <a:rPr lang="ru-RU" sz="2000" b="1" dirty="0">
                <a:solidFill>
                  <a:srgbClr val="5B185D"/>
                </a:solidFill>
              </a:rPr>
              <a:t>ЛИС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04864"/>
            <a:ext cx="678282" cy="829169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52"/>
          <a:stretch/>
        </p:blipFill>
        <p:spPr>
          <a:xfrm>
            <a:off x="5715008" y="2636913"/>
            <a:ext cx="500066" cy="649212"/>
          </a:xfrm>
          <a:prstGeom prst="rect">
            <a:avLst/>
          </a:prstGeom>
        </p:spPr>
      </p:pic>
      <p:pic>
        <p:nvPicPr>
          <p:cNvPr id="45" name="Picture 11" descr="Лабораторная Информационная Система 'АльфаЛАБ'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678" y="3717032"/>
            <a:ext cx="1920727" cy="36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40" y="4091923"/>
            <a:ext cx="1656012" cy="176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75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767007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cs typeface="Gotham Pro" pitchFamily="50" charset="0"/>
              </a:rPr>
              <a:t>Спасибо за внимание!</a:t>
            </a:r>
          </a:p>
          <a:p>
            <a:endParaRPr lang="ru-RU" sz="3200" dirty="0">
              <a:solidFill>
                <a:schemeClr val="bg1"/>
              </a:solidFill>
              <a:cs typeface="Gotham Pro" pitchFamily="50" charset="0"/>
            </a:endParaRPr>
          </a:p>
          <a:p>
            <a:r>
              <a:rPr lang="ru-RU" sz="3200" dirty="0">
                <a:solidFill>
                  <a:schemeClr val="bg1"/>
                </a:solidFill>
                <a:cs typeface="Gotham Pro" pitchFamily="50" charset="0"/>
              </a:rPr>
              <a:t>С уважением,</a:t>
            </a:r>
          </a:p>
          <a:p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cs typeface="Gotham Pro" pitchFamily="50" charset="0"/>
            </a:endParaRPr>
          </a:p>
          <a:p>
            <a:pPr algn="ctr"/>
            <a:r>
              <a:rPr lang="ru-RU" sz="2800" b="1" dirty="0">
                <a:cs typeface="Gotham Pro" pitchFamily="50" charset="0"/>
              </a:rPr>
              <a:t>Денисова Ольга Владимировна</a:t>
            </a:r>
          </a:p>
          <a:p>
            <a:pPr algn="ctr"/>
            <a:r>
              <a:rPr lang="ru-RU" b="1" dirty="0">
                <a:cs typeface="Gotham Pro" pitchFamily="50" charset="0"/>
              </a:rPr>
              <a:t>доцент кафедры КЛД ИПК ФМБА</a:t>
            </a:r>
          </a:p>
          <a:p>
            <a:pPr algn="ctr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cs typeface="Gotham Pro" pitchFamily="50" charset="0"/>
                <a:hlinkClick r:id="rId2"/>
              </a:rPr>
              <a:t>denisova_ov@inbox.ru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cs typeface="Gotham Pro" pitchFamily="50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3643314"/>
            <a:ext cx="1670709" cy="17830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14546" y="1000108"/>
            <a:ext cx="457203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5287C"/>
                </a:solidFill>
                <a:cs typeface="Gotham Pro" pitchFamily="50" charset="0"/>
              </a:rPr>
              <a:t>Спасибо за внимание!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78" y="1714488"/>
            <a:ext cx="1750331" cy="1867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6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4" name="Объект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Группа 22"/>
          <p:cNvGrpSpPr/>
          <p:nvPr>
            <p:custDataLst>
              <p:tags r:id="rId3"/>
            </p:custDataLst>
          </p:nvPr>
        </p:nvGrpSpPr>
        <p:grpSpPr>
          <a:xfrm>
            <a:off x="41547" y="2000240"/>
            <a:ext cx="8896302" cy="5529398"/>
            <a:chOff x="368088" y="1656836"/>
            <a:chExt cx="5060936" cy="9359565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088" y="1656836"/>
              <a:ext cx="532226" cy="764382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452"/>
            <a:stretch/>
          </p:blipFill>
          <p:spPr>
            <a:xfrm>
              <a:off x="4587045" y="7335982"/>
              <a:ext cx="648746" cy="66745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34201" y="3306034"/>
              <a:ext cx="4794823" cy="7710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75287C"/>
                  </a:solidFill>
                </a:rPr>
                <a:t>  1.4. </a:t>
              </a:r>
              <a:r>
                <a:rPr lang="ru-RU" sz="2800" b="1" dirty="0">
                  <a:solidFill>
                    <a:srgbClr val="75287C"/>
                  </a:solidFill>
                </a:rPr>
                <a:t>Лабораторные информационные системы </a:t>
              </a:r>
            </a:p>
            <a:p>
              <a:pPr algn="ctr"/>
              <a:r>
                <a:rPr lang="ru-RU" sz="2800" b="1" dirty="0">
                  <a:solidFill>
                    <a:srgbClr val="75287C"/>
                  </a:solidFill>
                </a:rPr>
                <a:t>и их роль в обеспечении качества </a:t>
              </a:r>
            </a:p>
            <a:p>
              <a:pPr algn="ctr"/>
              <a:r>
                <a:rPr lang="ru-RU" sz="2800" b="1" dirty="0">
                  <a:solidFill>
                    <a:srgbClr val="75287C"/>
                  </a:solidFill>
                </a:rPr>
                <a:t>лабораторных исследований. </a:t>
              </a:r>
            </a:p>
            <a:p>
              <a:pPr algn="ctr"/>
              <a:endParaRPr lang="ru-RU" sz="2400" b="1" dirty="0">
                <a:solidFill>
                  <a:srgbClr val="75287C"/>
                </a:solidFill>
              </a:endParaRPr>
            </a:p>
            <a:p>
              <a:pPr algn="ctr"/>
              <a:r>
                <a:rPr lang="ru-RU" sz="2400" b="1" dirty="0">
                  <a:solidFill>
                    <a:srgbClr val="75287C"/>
                  </a:solidFill>
                </a:rPr>
                <a:t>Лекция, 2 час</a:t>
              </a:r>
              <a:endParaRPr lang="ru-RU" altLang="ru-RU" sz="1600" b="1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</a:pPr>
              <a:endParaRPr lang="ru-RU" sz="1600" b="1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</a:pPr>
              <a:endParaRPr lang="ru-RU" sz="1600" b="1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  <a:buFont typeface="Times New Roman" pitchFamily="16" charset="0"/>
                <a:buChar char="•"/>
              </a:pPr>
              <a:endParaRPr lang="ru-RU" altLang="ru-RU" sz="1600" b="1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</a:pPr>
              <a:endParaRPr lang="ru-RU" altLang="ru-RU" sz="1600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  <a:buFont typeface="Times New Roman" pitchFamily="16" charset="0"/>
                <a:buChar char="•"/>
              </a:pPr>
              <a:endParaRPr lang="ru-RU" altLang="ru-RU" sz="1600" b="1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  <a:buFont typeface="Times New Roman" pitchFamily="16" charset="0"/>
                <a:buChar char="•"/>
              </a:pPr>
              <a:endParaRPr lang="ru-RU" altLang="ru-RU" sz="1600" dirty="0"/>
            </a:p>
            <a:p>
              <a:endParaRPr lang="ru-RU" sz="1600" b="1" dirty="0">
                <a:solidFill>
                  <a:srgbClr val="75287C"/>
                </a:solidFill>
              </a:endParaRPr>
            </a:p>
            <a:p>
              <a:endParaRPr lang="ru-RU" sz="1600" b="1" dirty="0">
                <a:solidFill>
                  <a:srgbClr val="75287C"/>
                </a:solidFill>
              </a:endParaRPr>
            </a:p>
          </p:txBody>
        </p:sp>
      </p:grpSp>
      <p:sp>
        <p:nvSpPr>
          <p:cNvPr id="24" name="TextBox 23"/>
          <p:cNvSpPr txBox="1"/>
          <p:nvPr>
            <p:custDataLst>
              <p:tags r:id="rId4"/>
            </p:custDataLst>
          </p:nvPr>
        </p:nvSpPr>
        <p:spPr>
          <a:xfrm>
            <a:off x="4572000" y="277779"/>
            <a:ext cx="439248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Gotham Pro" pitchFamily="50" charset="0"/>
              </a:rPr>
              <a:t>Кафедра клинической лабораторной </a:t>
            </a:r>
            <a:r>
              <a:rPr lang="ru-RU" sz="1400" b="1" i="1" dirty="0" err="1">
                <a:solidFill>
                  <a:schemeClr val="accent4">
                    <a:lumMod val="75000"/>
                  </a:schemeClr>
                </a:solidFill>
                <a:latin typeface="+mj-lt"/>
                <a:cs typeface="Gotham Pro" pitchFamily="50" charset="0"/>
              </a:rPr>
              <a:t>диагностикии</a:t>
            </a:r>
            <a:r>
              <a:rPr lang="ru-RU" sz="14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Gotham Pro" pitchFamily="50" charset="0"/>
              </a:rPr>
              <a:t> ПА</a:t>
            </a:r>
          </a:p>
        </p:txBody>
      </p:sp>
      <p:cxnSp>
        <p:nvCxnSpPr>
          <p:cNvPr id="25" name="Прямая соединительная линия 24"/>
          <p:cNvCxnSpPr/>
          <p:nvPr>
            <p:custDataLst>
              <p:tags r:id="rId5"/>
            </p:custDataLst>
          </p:nvPr>
        </p:nvCxnSpPr>
        <p:spPr>
          <a:xfrm>
            <a:off x="4286248" y="142852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0924" y="5859262"/>
            <a:ext cx="1082618" cy="998738"/>
          </a:xfrm>
          <a:prstGeom prst="rect">
            <a:avLst/>
          </a:prstGeom>
        </p:spPr>
      </p:pic>
      <p:sp>
        <p:nvSpPr>
          <p:cNvPr id="38" name="Номер слайда 18"/>
          <p:cNvSpPr>
            <a:spLocks noGrp="1"/>
          </p:cNvSpPr>
          <p:nvPr>
            <p:ph type="sldNum" sz="quarter" idx="4294967295"/>
            <p:custDataLst>
              <p:tags r:id="rId7"/>
            </p:custDataLst>
          </p:nvPr>
        </p:nvSpPr>
        <p:spPr>
          <a:xfrm>
            <a:off x="8532440" y="6378764"/>
            <a:ext cx="432048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z="1800" dirty="0">
                <a:solidFill>
                  <a:schemeClr val="bg1"/>
                </a:solidFill>
              </a:rPr>
              <a:t>1</a:t>
            </a:r>
            <a:endParaRPr lang="nl-NL" sz="18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>
            <p:custDataLst>
              <p:tags r:id="rId8"/>
            </p:custDataLst>
          </p:nvPr>
        </p:nvSpPr>
        <p:spPr>
          <a:xfrm>
            <a:off x="1927735" y="5413247"/>
            <a:ext cx="5812615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75287C"/>
                </a:solidFill>
                <a:latin typeface="+mj-lt"/>
                <a:cs typeface="Gotham Pro" pitchFamily="50" charset="0"/>
              </a:rPr>
              <a:t>Денисова Ольга Владимировна,</a:t>
            </a:r>
          </a:p>
          <a:p>
            <a:pPr algn="ctr"/>
            <a:r>
              <a:rPr lang="ru-RU" sz="2400" b="1" dirty="0">
                <a:solidFill>
                  <a:srgbClr val="75287C"/>
                </a:solidFill>
                <a:latin typeface="+mj-lt"/>
                <a:cs typeface="Gotham Pro" pitchFamily="50" charset="0"/>
              </a:rPr>
              <a:t>доцент кафедры КЛД и ПА ИПК ФМБА,</a:t>
            </a:r>
          </a:p>
          <a:p>
            <a:pPr algn="ctr"/>
            <a:r>
              <a:rPr lang="ru-RU" sz="2400" b="1" dirty="0">
                <a:solidFill>
                  <a:srgbClr val="75287C"/>
                </a:solidFill>
                <a:latin typeface="+mj-lt"/>
                <a:cs typeface="Gotham Pro" pitchFamily="50" charset="0"/>
              </a:rPr>
              <a:t>г.Москва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4214818"/>
            <a:ext cx="1643074" cy="176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26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5386764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think-cell Slide" r:id="rId19" imgW="360" imgH="360" progId="">
                  <p:embed/>
                </p:oleObj>
              </mc:Choice>
              <mc:Fallback>
                <p:oleObj name="think-cell Slide" r:id="rId19" imgW="360" imgH="36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0924" y="5859262"/>
            <a:ext cx="1082618" cy="998738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4294967295"/>
            <p:custDataLst>
              <p:tags r:id="rId4"/>
            </p:custDataLst>
          </p:nvPr>
        </p:nvSpPr>
        <p:spPr>
          <a:xfrm>
            <a:off x="8676456" y="6381328"/>
            <a:ext cx="432048" cy="365129"/>
          </a:xfrm>
          <a:prstGeom prst="rect">
            <a:avLst/>
          </a:prstGeom>
        </p:spPr>
        <p:txBody>
          <a:bodyPr/>
          <a:lstStyle/>
          <a:p>
            <a:pPr lvl="0"/>
            <a:fld id="{42CCAD4A-21AE-4E03-9FC6-83DBB1D195A8}" type="slidenum">
              <a:rPr lang="nl-NL" sz="1800" smtClean="0">
                <a:solidFill>
                  <a:schemeClr val="bg1"/>
                </a:solidFill>
              </a:rPr>
              <a:pPr lvl="0"/>
              <a:t>3</a:t>
            </a:fld>
            <a:endParaRPr lang="nl-NL" sz="1800" dirty="0">
              <a:solidFill>
                <a:schemeClr val="bg1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>
            <p:custDataLst>
              <p:tags r:id="rId5"/>
            </p:custDataLst>
          </p:nvPr>
        </p:nvCxnSpPr>
        <p:spPr>
          <a:xfrm>
            <a:off x="4572000" y="116632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/>
          <p:cNvGrpSpPr/>
          <p:nvPr>
            <p:custDataLst>
              <p:tags r:id="rId6"/>
            </p:custDataLst>
          </p:nvPr>
        </p:nvGrpSpPr>
        <p:grpSpPr>
          <a:xfrm>
            <a:off x="340365" y="2163977"/>
            <a:ext cx="3945883" cy="584775"/>
            <a:chOff x="366938" y="2673133"/>
            <a:chExt cx="3945883" cy="584775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366938" y="2679105"/>
              <a:ext cx="604662" cy="573273"/>
              <a:chOff x="455196" y="2786900"/>
              <a:chExt cx="604662" cy="573273"/>
            </a:xfrm>
          </p:grpSpPr>
          <p:pic>
            <p:nvPicPr>
              <p:cNvPr id="15" name="Рисунок 14"/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918" y="2786900"/>
                <a:ext cx="585217" cy="573273"/>
              </a:xfrm>
              <a:prstGeom prst="rect">
                <a:avLst/>
              </a:prstGeom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455196" y="2842703"/>
                <a:ext cx="6046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1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1043608" y="2673133"/>
              <a:ext cx="3269213" cy="584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5B185D"/>
                  </a:solidFill>
                </a:rPr>
                <a:t>Управление большими потоками исследований </a:t>
              </a:r>
              <a:endParaRPr lang="ru-RU" sz="1600" b="1" dirty="0"/>
            </a:p>
          </p:txBody>
        </p:sp>
      </p:grpSp>
      <p:sp>
        <p:nvSpPr>
          <p:cNvPr id="68" name="TextBox 67"/>
          <p:cNvSpPr txBox="1"/>
          <p:nvPr>
            <p:custDataLst>
              <p:tags r:id="rId7"/>
            </p:custDataLst>
          </p:nvPr>
        </p:nvSpPr>
        <p:spPr>
          <a:xfrm>
            <a:off x="71407" y="1000108"/>
            <a:ext cx="450059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75287C"/>
                </a:solidFill>
                <a:cs typeface="Gotham Pro" pitchFamily="50" charset="0"/>
              </a:rPr>
              <a:t>Задачи</a:t>
            </a:r>
            <a:r>
              <a:rPr lang="ru-RU" sz="2000" b="1" dirty="0">
                <a:solidFill>
                  <a:srgbClr val="75287C"/>
                </a:solidFill>
                <a:cs typeface="Gotham Pro" pitchFamily="50" charset="0"/>
              </a:rPr>
              <a:t> современной многопрофильной лаборатории:</a:t>
            </a:r>
          </a:p>
        </p:txBody>
      </p:sp>
      <p:sp>
        <p:nvSpPr>
          <p:cNvPr id="69" name="TextBox 68"/>
          <p:cNvSpPr txBox="1"/>
          <p:nvPr>
            <p:custDataLst>
              <p:tags r:id="rId8"/>
            </p:custDataLst>
          </p:nvPr>
        </p:nvSpPr>
        <p:spPr>
          <a:xfrm>
            <a:off x="5143505" y="1321604"/>
            <a:ext cx="300039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75287C"/>
                </a:solidFill>
                <a:cs typeface="Gotham Pro" pitchFamily="50" charset="0"/>
              </a:rPr>
              <a:t>Инструменты:</a:t>
            </a:r>
          </a:p>
        </p:txBody>
      </p:sp>
      <p:grpSp>
        <p:nvGrpSpPr>
          <p:cNvPr id="70" name="Группа 69"/>
          <p:cNvGrpSpPr/>
          <p:nvPr>
            <p:custDataLst>
              <p:tags r:id="rId9"/>
            </p:custDataLst>
          </p:nvPr>
        </p:nvGrpSpPr>
        <p:grpSpPr>
          <a:xfrm>
            <a:off x="376336" y="3050144"/>
            <a:ext cx="3838474" cy="830997"/>
            <a:chOff x="366938" y="2673133"/>
            <a:chExt cx="3838474" cy="830997"/>
          </a:xfrm>
        </p:grpSpPr>
        <p:grpSp>
          <p:nvGrpSpPr>
            <p:cNvPr id="75" name="Группа 74"/>
            <p:cNvGrpSpPr/>
            <p:nvPr/>
          </p:nvGrpSpPr>
          <p:grpSpPr>
            <a:xfrm>
              <a:off x="366938" y="2679105"/>
              <a:ext cx="604662" cy="573273"/>
              <a:chOff x="455196" y="2786900"/>
              <a:chExt cx="604662" cy="573273"/>
            </a:xfrm>
          </p:grpSpPr>
          <p:pic>
            <p:nvPicPr>
              <p:cNvPr id="79" name="Рисунок 78"/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918" y="2786900"/>
                <a:ext cx="585217" cy="573273"/>
              </a:xfrm>
              <a:prstGeom prst="rect">
                <a:avLst/>
              </a:prstGeom>
            </p:spPr>
          </p:pic>
          <p:sp>
            <p:nvSpPr>
              <p:cNvPr id="81" name="TextBox 80"/>
              <p:cNvSpPr txBox="1"/>
              <p:nvPr/>
            </p:nvSpPr>
            <p:spPr>
              <a:xfrm>
                <a:off x="455196" y="2842703"/>
                <a:ext cx="6046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2</a:t>
                </a: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1043608" y="2673133"/>
              <a:ext cx="3161804" cy="830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5B185D"/>
                  </a:solidFill>
                </a:rPr>
                <a:t>Обеспечение качества всей палитры исследований и на всех этапах исследования</a:t>
              </a:r>
              <a:endParaRPr lang="ru-RU" sz="1600" b="1" dirty="0"/>
            </a:p>
          </p:txBody>
        </p:sp>
      </p:grpSp>
      <p:grpSp>
        <p:nvGrpSpPr>
          <p:cNvPr id="82" name="Группа 81"/>
          <p:cNvGrpSpPr/>
          <p:nvPr>
            <p:custDataLst>
              <p:tags r:id="rId10"/>
            </p:custDataLst>
          </p:nvPr>
        </p:nvGrpSpPr>
        <p:grpSpPr>
          <a:xfrm>
            <a:off x="366938" y="3942085"/>
            <a:ext cx="3704996" cy="830997"/>
            <a:chOff x="366938" y="2550242"/>
            <a:chExt cx="3704996" cy="830997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366938" y="2679105"/>
              <a:ext cx="604662" cy="573273"/>
              <a:chOff x="455196" y="2786900"/>
              <a:chExt cx="604662" cy="573273"/>
            </a:xfrm>
          </p:grpSpPr>
          <p:pic>
            <p:nvPicPr>
              <p:cNvPr id="87" name="Рисунок 86"/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918" y="2786900"/>
                <a:ext cx="585217" cy="573273"/>
              </a:xfrm>
              <a:prstGeom prst="rect">
                <a:avLst/>
              </a:prstGeom>
            </p:spPr>
          </p:pic>
          <p:sp>
            <p:nvSpPr>
              <p:cNvPr id="90" name="TextBox 89"/>
              <p:cNvSpPr txBox="1"/>
              <p:nvPr/>
            </p:nvSpPr>
            <p:spPr>
              <a:xfrm>
                <a:off x="455196" y="2842703"/>
                <a:ext cx="6046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3</a:t>
                </a:r>
              </a:p>
            </p:txBody>
          </p:sp>
        </p:grpSp>
        <p:sp>
          <p:nvSpPr>
            <p:cNvPr id="84" name="TextBox 83"/>
            <p:cNvSpPr txBox="1"/>
            <p:nvPr/>
          </p:nvSpPr>
          <p:spPr>
            <a:xfrm>
              <a:off x="1043608" y="2550242"/>
              <a:ext cx="3028326" cy="830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5B185D"/>
                  </a:solidFill>
                </a:rPr>
                <a:t>Удовлетворение потребностей заказчика и предоставление им персонального сервиса</a:t>
              </a:r>
              <a:endParaRPr lang="ru-RU" sz="1600" b="1" dirty="0"/>
            </a:p>
          </p:txBody>
        </p:sp>
      </p:grpSp>
      <p:grpSp>
        <p:nvGrpSpPr>
          <p:cNvPr id="93" name="Группа 92"/>
          <p:cNvGrpSpPr/>
          <p:nvPr>
            <p:custDataLst>
              <p:tags r:id="rId11"/>
            </p:custDataLst>
          </p:nvPr>
        </p:nvGrpSpPr>
        <p:grpSpPr>
          <a:xfrm>
            <a:off x="4753188" y="2144800"/>
            <a:ext cx="4247968" cy="727063"/>
            <a:chOff x="366938" y="2679105"/>
            <a:chExt cx="4247968" cy="727063"/>
          </a:xfrm>
        </p:grpSpPr>
        <p:grpSp>
          <p:nvGrpSpPr>
            <p:cNvPr id="94" name="Группа 93"/>
            <p:cNvGrpSpPr/>
            <p:nvPr/>
          </p:nvGrpSpPr>
          <p:grpSpPr>
            <a:xfrm>
              <a:off x="366938" y="2679105"/>
              <a:ext cx="604662" cy="573273"/>
              <a:chOff x="455196" y="2786900"/>
              <a:chExt cx="604662" cy="573273"/>
            </a:xfrm>
          </p:grpSpPr>
          <p:pic>
            <p:nvPicPr>
              <p:cNvPr id="96" name="Рисунок 95"/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918" y="2786900"/>
                <a:ext cx="585217" cy="573273"/>
              </a:xfrm>
              <a:prstGeom prst="rect">
                <a:avLst/>
              </a:prstGeom>
            </p:spPr>
          </p:pic>
          <p:sp>
            <p:nvSpPr>
              <p:cNvPr id="102" name="TextBox 101"/>
              <p:cNvSpPr txBox="1"/>
              <p:nvPr/>
            </p:nvSpPr>
            <p:spPr>
              <a:xfrm>
                <a:off x="455196" y="2842703"/>
                <a:ext cx="6046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1</a:t>
                </a:r>
              </a:p>
            </p:txBody>
          </p:sp>
        </p:grpSp>
        <p:sp>
          <p:nvSpPr>
            <p:cNvPr id="95" name="TextBox 94"/>
            <p:cNvSpPr txBox="1"/>
            <p:nvPr/>
          </p:nvSpPr>
          <p:spPr>
            <a:xfrm>
              <a:off x="976013" y="2821393"/>
              <a:ext cx="3638893" cy="584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5B185D"/>
                  </a:solidFill>
                </a:rPr>
                <a:t>Организация и оптимизация лабораторных процессов</a:t>
              </a:r>
              <a:endParaRPr lang="ru-RU" sz="1600" b="1" dirty="0"/>
            </a:p>
          </p:txBody>
        </p:sp>
      </p:grpSp>
      <p:grpSp>
        <p:nvGrpSpPr>
          <p:cNvPr id="103" name="Группа 102"/>
          <p:cNvGrpSpPr/>
          <p:nvPr>
            <p:custDataLst>
              <p:tags r:id="rId12"/>
            </p:custDataLst>
          </p:nvPr>
        </p:nvGrpSpPr>
        <p:grpSpPr>
          <a:xfrm>
            <a:off x="4752986" y="2942193"/>
            <a:ext cx="4199246" cy="573273"/>
            <a:chOff x="375329" y="2679105"/>
            <a:chExt cx="4199246" cy="573273"/>
          </a:xfrm>
        </p:grpSpPr>
        <p:grpSp>
          <p:nvGrpSpPr>
            <p:cNvPr id="104" name="Группа 103"/>
            <p:cNvGrpSpPr/>
            <p:nvPr/>
          </p:nvGrpSpPr>
          <p:grpSpPr>
            <a:xfrm>
              <a:off x="375329" y="2679105"/>
              <a:ext cx="604662" cy="573273"/>
              <a:chOff x="463587" y="2786900"/>
              <a:chExt cx="604662" cy="573273"/>
            </a:xfrm>
          </p:grpSpPr>
          <p:pic>
            <p:nvPicPr>
              <p:cNvPr id="106" name="Рисунок 105"/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918" y="2786900"/>
                <a:ext cx="585217" cy="573273"/>
              </a:xfrm>
              <a:prstGeom prst="rect">
                <a:avLst/>
              </a:prstGeom>
            </p:spPr>
          </p:pic>
          <p:sp>
            <p:nvSpPr>
              <p:cNvPr id="107" name="TextBox 106"/>
              <p:cNvSpPr txBox="1"/>
              <p:nvPr/>
            </p:nvSpPr>
            <p:spPr>
              <a:xfrm>
                <a:off x="463587" y="2814967"/>
                <a:ext cx="6046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2</a:t>
                </a:r>
              </a:p>
            </p:txBody>
          </p:sp>
        </p:grpSp>
        <p:sp>
          <p:nvSpPr>
            <p:cNvPr id="105" name="TextBox 104"/>
            <p:cNvSpPr txBox="1"/>
            <p:nvPr/>
          </p:nvSpPr>
          <p:spPr>
            <a:xfrm>
              <a:off x="1000951" y="2816294"/>
              <a:ext cx="3573624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5B185D"/>
                  </a:solidFill>
                </a:rPr>
                <a:t>Подбор оптимального оборудования</a:t>
              </a:r>
              <a:endParaRPr lang="ru-RU" sz="1600" b="1" dirty="0"/>
            </a:p>
          </p:txBody>
        </p:sp>
      </p:grpSp>
      <p:grpSp>
        <p:nvGrpSpPr>
          <p:cNvPr id="108" name="Группа 107"/>
          <p:cNvGrpSpPr/>
          <p:nvPr>
            <p:custDataLst>
              <p:tags r:id="rId13"/>
            </p:custDataLst>
          </p:nvPr>
        </p:nvGrpSpPr>
        <p:grpSpPr>
          <a:xfrm>
            <a:off x="4754317" y="3728505"/>
            <a:ext cx="3032393" cy="699831"/>
            <a:chOff x="366938" y="2679105"/>
            <a:chExt cx="3032393" cy="699831"/>
          </a:xfrm>
        </p:grpSpPr>
        <p:grpSp>
          <p:nvGrpSpPr>
            <p:cNvPr id="109" name="Группа 108"/>
            <p:cNvGrpSpPr/>
            <p:nvPr/>
          </p:nvGrpSpPr>
          <p:grpSpPr>
            <a:xfrm>
              <a:off x="366938" y="2679105"/>
              <a:ext cx="604662" cy="573273"/>
              <a:chOff x="455196" y="2786900"/>
              <a:chExt cx="604662" cy="573273"/>
            </a:xfrm>
          </p:grpSpPr>
          <p:pic>
            <p:nvPicPr>
              <p:cNvPr id="111" name="Рисунок 110"/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918" y="2786900"/>
                <a:ext cx="585217" cy="573273"/>
              </a:xfrm>
              <a:prstGeom prst="rect">
                <a:avLst/>
              </a:prstGeom>
            </p:spPr>
          </p:pic>
          <p:sp>
            <p:nvSpPr>
              <p:cNvPr id="112" name="TextBox 111"/>
              <p:cNvSpPr txBox="1"/>
              <p:nvPr/>
            </p:nvSpPr>
            <p:spPr>
              <a:xfrm>
                <a:off x="455196" y="2842703"/>
                <a:ext cx="6046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3</a:t>
                </a:r>
              </a:p>
            </p:txBody>
          </p:sp>
        </p:grpSp>
        <p:sp>
          <p:nvSpPr>
            <p:cNvPr id="110" name="TextBox 109"/>
            <p:cNvSpPr txBox="1"/>
            <p:nvPr/>
          </p:nvSpPr>
          <p:spPr>
            <a:xfrm>
              <a:off x="1003484" y="2794161"/>
              <a:ext cx="2395847" cy="584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5B185D"/>
                  </a:solidFill>
                </a:rPr>
                <a:t>Менеджмент качества исследований</a:t>
              </a:r>
              <a:endParaRPr lang="ru-RU" sz="1600" b="1" dirty="0"/>
            </a:p>
          </p:txBody>
        </p:sp>
      </p:grpSp>
      <p:cxnSp>
        <p:nvCxnSpPr>
          <p:cNvPr id="113" name="Прямая соединительная линия 112"/>
          <p:cNvCxnSpPr/>
          <p:nvPr>
            <p:custDataLst>
              <p:tags r:id="rId14"/>
            </p:custDataLst>
          </p:nvPr>
        </p:nvCxnSpPr>
        <p:spPr>
          <a:xfrm>
            <a:off x="4561114" y="1700808"/>
            <a:ext cx="0" cy="3240360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Группа 114"/>
          <p:cNvGrpSpPr/>
          <p:nvPr>
            <p:custDataLst>
              <p:tags r:id="rId15"/>
            </p:custDataLst>
          </p:nvPr>
        </p:nvGrpSpPr>
        <p:grpSpPr>
          <a:xfrm>
            <a:off x="4754317" y="4446200"/>
            <a:ext cx="4389683" cy="573273"/>
            <a:chOff x="366938" y="2679105"/>
            <a:chExt cx="4389683" cy="573273"/>
          </a:xfrm>
        </p:grpSpPr>
        <p:grpSp>
          <p:nvGrpSpPr>
            <p:cNvPr id="116" name="Группа 115"/>
            <p:cNvGrpSpPr/>
            <p:nvPr/>
          </p:nvGrpSpPr>
          <p:grpSpPr>
            <a:xfrm>
              <a:off x="366938" y="2679105"/>
              <a:ext cx="604662" cy="573273"/>
              <a:chOff x="455196" y="2786900"/>
              <a:chExt cx="604662" cy="573273"/>
            </a:xfrm>
          </p:grpSpPr>
          <p:pic>
            <p:nvPicPr>
              <p:cNvPr id="118" name="Рисунок 117"/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918" y="2786900"/>
                <a:ext cx="585217" cy="573273"/>
              </a:xfrm>
              <a:prstGeom prst="rect">
                <a:avLst/>
              </a:prstGeom>
            </p:spPr>
          </p:pic>
          <p:sp>
            <p:nvSpPr>
              <p:cNvPr id="119" name="TextBox 118"/>
              <p:cNvSpPr txBox="1"/>
              <p:nvPr/>
            </p:nvSpPr>
            <p:spPr>
              <a:xfrm>
                <a:off x="455196" y="2842703"/>
                <a:ext cx="6046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4</a:t>
                </a:r>
              </a:p>
            </p:txBody>
          </p:sp>
        </p:grpSp>
        <p:sp>
          <p:nvSpPr>
            <p:cNvPr id="117" name="TextBox 116"/>
            <p:cNvSpPr txBox="1"/>
            <p:nvPr/>
          </p:nvSpPr>
          <p:spPr>
            <a:xfrm>
              <a:off x="1003484" y="2781692"/>
              <a:ext cx="3753137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5B185D"/>
                  </a:solidFill>
                </a:rPr>
                <a:t>Информатизация/Автоматизация (ЛИС)</a:t>
              </a:r>
              <a:endParaRPr lang="ru-RU" sz="1600" b="1" dirty="0"/>
            </a:p>
          </p:txBody>
        </p:sp>
      </p:grpSp>
      <p:sp>
        <p:nvSpPr>
          <p:cNvPr id="120" name="TextBox 119"/>
          <p:cNvSpPr txBox="1"/>
          <p:nvPr>
            <p:custDataLst>
              <p:tags r:id="rId16"/>
            </p:custDataLst>
          </p:nvPr>
        </p:nvSpPr>
        <p:spPr>
          <a:xfrm>
            <a:off x="386058" y="5382208"/>
            <a:ext cx="7885989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75287C"/>
                </a:solidFill>
                <a:cs typeface="Gotham Pro" pitchFamily="50" charset="0"/>
              </a:rPr>
              <a:t>ЛИС – незаменимый инструмент, позволяющий связывать все это воедино</a:t>
            </a:r>
          </a:p>
        </p:txBody>
      </p:sp>
      <p:pic>
        <p:nvPicPr>
          <p:cNvPr id="121" name="Рисунок 12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5" y="5157192"/>
            <a:ext cx="827842" cy="829169"/>
          </a:xfrm>
          <a:prstGeom prst="rect">
            <a:avLst/>
          </a:prstGeom>
        </p:spPr>
      </p:pic>
      <p:pic>
        <p:nvPicPr>
          <p:cNvPr id="122" name="Рисунок 121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52"/>
          <a:stretch/>
        </p:blipFill>
        <p:spPr>
          <a:xfrm>
            <a:off x="7466124" y="5733254"/>
            <a:ext cx="805923" cy="82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06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0437904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Группа 22"/>
          <p:cNvGrpSpPr/>
          <p:nvPr>
            <p:custDataLst>
              <p:tags r:id="rId3"/>
            </p:custDataLst>
          </p:nvPr>
        </p:nvGrpSpPr>
        <p:grpSpPr>
          <a:xfrm>
            <a:off x="41547" y="1285861"/>
            <a:ext cx="8896302" cy="7157482"/>
            <a:chOff x="368088" y="1464374"/>
            <a:chExt cx="5060936" cy="10854053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088" y="1656836"/>
              <a:ext cx="532226" cy="764382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452"/>
            <a:stretch/>
          </p:blipFill>
          <p:spPr>
            <a:xfrm>
              <a:off x="4587045" y="7335982"/>
              <a:ext cx="648746" cy="66745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34201" y="1464374"/>
              <a:ext cx="4794823" cy="1085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75287C"/>
                  </a:solidFill>
                </a:rPr>
                <a:t>Трудно представить себе современную лабораторию без ЛИС. </a:t>
              </a:r>
            </a:p>
            <a:p>
              <a:pPr algn="ctr"/>
              <a:r>
                <a:rPr lang="ru-RU" sz="2400" b="1" dirty="0">
                  <a:solidFill>
                    <a:srgbClr val="75287C"/>
                  </a:solidFill>
                </a:rPr>
                <a:t>Вот уже на протяжении 20 лет практически каждая ЛИС позволяет решать основные и наиболее базовые задачи в любой лаборатории, такие как:</a:t>
              </a:r>
            </a:p>
            <a:p>
              <a:pPr lvl="2">
                <a:spcBef>
                  <a:spcPts val="600"/>
                </a:spcBef>
                <a:buFont typeface="Times New Roman" pitchFamily="16" charset="0"/>
                <a:buChar char="•"/>
              </a:pPr>
              <a:r>
                <a:rPr lang="ru-RU" altLang="ru-RU" sz="2000" b="1" dirty="0">
                  <a:solidFill>
                    <a:srgbClr val="75287C"/>
                  </a:solidFill>
                </a:rPr>
                <a:t> Автоматизация регистратуры и ведение базы данных пациентов</a:t>
              </a:r>
            </a:p>
            <a:p>
              <a:pPr lvl="2">
                <a:spcBef>
                  <a:spcPts val="600"/>
                </a:spcBef>
                <a:buFont typeface="Times New Roman" pitchFamily="16" charset="0"/>
                <a:buChar char="•"/>
              </a:pPr>
              <a:r>
                <a:rPr lang="ru-RU" altLang="ru-RU" sz="2000" b="1" dirty="0">
                  <a:solidFill>
                    <a:srgbClr val="75287C"/>
                  </a:solidFill>
                </a:rPr>
                <a:t>Автоматизация </a:t>
              </a:r>
              <a:r>
                <a:rPr lang="ru-RU" altLang="ru-RU" sz="2000" b="1" dirty="0" err="1">
                  <a:solidFill>
                    <a:srgbClr val="75287C"/>
                  </a:solidFill>
                </a:rPr>
                <a:t>внутрилабораторного</a:t>
              </a:r>
              <a:r>
                <a:rPr lang="ru-RU" altLang="ru-RU" sz="2000" b="1" dirty="0">
                  <a:solidFill>
                    <a:srgbClr val="75287C"/>
                  </a:solidFill>
                </a:rPr>
                <a:t> контроля качества</a:t>
              </a:r>
            </a:p>
            <a:p>
              <a:pPr lvl="2">
                <a:spcBef>
                  <a:spcPts val="600"/>
                </a:spcBef>
                <a:buFont typeface="Times New Roman" pitchFamily="16" charset="0"/>
                <a:buChar char="•"/>
              </a:pPr>
              <a:r>
                <a:rPr lang="ru-RU" altLang="ru-RU" sz="2000" b="1" dirty="0">
                  <a:solidFill>
                    <a:srgbClr val="75287C"/>
                  </a:solidFill>
                </a:rPr>
                <a:t> Подключение автоматических анализаторов – автоматическое задание анализатору и </a:t>
              </a:r>
            </a:p>
            <a:p>
              <a:pPr lvl="2">
                <a:spcBef>
                  <a:spcPts val="600"/>
                </a:spcBef>
                <a:buFont typeface="Times New Roman" pitchFamily="16" charset="0"/>
                <a:buChar char="•"/>
              </a:pPr>
              <a:r>
                <a:rPr lang="ru-RU" altLang="ru-RU" sz="2000" b="1" dirty="0">
                  <a:solidFill>
                    <a:srgbClr val="75287C"/>
                  </a:solidFill>
                </a:rPr>
                <a:t> Автоматизированная система выдачи результатов анализов</a:t>
              </a:r>
            </a:p>
            <a:p>
              <a:pPr lvl="2">
                <a:spcBef>
                  <a:spcPts val="600"/>
                </a:spcBef>
                <a:buFont typeface="Times New Roman" pitchFamily="16" charset="0"/>
                <a:buChar char="•"/>
              </a:pPr>
              <a:r>
                <a:rPr lang="ru-RU" altLang="ru-RU" sz="2000" b="1" dirty="0">
                  <a:solidFill>
                    <a:srgbClr val="75287C"/>
                  </a:solidFill>
                </a:rPr>
                <a:t> Электронная отчетность и ведение документации</a:t>
              </a:r>
            </a:p>
            <a:p>
              <a:pPr>
                <a:spcBef>
                  <a:spcPts val="600"/>
                </a:spcBef>
                <a:buFont typeface="Times New Roman" pitchFamily="16" charset="0"/>
                <a:buChar char="•"/>
              </a:pPr>
              <a:endParaRPr lang="ru-RU" altLang="ru-RU" sz="1600" b="1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</a:pPr>
              <a:endParaRPr lang="ru-RU" sz="1600" b="1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</a:pPr>
              <a:endParaRPr lang="ru-RU" sz="1600" b="1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  <a:buFont typeface="Times New Roman" pitchFamily="16" charset="0"/>
                <a:buChar char="•"/>
              </a:pPr>
              <a:endParaRPr lang="ru-RU" altLang="ru-RU" sz="1600" b="1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</a:pPr>
              <a:endParaRPr lang="ru-RU" altLang="ru-RU" sz="1600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  <a:buFont typeface="Times New Roman" pitchFamily="16" charset="0"/>
                <a:buChar char="•"/>
              </a:pPr>
              <a:endParaRPr lang="ru-RU" altLang="ru-RU" sz="1600" b="1" dirty="0">
                <a:solidFill>
                  <a:srgbClr val="75287C"/>
                </a:solidFill>
              </a:endParaRPr>
            </a:p>
            <a:p>
              <a:pPr>
                <a:spcBef>
                  <a:spcPts val="600"/>
                </a:spcBef>
                <a:buFont typeface="Times New Roman" pitchFamily="16" charset="0"/>
                <a:buChar char="•"/>
              </a:pPr>
              <a:endParaRPr lang="ru-RU" altLang="ru-RU" sz="1600" dirty="0"/>
            </a:p>
            <a:p>
              <a:endParaRPr lang="ru-RU" sz="1600" b="1" dirty="0">
                <a:solidFill>
                  <a:srgbClr val="75287C"/>
                </a:solidFill>
              </a:endParaRPr>
            </a:p>
            <a:p>
              <a:endParaRPr lang="ru-RU" sz="1600" b="1" dirty="0">
                <a:solidFill>
                  <a:srgbClr val="75287C"/>
                </a:solidFill>
              </a:endParaRPr>
            </a:p>
          </p:txBody>
        </p:sp>
      </p:grpSp>
      <p:sp>
        <p:nvSpPr>
          <p:cNvPr id="24" name="TextBox 23"/>
          <p:cNvSpPr txBox="1"/>
          <p:nvPr>
            <p:custDataLst>
              <p:tags r:id="rId4"/>
            </p:custDataLst>
          </p:nvPr>
        </p:nvSpPr>
        <p:spPr>
          <a:xfrm>
            <a:off x="4572000" y="385500"/>
            <a:ext cx="439248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75287C"/>
                </a:solidFill>
                <a:latin typeface="+mj-lt"/>
                <a:cs typeface="Gotham Pro" pitchFamily="50" charset="0"/>
              </a:rPr>
              <a:t>Процессы</a:t>
            </a:r>
          </a:p>
        </p:txBody>
      </p:sp>
      <p:cxnSp>
        <p:nvCxnSpPr>
          <p:cNvPr id="25" name="Прямая соединительная линия 24"/>
          <p:cNvCxnSpPr/>
          <p:nvPr>
            <p:custDataLst>
              <p:tags r:id="rId5"/>
            </p:custDataLst>
          </p:nvPr>
        </p:nvCxnSpPr>
        <p:spPr>
          <a:xfrm>
            <a:off x="4286248" y="142852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134392"/>
            <a:ext cx="1678984" cy="167898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0924" y="5859262"/>
            <a:ext cx="1082618" cy="998738"/>
          </a:xfrm>
          <a:prstGeom prst="rect">
            <a:avLst/>
          </a:prstGeom>
        </p:spPr>
      </p:pic>
      <p:sp>
        <p:nvSpPr>
          <p:cNvPr id="38" name="Номер слайда 18"/>
          <p:cNvSpPr>
            <a:spLocks noGrp="1"/>
          </p:cNvSpPr>
          <p:nvPr>
            <p:ph type="sldNum" sz="quarter" idx="4294967295"/>
            <p:custDataLst>
              <p:tags r:id="rId8"/>
            </p:custDataLst>
          </p:nvPr>
        </p:nvSpPr>
        <p:spPr>
          <a:xfrm>
            <a:off x="8532440" y="6378764"/>
            <a:ext cx="432048" cy="365129"/>
          </a:xfrm>
          <a:prstGeom prst="rect">
            <a:avLst/>
          </a:prstGeom>
        </p:spPr>
        <p:txBody>
          <a:bodyPr/>
          <a:lstStyle/>
          <a:p>
            <a:pPr lvl="0"/>
            <a:fld id="{42CCAD4A-21AE-4E03-9FC6-83DBB1D195A8}" type="slidenum">
              <a:rPr lang="nl-NL" sz="1800" smtClean="0">
                <a:solidFill>
                  <a:schemeClr val="bg1"/>
                </a:solidFill>
              </a:rPr>
              <a:pPr lvl="0"/>
              <a:t>4</a:t>
            </a:fld>
            <a:endParaRPr lang="nl-NL" sz="18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>
            <p:custDataLst>
              <p:tags r:id="rId9"/>
            </p:custDataLst>
          </p:nvPr>
        </p:nvSpPr>
        <p:spPr>
          <a:xfrm>
            <a:off x="1927735" y="5413247"/>
            <a:ext cx="5812615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75287C"/>
                </a:solidFill>
                <a:latin typeface="+mj-lt"/>
                <a:cs typeface="Gotham Pro" pitchFamily="50" charset="0"/>
              </a:rPr>
              <a:t>Поэтому давайте рассмотрим наиболее актуальные  задачи для ЛИС на  сегодняшний день</a:t>
            </a:r>
          </a:p>
        </p:txBody>
      </p:sp>
    </p:spTree>
    <p:extLst>
      <p:ext uri="{BB962C8B-B14F-4D97-AF65-F5344CB8AC3E}">
        <p14:creationId xmlns:p14="http://schemas.microsoft.com/office/powerpoint/2010/main" val="2928348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7692240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2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0924" y="5859262"/>
            <a:ext cx="1082618" cy="998738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4294967295"/>
            <p:custDataLst>
              <p:tags r:id="rId4"/>
            </p:custDataLst>
          </p:nvPr>
        </p:nvSpPr>
        <p:spPr>
          <a:xfrm>
            <a:off x="8676456" y="6381328"/>
            <a:ext cx="432048" cy="365129"/>
          </a:xfrm>
          <a:prstGeom prst="rect">
            <a:avLst/>
          </a:prstGeom>
        </p:spPr>
        <p:txBody>
          <a:bodyPr/>
          <a:lstStyle/>
          <a:p>
            <a:pPr lvl="0"/>
            <a:fld id="{42CCAD4A-21AE-4E03-9FC6-83DBB1D195A8}" type="slidenum">
              <a:rPr lang="nl-NL" sz="1800" smtClean="0">
                <a:solidFill>
                  <a:schemeClr val="bg1"/>
                </a:solidFill>
              </a:rPr>
              <a:pPr lvl="0"/>
              <a:t>5</a:t>
            </a:fld>
            <a:endParaRPr lang="nl-NL" sz="1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7290" y="2857496"/>
            <a:ext cx="7072362" cy="16927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5B185D"/>
                </a:solidFill>
              </a:rPr>
              <a:t>Автоматизация ручной регистрации направительных бланков на анализы (сканирование), создания </a:t>
            </a:r>
            <a:r>
              <a:rPr lang="ru-RU" b="1" dirty="0">
                <a:solidFill>
                  <a:srgbClr val="5B185D"/>
                </a:solidFill>
              </a:rPr>
              <a:t>ЕДИНОГО ИНФОРМАЦИОННОГО ПРОСТРАНСТВА (ЕИП) на стороне Заказчика:</a:t>
            </a:r>
          </a:p>
          <a:p>
            <a:r>
              <a:rPr lang="ru-RU" b="1" dirty="0">
                <a:solidFill>
                  <a:srgbClr val="5B185D"/>
                </a:solidFill>
              </a:rPr>
              <a:t>	 </a:t>
            </a:r>
            <a:r>
              <a:rPr lang="ru-RU" sz="1600" dirty="0">
                <a:solidFill>
                  <a:srgbClr val="5B185D"/>
                </a:solidFill>
              </a:rPr>
              <a:t>- удаленный доступ  Заказчика к ЛИС лаборатории</a:t>
            </a:r>
          </a:p>
          <a:p>
            <a:r>
              <a:rPr lang="ru-RU" sz="1600" dirty="0">
                <a:solidFill>
                  <a:srgbClr val="5B185D"/>
                </a:solidFill>
              </a:rPr>
              <a:t>	- интеграция с МИС Заказчика</a:t>
            </a:r>
          </a:p>
          <a:p>
            <a:r>
              <a:rPr lang="ru-RU" sz="1600" dirty="0">
                <a:solidFill>
                  <a:srgbClr val="5B185D"/>
                </a:solidFill>
              </a:rPr>
              <a:t>	- единый информационный портал</a:t>
            </a:r>
          </a:p>
        </p:txBody>
      </p:sp>
      <p:sp>
        <p:nvSpPr>
          <p:cNvPr id="24" name="TextBox 23"/>
          <p:cNvSpPr txBox="1"/>
          <p:nvPr>
            <p:custDataLst>
              <p:tags r:id="rId5"/>
            </p:custDataLst>
          </p:nvPr>
        </p:nvSpPr>
        <p:spPr>
          <a:xfrm>
            <a:off x="4071934" y="142852"/>
            <a:ext cx="4892554" cy="892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75287C"/>
                </a:solidFill>
                <a:latin typeface="+mj-lt"/>
                <a:cs typeface="Gotham Pro" pitchFamily="50" charset="0"/>
              </a:rPr>
              <a:t>АКТУАЛЬНЫЕ ЗАДАЧИ ЛИС - </a:t>
            </a:r>
            <a:r>
              <a:rPr lang="ru-RU" sz="2400" b="1" i="1" dirty="0" err="1">
                <a:solidFill>
                  <a:srgbClr val="75287C"/>
                </a:solidFill>
                <a:latin typeface="+mj-lt"/>
                <a:cs typeface="Gotham Pro" pitchFamily="50" charset="0"/>
              </a:rPr>
              <a:t>преаналитика</a:t>
            </a:r>
            <a:r>
              <a:rPr lang="ru-RU" sz="2400" b="1" i="1" dirty="0">
                <a:solidFill>
                  <a:srgbClr val="75287C"/>
                </a:solidFill>
                <a:latin typeface="+mj-lt"/>
                <a:cs typeface="Gotham Pro" pitchFamily="50" charset="0"/>
              </a:rPr>
              <a:t> </a:t>
            </a:r>
          </a:p>
        </p:txBody>
      </p:sp>
      <p:cxnSp>
        <p:nvCxnSpPr>
          <p:cNvPr id="25" name="Прямая соединительная линия 24"/>
          <p:cNvCxnSpPr/>
          <p:nvPr>
            <p:custDataLst>
              <p:tags r:id="rId6"/>
            </p:custDataLst>
          </p:nvPr>
        </p:nvCxnSpPr>
        <p:spPr>
          <a:xfrm>
            <a:off x="4572000" y="116632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0" y="785794"/>
            <a:ext cx="9075456" cy="2032215"/>
            <a:chOff x="0" y="785794"/>
            <a:chExt cx="9075456" cy="2032215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85794"/>
              <a:ext cx="827842" cy="829169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571472" y="1142985"/>
              <a:ext cx="7825960" cy="132343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rgbClr val="5B185D"/>
                  </a:solidFill>
                </a:rPr>
                <a:t>Рассмотрим подробнее наиболее актуальные задачи, которые удается реализовать с помощью внедрения ЛИС в соответствии с основными этапами лабораторного анализа.</a:t>
              </a:r>
            </a:p>
            <a:p>
              <a:pPr algn="ctr">
                <a:buFont typeface="Wingdings" pitchFamily="2" charset="2"/>
                <a:buChar char="Ø"/>
              </a:pPr>
              <a:r>
                <a:rPr lang="ru-RU" sz="2000" b="1" i="1" dirty="0">
                  <a:solidFill>
                    <a:srgbClr val="5B185D"/>
                  </a:solidFill>
                </a:rPr>
                <a:t> </a:t>
              </a:r>
              <a:r>
                <a:rPr lang="ru-RU" sz="2000" b="1" i="1" dirty="0" err="1">
                  <a:solidFill>
                    <a:srgbClr val="5B185D"/>
                  </a:solidFill>
                </a:rPr>
                <a:t>Преаналитический</a:t>
              </a:r>
              <a:r>
                <a:rPr lang="ru-RU" sz="2000" b="1" i="1" dirty="0">
                  <a:solidFill>
                    <a:srgbClr val="5B185D"/>
                  </a:solidFill>
                </a:rPr>
                <a:t> этап:</a:t>
              </a:r>
              <a:endPara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452"/>
            <a:stretch/>
          </p:blipFill>
          <p:spPr>
            <a:xfrm>
              <a:off x="8269533" y="1988840"/>
              <a:ext cx="805923" cy="829169"/>
            </a:xfrm>
            <a:prstGeom prst="rect">
              <a:avLst/>
            </a:prstGeom>
          </p:spPr>
        </p:pic>
      </p:grpSp>
      <p:pic>
        <p:nvPicPr>
          <p:cNvPr id="4107" name="Picture 11" descr="Лабораторная Информационная Система 'АльфаЛАБ'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54" y="2155542"/>
            <a:ext cx="1714512" cy="34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180" y="3661337"/>
            <a:ext cx="1670709" cy="1783025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951953" y="4788158"/>
            <a:ext cx="6145741" cy="187743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b="1" dirty="0">
                <a:solidFill>
                  <a:srgbClr val="5B185D"/>
                </a:solidFill>
              </a:rPr>
              <a:t>Автоматическая </a:t>
            </a:r>
            <a:r>
              <a:rPr lang="ru-RU" b="1" dirty="0" err="1">
                <a:solidFill>
                  <a:srgbClr val="5B185D"/>
                </a:solidFill>
              </a:rPr>
              <a:t>валидация</a:t>
            </a:r>
            <a:r>
              <a:rPr lang="ru-RU" b="1" dirty="0">
                <a:solidFill>
                  <a:srgbClr val="5B185D"/>
                </a:solidFill>
              </a:rPr>
              <a:t> ключевых параметров при регистрации направлений и </a:t>
            </a:r>
            <a:r>
              <a:rPr lang="ru-RU" b="1" dirty="0" err="1">
                <a:solidFill>
                  <a:srgbClr val="5B185D"/>
                </a:solidFill>
              </a:rPr>
              <a:t>биопроб</a:t>
            </a:r>
            <a:r>
              <a:rPr lang="ru-RU" b="1" dirty="0">
                <a:solidFill>
                  <a:srgbClr val="5B185D"/>
                </a:solidFill>
              </a:rPr>
              <a:t>: </a:t>
            </a:r>
          </a:p>
          <a:p>
            <a:r>
              <a:rPr lang="ru-RU" sz="1600" b="1" dirty="0">
                <a:solidFill>
                  <a:srgbClr val="5B185D"/>
                </a:solidFill>
              </a:rPr>
              <a:t>	</a:t>
            </a:r>
            <a:r>
              <a:rPr lang="ru-RU" sz="1600" dirty="0">
                <a:solidFill>
                  <a:srgbClr val="5B185D"/>
                </a:solidFill>
              </a:rPr>
              <a:t>- автоматическая проверка пола пациента</a:t>
            </a:r>
          </a:p>
          <a:p>
            <a:r>
              <a:rPr lang="ru-RU" sz="1600" dirty="0">
                <a:solidFill>
                  <a:srgbClr val="5B185D"/>
                </a:solidFill>
              </a:rPr>
              <a:t>	- автоматическая проверка комбинаций исследований</a:t>
            </a:r>
          </a:p>
          <a:p>
            <a:r>
              <a:rPr lang="ru-RU" sz="1600" dirty="0">
                <a:solidFill>
                  <a:srgbClr val="5B185D"/>
                </a:solidFill>
              </a:rPr>
              <a:t>	- «вылавливание дублей» (повторных направлений) и  </a:t>
            </a:r>
          </a:p>
          <a:p>
            <a:r>
              <a:rPr lang="ru-RU" sz="1600" dirty="0">
                <a:solidFill>
                  <a:srgbClr val="5B185D"/>
                </a:solidFill>
              </a:rPr>
              <a:t>                       повторных заказов</a:t>
            </a:r>
          </a:p>
          <a:p>
            <a:r>
              <a:rPr lang="ru-RU" sz="1600" b="1" dirty="0">
                <a:solidFill>
                  <a:srgbClr val="5B185D"/>
                </a:solidFill>
              </a:rPr>
              <a:t>	</a:t>
            </a:r>
          </a:p>
        </p:txBody>
      </p:sp>
      <p:cxnSp>
        <p:nvCxnSpPr>
          <p:cNvPr id="54" name="Прямая соединительная линия 53"/>
          <p:cNvCxnSpPr/>
          <p:nvPr>
            <p:custDataLst>
              <p:tags r:id="rId7"/>
            </p:custDataLst>
          </p:nvPr>
        </p:nvCxnSpPr>
        <p:spPr>
          <a:xfrm>
            <a:off x="1408201" y="4653360"/>
            <a:ext cx="6524686" cy="0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58"/>
          <p:cNvGrpSpPr/>
          <p:nvPr/>
        </p:nvGrpSpPr>
        <p:grpSpPr>
          <a:xfrm>
            <a:off x="285720" y="2714620"/>
            <a:ext cx="857256" cy="573273"/>
            <a:chOff x="455196" y="2786900"/>
            <a:chExt cx="604662" cy="573273"/>
          </a:xfrm>
        </p:grpSpPr>
        <p:pic>
          <p:nvPicPr>
            <p:cNvPr id="61" name="Рисунок 6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18" y="2786900"/>
              <a:ext cx="585217" cy="573273"/>
            </a:xfrm>
            <a:prstGeom prst="rect">
              <a:avLst/>
            </a:prstGeom>
          </p:spPr>
        </p:pic>
        <p:sp>
          <p:nvSpPr>
            <p:cNvPr id="62" name="TextBox 61"/>
            <p:cNvSpPr txBox="1"/>
            <p:nvPr/>
          </p:nvSpPr>
          <p:spPr>
            <a:xfrm>
              <a:off x="455196" y="2842703"/>
              <a:ext cx="6046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923393"/>
                  </a:solidFill>
                  <a:latin typeface="PF BeauSans Pro Bbook" pitchFamily="50" charset="0"/>
                </a:rPr>
                <a:t>1</a:t>
              </a:r>
            </a:p>
          </p:txBody>
        </p:sp>
      </p:grpSp>
      <p:grpSp>
        <p:nvGrpSpPr>
          <p:cNvPr id="5" name="Группа 62"/>
          <p:cNvGrpSpPr/>
          <p:nvPr>
            <p:custDataLst>
              <p:tags r:id="rId8"/>
            </p:custDataLst>
          </p:nvPr>
        </p:nvGrpSpPr>
        <p:grpSpPr>
          <a:xfrm>
            <a:off x="1285142" y="4830082"/>
            <a:ext cx="4250294" cy="579245"/>
            <a:chOff x="366938" y="2673133"/>
            <a:chExt cx="4250294" cy="579245"/>
          </a:xfrm>
        </p:grpSpPr>
        <p:grpSp>
          <p:nvGrpSpPr>
            <p:cNvPr id="6" name="Группа 63"/>
            <p:cNvGrpSpPr/>
            <p:nvPr/>
          </p:nvGrpSpPr>
          <p:grpSpPr>
            <a:xfrm>
              <a:off x="366938" y="2679105"/>
              <a:ext cx="604662" cy="573273"/>
              <a:chOff x="455196" y="2786900"/>
              <a:chExt cx="604662" cy="573273"/>
            </a:xfrm>
          </p:grpSpPr>
          <p:pic>
            <p:nvPicPr>
              <p:cNvPr id="66" name="Рисунок 65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918" y="2786900"/>
                <a:ext cx="585217" cy="573273"/>
              </a:xfrm>
              <a:prstGeom prst="rect">
                <a:avLst/>
              </a:prstGeom>
            </p:spPr>
          </p:pic>
          <p:sp>
            <p:nvSpPr>
              <p:cNvPr id="67" name="TextBox 66"/>
              <p:cNvSpPr txBox="1"/>
              <p:nvPr/>
            </p:nvSpPr>
            <p:spPr>
              <a:xfrm>
                <a:off x="455196" y="2842703"/>
                <a:ext cx="6046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2</a:t>
                </a: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1043608" y="2673133"/>
              <a:ext cx="35736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645268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436008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6" name="think-cell Slide" r:id="rId12" imgW="360" imgH="360" progId="">
                  <p:embed/>
                </p:oleObj>
              </mc:Choice>
              <mc:Fallback>
                <p:oleObj name="think-cell Slide" r:id="rId12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0924" y="5859262"/>
            <a:ext cx="1082618" cy="998738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4294967295"/>
            <p:custDataLst>
              <p:tags r:id="rId4"/>
            </p:custDataLst>
          </p:nvPr>
        </p:nvSpPr>
        <p:spPr>
          <a:xfrm>
            <a:off x="8532440" y="6381328"/>
            <a:ext cx="432048" cy="365129"/>
          </a:xfrm>
          <a:prstGeom prst="rect">
            <a:avLst/>
          </a:prstGeom>
        </p:spPr>
        <p:txBody>
          <a:bodyPr/>
          <a:lstStyle/>
          <a:p>
            <a:pPr lvl="0"/>
            <a:fld id="{42CCAD4A-21AE-4E03-9FC6-83DBB1D195A8}" type="slidenum">
              <a:rPr lang="nl-NL" sz="1800" smtClean="0">
                <a:solidFill>
                  <a:schemeClr val="bg1"/>
                </a:solidFill>
              </a:rPr>
              <a:pPr lvl="0"/>
              <a:t>6</a:t>
            </a:fld>
            <a:endParaRPr lang="nl-NL" sz="1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5918" y="1071546"/>
            <a:ext cx="7215238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5B185D"/>
                </a:solidFill>
              </a:rPr>
              <a:t>Электронный архив первичных направительных бланков (путем сканирования в ЛИС):</a:t>
            </a:r>
          </a:p>
          <a:p>
            <a:r>
              <a:rPr lang="ru-RU" sz="1600" dirty="0">
                <a:solidFill>
                  <a:srgbClr val="5B185D"/>
                </a:solidFill>
              </a:rPr>
              <a:t>-  направления автоматически прикрепляется к заказу пациента,</a:t>
            </a:r>
          </a:p>
          <a:p>
            <a:r>
              <a:rPr lang="ru-RU" sz="1600" dirty="0">
                <a:solidFill>
                  <a:srgbClr val="5B185D"/>
                </a:solidFill>
              </a:rPr>
              <a:t>-  Архив всегда доступен Заказчику удаленно (не нужно  звонить в лабораторию)</a:t>
            </a:r>
          </a:p>
          <a:p>
            <a:r>
              <a:rPr lang="ru-RU" sz="1600" b="1" dirty="0">
                <a:solidFill>
                  <a:srgbClr val="5B185D"/>
                </a:solidFill>
              </a:rPr>
              <a:t>	</a:t>
            </a:r>
          </a:p>
        </p:txBody>
      </p:sp>
      <p:sp>
        <p:nvSpPr>
          <p:cNvPr id="24" name="TextBox 23"/>
          <p:cNvSpPr txBox="1"/>
          <p:nvPr>
            <p:custDataLst>
              <p:tags r:id="rId5"/>
            </p:custDataLst>
          </p:nvPr>
        </p:nvSpPr>
        <p:spPr>
          <a:xfrm>
            <a:off x="4000496" y="0"/>
            <a:ext cx="5143504" cy="892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75287C"/>
                </a:solidFill>
                <a:cs typeface="Gotham Pro" pitchFamily="50" charset="0"/>
              </a:rPr>
              <a:t>АКТУАЛЬНЫЕ ЗАДАЧИ ЛИС - </a:t>
            </a:r>
            <a:r>
              <a:rPr lang="ru-RU" sz="2400" b="1" i="1" dirty="0" err="1">
                <a:solidFill>
                  <a:srgbClr val="75287C"/>
                </a:solidFill>
                <a:cs typeface="Gotham Pro" pitchFamily="50" charset="0"/>
              </a:rPr>
              <a:t>преаналитика</a:t>
            </a:r>
            <a:r>
              <a:rPr lang="ru-RU" sz="2400" b="1" i="1" dirty="0">
                <a:solidFill>
                  <a:srgbClr val="75287C"/>
                </a:solidFill>
                <a:cs typeface="Gotham Pro" pitchFamily="50" charset="0"/>
              </a:rPr>
              <a:t> </a:t>
            </a:r>
          </a:p>
        </p:txBody>
      </p:sp>
      <p:cxnSp>
        <p:nvCxnSpPr>
          <p:cNvPr id="25" name="Прямая соединительная линия 24"/>
          <p:cNvCxnSpPr/>
          <p:nvPr>
            <p:custDataLst>
              <p:tags r:id="rId6"/>
            </p:custDataLst>
          </p:nvPr>
        </p:nvCxnSpPr>
        <p:spPr>
          <a:xfrm>
            <a:off x="3929058" y="142852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071538" y="5429263"/>
            <a:ext cx="7358114" cy="13542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ru-RU" b="1" dirty="0">
                <a:solidFill>
                  <a:srgbClr val="5B185D"/>
                </a:solidFill>
              </a:rPr>
              <a:t>Удаленный доступ Заказчика к архиву биоматериала :</a:t>
            </a:r>
          </a:p>
          <a:p>
            <a:r>
              <a:rPr lang="ru-RU" sz="1600" dirty="0">
                <a:solidFill>
                  <a:srgbClr val="5B185D"/>
                </a:solidFill>
              </a:rPr>
              <a:t>- Заказчик всегда может самостоятельно посмотреть , есть ли нужная  проба пациента в архиве и в случае необходимости автоматически осуществить  «</a:t>
            </a:r>
            <a:r>
              <a:rPr lang="ru-RU" sz="1600" dirty="0" err="1">
                <a:solidFill>
                  <a:srgbClr val="5B185D"/>
                </a:solidFill>
              </a:rPr>
              <a:t>дозаказ</a:t>
            </a:r>
            <a:r>
              <a:rPr lang="ru-RU" sz="1600" dirty="0">
                <a:solidFill>
                  <a:srgbClr val="5B185D"/>
                </a:solidFill>
              </a:rPr>
              <a:t>» исследования без  звонка в лабораторию</a:t>
            </a:r>
          </a:p>
          <a:p>
            <a:r>
              <a:rPr lang="ru-RU" sz="1600" b="1" dirty="0">
                <a:solidFill>
                  <a:srgbClr val="5B185D"/>
                </a:solidFill>
              </a:rPr>
              <a:t>		</a:t>
            </a:r>
          </a:p>
        </p:txBody>
      </p:sp>
      <p:cxnSp>
        <p:nvCxnSpPr>
          <p:cNvPr id="54" name="Прямая соединительная линия 53"/>
          <p:cNvCxnSpPr/>
          <p:nvPr>
            <p:custDataLst>
              <p:tags r:id="rId7"/>
            </p:custDataLst>
          </p:nvPr>
        </p:nvCxnSpPr>
        <p:spPr>
          <a:xfrm>
            <a:off x="1428728" y="5357826"/>
            <a:ext cx="6818438" cy="0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346" y="1428736"/>
            <a:ext cx="1750331" cy="1867999"/>
          </a:xfrm>
          <a:prstGeom prst="rect">
            <a:avLst/>
          </a:prstGeom>
        </p:spPr>
      </p:pic>
      <p:cxnSp>
        <p:nvCxnSpPr>
          <p:cNvPr id="27" name="Прямая соединительная линия 26"/>
          <p:cNvCxnSpPr/>
          <p:nvPr>
            <p:custDataLst>
              <p:tags r:id="rId8"/>
            </p:custDataLst>
          </p:nvPr>
        </p:nvCxnSpPr>
        <p:spPr>
          <a:xfrm>
            <a:off x="1471210" y="2608638"/>
            <a:ext cx="6747839" cy="0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8"/>
          <p:cNvGrpSpPr/>
          <p:nvPr>
            <p:custDataLst>
              <p:tags r:id="rId9"/>
            </p:custDataLst>
          </p:nvPr>
        </p:nvGrpSpPr>
        <p:grpSpPr>
          <a:xfrm>
            <a:off x="1000100" y="1320034"/>
            <a:ext cx="3929090" cy="579245"/>
            <a:chOff x="361764" y="2673133"/>
            <a:chExt cx="4255468" cy="579245"/>
          </a:xfrm>
        </p:grpSpPr>
        <p:grpSp>
          <p:nvGrpSpPr>
            <p:cNvPr id="3" name="Группа 29"/>
            <p:cNvGrpSpPr/>
            <p:nvPr/>
          </p:nvGrpSpPr>
          <p:grpSpPr>
            <a:xfrm>
              <a:off x="361764" y="2679105"/>
              <a:ext cx="604662" cy="573273"/>
              <a:chOff x="450022" y="2786900"/>
              <a:chExt cx="604662" cy="573273"/>
            </a:xfrm>
          </p:grpSpPr>
          <p:pic>
            <p:nvPicPr>
              <p:cNvPr id="32" name="Рисунок 31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918" y="2786900"/>
                <a:ext cx="585217" cy="573273"/>
              </a:xfrm>
              <a:prstGeom prst="rect">
                <a:avLst/>
              </a:prstGeom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450022" y="2842703"/>
                <a:ext cx="6046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3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043608" y="2673133"/>
              <a:ext cx="35736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600" b="1" dirty="0"/>
            </a:p>
          </p:txBody>
        </p:sp>
      </p:grpSp>
      <p:grpSp>
        <p:nvGrpSpPr>
          <p:cNvPr id="5" name="Группа 34"/>
          <p:cNvGrpSpPr/>
          <p:nvPr/>
        </p:nvGrpSpPr>
        <p:grpSpPr>
          <a:xfrm>
            <a:off x="1000100" y="2625464"/>
            <a:ext cx="642942" cy="517786"/>
            <a:chOff x="437570" y="2786900"/>
            <a:chExt cx="428628" cy="573273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18" y="2786900"/>
              <a:ext cx="369377" cy="573273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437570" y="2806517"/>
              <a:ext cx="428628" cy="511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923393"/>
                  </a:solidFill>
                  <a:latin typeface="PF BeauSans Pro Bbook" pitchFamily="50" charset="0"/>
                </a:rPr>
                <a:t>4</a:t>
              </a:r>
            </a:p>
          </p:txBody>
        </p:sp>
      </p:grpSp>
      <p:grpSp>
        <p:nvGrpSpPr>
          <p:cNvPr id="6" name="Группа 39"/>
          <p:cNvGrpSpPr/>
          <p:nvPr/>
        </p:nvGrpSpPr>
        <p:grpSpPr>
          <a:xfrm>
            <a:off x="214282" y="5715016"/>
            <a:ext cx="928694" cy="533105"/>
            <a:chOff x="329408" y="2786900"/>
            <a:chExt cx="851767" cy="584220"/>
          </a:xfrm>
        </p:grpSpPr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18" y="2786900"/>
              <a:ext cx="585217" cy="573273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329408" y="2865190"/>
              <a:ext cx="851767" cy="505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923393"/>
                  </a:solidFill>
                  <a:latin typeface="PF BeauSans Pro Bbook" pitchFamily="50" charset="0"/>
                </a:rPr>
                <a:t>5</a:t>
              </a: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1714480" y="2714621"/>
            <a:ext cx="7286676" cy="26161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5B185D"/>
                </a:solidFill>
              </a:rPr>
              <a:t>Отслеживание и </a:t>
            </a:r>
            <a:r>
              <a:rPr lang="ru-RU" b="1" dirty="0" err="1">
                <a:solidFill>
                  <a:srgbClr val="5B185D"/>
                </a:solidFill>
              </a:rPr>
              <a:t>фотофиксация</a:t>
            </a:r>
            <a:r>
              <a:rPr lang="ru-RU" b="1" dirty="0">
                <a:solidFill>
                  <a:srgbClr val="5B185D"/>
                </a:solidFill>
              </a:rPr>
              <a:t> всех «браков» – нарушений </a:t>
            </a:r>
            <a:r>
              <a:rPr lang="ru-RU" b="1" dirty="0" err="1">
                <a:solidFill>
                  <a:srgbClr val="5B185D"/>
                </a:solidFill>
              </a:rPr>
              <a:t>преаналитики</a:t>
            </a:r>
            <a:r>
              <a:rPr lang="ru-RU" b="1" dirty="0">
                <a:solidFill>
                  <a:srgbClr val="5B185D"/>
                </a:solidFill>
              </a:rPr>
              <a:t> при разборе проб:</a:t>
            </a:r>
          </a:p>
          <a:p>
            <a:r>
              <a:rPr lang="ru-RU" sz="1600" b="1" dirty="0">
                <a:solidFill>
                  <a:srgbClr val="5B185D"/>
                </a:solidFill>
              </a:rPr>
              <a:t>- </a:t>
            </a:r>
            <a:r>
              <a:rPr lang="ru-RU" sz="1600" dirty="0">
                <a:solidFill>
                  <a:srgbClr val="5B185D"/>
                </a:solidFill>
              </a:rPr>
              <a:t>все забракованные пробы (гемолиз, </a:t>
            </a:r>
            <a:r>
              <a:rPr lang="ru-RU" sz="1600" dirty="0" err="1">
                <a:solidFill>
                  <a:srgbClr val="5B185D"/>
                </a:solidFill>
              </a:rPr>
              <a:t>хилез</a:t>
            </a:r>
            <a:r>
              <a:rPr lang="ru-RU" sz="1600" dirty="0">
                <a:solidFill>
                  <a:srgbClr val="5B185D"/>
                </a:solidFill>
              </a:rPr>
              <a:t>, наличие сгустков, мало материала, не та пробирка)  фотографируются и автоматически прикрепляются к  соответствующему  заказу пациента</a:t>
            </a:r>
          </a:p>
          <a:p>
            <a:r>
              <a:rPr lang="ru-RU" sz="1600" dirty="0">
                <a:solidFill>
                  <a:srgbClr val="5B185D"/>
                </a:solidFill>
              </a:rPr>
              <a:t>- просмотр «</a:t>
            </a:r>
            <a:r>
              <a:rPr lang="ru-RU" sz="1600" dirty="0" err="1">
                <a:solidFill>
                  <a:srgbClr val="5B185D"/>
                </a:solidFill>
              </a:rPr>
              <a:t>дефектуры</a:t>
            </a:r>
            <a:r>
              <a:rPr lang="ru-RU" sz="1600" dirty="0">
                <a:solidFill>
                  <a:srgbClr val="5B185D"/>
                </a:solidFill>
              </a:rPr>
              <a:t>»  всегда доступен Заказчику удаленно (не нужно  звонить в лабораторию)</a:t>
            </a:r>
          </a:p>
          <a:p>
            <a:pPr>
              <a:buFontTx/>
              <a:buChar char="-"/>
            </a:pPr>
            <a:r>
              <a:rPr lang="ru-RU" sz="1600" dirty="0">
                <a:solidFill>
                  <a:srgbClr val="5B185D"/>
                </a:solidFill>
              </a:rPr>
              <a:t>позволяет снимать статистику «браков» с привязкой к  конкретной медсестре процедурного кабинета</a:t>
            </a:r>
          </a:p>
          <a:p>
            <a:pPr>
              <a:buFontTx/>
              <a:buChar char="-"/>
            </a:pPr>
            <a:r>
              <a:rPr lang="ru-RU" sz="1600" dirty="0">
                <a:solidFill>
                  <a:srgbClr val="5B185D"/>
                </a:solidFill>
              </a:rPr>
              <a:t> автоматическое прикрепление комментариев по «бракам» к ответу анализа.</a:t>
            </a:r>
            <a:endParaRPr lang="ru-RU" sz="1600" b="1" dirty="0">
              <a:solidFill>
                <a:srgbClr val="5B185D"/>
              </a:solidFill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318" y="4105513"/>
            <a:ext cx="1683285" cy="179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497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915458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0" name="think-cell Slide" r:id="rId12" imgW="360" imgH="360" progId="">
                  <p:embed/>
                </p:oleObj>
              </mc:Choice>
              <mc:Fallback>
                <p:oleObj name="think-cell Slide" r:id="rId12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0924" y="5859262"/>
            <a:ext cx="1082618" cy="998738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4294967295"/>
            <p:custDataLst>
              <p:tags r:id="rId4"/>
            </p:custDataLst>
          </p:nvPr>
        </p:nvSpPr>
        <p:spPr>
          <a:xfrm>
            <a:off x="8532440" y="6381328"/>
            <a:ext cx="432048" cy="365129"/>
          </a:xfrm>
          <a:prstGeom prst="rect">
            <a:avLst/>
          </a:prstGeom>
        </p:spPr>
        <p:txBody>
          <a:bodyPr/>
          <a:lstStyle/>
          <a:p>
            <a:pPr lvl="0"/>
            <a:fld id="{42CCAD4A-21AE-4E03-9FC6-83DBB1D195A8}" type="slidenum">
              <a:rPr lang="nl-NL" sz="1800" smtClean="0">
                <a:solidFill>
                  <a:schemeClr val="bg1"/>
                </a:solidFill>
              </a:rPr>
              <a:pPr lvl="0"/>
              <a:t>7</a:t>
            </a:fld>
            <a:endParaRPr lang="nl-NL" sz="1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7290" y="1000109"/>
            <a:ext cx="7715304" cy="16619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5B185D"/>
                </a:solidFill>
              </a:rPr>
              <a:t>Полный контроль процессов и управленческая отчетность + ТАТ (время оборота теста, </a:t>
            </a:r>
            <a:r>
              <a:rPr lang="en-US" b="1" dirty="0">
                <a:solidFill>
                  <a:srgbClr val="5B185D"/>
                </a:solidFill>
              </a:rPr>
              <a:t>Turn</a:t>
            </a:r>
            <a:r>
              <a:rPr lang="ru-RU" b="1" dirty="0">
                <a:solidFill>
                  <a:srgbClr val="5B185D"/>
                </a:solidFill>
              </a:rPr>
              <a:t>А</a:t>
            </a:r>
            <a:r>
              <a:rPr lang="en-US" b="1" dirty="0">
                <a:solidFill>
                  <a:srgbClr val="5B185D"/>
                </a:solidFill>
              </a:rPr>
              <a:t>round Time</a:t>
            </a:r>
            <a:r>
              <a:rPr lang="ru-RU" b="1" dirty="0">
                <a:solidFill>
                  <a:srgbClr val="5B185D"/>
                </a:solidFill>
              </a:rPr>
              <a:t>) – </a:t>
            </a:r>
            <a:r>
              <a:rPr lang="ru-RU" sz="1600" dirty="0">
                <a:solidFill>
                  <a:srgbClr val="5B185D"/>
                </a:solidFill>
              </a:rPr>
              <a:t>время взятия биоматериала, </a:t>
            </a:r>
            <a:endParaRPr lang="en-US" sz="1600" dirty="0">
              <a:solidFill>
                <a:srgbClr val="5B185D"/>
              </a:solidFill>
            </a:endParaRPr>
          </a:p>
          <a:p>
            <a:pPr>
              <a:buFontTx/>
              <a:buChar char="-"/>
            </a:pPr>
            <a:r>
              <a:rPr lang="ru-RU" sz="1600" dirty="0">
                <a:solidFill>
                  <a:srgbClr val="5B185D"/>
                </a:solidFill>
              </a:rPr>
              <a:t>время регистрации, </a:t>
            </a:r>
            <a:endParaRPr lang="en-US" sz="1600" dirty="0">
              <a:solidFill>
                <a:srgbClr val="5B185D"/>
              </a:solidFill>
            </a:endParaRPr>
          </a:p>
          <a:p>
            <a:pPr>
              <a:buFontTx/>
              <a:buChar char="-"/>
            </a:pPr>
            <a:r>
              <a:rPr lang="ru-RU" sz="1600" dirty="0">
                <a:solidFill>
                  <a:srgbClr val="5B185D"/>
                </a:solidFill>
              </a:rPr>
              <a:t>время поступления материала  в лабораторию, </a:t>
            </a:r>
            <a:endParaRPr lang="en-US" sz="1600" dirty="0">
              <a:solidFill>
                <a:srgbClr val="5B185D"/>
              </a:solidFill>
            </a:endParaRPr>
          </a:p>
          <a:p>
            <a:pPr>
              <a:buFontTx/>
              <a:buChar char="-"/>
            </a:pPr>
            <a:r>
              <a:rPr lang="ru-RU" sz="1600" dirty="0">
                <a:solidFill>
                  <a:srgbClr val="5B185D"/>
                </a:solidFill>
              </a:rPr>
              <a:t>время запуска в анализатор, время выполнения теста </a:t>
            </a:r>
            <a:r>
              <a:rPr lang="en-US" sz="1600" dirty="0">
                <a:solidFill>
                  <a:srgbClr val="5B185D"/>
                </a:solidFill>
              </a:rPr>
              <a:t>(</a:t>
            </a:r>
            <a:r>
              <a:rPr lang="ru-RU" sz="1600" dirty="0">
                <a:solidFill>
                  <a:srgbClr val="5B185D"/>
                </a:solidFill>
              </a:rPr>
              <a:t>выход результата), </a:t>
            </a:r>
          </a:p>
          <a:p>
            <a:pPr>
              <a:buFontTx/>
              <a:buChar char="-"/>
            </a:pPr>
            <a:r>
              <a:rPr lang="ru-RU" sz="1600" dirty="0">
                <a:solidFill>
                  <a:srgbClr val="5B185D"/>
                </a:solidFill>
              </a:rPr>
              <a:t>время «одобрения» результата (автоматическая выдача Заказчику).</a:t>
            </a:r>
            <a:r>
              <a:rPr lang="ru-RU" b="1" dirty="0">
                <a:solidFill>
                  <a:srgbClr val="5B185D"/>
                </a:solidFill>
              </a:rPr>
              <a:t>	</a:t>
            </a:r>
            <a:endParaRPr lang="ru-RU" sz="1600" b="1" dirty="0">
              <a:solidFill>
                <a:srgbClr val="5B185D"/>
              </a:solidFill>
            </a:endParaRPr>
          </a:p>
        </p:txBody>
      </p:sp>
      <p:sp>
        <p:nvSpPr>
          <p:cNvPr id="24" name="TextBox 23"/>
          <p:cNvSpPr txBox="1"/>
          <p:nvPr>
            <p:custDataLst>
              <p:tags r:id="rId5"/>
            </p:custDataLst>
          </p:nvPr>
        </p:nvSpPr>
        <p:spPr>
          <a:xfrm>
            <a:off x="4143372" y="0"/>
            <a:ext cx="4857784" cy="892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75287C"/>
                </a:solidFill>
                <a:cs typeface="Gotham Pro" pitchFamily="50" charset="0"/>
              </a:rPr>
              <a:t>АКТУАЛЬНЫЕ ЗАДАЧИ ЛИС – </a:t>
            </a:r>
            <a:r>
              <a:rPr lang="ru-RU" sz="2400" b="1" i="1" dirty="0">
                <a:solidFill>
                  <a:srgbClr val="75287C"/>
                </a:solidFill>
                <a:cs typeface="Gotham Pro" pitchFamily="50" charset="0"/>
              </a:rPr>
              <a:t>аналитический этап </a:t>
            </a:r>
          </a:p>
        </p:txBody>
      </p:sp>
      <p:cxnSp>
        <p:nvCxnSpPr>
          <p:cNvPr id="25" name="Прямая соединительная линия 24"/>
          <p:cNvCxnSpPr/>
          <p:nvPr>
            <p:custDataLst>
              <p:tags r:id="rId6"/>
            </p:custDataLst>
          </p:nvPr>
        </p:nvCxnSpPr>
        <p:spPr>
          <a:xfrm>
            <a:off x="4071934" y="142852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073308" y="5799715"/>
            <a:ext cx="614574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b="1" dirty="0">
                <a:solidFill>
                  <a:srgbClr val="5B185D"/>
                </a:solidFill>
              </a:rPr>
              <a:t>		</a:t>
            </a:r>
          </a:p>
        </p:txBody>
      </p:sp>
      <p:cxnSp>
        <p:nvCxnSpPr>
          <p:cNvPr id="54" name="Прямая соединительная линия 53"/>
          <p:cNvCxnSpPr/>
          <p:nvPr>
            <p:custDataLst>
              <p:tags r:id="rId7"/>
            </p:custDataLst>
          </p:nvPr>
        </p:nvCxnSpPr>
        <p:spPr>
          <a:xfrm>
            <a:off x="1400611" y="5003736"/>
            <a:ext cx="6818438" cy="0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>
            <p:custDataLst>
              <p:tags r:id="rId8"/>
            </p:custDataLst>
          </p:nvPr>
        </p:nvCxnSpPr>
        <p:spPr>
          <a:xfrm>
            <a:off x="1500166" y="2714620"/>
            <a:ext cx="6747839" cy="0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8"/>
          <p:cNvGrpSpPr/>
          <p:nvPr>
            <p:custDataLst>
              <p:tags r:id="rId9"/>
            </p:custDataLst>
          </p:nvPr>
        </p:nvGrpSpPr>
        <p:grpSpPr>
          <a:xfrm>
            <a:off x="714349" y="1214422"/>
            <a:ext cx="5027150" cy="749386"/>
            <a:chOff x="-409918" y="2262301"/>
            <a:chExt cx="5027150" cy="749386"/>
          </a:xfrm>
        </p:grpSpPr>
        <p:grpSp>
          <p:nvGrpSpPr>
            <p:cNvPr id="3" name="Группа 29"/>
            <p:cNvGrpSpPr/>
            <p:nvPr/>
          </p:nvGrpSpPr>
          <p:grpSpPr>
            <a:xfrm>
              <a:off x="-409918" y="2262301"/>
              <a:ext cx="714380" cy="642943"/>
              <a:chOff x="-321660" y="2370096"/>
              <a:chExt cx="714380" cy="642943"/>
            </a:xfrm>
          </p:grpSpPr>
          <p:pic>
            <p:nvPicPr>
              <p:cNvPr id="32" name="Рисунок 31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21660" y="2370096"/>
                <a:ext cx="642941" cy="642943"/>
              </a:xfrm>
              <a:prstGeom prst="rect">
                <a:avLst/>
              </a:prstGeom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-321660" y="2370097"/>
                <a:ext cx="7143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6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043608" y="2673133"/>
              <a:ext cx="35736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600" b="1" dirty="0"/>
            </a:p>
          </p:txBody>
        </p:sp>
      </p:grpSp>
      <p:grpSp>
        <p:nvGrpSpPr>
          <p:cNvPr id="5" name="Группа 34"/>
          <p:cNvGrpSpPr/>
          <p:nvPr/>
        </p:nvGrpSpPr>
        <p:grpSpPr>
          <a:xfrm>
            <a:off x="1504265" y="2718174"/>
            <a:ext cx="604662" cy="573273"/>
            <a:chOff x="455196" y="2786900"/>
            <a:chExt cx="604662" cy="573273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18" y="2786900"/>
              <a:ext cx="585217" cy="573273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455196" y="2842703"/>
              <a:ext cx="6046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2400" b="1" dirty="0">
                <a:solidFill>
                  <a:srgbClr val="923393"/>
                </a:solidFill>
                <a:latin typeface="PF BeauSans Pro Bbook" pitchFamily="50" charset="0"/>
              </a:endParaRPr>
            </a:p>
          </p:txBody>
        </p:sp>
      </p:grpSp>
      <p:grpSp>
        <p:nvGrpSpPr>
          <p:cNvPr id="6" name="Группа 39"/>
          <p:cNvGrpSpPr/>
          <p:nvPr/>
        </p:nvGrpSpPr>
        <p:grpSpPr>
          <a:xfrm>
            <a:off x="1477198" y="5101205"/>
            <a:ext cx="604662" cy="573273"/>
            <a:chOff x="455196" y="2786900"/>
            <a:chExt cx="604662" cy="573273"/>
          </a:xfrm>
        </p:grpSpPr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18" y="2786900"/>
              <a:ext cx="585217" cy="573273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455196" y="2842703"/>
              <a:ext cx="6046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2400" b="1" dirty="0">
                <a:solidFill>
                  <a:srgbClr val="923393"/>
                </a:solidFill>
                <a:latin typeface="PF BeauSans Pro Bbook" pitchFamily="50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2108927" y="2770586"/>
            <a:ext cx="5818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5B185D"/>
                </a:solidFill>
              </a:rPr>
              <a:t>	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44" y="4066915"/>
            <a:ext cx="1675916" cy="179234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47708"/>
            <a:ext cx="1428728" cy="149554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643042" y="2857496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923393"/>
                </a:solidFill>
                <a:latin typeface="PF BeauSans Pro Bbook" pitchFamily="50" charset="0"/>
              </a:rPr>
              <a:t>7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143108" y="3143248"/>
            <a:ext cx="6715172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5B185D"/>
                </a:solidFill>
              </a:rPr>
              <a:t>Внутрилабораторный</a:t>
            </a:r>
            <a:r>
              <a:rPr lang="ru-RU" b="1" dirty="0">
                <a:solidFill>
                  <a:srgbClr val="5B185D"/>
                </a:solidFill>
              </a:rPr>
              <a:t> контроль качества количественных методов исследований – </a:t>
            </a:r>
            <a:r>
              <a:rPr lang="ru-RU" dirty="0">
                <a:solidFill>
                  <a:srgbClr val="5B185D"/>
                </a:solidFill>
              </a:rPr>
              <a:t>наличие специального блока в ЛИС</a:t>
            </a:r>
          </a:p>
          <a:p>
            <a:r>
              <a:rPr lang="ru-RU" dirty="0">
                <a:solidFill>
                  <a:srgbClr val="5B185D"/>
                </a:solidFill>
              </a:rPr>
              <a:t> </a:t>
            </a:r>
            <a:endParaRPr lang="en-US" dirty="0">
              <a:solidFill>
                <a:srgbClr val="5B185D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286000" y="5229493"/>
            <a:ext cx="5429272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5B185D"/>
                </a:solidFill>
              </a:rPr>
              <a:t>Автоматическая передача </a:t>
            </a:r>
            <a:r>
              <a:rPr lang="ru-RU" dirty="0">
                <a:solidFill>
                  <a:srgbClr val="5B185D"/>
                </a:solidFill>
              </a:rPr>
              <a:t>задания о тесте на анализаторы и результата обратно в ЛИС,</a:t>
            </a:r>
          </a:p>
          <a:p>
            <a:r>
              <a:rPr lang="ru-RU" b="1" dirty="0">
                <a:solidFill>
                  <a:srgbClr val="5B185D"/>
                </a:solidFill>
              </a:rPr>
              <a:t>- </a:t>
            </a:r>
            <a:r>
              <a:rPr lang="ru-RU" dirty="0">
                <a:solidFill>
                  <a:srgbClr val="5B185D"/>
                </a:solidFill>
              </a:rPr>
              <a:t>передача информации о проблемах с выполнением теста </a:t>
            </a:r>
            <a:endParaRPr lang="en-US" dirty="0">
              <a:solidFill>
                <a:srgbClr val="5B185D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 flipH="1">
            <a:off x="1571604" y="5181372"/>
            <a:ext cx="428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923393"/>
                </a:solidFill>
                <a:latin typeface="PF BeauSans Pro Bbook" pitchFamily="50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850285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b="1" dirty="0">
                <a:solidFill>
                  <a:srgbClr val="003399"/>
                </a:solidFill>
              </a:rPr>
              <a:t>Основные этапы современного лабораторного исследования – аналитический этап.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43063"/>
            <a:ext cx="8229600" cy="44831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Постановка проб пациентов: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-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оптимально – автоматизированная передача данных (задания) из ЛИС на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</a:rPr>
              <a:t>автоанализатор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– исключение человеческого фактора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автоматизированная передача полученных результатов пациента в ЛИС 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400" b="1" dirty="0">
              <a:solidFill>
                <a:schemeClr val="accent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36" y="4429132"/>
            <a:ext cx="2500330" cy="23574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1382" y="5859262"/>
            <a:ext cx="1082618" cy="9987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572528" y="6286520"/>
            <a:ext cx="428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fld id="{42CCAD4A-21AE-4E03-9FC6-83DBB1D195A8}" type="slidenum">
              <a:rPr lang="nl-NL" smtClean="0">
                <a:solidFill>
                  <a:schemeClr val="bg1"/>
                </a:solidFill>
              </a:rPr>
              <a:pPr lvl="0"/>
              <a:t>8</a:t>
            </a:fld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8" name="Рисунок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214282" y="4857760"/>
            <a:ext cx="2357454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5429256" y="4000504"/>
            <a:ext cx="271464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915458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4" name="think-cell Slide" r:id="rId12" imgW="360" imgH="360" progId="">
                  <p:embed/>
                </p:oleObj>
              </mc:Choice>
              <mc:Fallback>
                <p:oleObj name="think-cell Slide" r:id="rId12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9" t="85437"/>
          <a:stretch/>
        </p:blipFill>
        <p:spPr>
          <a:xfrm>
            <a:off x="8060924" y="5859262"/>
            <a:ext cx="1082618" cy="998738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4294967295"/>
            <p:custDataLst>
              <p:tags r:id="rId4"/>
            </p:custDataLst>
          </p:nvPr>
        </p:nvSpPr>
        <p:spPr>
          <a:xfrm>
            <a:off x="8532440" y="6381328"/>
            <a:ext cx="432048" cy="365129"/>
          </a:xfrm>
          <a:prstGeom prst="rect">
            <a:avLst/>
          </a:prstGeom>
        </p:spPr>
        <p:txBody>
          <a:bodyPr/>
          <a:lstStyle/>
          <a:p>
            <a:pPr lvl="0"/>
            <a:fld id="{42CCAD4A-21AE-4E03-9FC6-83DBB1D195A8}" type="slidenum">
              <a:rPr lang="nl-NL" sz="1800" smtClean="0">
                <a:solidFill>
                  <a:schemeClr val="bg1"/>
                </a:solidFill>
              </a:rPr>
              <a:pPr lvl="0"/>
              <a:t>9</a:t>
            </a:fld>
            <a:endParaRPr lang="nl-NL" sz="1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4414" y="1000109"/>
            <a:ext cx="7858180" cy="42473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5B185D"/>
                </a:solidFill>
              </a:rPr>
              <a:t>Автоматическая </a:t>
            </a:r>
            <a:r>
              <a:rPr lang="ru-RU" b="1" dirty="0" err="1">
                <a:solidFill>
                  <a:srgbClr val="5B185D"/>
                </a:solidFill>
              </a:rPr>
              <a:t>валидация</a:t>
            </a:r>
            <a:r>
              <a:rPr lang="ru-RU" b="1" dirty="0">
                <a:solidFill>
                  <a:srgbClr val="5B185D"/>
                </a:solidFill>
              </a:rPr>
              <a:t> результатов анализов: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5B185D"/>
                </a:solidFill>
              </a:rPr>
              <a:t>сравнение с </a:t>
            </a:r>
            <a:r>
              <a:rPr lang="ru-RU" dirty="0" err="1">
                <a:solidFill>
                  <a:srgbClr val="5B185D"/>
                </a:solidFill>
              </a:rPr>
              <a:t>референсными</a:t>
            </a:r>
            <a:r>
              <a:rPr lang="ru-RU" dirty="0">
                <a:solidFill>
                  <a:srgbClr val="5B185D"/>
                </a:solidFill>
              </a:rPr>
              <a:t> значениями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5B185D"/>
                </a:solidFill>
              </a:rPr>
              <a:t> выделение патологии (обязательное требование к ЛИС!)</a:t>
            </a:r>
          </a:p>
          <a:p>
            <a:r>
              <a:rPr lang="ru-RU" dirty="0">
                <a:solidFill>
                  <a:srgbClr val="5B185D"/>
                </a:solidFill>
              </a:rPr>
              <a:t>- отслеживание критических значений результатов и извещение Заказчика</a:t>
            </a:r>
          </a:p>
          <a:p>
            <a:r>
              <a:rPr lang="ru-RU" dirty="0">
                <a:solidFill>
                  <a:srgbClr val="5B185D"/>
                </a:solidFill>
              </a:rPr>
              <a:t>- создание любых алгоритмов и связок тестов и данных по пациенту </a:t>
            </a:r>
          </a:p>
          <a:p>
            <a:r>
              <a:rPr lang="ru-RU" dirty="0">
                <a:solidFill>
                  <a:srgbClr val="5B185D"/>
                </a:solidFill>
              </a:rPr>
              <a:t>- создание индивидуальных правил и критериев для </a:t>
            </a:r>
            <a:r>
              <a:rPr lang="ru-RU" dirty="0" err="1">
                <a:solidFill>
                  <a:srgbClr val="5B185D"/>
                </a:solidFill>
              </a:rPr>
              <a:t>валидации</a:t>
            </a:r>
            <a:r>
              <a:rPr lang="ru-RU" dirty="0">
                <a:solidFill>
                  <a:srgbClr val="5B185D"/>
                </a:solidFill>
              </a:rPr>
              <a:t> (норма, патология, «женские» тесты, «мужские» тесты и т.д.)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5B185D"/>
                </a:solidFill>
              </a:rPr>
              <a:t>возможность автоматической интерпретации полученных результатов ( предварительное формирование Справочного материала в ЛИС)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5B185D"/>
                </a:solidFill>
              </a:rPr>
              <a:t> возможность выдачи автоматических рекомендаций </a:t>
            </a:r>
            <a:r>
              <a:rPr lang="ru-RU" dirty="0" err="1">
                <a:solidFill>
                  <a:srgbClr val="5B185D"/>
                </a:solidFill>
              </a:rPr>
              <a:t>врачу-клиницистов</a:t>
            </a:r>
            <a:r>
              <a:rPr lang="ru-RU" dirty="0">
                <a:solidFill>
                  <a:srgbClr val="5B185D"/>
                </a:solidFill>
              </a:rPr>
              <a:t> по результатам анализа (повторение исследования,  проведение дополнительного исследования и т.д.)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5B185D"/>
                </a:solidFill>
              </a:rPr>
              <a:t> </a:t>
            </a:r>
            <a:r>
              <a:rPr lang="ru-RU" dirty="0" err="1">
                <a:solidFill>
                  <a:srgbClr val="5B185D"/>
                </a:solidFill>
              </a:rPr>
              <a:t>персонифицированое</a:t>
            </a:r>
            <a:r>
              <a:rPr lang="ru-RU" dirty="0">
                <a:solidFill>
                  <a:srgbClr val="5B185D"/>
                </a:solidFill>
              </a:rPr>
              <a:t> одобрение результата в ЛИС врачом- </a:t>
            </a:r>
            <a:r>
              <a:rPr lang="ru-RU" dirty="0" err="1">
                <a:solidFill>
                  <a:srgbClr val="5B185D"/>
                </a:solidFill>
              </a:rPr>
              <a:t>КЛД-исполнителем</a:t>
            </a:r>
            <a:r>
              <a:rPr lang="ru-RU" dirty="0">
                <a:solidFill>
                  <a:srgbClr val="5B185D"/>
                </a:solidFill>
              </a:rPr>
              <a:t> теста или врачом-экспертом – сбор статистики по персональным ошибкам персонала КЛД на каждом этапе выполнения теста</a:t>
            </a:r>
            <a:endParaRPr lang="ru-RU" sz="1600" b="1" dirty="0">
              <a:solidFill>
                <a:srgbClr val="5B185D"/>
              </a:solidFill>
            </a:endParaRPr>
          </a:p>
        </p:txBody>
      </p:sp>
      <p:sp>
        <p:nvSpPr>
          <p:cNvPr id="24" name="TextBox 23"/>
          <p:cNvSpPr txBox="1"/>
          <p:nvPr>
            <p:custDataLst>
              <p:tags r:id="rId5"/>
            </p:custDataLst>
          </p:nvPr>
        </p:nvSpPr>
        <p:spPr>
          <a:xfrm>
            <a:off x="4143372" y="0"/>
            <a:ext cx="4857784" cy="892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75287C"/>
                </a:solidFill>
                <a:cs typeface="Gotham Pro" pitchFamily="50" charset="0"/>
              </a:rPr>
              <a:t>АКТУАЛЬНЫЕ ЗАДАЧИ ЛИС – </a:t>
            </a:r>
            <a:r>
              <a:rPr lang="ru-RU" sz="2400" b="1" i="1" dirty="0" err="1">
                <a:solidFill>
                  <a:srgbClr val="75287C"/>
                </a:solidFill>
                <a:cs typeface="Gotham Pro" pitchFamily="50" charset="0"/>
              </a:rPr>
              <a:t>постаналитический</a:t>
            </a:r>
            <a:r>
              <a:rPr lang="ru-RU" sz="2400" b="1" i="1" dirty="0">
                <a:solidFill>
                  <a:srgbClr val="75287C"/>
                </a:solidFill>
                <a:cs typeface="Gotham Pro" pitchFamily="50" charset="0"/>
              </a:rPr>
              <a:t> этап </a:t>
            </a:r>
          </a:p>
        </p:txBody>
      </p:sp>
      <p:cxnSp>
        <p:nvCxnSpPr>
          <p:cNvPr id="25" name="Прямая соединительная линия 24"/>
          <p:cNvCxnSpPr/>
          <p:nvPr>
            <p:custDataLst>
              <p:tags r:id="rId6"/>
            </p:custDataLst>
          </p:nvPr>
        </p:nvCxnSpPr>
        <p:spPr>
          <a:xfrm>
            <a:off x="4071934" y="142852"/>
            <a:ext cx="0" cy="864096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073308" y="5799715"/>
            <a:ext cx="614574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b="1" dirty="0">
                <a:solidFill>
                  <a:srgbClr val="5B185D"/>
                </a:solidFill>
              </a:rPr>
              <a:t>		</a:t>
            </a:r>
          </a:p>
        </p:txBody>
      </p:sp>
      <p:cxnSp>
        <p:nvCxnSpPr>
          <p:cNvPr id="54" name="Прямая соединительная линия 53"/>
          <p:cNvCxnSpPr/>
          <p:nvPr>
            <p:custDataLst>
              <p:tags r:id="rId7"/>
            </p:custDataLst>
          </p:nvPr>
        </p:nvCxnSpPr>
        <p:spPr>
          <a:xfrm>
            <a:off x="1500166" y="5357826"/>
            <a:ext cx="6818438" cy="0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>
            <p:custDataLst>
              <p:tags r:id="rId8"/>
            </p:custDataLst>
          </p:nvPr>
        </p:nvCxnSpPr>
        <p:spPr>
          <a:xfrm>
            <a:off x="1714480" y="5357826"/>
            <a:ext cx="6747839" cy="0"/>
          </a:xfrm>
          <a:prstGeom prst="line">
            <a:avLst/>
          </a:prstGeom>
          <a:ln>
            <a:solidFill>
              <a:srgbClr val="923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8"/>
          <p:cNvGrpSpPr/>
          <p:nvPr>
            <p:custDataLst>
              <p:tags r:id="rId9"/>
            </p:custDataLst>
          </p:nvPr>
        </p:nvGrpSpPr>
        <p:grpSpPr>
          <a:xfrm>
            <a:off x="428596" y="1214422"/>
            <a:ext cx="5312903" cy="749386"/>
            <a:chOff x="-417401" y="2262301"/>
            <a:chExt cx="5034633" cy="749386"/>
          </a:xfrm>
        </p:grpSpPr>
        <p:grpSp>
          <p:nvGrpSpPr>
            <p:cNvPr id="5" name="Группа 29"/>
            <p:cNvGrpSpPr/>
            <p:nvPr/>
          </p:nvGrpSpPr>
          <p:grpSpPr>
            <a:xfrm>
              <a:off x="-417401" y="2262301"/>
              <a:ext cx="541570" cy="642943"/>
              <a:chOff x="-329143" y="2370096"/>
              <a:chExt cx="541570" cy="642943"/>
            </a:xfrm>
          </p:grpSpPr>
          <p:pic>
            <p:nvPicPr>
              <p:cNvPr id="32" name="Рисунок 31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21660" y="2370096"/>
                <a:ext cx="534087" cy="642943"/>
              </a:xfrm>
              <a:prstGeom prst="rect">
                <a:avLst/>
              </a:prstGeom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-329143" y="2441534"/>
                <a:ext cx="5075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solidFill>
                      <a:srgbClr val="923393"/>
                    </a:solidFill>
                    <a:latin typeface="PF BeauSans Pro Bbook" pitchFamily="50" charset="0"/>
                  </a:rPr>
                  <a:t>9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043608" y="2673133"/>
              <a:ext cx="35736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600" b="1" dirty="0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1504265" y="3286124"/>
            <a:ext cx="604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rgbClr val="923393"/>
              </a:solidFill>
              <a:latin typeface="PF BeauSans Pro Bbook" pitchFamily="50" charset="0"/>
            </a:endParaRPr>
          </a:p>
        </p:txBody>
      </p:sp>
      <p:grpSp>
        <p:nvGrpSpPr>
          <p:cNvPr id="6" name="Группа 39"/>
          <p:cNvGrpSpPr/>
          <p:nvPr/>
        </p:nvGrpSpPr>
        <p:grpSpPr>
          <a:xfrm>
            <a:off x="928662" y="5101205"/>
            <a:ext cx="642942" cy="542373"/>
            <a:chOff x="-224148" y="2786900"/>
            <a:chExt cx="1433568" cy="573273"/>
          </a:xfrm>
        </p:grpSpPr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4860" y="2786900"/>
              <a:ext cx="1114995" cy="573273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-224148" y="2842702"/>
              <a:ext cx="1433568" cy="487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923393"/>
                  </a:solidFill>
                  <a:latin typeface="PF BeauSans Pro Bbook" pitchFamily="50" charset="0"/>
                </a:rPr>
                <a:t>10</a:t>
              </a: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2108927" y="2770586"/>
            <a:ext cx="5818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5B185D"/>
                </a:solidFill>
              </a:rPr>
              <a:t>	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44" y="4429132"/>
            <a:ext cx="1270658" cy="1357322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428728" y="5429264"/>
            <a:ext cx="714380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5B185D"/>
                </a:solidFill>
              </a:rPr>
              <a:t>Дополнительный клиентский сервис «МИНИ-МИС» - «экономия на МИС»:</a:t>
            </a:r>
          </a:p>
          <a:p>
            <a:r>
              <a:rPr lang="ru-RU" sz="1600" dirty="0">
                <a:solidFill>
                  <a:srgbClr val="5B185D"/>
                </a:solidFill>
              </a:rPr>
              <a:t>- ведение расчетно-кассового обслуживания клиентов  Заказчика в ЕИП КЛД</a:t>
            </a:r>
          </a:p>
          <a:p>
            <a:r>
              <a:rPr lang="ru-RU" sz="1600" dirty="0">
                <a:solidFill>
                  <a:srgbClr val="5B185D"/>
                </a:solidFill>
              </a:rPr>
              <a:t>- ведение расписания приемов  своих клиентов Заказчиками в ЕИП КЛД</a:t>
            </a:r>
          </a:p>
          <a:p>
            <a:r>
              <a:rPr lang="ru-RU" sz="1600" dirty="0">
                <a:solidFill>
                  <a:srgbClr val="5B185D"/>
                </a:solidFill>
              </a:rPr>
              <a:t>- снятие соответствующей отчетности заказчиками в ЕИП КЛД</a:t>
            </a:r>
            <a:r>
              <a:rPr lang="ru-RU" sz="1600" b="1" dirty="0">
                <a:solidFill>
                  <a:srgbClr val="5B185D"/>
                </a:solidFill>
              </a:rPr>
              <a:t>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67676" y="5157008"/>
            <a:ext cx="59513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B185D"/>
                </a:solidFill>
              </a:rPr>
              <a:t>	</a:t>
            </a:r>
            <a:endParaRPr lang="ru-RU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08" y="1571612"/>
            <a:ext cx="1500198" cy="176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852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o2PprU4U6XUTL4KrpmC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g52eBqkY0Gh79GeGNKKJ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liahK67HUu6uw5GHMIGZw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BX3qUBske.iQ44oqh5j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jJeXqgMQEmT62Iund3E4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nViALs7kS8y0ZbiAfZN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erqX48L20K4V0CmSsxL3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eck70HS0OJHGqa4t49l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45qQZOm_EiG.oVnughjk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aVoXg4B0irF0bHhQPAY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K5ik1c5dU.zQkKz.Yn_0w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8KBSwpCkiXla6rXlRwcA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BBri7c3G0uRMPyRIFJrR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o2PprU4U6XUTL4KrpmC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j7uLGR2EG.WY9eqEJcg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gRogVZvIUCKl21C04Pez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0ZJ0CZL0kabnNRLS7VS3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xLSfg7p0mul8Xje2nvG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CwpDs9eEG9Kh3UXkrgo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4yB0MBYb0GHVd.rzCEB8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DcFin_1SEWjn_Q775i1GQ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6KSeMG_nUutvqwfXgQqQ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GrfFsCKU6AcNeqqNHQ2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phsWZ_rUecXbys9SmDk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LiysWiZZkyXz74mNOAn3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CTQ799Nk23298IMlC_i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CTQ799Nk23298IMlC_i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j7uLGR2EG.WY9eqEJcg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CTQ799Nk23298IMlC_i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j7uLGR2EG.WY9eqEJcg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gRogVZvIUCKl21C04Pez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jUYeFFskaG48hMQtKLa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o2PprU4U6XUTL4KrpmC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gRogVZvIUCKl21C04Pez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gRogVZvIUCKl21C04Pez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o2PprU4U6XUTL4KrpmC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SJ_3imukiSu2AoK7Q6T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o2PprU4U6XUTL4KrpmC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SJ_3imukiSu2AoK7Q6T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o2PprU4U6XUTL4KrpmC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SJ_3imukiSu2AoK7Q6T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jUYeFFskaG48hMQtKLa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iFsTXjS.kuW8y5cTsYkc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w4io0S8G0K1Gh4NNsmxP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o2PprU4U6XUTL4KrpmC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o2PprU4U6XUTL4KrpmC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SJ_3imukiSu2AoK7Q6T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jUYeFFskaG48hMQtKLa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jUYeFFskaG48hMQtKLa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gRogVZvIUCKl21C04Pez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w4io0S8G0K1Gh4NNsmxP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o2PprU4U6XUTL4KrpmC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o2PprU4U6XUTL4KrpmC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SJ_3imukiSu2AoK7Q6T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o2PprU4U6XUTL4KrpmC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SJ_3imukiSu2AoK7Q6T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MwU4RzekOhhU7A4ADTK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g.KzOFaE.Ll5JXmrb1p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mcZX4LbEKmjSDjaDJhx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g20Rej3UmFrcLo.yKzc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FJWhQ8Bi0CDScMOeyBrj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SJ_3imukiSu2AoK7Q6TQ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oWLruG5U0uG5eJc67h7n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OY4WiGULUSto8QUXMkAR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UHx_Cs4R06nA8QpS_oUBg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</TotalTime>
  <Words>1371</Words>
  <Application>Microsoft Office PowerPoint</Application>
  <PresentationFormat>Экран (4:3)</PresentationFormat>
  <Paragraphs>238</Paragraphs>
  <Slides>18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Calibri</vt:lpstr>
      <vt:lpstr>FuturaBookC</vt:lpstr>
      <vt:lpstr>FuturaLightC</vt:lpstr>
      <vt:lpstr>PF BeauSans Pro</vt:lpstr>
      <vt:lpstr>PF BeauSans Pro Bbook</vt:lpstr>
      <vt:lpstr>Times New Roman</vt:lpstr>
      <vt:lpstr>Wingdings</vt:lpstr>
      <vt:lpstr>Тема Office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этапы современного лабораторного исследования – аналитический этап. </vt:lpstr>
      <vt:lpstr>Презентация PowerPoint</vt:lpstr>
      <vt:lpstr>Основные этапы современного лабораторного исследования – постаналитический этап -требования к ЛИС:</vt:lpstr>
      <vt:lpstr>Основные этапы современного лабораторного исследования – постаналитический этап -  требования к ЛИС:</vt:lpstr>
      <vt:lpstr>Постаналитический этап - подтверждение медицинской достоверности лабораторных результатов 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Денисова</dc:creator>
  <cp:keywords>ДиаЛаб</cp:keywords>
  <cp:lastModifiedBy>ideapad lenovo</cp:lastModifiedBy>
  <cp:revision>83</cp:revision>
  <dcterms:created xsi:type="dcterms:W3CDTF">2015-09-23T10:50:16Z</dcterms:created>
  <dcterms:modified xsi:type="dcterms:W3CDTF">2019-03-17T20:29:29Z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