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9"/>
  </p:notesMasterIdLst>
  <p:sldIdLst>
    <p:sldId id="256" r:id="rId2"/>
    <p:sldId id="292" r:id="rId3"/>
    <p:sldId id="321" r:id="rId4"/>
    <p:sldId id="294" r:id="rId5"/>
    <p:sldId id="264" r:id="rId6"/>
    <p:sldId id="295" r:id="rId7"/>
    <p:sldId id="257" r:id="rId8"/>
    <p:sldId id="316" r:id="rId9"/>
    <p:sldId id="293" r:id="rId10"/>
    <p:sldId id="290" r:id="rId11"/>
    <p:sldId id="302" r:id="rId12"/>
    <p:sldId id="311" r:id="rId13"/>
    <p:sldId id="312" r:id="rId14"/>
    <p:sldId id="313" r:id="rId15"/>
    <p:sldId id="301" r:id="rId16"/>
    <p:sldId id="314" r:id="rId17"/>
    <p:sldId id="315" r:id="rId18"/>
    <p:sldId id="303" r:id="rId19"/>
    <p:sldId id="322" r:id="rId20"/>
    <p:sldId id="304" r:id="rId21"/>
    <p:sldId id="319" r:id="rId22"/>
    <p:sldId id="320" r:id="rId23"/>
    <p:sldId id="305" r:id="rId24"/>
    <p:sldId id="307" r:id="rId25"/>
    <p:sldId id="317" r:id="rId26"/>
    <p:sldId id="318" r:id="rId27"/>
    <p:sldId id="288" r:id="rId28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377"/>
    <a:srgbClr val="D9E9F7"/>
    <a:srgbClr val="C7DFF4"/>
    <a:srgbClr val="DCEBFF"/>
    <a:srgbClr val="1F325E"/>
    <a:srgbClr val="1F32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001" autoAdjust="0"/>
    <p:restoredTop sz="93979" autoAdjust="0"/>
  </p:normalViewPr>
  <p:slideViewPr>
    <p:cSldViewPr snapToGrid="0" snapToObjects="1">
      <p:cViewPr varScale="1">
        <p:scale>
          <a:sx n="103" d="100"/>
          <a:sy n="103" d="100"/>
        </p:scale>
        <p:origin x="10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3EBE3D-1E4F-EA40-A915-9853E90AA5F7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8E77FD-9B29-3244-98CD-B2FFD0246E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982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8E77FD-9B29-3244-98CD-B2FFD0246EF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273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8E77FD-9B29-3244-98CD-B2FFD0246EF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997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B62C9-8DF8-6A43-9E99-7B6BB5971426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941AF-F266-5F47-830C-4C42C749A0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B62C9-8DF8-6A43-9E99-7B6BB5971426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941AF-F266-5F47-830C-4C42C749A0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B62C9-8DF8-6A43-9E99-7B6BB5971426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941AF-F266-5F47-830C-4C42C749A0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B62C9-8DF8-6A43-9E99-7B6BB5971426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941AF-F266-5F47-830C-4C42C749A0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B62C9-8DF8-6A43-9E99-7B6BB5971426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941AF-F266-5F47-830C-4C42C749A0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B62C9-8DF8-6A43-9E99-7B6BB5971426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941AF-F266-5F47-830C-4C42C749A0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B62C9-8DF8-6A43-9E99-7B6BB5971426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941AF-F266-5F47-830C-4C42C749A0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B62C9-8DF8-6A43-9E99-7B6BB5971426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941AF-F266-5F47-830C-4C42C749A0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B62C9-8DF8-6A43-9E99-7B6BB5971426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941AF-F266-5F47-830C-4C42C749A0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B62C9-8DF8-6A43-9E99-7B6BB5971426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941AF-F266-5F47-830C-4C42C749A0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B62C9-8DF8-6A43-9E99-7B6BB5971426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941AF-F266-5F47-830C-4C42C749A0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B62C9-8DF8-6A43-9E99-7B6BB5971426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941AF-F266-5F47-830C-4C42C749A0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679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03085" cy="517673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39737" y="1772596"/>
            <a:ext cx="5467633" cy="526507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Принципы ранней диагностики, лечения и профилактики </a:t>
            </a:r>
            <a:r>
              <a:rPr lang="ru-RU" sz="1600" b="1" dirty="0" err="1" smtClean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онкозаболеваний</a:t>
            </a:r>
            <a:r>
              <a:rPr lang="ru-RU" sz="1600" b="1" dirty="0" smtClean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 пищеварительной системы</a:t>
            </a:r>
            <a:endParaRPr lang="en-US" sz="1600" b="1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54863" y="4487997"/>
            <a:ext cx="1590424" cy="457875"/>
          </a:xfrm>
        </p:spPr>
        <p:txBody>
          <a:bodyPr/>
          <a:lstStyle/>
          <a:p>
            <a:pPr algn="l"/>
            <a:r>
              <a:rPr lang="is-IS" sz="1600" dirty="0" smtClean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20</a:t>
            </a:r>
            <a:r>
              <a:rPr lang="ru-RU" sz="1600" dirty="0" smtClean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22г.</a:t>
            </a:r>
            <a:r>
              <a:rPr lang="is-IS" sz="1600" dirty="0" smtClean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, Москва</a:t>
            </a:r>
            <a:endParaRPr lang="is-IS" sz="1600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rapezoid 3"/>
          <p:cNvSpPr/>
          <p:nvPr/>
        </p:nvSpPr>
        <p:spPr>
          <a:xfrm>
            <a:off x="0" y="0"/>
            <a:ext cx="4106795" cy="5143500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06795" h="5143500">
                <a:moveTo>
                  <a:pt x="0" y="5128510"/>
                </a:moveTo>
                <a:cubicBezTo>
                  <a:pt x="3923" y="3419528"/>
                  <a:pt x="7847" y="1710547"/>
                  <a:pt x="11770" y="1565"/>
                </a:cubicBezTo>
                <a:lnTo>
                  <a:pt x="4106795" y="0"/>
                </a:lnTo>
                <a:lnTo>
                  <a:pt x="2436527" y="5143500"/>
                </a:lnTo>
                <a:lnTo>
                  <a:pt x="0" y="5128510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5032397" y="3172454"/>
            <a:ext cx="26718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6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Лектор: доцент кафедры, </a:t>
            </a:r>
          </a:p>
          <a:p>
            <a:pPr>
              <a:spcBef>
                <a:spcPct val="50000"/>
              </a:spcBef>
              <a:defRPr/>
            </a:pPr>
            <a:r>
              <a:rPr lang="ru-RU" sz="16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к.м.н. И.И</a:t>
            </a:r>
            <a:r>
              <a:rPr lang="ru-RU" sz="1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 Быков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-671420" y="3172454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000" dirty="0">
                <a:solidFill>
                  <a:schemeClr val="bg1"/>
                </a:solidFill>
                <a:latin typeface="Georgia" panose="02040502050405020303" pitchFamily="18" charset="0"/>
              </a:rPr>
              <a:t>Академии постдипломного образования </a:t>
            </a:r>
            <a:endParaRPr lang="ru-RU" sz="1000" dirty="0" smtClean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1000" dirty="0" smtClean="0">
                <a:solidFill>
                  <a:schemeClr val="bg1"/>
                </a:solidFill>
                <a:latin typeface="Georgia" panose="02040502050405020303" pitchFamily="18" charset="0"/>
              </a:rPr>
              <a:t>ФГБУ </a:t>
            </a:r>
            <a:r>
              <a:rPr lang="ru-RU" sz="1000" dirty="0">
                <a:solidFill>
                  <a:schemeClr val="bg1"/>
                </a:solidFill>
                <a:latin typeface="Georgia" panose="02040502050405020303" pitchFamily="18" charset="0"/>
              </a:rPr>
              <a:t>ФНКЦ ФМБА России</a:t>
            </a:r>
            <a:endParaRPr lang="ru-RU" sz="1000" dirty="0">
              <a:solidFill>
                <a:schemeClr val="bg1"/>
              </a:solidFill>
            </a:endParaRPr>
          </a:p>
        </p:txBody>
      </p:sp>
      <p:pic>
        <p:nvPicPr>
          <p:cNvPr id="2050" name="Picture 2" descr="https://fmba.gov.ru/local/templates/main_new/img/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710" y="2208868"/>
            <a:ext cx="802317" cy="89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358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-32380"/>
            <a:ext cx="9144000" cy="846667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виды исследований 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rapezoid 3"/>
          <p:cNvSpPr/>
          <p:nvPr/>
        </p:nvSpPr>
        <p:spPr>
          <a:xfrm>
            <a:off x="0" y="-3727"/>
            <a:ext cx="248471" cy="850394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40851" y="125901"/>
            <a:ext cx="5420809" cy="541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400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85650" y="918806"/>
            <a:ext cx="8780550" cy="3974281"/>
          </a:xfrm>
        </p:spPr>
        <p:txBody>
          <a:bodyPr>
            <a:noAutofit/>
          </a:bodyPr>
          <a:lstStyle/>
          <a:p>
            <a:pPr marL="171450" indent="-1714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Сбор жалоб ?, </a:t>
            </a:r>
          </a:p>
          <a:p>
            <a:pPr marL="171450" indent="-1714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Сбор анамнеза,</a:t>
            </a:r>
          </a:p>
          <a:p>
            <a:pPr marL="171450" indent="-1714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Осмотр ??,</a:t>
            </a:r>
          </a:p>
          <a:p>
            <a:pPr marL="171450" indent="-1714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600" dirty="0" err="1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Онкомаркеры</a:t>
            </a:r>
            <a:r>
              <a:rPr lang="ru-RU" sz="1600" dirty="0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 ???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b="1" dirty="0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Инструментальные исследования:</a:t>
            </a:r>
          </a:p>
          <a:p>
            <a:pPr marL="171450" indent="-1714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Ультразвуковые (</a:t>
            </a:r>
            <a:r>
              <a:rPr lang="ru-RU" sz="1600" dirty="0" err="1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трансабдоменальное</a:t>
            </a:r>
            <a:r>
              <a:rPr lang="ru-RU" sz="1600" dirty="0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узи</a:t>
            </a:r>
            <a:r>
              <a:rPr lang="ru-RU" sz="1600" dirty="0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эндоузи</a:t>
            </a:r>
            <a:r>
              <a:rPr lang="ru-RU" sz="1600" dirty="0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)</a:t>
            </a:r>
          </a:p>
          <a:p>
            <a:pPr marL="171450" indent="-1714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Эндоскопические исследования (ЭГДС, </a:t>
            </a:r>
            <a:r>
              <a:rPr lang="ru-RU" sz="1600" dirty="0" err="1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колоноскопия</a:t>
            </a:r>
            <a:r>
              <a:rPr lang="ru-RU" sz="1600" dirty="0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прижизниннаямикроскопия</a:t>
            </a:r>
            <a:r>
              <a:rPr lang="ru-RU" sz="1600" dirty="0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) + биопсия</a:t>
            </a:r>
          </a:p>
          <a:p>
            <a:pPr marL="171450" indent="-1714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МРТ, КТ, ПЭТ/КТ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b="1" dirty="0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Морфологические исследования:</a:t>
            </a:r>
          </a:p>
          <a:p>
            <a:pPr marL="171450" indent="-1714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ц</a:t>
            </a:r>
            <a:r>
              <a:rPr lang="ru-RU" sz="1600" dirty="0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итологическое,</a:t>
            </a:r>
          </a:p>
          <a:p>
            <a:pPr marL="171450" indent="-1714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600" dirty="0" err="1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ф</a:t>
            </a:r>
            <a:r>
              <a:rPr lang="ru-RU" sz="1600" dirty="0" err="1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луорисцентная</a:t>
            </a:r>
            <a:r>
              <a:rPr lang="ru-RU" sz="1600" dirty="0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 гибридизация </a:t>
            </a:r>
            <a:r>
              <a:rPr lang="en-US" sz="1600" dirty="0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in situ (fish)</a:t>
            </a:r>
            <a:r>
              <a:rPr lang="ru-RU" sz="1600" dirty="0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,</a:t>
            </a:r>
          </a:p>
          <a:p>
            <a:pPr marL="171450" indent="-1714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гистологическое,</a:t>
            </a:r>
          </a:p>
          <a:p>
            <a:pPr marL="171450" indent="-1714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ИГХ,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b="1" dirty="0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Молекулярные исследования</a:t>
            </a:r>
            <a:endParaRPr lang="ru-RU" sz="1600" b="1" dirty="0">
              <a:latin typeface="Times New Roman" panose="02020603050405020304" pitchFamily="18" charset="0"/>
              <a:ea typeface="Arial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93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-32380"/>
            <a:ext cx="9144000" cy="846667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 smtClean="0">
                <a:solidFill>
                  <a:schemeClr val="tx1"/>
                </a:solidFill>
              </a:rPr>
              <a:t>Аденокарцинома</a:t>
            </a:r>
            <a:r>
              <a:rPr lang="ru-RU" sz="2400" dirty="0" smtClean="0">
                <a:solidFill>
                  <a:schemeClr val="tx1"/>
                </a:solidFill>
              </a:rPr>
              <a:t> пищевода (АКП)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Trapezoid 3"/>
          <p:cNvSpPr/>
          <p:nvPr/>
        </p:nvSpPr>
        <p:spPr>
          <a:xfrm>
            <a:off x="0" y="-3727"/>
            <a:ext cx="248471" cy="850394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40851" y="125901"/>
            <a:ext cx="5420809" cy="541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400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85650" y="918806"/>
            <a:ext cx="8780550" cy="3974281"/>
          </a:xfrm>
        </p:spPr>
        <p:txBody>
          <a:bodyPr>
            <a:norm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200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1374912"/>
              </p:ext>
            </p:extLst>
          </p:nvPr>
        </p:nvGraphicFramePr>
        <p:xfrm>
          <a:off x="240852" y="972568"/>
          <a:ext cx="8725347" cy="40178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99348">
                  <a:extLst>
                    <a:ext uri="{9D8B030D-6E8A-4147-A177-3AD203B41FA5}">
                      <a16:colId xmlns:a16="http://schemas.microsoft.com/office/drawing/2014/main" xmlns="" val="3293199338"/>
                    </a:ext>
                  </a:extLst>
                </a:gridCol>
                <a:gridCol w="1917550">
                  <a:extLst>
                    <a:ext uri="{9D8B030D-6E8A-4147-A177-3AD203B41FA5}">
                      <a16:colId xmlns:a16="http://schemas.microsoft.com/office/drawing/2014/main" xmlns="" val="69252538"/>
                    </a:ext>
                  </a:extLst>
                </a:gridCol>
                <a:gridCol w="2908449">
                  <a:extLst>
                    <a:ext uri="{9D8B030D-6E8A-4147-A177-3AD203B41FA5}">
                      <a16:colId xmlns:a16="http://schemas.microsoft.com/office/drawing/2014/main" xmlns="" val="2112418929"/>
                    </a:ext>
                  </a:extLst>
                </a:gridCol>
              </a:tblGrid>
              <a:tr h="271946"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Предрасполагающие</a:t>
                      </a:r>
                      <a:r>
                        <a:rPr lang="ru-RU" baseline="0" dirty="0" smtClean="0"/>
                        <a:t> факторы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Диагностика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Лечение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65237360"/>
                  </a:ext>
                </a:extLst>
              </a:tr>
              <a:tr h="3720712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Гастроэзофагеальная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рефлюксная</a:t>
                      </a:r>
                      <a:r>
                        <a:rPr lang="ru-RU" dirty="0" smtClean="0"/>
                        <a:t> болезнь (ГЭРБ), которая может привести к формированию кишечной метаплазии слизистой оболочки пищевода — пищевод </a:t>
                      </a:r>
                      <a:r>
                        <a:rPr lang="ru-RU" dirty="0" err="1" smtClean="0"/>
                        <a:t>Барретта</a:t>
                      </a:r>
                      <a:r>
                        <a:rPr lang="ru-RU" dirty="0" smtClean="0"/>
                        <a:t> (ПБ). В</a:t>
                      </a:r>
                      <a:r>
                        <a:rPr lang="ru-RU" baseline="0" dirty="0" smtClean="0"/>
                        <a:t> свою очередь на</a:t>
                      </a:r>
                      <a:r>
                        <a:rPr lang="ru-RU" dirty="0" smtClean="0"/>
                        <a:t> фоне ПБ может развиться АКП пищевода, который повышает риск возникновения опухоли в 30–125 раз по сравнению с общей популяцией. </a:t>
                      </a:r>
                    </a:p>
                    <a:p>
                      <a:r>
                        <a:rPr lang="ru-RU" dirty="0" smtClean="0"/>
                        <a:t>У 0,4–0,6 % пациентов с ПБ ежегодно развивается АКП и дисплазия высокой степени. </a:t>
                      </a:r>
                    </a:p>
                    <a:p>
                      <a:r>
                        <a:rPr lang="ru-RU" dirty="0" smtClean="0"/>
                        <a:t>Другими факторами риска развития АКП являются мужской пол, возраст, </a:t>
                      </a:r>
                      <a:r>
                        <a:rPr lang="ru-RU" dirty="0" err="1" smtClean="0"/>
                        <a:t>табакокурение</a:t>
                      </a:r>
                      <a:r>
                        <a:rPr lang="ru-RU" dirty="0" smtClean="0"/>
                        <a:t>, европеоидная раса, ожирение, а также генетические факторы (мутации генов </a:t>
                      </a:r>
                      <a:r>
                        <a:rPr lang="en-US" dirty="0" smtClean="0"/>
                        <a:t>CRTC1, BARX1, FOXF1, FOXP1 </a:t>
                      </a:r>
                      <a:r>
                        <a:rPr lang="ru-RU" dirty="0" smtClean="0"/>
                        <a:t>и </a:t>
                      </a:r>
                      <a:r>
                        <a:rPr lang="en-US" dirty="0" smtClean="0"/>
                        <a:t>TBX5</a:t>
                      </a:r>
                      <a:r>
                        <a:rPr lang="ru-RU" dirty="0" smtClean="0"/>
                        <a:t>).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Жалобы: изжога.</a:t>
                      </a:r>
                    </a:p>
                    <a:p>
                      <a:pPr algn="l"/>
                      <a:r>
                        <a:rPr lang="ru-RU" dirty="0" smtClean="0"/>
                        <a:t>Анамнез: </a:t>
                      </a:r>
                    </a:p>
                    <a:p>
                      <a:pPr algn="l"/>
                      <a:r>
                        <a:rPr lang="ru-RU" dirty="0" smtClean="0"/>
                        <a:t>курящие мужчины с ПБ старше 50 лет с повышенным ИМТ и/или абдоминальным ожирением. </a:t>
                      </a:r>
                    </a:p>
                    <a:p>
                      <a:pPr algn="l"/>
                      <a:r>
                        <a:rPr lang="ru-RU" dirty="0" smtClean="0"/>
                        <a:t>Пациенты длительно страдающие ГЭРБ и/или ПБ.</a:t>
                      </a:r>
                    </a:p>
                    <a:p>
                      <a:pPr algn="l"/>
                      <a:r>
                        <a:rPr lang="ru-RU" dirty="0" smtClean="0"/>
                        <a:t>Исследования: </a:t>
                      </a:r>
                      <a:r>
                        <a:rPr lang="ru-RU" dirty="0" err="1" smtClean="0"/>
                        <a:t>ЭГДС+биопсия</a:t>
                      </a:r>
                      <a:r>
                        <a:rPr lang="ru-RU" dirty="0" smtClean="0"/>
                        <a:t>, рентгенография</a:t>
                      </a:r>
                      <a:r>
                        <a:rPr lang="ru-RU" baseline="0" dirty="0" smtClean="0"/>
                        <a:t> пищевод с контрастированием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Хирургическое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6561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8735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-32380"/>
            <a:ext cx="9144000" cy="846667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Алгоритм при подозрении на АКП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Trapezoid 3"/>
          <p:cNvSpPr/>
          <p:nvPr/>
        </p:nvSpPr>
        <p:spPr>
          <a:xfrm>
            <a:off x="0" y="-3727"/>
            <a:ext cx="248471" cy="850394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40851" y="125901"/>
            <a:ext cx="5420809" cy="541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400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3898" t="24053" r="25058" b="15313"/>
          <a:stretch/>
        </p:blipFill>
        <p:spPr>
          <a:xfrm>
            <a:off x="1363577" y="793296"/>
            <a:ext cx="6416843" cy="428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37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-32380"/>
            <a:ext cx="9144000" cy="846667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Плоскоклеточный рак пищевода (ПРП)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Trapezoid 3"/>
          <p:cNvSpPr/>
          <p:nvPr/>
        </p:nvSpPr>
        <p:spPr>
          <a:xfrm>
            <a:off x="0" y="-3727"/>
            <a:ext cx="248471" cy="850394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40851" y="125901"/>
            <a:ext cx="5420809" cy="541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400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85650" y="918806"/>
            <a:ext cx="8780550" cy="3974281"/>
          </a:xfrm>
        </p:spPr>
        <p:txBody>
          <a:bodyPr>
            <a:norm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200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7983579"/>
              </p:ext>
            </p:extLst>
          </p:nvPr>
        </p:nvGraphicFramePr>
        <p:xfrm>
          <a:off x="209325" y="794839"/>
          <a:ext cx="8725347" cy="40178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976">
                  <a:extLst>
                    <a:ext uri="{9D8B030D-6E8A-4147-A177-3AD203B41FA5}">
                      <a16:colId xmlns:a16="http://schemas.microsoft.com/office/drawing/2014/main" xmlns="" val="3293199338"/>
                    </a:ext>
                  </a:extLst>
                </a:gridCol>
                <a:gridCol w="4516341">
                  <a:extLst>
                    <a:ext uri="{9D8B030D-6E8A-4147-A177-3AD203B41FA5}">
                      <a16:colId xmlns:a16="http://schemas.microsoft.com/office/drawing/2014/main" xmlns="" val="69252538"/>
                    </a:ext>
                  </a:extLst>
                </a:gridCol>
                <a:gridCol w="1365030">
                  <a:extLst>
                    <a:ext uri="{9D8B030D-6E8A-4147-A177-3AD203B41FA5}">
                      <a16:colId xmlns:a16="http://schemas.microsoft.com/office/drawing/2014/main" xmlns="" val="2112418929"/>
                    </a:ext>
                  </a:extLst>
                </a:gridCol>
              </a:tblGrid>
              <a:tr h="271946"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Предрасполагающие</a:t>
                      </a:r>
                      <a:r>
                        <a:rPr lang="ru-RU" baseline="0" dirty="0" smtClean="0"/>
                        <a:t> факторы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Диагностика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Лечение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65237360"/>
                  </a:ext>
                </a:extLst>
              </a:tr>
              <a:tr h="3720712"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Предраковыми заболеваниями, приводящим к развитию ПРП, относятся </a:t>
                      </a:r>
                      <a:r>
                        <a:rPr lang="ru-RU" dirty="0" err="1" smtClean="0"/>
                        <a:t>ахалазия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кардии</a:t>
                      </a:r>
                      <a:r>
                        <a:rPr lang="ru-RU" dirty="0" smtClean="0"/>
                        <a:t>, дивертикулы пищевода, опухоли головы или шеи, химические и термические ожоги пищевода, ожирение. </a:t>
                      </a:r>
                    </a:p>
                    <a:p>
                      <a:r>
                        <a:rPr lang="ru-RU" dirty="0" smtClean="0"/>
                        <a:t>У 1–2 % пациентов с плоскоклеточным раком органов головы и шеи при более тщательном обследовании выявляют также рак пищевода. Развитию ПРП предшествует хроническое раздражение и воспаление слизистой оболочки стенки пищевода.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Жалобы: на</a:t>
                      </a:r>
                      <a:r>
                        <a:rPr lang="ru-RU" baseline="0" dirty="0" smtClean="0"/>
                        <a:t> диспепсию</a:t>
                      </a:r>
                      <a:r>
                        <a:rPr lang="ru-RU" dirty="0" smtClean="0"/>
                        <a:t>.</a:t>
                      </a:r>
                    </a:p>
                    <a:p>
                      <a:pPr algn="l"/>
                      <a:r>
                        <a:rPr lang="ru-RU" dirty="0" smtClean="0"/>
                        <a:t>Анамнез: </a:t>
                      </a:r>
                    </a:p>
                    <a:p>
                      <a:pPr algn="l"/>
                      <a:r>
                        <a:rPr lang="ru-RU" dirty="0" smtClean="0"/>
                        <a:t>в группу высокого риска развития ПРП включаются мужчины в возрасте от 45 до 70 лет, имеющие наследственную отягощенность по раку пищевода, предъявляющие диспепсические жалобы, особенно сопровождающиеся дисфагией, имеющие в анамнезе злоупотребление алкоголем, курение, перенесшие раньше (10–15 лет назад) термический ожог пищевода, а также пациенты с диагностированными ранее предраковыми заболеваниями (</a:t>
                      </a:r>
                      <a:r>
                        <a:rPr lang="ru-RU" dirty="0" err="1" smtClean="0"/>
                        <a:t>ахалазия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кардии</a:t>
                      </a:r>
                      <a:r>
                        <a:rPr lang="ru-RU" dirty="0" smtClean="0"/>
                        <a:t> и др.)</a:t>
                      </a:r>
                    </a:p>
                    <a:p>
                      <a:pPr algn="l"/>
                      <a:r>
                        <a:rPr lang="ru-RU" dirty="0" smtClean="0"/>
                        <a:t>Исследования: ЭГДС (</a:t>
                      </a:r>
                      <a:r>
                        <a:rPr lang="ru-RU" dirty="0" err="1" smtClean="0"/>
                        <a:t>узкоспектральная</a:t>
                      </a:r>
                      <a:r>
                        <a:rPr lang="ru-RU" dirty="0" smtClean="0"/>
                        <a:t>  (NBI), </a:t>
                      </a:r>
                      <a:r>
                        <a:rPr lang="ru-RU" dirty="0" err="1" smtClean="0"/>
                        <a:t>хромоэндоскопию</a:t>
                      </a:r>
                      <a:r>
                        <a:rPr lang="ru-RU" dirty="0" smtClean="0"/>
                        <a:t> (ЭГДС с окрашиванием слизистой оболочки желудка индигокармином) и эндоскопию с увеличением)+биопсия, </a:t>
                      </a:r>
                    </a:p>
                    <a:p>
                      <a:pPr algn="l"/>
                      <a:r>
                        <a:rPr lang="ru-RU" dirty="0" smtClean="0"/>
                        <a:t>рентгенография</a:t>
                      </a:r>
                      <a:r>
                        <a:rPr lang="ru-RU" baseline="0" dirty="0" smtClean="0"/>
                        <a:t> пищевод с контрастированием.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Хирургическое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6561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791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-32380"/>
            <a:ext cx="9144000" cy="846667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Алгоритм при подозрении на ПРП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Trapezoid 3"/>
          <p:cNvSpPr/>
          <p:nvPr/>
        </p:nvSpPr>
        <p:spPr>
          <a:xfrm>
            <a:off x="0" y="-3727"/>
            <a:ext cx="248471" cy="850394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40851" y="125901"/>
            <a:ext cx="5420809" cy="541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400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4123" t="26559" r="25263" b="34922"/>
          <a:stretch/>
        </p:blipFill>
        <p:spPr>
          <a:xfrm>
            <a:off x="82074" y="943915"/>
            <a:ext cx="9061926" cy="3879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68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-32380"/>
            <a:ext cx="9144000" cy="846667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Рак желудка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Trapezoid 3"/>
          <p:cNvSpPr/>
          <p:nvPr/>
        </p:nvSpPr>
        <p:spPr>
          <a:xfrm>
            <a:off x="0" y="-3727"/>
            <a:ext cx="248471" cy="850394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40851" y="125901"/>
            <a:ext cx="5420809" cy="541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400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972776"/>
              </p:ext>
            </p:extLst>
          </p:nvPr>
        </p:nvGraphicFramePr>
        <p:xfrm>
          <a:off x="248472" y="1097280"/>
          <a:ext cx="8692328" cy="3886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5128">
                  <a:extLst>
                    <a:ext uri="{9D8B030D-6E8A-4147-A177-3AD203B41FA5}">
                      <a16:colId xmlns:a16="http://schemas.microsoft.com/office/drawing/2014/main" xmlns="" val="3293199338"/>
                    </a:ext>
                  </a:extLst>
                </a:gridCol>
                <a:gridCol w="4267200">
                  <a:extLst>
                    <a:ext uri="{9D8B030D-6E8A-4147-A177-3AD203B41FA5}">
                      <a16:colId xmlns:a16="http://schemas.microsoft.com/office/drawing/2014/main" xmlns="" val="69252538"/>
                    </a:ext>
                  </a:extLst>
                </a:gridCol>
              </a:tblGrid>
              <a:tr h="445904"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Предрасполагающие</a:t>
                      </a:r>
                      <a:r>
                        <a:rPr lang="ru-RU" baseline="0" dirty="0" smtClean="0"/>
                        <a:t> факторы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Предраковые</a:t>
                      </a:r>
                      <a:r>
                        <a:rPr lang="ru-RU" baseline="0" dirty="0" smtClean="0"/>
                        <a:t> заболевания</a:t>
                      </a:r>
                      <a:endParaRPr lang="ru-RU" dirty="0"/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652373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 факторам риска, способствующим возникновению РЖ, относят наследственную предрасположенность, А(II) группу крови, низкий социально-экономический уровень, злоупотребление алкоголем и курение, недостаточное употребление свежих овощей и фруктов (дефицит витамина С), избыточное потребление поваренной соли, высокое содержание нитратов в продуктах питания, приводящих к образованию </a:t>
                      </a:r>
                      <a:r>
                        <a:rPr lang="ru-RU" dirty="0" err="1" smtClean="0"/>
                        <a:t>нитрозаминов</a:t>
                      </a:r>
                      <a:r>
                        <a:rPr lang="ru-RU" dirty="0" smtClean="0"/>
                        <a:t> из белков пищи и других канцерогенных веществ (например, 3,4-бензпиренов, выделяющихся при копчении мясных и рыбных продуктов). </a:t>
                      </a:r>
                    </a:p>
                    <a:p>
                      <a:r>
                        <a:rPr lang="ru-RU" dirty="0" smtClean="0"/>
                        <a:t>Однако самым важным фактором риска развития РЖ является инфекция </a:t>
                      </a:r>
                      <a:r>
                        <a:rPr lang="ru-RU" dirty="0" err="1" smtClean="0"/>
                        <a:t>Helicobacter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pylori</a:t>
                      </a:r>
                      <a:r>
                        <a:rPr lang="ru-RU" dirty="0" smtClean="0"/>
                        <a:t>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Хронический </a:t>
                      </a:r>
                      <a:r>
                        <a:rPr lang="ru-RU" dirty="0" err="1" smtClean="0"/>
                        <a:t>неатрофический</a:t>
                      </a:r>
                      <a:r>
                        <a:rPr lang="ru-RU" dirty="0" smtClean="0"/>
                        <a:t> H. </a:t>
                      </a:r>
                      <a:r>
                        <a:rPr lang="ru-RU" dirty="0" err="1" smtClean="0"/>
                        <a:t>рylori</a:t>
                      </a:r>
                      <a:r>
                        <a:rPr lang="ru-RU" dirty="0" smtClean="0"/>
                        <a:t> ассоциированный гастрит – риск</a:t>
                      </a:r>
                      <a:r>
                        <a:rPr lang="ru-RU" baseline="0" dirty="0" smtClean="0"/>
                        <a:t> РЖ 0,8%</a:t>
                      </a:r>
                      <a:endParaRPr lang="ru-RU" dirty="0" smtClean="0"/>
                    </a:p>
                    <a:p>
                      <a:r>
                        <a:rPr lang="ru-RU" dirty="0" smtClean="0"/>
                        <a:t>Мультифокальный хронический атрофический гастрит</a:t>
                      </a:r>
                      <a:r>
                        <a:rPr lang="ru-RU" baseline="0" dirty="0" smtClean="0"/>
                        <a:t> – риск РЖ 1,8%.</a:t>
                      </a:r>
                      <a:endParaRPr lang="ru-RU" dirty="0" smtClean="0"/>
                    </a:p>
                    <a:p>
                      <a:r>
                        <a:rPr lang="ru-RU" dirty="0" smtClean="0"/>
                        <a:t>Кишечная метаплазия – риск РЖ 4%</a:t>
                      </a:r>
                      <a:r>
                        <a:rPr lang="ru-RU" baseline="0" dirty="0" smtClean="0"/>
                        <a:t>.</a:t>
                      </a:r>
                    </a:p>
                    <a:p>
                      <a:r>
                        <a:rPr lang="ru-RU" baseline="0" dirty="0" err="1" smtClean="0"/>
                        <a:t>И</a:t>
                      </a:r>
                      <a:r>
                        <a:rPr lang="ru-RU" dirty="0" err="1" smtClean="0"/>
                        <a:t>нтраэпителиальная</a:t>
                      </a:r>
                      <a:r>
                        <a:rPr lang="ru-RU" dirty="0" smtClean="0"/>
                        <a:t> неоплазия низкой степени (дисплазию I–II степени)</a:t>
                      </a:r>
                      <a:r>
                        <a:rPr lang="ru-RU" baseline="0" dirty="0" smtClean="0"/>
                        <a:t> – риск РЖ 33%.</a:t>
                      </a:r>
                      <a:endParaRPr lang="ru-RU" dirty="0" smtClean="0"/>
                    </a:p>
                    <a:p>
                      <a:r>
                        <a:rPr lang="ru-RU" dirty="0" err="1" smtClean="0"/>
                        <a:t>Интраэпителиальную</a:t>
                      </a:r>
                      <a:r>
                        <a:rPr lang="ru-RU" dirty="0" smtClean="0"/>
                        <a:t> неоплазию высокой степени (дисплазию III степени)</a:t>
                      </a:r>
                      <a:r>
                        <a:rPr lang="ru-RU" baseline="0" dirty="0" smtClean="0"/>
                        <a:t> – является </a:t>
                      </a:r>
                      <a:r>
                        <a:rPr lang="ru-RU" dirty="0" err="1" smtClean="0"/>
                        <a:t>cancer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in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situ</a:t>
                      </a:r>
                      <a:r>
                        <a:rPr lang="ru-RU" dirty="0" smtClean="0"/>
                        <a:t> </a:t>
                      </a:r>
                    </a:p>
                    <a:p>
                      <a:r>
                        <a:rPr lang="ru-RU" dirty="0" smtClean="0"/>
                        <a:t>К другим заболеваниям, на фоне которых чаще развивается РЖ, относятся аутоиммунный гастрит (часто у больных с В12-дефицитной анемией), </a:t>
                      </a:r>
                      <a:r>
                        <a:rPr lang="ru-RU" dirty="0" err="1" smtClean="0"/>
                        <a:t>полипоз</a:t>
                      </a:r>
                      <a:r>
                        <a:rPr lang="ru-RU" dirty="0" smtClean="0"/>
                        <a:t> желудка (особенно </a:t>
                      </a:r>
                      <a:r>
                        <a:rPr lang="ru-RU" dirty="0" err="1" smtClean="0"/>
                        <a:t>аденоматозные</a:t>
                      </a:r>
                      <a:r>
                        <a:rPr lang="ru-RU" dirty="0" smtClean="0"/>
                        <a:t> полипы); гастрит культи желудка у пациентов, перенесших операцию резекции желудка (обычно по поводу язвенной болезни).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6561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906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-32380"/>
            <a:ext cx="9144000" cy="846667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Рак желудка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Trapezoid 3"/>
          <p:cNvSpPr/>
          <p:nvPr/>
        </p:nvSpPr>
        <p:spPr>
          <a:xfrm>
            <a:off x="0" y="-3727"/>
            <a:ext cx="248471" cy="850394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40851" y="125901"/>
            <a:ext cx="5420809" cy="541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400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2495298"/>
              </p:ext>
            </p:extLst>
          </p:nvPr>
        </p:nvGraphicFramePr>
        <p:xfrm>
          <a:off x="95416" y="806336"/>
          <a:ext cx="8937266" cy="42406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26513">
                  <a:extLst>
                    <a:ext uri="{9D8B030D-6E8A-4147-A177-3AD203B41FA5}">
                      <a16:colId xmlns:a16="http://schemas.microsoft.com/office/drawing/2014/main" xmlns="" val="3293199338"/>
                    </a:ext>
                  </a:extLst>
                </a:gridCol>
                <a:gridCol w="1410753">
                  <a:extLst>
                    <a:ext uri="{9D8B030D-6E8A-4147-A177-3AD203B41FA5}">
                      <a16:colId xmlns:a16="http://schemas.microsoft.com/office/drawing/2014/main" xmlns="" val="69252538"/>
                    </a:ext>
                  </a:extLst>
                </a:gridCol>
              </a:tblGrid>
              <a:tr h="445904">
                <a:tc>
                  <a:txBody>
                    <a:bodyPr/>
                    <a:lstStyle/>
                    <a:p>
                      <a:r>
                        <a:rPr lang="ru-RU" dirty="0" smtClean="0"/>
                        <a:t>Диагностика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Лечение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652373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Жалобы: на диспепсию (боли и чувство жжения в </a:t>
                      </a:r>
                      <a:r>
                        <a:rPr lang="ru-RU" dirty="0" err="1" smtClean="0"/>
                        <a:t>эпигастрии</a:t>
                      </a:r>
                      <a:r>
                        <a:rPr lang="ru-RU" dirty="0" smtClean="0"/>
                        <a:t>, тяжесть и ощущение переполнения в подложечной области, усиливающиеся после еды, тошнота и отрыжка). У 1% пациентов</a:t>
                      </a:r>
                      <a:r>
                        <a:rPr lang="ru-RU" baseline="0" dirty="0" smtClean="0"/>
                        <a:t> с диспепсией выявляется РЖ.</a:t>
                      </a:r>
                    </a:p>
                    <a:p>
                      <a:r>
                        <a:rPr lang="ru-RU" baseline="0" dirty="0" smtClean="0"/>
                        <a:t>Анамнез: </a:t>
                      </a:r>
                      <a:r>
                        <a:rPr lang="ru-RU" dirty="0" smtClean="0"/>
                        <a:t>в группу высокого риска развития РЖ включаются пациенты старше 50 лет, имеющие наследственную отягощенность по РЖ, предъявляющие диспепсические жалобы; больные, перенесшие раньше (10–15 лет назад) операцию резекции желудка по поводу язвенной болезни, а также пациенты с диагностированными прежде предраковыми заболеваниями (аутоиммунный гастрит, </a:t>
                      </a:r>
                      <a:r>
                        <a:rPr lang="ru-RU" dirty="0" err="1" smtClean="0"/>
                        <a:t>полипоз</a:t>
                      </a:r>
                      <a:r>
                        <a:rPr lang="ru-RU" dirty="0" smtClean="0"/>
                        <a:t> желудка и др.).</a:t>
                      </a:r>
                    </a:p>
                    <a:p>
                      <a:r>
                        <a:rPr lang="ru-RU" dirty="0" smtClean="0"/>
                        <a:t>Исследования:</a:t>
                      </a:r>
                    </a:p>
                    <a:p>
                      <a:r>
                        <a:rPr lang="ru-RU" dirty="0" smtClean="0"/>
                        <a:t>Пациентам с высоким риском развития РЖ с целью его обнаружения на ранней стадии проводится ЭГДС, которая сопровождается взятием биопсии из пяти стандартных точек (малая и большая кривизна тела желудка, малая и большая кривизна </a:t>
                      </a:r>
                      <a:r>
                        <a:rPr lang="ru-RU" dirty="0" err="1" smtClean="0"/>
                        <a:t>антрального</a:t>
                      </a:r>
                      <a:r>
                        <a:rPr lang="ru-RU" dirty="0" smtClean="0"/>
                        <a:t> отдела, угол желудка), а также из других измененных участков слизистой оболочки с последующей морфологической оценкой выраженности атрофии и кишечной метаплазии, указывающей на степень риска развития опухоли. При наличии выраженной атрофии и кишечной метаплазии пациенты подлежат диспансерному наблюдению с ежегодным проведением ЭГДС, которая позволяет выявить РЖ на ранней стадии.</a:t>
                      </a:r>
                    </a:p>
                    <a:p>
                      <a:r>
                        <a:rPr lang="ru-RU" dirty="0" smtClean="0"/>
                        <a:t>Определение уровня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пипсиногена</a:t>
                      </a:r>
                      <a:r>
                        <a:rPr lang="ru-RU" baseline="0" dirty="0" smtClean="0"/>
                        <a:t> (ПГ) 1 и </a:t>
                      </a:r>
                      <a:r>
                        <a:rPr lang="ru-RU" baseline="0" dirty="0" err="1" smtClean="0"/>
                        <a:t>пипсиногена</a:t>
                      </a:r>
                      <a:r>
                        <a:rPr lang="ru-RU" baseline="0" dirty="0" smtClean="0"/>
                        <a:t> 2 и их соотношения.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Хирургическое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6561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4350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-32380"/>
            <a:ext cx="9144000" cy="846667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Алгоритм при подозрении на РЖ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Trapezoid 3"/>
          <p:cNvSpPr/>
          <p:nvPr/>
        </p:nvSpPr>
        <p:spPr>
          <a:xfrm>
            <a:off x="0" y="-3727"/>
            <a:ext cx="248471" cy="850394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40851" y="125901"/>
            <a:ext cx="5420809" cy="541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400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6404" t="22193" r="27632" b="15429"/>
          <a:stretch/>
        </p:blipFill>
        <p:spPr>
          <a:xfrm>
            <a:off x="1728535" y="796861"/>
            <a:ext cx="5686927" cy="4341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41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4326"/>
            <a:ext cx="9144000" cy="846667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Рак поджелудочной железы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Trapezoid 3"/>
          <p:cNvSpPr/>
          <p:nvPr/>
        </p:nvSpPr>
        <p:spPr>
          <a:xfrm>
            <a:off x="0" y="-3727"/>
            <a:ext cx="248471" cy="850394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40851" y="125901"/>
            <a:ext cx="5420809" cy="541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400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6236436"/>
              </p:ext>
            </p:extLst>
          </p:nvPr>
        </p:nvGraphicFramePr>
        <p:xfrm>
          <a:off x="79514" y="875320"/>
          <a:ext cx="8962885" cy="4166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6586">
                  <a:extLst>
                    <a:ext uri="{9D8B030D-6E8A-4147-A177-3AD203B41FA5}">
                      <a16:colId xmlns:a16="http://schemas.microsoft.com/office/drawing/2014/main" xmlns="" val="3293199338"/>
                    </a:ext>
                  </a:extLst>
                </a:gridCol>
                <a:gridCol w="6407306">
                  <a:extLst>
                    <a:ext uri="{9D8B030D-6E8A-4147-A177-3AD203B41FA5}">
                      <a16:colId xmlns:a16="http://schemas.microsoft.com/office/drawing/2014/main" xmlns="" val="69252538"/>
                    </a:ext>
                  </a:extLst>
                </a:gridCol>
                <a:gridCol w="818993">
                  <a:extLst>
                    <a:ext uri="{9D8B030D-6E8A-4147-A177-3AD203B41FA5}">
                      <a16:colId xmlns:a16="http://schemas.microsoft.com/office/drawing/2014/main" xmlns="" val="3267690925"/>
                    </a:ext>
                  </a:extLst>
                </a:gridCol>
              </a:tblGrid>
              <a:tr h="599508"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Предрасполагаю-</a:t>
                      </a:r>
                      <a:r>
                        <a:rPr lang="ru-RU" dirty="0" err="1" smtClean="0"/>
                        <a:t>щие</a:t>
                      </a:r>
                      <a:r>
                        <a:rPr lang="ru-RU" baseline="0" dirty="0" smtClean="0"/>
                        <a:t> факторы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Диагностика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Лече-ние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65237360"/>
                  </a:ext>
                </a:extLst>
              </a:tr>
              <a:tr h="3567072">
                <a:tc>
                  <a:txBody>
                    <a:bodyPr/>
                    <a:lstStyle/>
                    <a:p>
                      <a:r>
                        <a:rPr lang="ru-RU" dirty="0" smtClean="0"/>
                        <a:t>Наследственный (семейный) и тропический хронический панкреатит (ХП), </a:t>
                      </a:r>
                    </a:p>
                    <a:p>
                      <a:r>
                        <a:rPr lang="ru-RU" dirty="0" smtClean="0"/>
                        <a:t>сахарный диабет, </a:t>
                      </a:r>
                    </a:p>
                    <a:p>
                      <a:r>
                        <a:rPr lang="ru-RU" dirty="0" smtClean="0"/>
                        <a:t>отягощенный семейный анамнез по РПЖ, </a:t>
                      </a:r>
                    </a:p>
                    <a:p>
                      <a:r>
                        <a:rPr lang="ru-RU" dirty="0" smtClean="0"/>
                        <a:t>возраст старше 50 лет, </a:t>
                      </a:r>
                    </a:p>
                    <a:p>
                      <a:r>
                        <a:rPr lang="ru-RU" dirty="0" smtClean="0"/>
                        <a:t>курение, </a:t>
                      </a:r>
                    </a:p>
                    <a:p>
                      <a:r>
                        <a:rPr lang="ru-RU" dirty="0" smtClean="0"/>
                        <a:t>злоупотребление алкоголем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Жалобы: на</a:t>
                      </a:r>
                      <a:r>
                        <a:rPr lang="ru-RU" baseline="0" dirty="0" smtClean="0"/>
                        <a:t> диспепсию.</a:t>
                      </a:r>
                    </a:p>
                    <a:p>
                      <a:r>
                        <a:rPr lang="ru-RU" baseline="0" dirty="0" smtClean="0"/>
                        <a:t>Анамнез:</a:t>
                      </a:r>
                    </a:p>
                    <a:p>
                      <a:r>
                        <a:rPr lang="ru-RU" dirty="0" smtClean="0"/>
                        <a:t>• ХП с длительным анамнезом (более 10– 20 лет); • семейного анамнеза ХП (с возраста 20 лет в случае отсутствия данных за семейный ХП, вне зависимости от возраста — при наличии подтвержденного семейного ХП); • семейного анамнеза РПЖ (с возраста 30 лет при отсутствии курения); • синдромов </a:t>
                      </a:r>
                      <a:r>
                        <a:rPr lang="ru-RU" dirty="0" err="1" smtClean="0"/>
                        <a:t>Пейтца</a:t>
                      </a:r>
                      <a:r>
                        <a:rPr lang="ru-RU" dirty="0" smtClean="0"/>
                        <a:t>—</a:t>
                      </a:r>
                      <a:r>
                        <a:rPr lang="ru-RU" dirty="0" err="1" smtClean="0"/>
                        <a:t>Егерса</a:t>
                      </a:r>
                      <a:r>
                        <a:rPr lang="ru-RU" dirty="0" smtClean="0"/>
                        <a:t>, Линча, семейной атипичной множественной меланомы (FAMMM) и синдрома наследственного рака молочной железы и яичников, связанного с мутациями генов BRCA1/2, — с возраста 30 лет при отсутствии курения.</a:t>
                      </a:r>
                    </a:p>
                    <a:p>
                      <a:r>
                        <a:rPr lang="ru-RU" dirty="0" smtClean="0"/>
                        <a:t>Исследования:</a:t>
                      </a:r>
                    </a:p>
                    <a:p>
                      <a:r>
                        <a:rPr lang="ru-RU" dirty="0" smtClean="0"/>
                        <a:t>методами скрининга служат УЗИ органов брюшной полости, которое проводится 2–3 раза в год; исследование уровня </a:t>
                      </a:r>
                      <a:r>
                        <a:rPr lang="ru-RU" dirty="0" err="1" smtClean="0"/>
                        <a:t>онкомаркера</a:t>
                      </a:r>
                      <a:r>
                        <a:rPr lang="ru-RU" dirty="0" smtClean="0"/>
                        <a:t> СА 19-9 в крови (1 раз в год), КТ, </a:t>
                      </a:r>
                      <a:r>
                        <a:rPr lang="ru-RU" dirty="0" err="1" smtClean="0"/>
                        <a:t>эндосонография</a:t>
                      </a:r>
                      <a:r>
                        <a:rPr lang="ru-RU" dirty="0" smtClean="0"/>
                        <a:t> или МРТ поджелудочной железы (1–2 раза в год).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Хирур</a:t>
                      </a:r>
                      <a:r>
                        <a:rPr lang="ru-RU" dirty="0" smtClean="0"/>
                        <a:t>-</a:t>
                      </a:r>
                      <a:r>
                        <a:rPr lang="ru-RU" dirty="0" err="1" smtClean="0"/>
                        <a:t>гичес</a:t>
                      </a:r>
                      <a:r>
                        <a:rPr lang="ru-RU" dirty="0" smtClean="0"/>
                        <a:t>-кое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6561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421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-32380"/>
            <a:ext cx="9144000" cy="846667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Алгоритм при подозрении на РПЖ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Trapezoid 3"/>
          <p:cNvSpPr/>
          <p:nvPr/>
        </p:nvSpPr>
        <p:spPr>
          <a:xfrm>
            <a:off x="0" y="-3727"/>
            <a:ext cx="248471" cy="850394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40851" y="125901"/>
            <a:ext cx="5420809" cy="541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400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4123" t="21569" r="25088" b="16989"/>
          <a:stretch/>
        </p:blipFill>
        <p:spPr>
          <a:xfrm>
            <a:off x="1684421" y="796861"/>
            <a:ext cx="6336632" cy="4311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48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27920"/>
            <a:ext cx="9144000" cy="846667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пищеварительной системы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rapezoid 3"/>
          <p:cNvSpPr/>
          <p:nvPr/>
        </p:nvSpPr>
        <p:spPr>
          <a:xfrm>
            <a:off x="0" y="-3727"/>
            <a:ext cx="248471" cy="850394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40851" y="125901"/>
            <a:ext cx="5420809" cy="541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400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3499" y="848870"/>
            <a:ext cx="3358095" cy="4294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91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-32380"/>
            <a:ext cx="9144000" cy="846667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Опухоли печени, желчных протоков и желчного пузыря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Trapezoid 3"/>
          <p:cNvSpPr/>
          <p:nvPr/>
        </p:nvSpPr>
        <p:spPr>
          <a:xfrm>
            <a:off x="0" y="-3727"/>
            <a:ext cx="248471" cy="850394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40851" y="125901"/>
            <a:ext cx="5420809" cy="541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400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2755712"/>
              </p:ext>
            </p:extLst>
          </p:nvPr>
        </p:nvGraphicFramePr>
        <p:xfrm>
          <a:off x="79514" y="914401"/>
          <a:ext cx="9008827" cy="41892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0865">
                  <a:extLst>
                    <a:ext uri="{9D8B030D-6E8A-4147-A177-3AD203B41FA5}">
                      <a16:colId xmlns:a16="http://schemas.microsoft.com/office/drawing/2014/main" xmlns="" val="3293199338"/>
                    </a:ext>
                  </a:extLst>
                </a:gridCol>
                <a:gridCol w="2806626">
                  <a:extLst>
                    <a:ext uri="{9D8B030D-6E8A-4147-A177-3AD203B41FA5}">
                      <a16:colId xmlns:a16="http://schemas.microsoft.com/office/drawing/2014/main" xmlns="" val="69252538"/>
                    </a:ext>
                  </a:extLst>
                </a:gridCol>
                <a:gridCol w="2751336">
                  <a:extLst>
                    <a:ext uri="{9D8B030D-6E8A-4147-A177-3AD203B41FA5}">
                      <a16:colId xmlns:a16="http://schemas.microsoft.com/office/drawing/2014/main" xmlns="" val="2112418929"/>
                    </a:ext>
                  </a:extLst>
                </a:gridCol>
              </a:tblGrid>
              <a:tr h="514804"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Предрасполагающие</a:t>
                      </a:r>
                      <a:r>
                        <a:rPr lang="ru-RU" baseline="0" dirty="0" smtClean="0"/>
                        <a:t> факторы ГЦР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Предрасполагающие</a:t>
                      </a:r>
                      <a:r>
                        <a:rPr lang="ru-RU" baseline="0" dirty="0" smtClean="0"/>
                        <a:t> факторы ХЦК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Предрасполагающие</a:t>
                      </a:r>
                      <a:r>
                        <a:rPr lang="ru-RU" baseline="0" dirty="0" smtClean="0"/>
                        <a:t> факторы РЖП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65237360"/>
                  </a:ext>
                </a:extLst>
              </a:tr>
              <a:tr h="3674423">
                <a:tc>
                  <a:txBody>
                    <a:bodyPr/>
                    <a:lstStyle/>
                    <a:p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Хронический вирусный гепатита В, хронический вирусный гепатита С и ЦП </a:t>
                      </a:r>
                    </a:p>
                    <a:p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Развитие алкогольного ЦП многократно повышает вероятность возникновения ГЦК.</a:t>
                      </a:r>
                    </a:p>
                    <a:p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Применение пероральных контрацептивов и анаболических стероидов, курение, мембранозная обструкция нижней полой вены и ряд редких наследственных метаболических болезней, среди которых наиболее важным является наследственный </a:t>
                      </a:r>
                      <a:r>
                        <a:rPr lang="ru-RU" sz="135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гемохроматоз</a:t>
                      </a: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также</a:t>
                      </a:r>
                      <a:r>
                        <a:rPr lang="ru-RU" sz="135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повышают риск ГЦР</a:t>
                      </a: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Способствую риску развития ГЦР сахарный диабет и ожирение. </a:t>
                      </a:r>
                      <a:endParaRPr lang="ru-RU" sz="135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Первичный </a:t>
                      </a:r>
                      <a:r>
                        <a:rPr lang="ru-RU" sz="135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склерозирующий</a:t>
                      </a: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холангит (ПСХ), который чаще развивается у мужчин и в большинстве случаев ассоциирован с воспалительным заболеванием кишечника.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Фоном</a:t>
                      </a:r>
                      <a:r>
                        <a:rPr lang="ru-RU" baseline="0" dirty="0" smtClean="0"/>
                        <a:t> для развития РЖП является наличие</a:t>
                      </a:r>
                      <a:r>
                        <a:rPr lang="ru-RU" dirty="0" smtClean="0"/>
                        <a:t> конкрементов в желчном пузыре. </a:t>
                      </a:r>
                    </a:p>
                    <a:p>
                      <a:r>
                        <a:rPr lang="ru-RU" dirty="0" smtClean="0"/>
                        <a:t>При выполнении </a:t>
                      </a:r>
                      <a:r>
                        <a:rPr lang="ru-RU" dirty="0" err="1" smtClean="0"/>
                        <a:t>холецистэктомии</a:t>
                      </a:r>
                      <a:r>
                        <a:rPr lang="ru-RU" dirty="0" smtClean="0"/>
                        <a:t> рак желчного пузыря обнаруживается в 1–3 % случаев.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6561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25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-32380"/>
            <a:ext cx="9144000" cy="846667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Опухоли печени, желчных протоков и желчного пузыря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Trapezoid 3"/>
          <p:cNvSpPr/>
          <p:nvPr/>
        </p:nvSpPr>
        <p:spPr>
          <a:xfrm>
            <a:off x="0" y="-3727"/>
            <a:ext cx="248471" cy="850394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40851" y="125901"/>
            <a:ext cx="5420809" cy="541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400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8292217"/>
              </p:ext>
            </p:extLst>
          </p:nvPr>
        </p:nvGraphicFramePr>
        <p:xfrm>
          <a:off x="318052" y="1040264"/>
          <a:ext cx="8714629" cy="3886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14629">
                  <a:extLst>
                    <a:ext uri="{9D8B030D-6E8A-4147-A177-3AD203B41FA5}">
                      <a16:colId xmlns:a16="http://schemas.microsoft.com/office/drawing/2014/main" xmlns="" val="32931993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Диагностика:</a:t>
                      </a:r>
                      <a:endParaRPr lang="ru-RU" dirty="0"/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652373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Жалобы:</a:t>
                      </a:r>
                      <a:r>
                        <a:rPr lang="ru-RU" baseline="0" dirty="0" smtClean="0"/>
                        <a:t> соответствуют тем заболеваниям, на фоне которых развивается ЗНО</a:t>
                      </a:r>
                    </a:p>
                    <a:p>
                      <a:r>
                        <a:rPr lang="ru-RU" baseline="0" dirty="0" smtClean="0"/>
                        <a:t>Анамнез:</a:t>
                      </a:r>
                    </a:p>
                    <a:p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ЦП вирусной этиологии класса А/B по </a:t>
                      </a:r>
                      <a:r>
                        <a:rPr lang="ru-RU" sz="135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Чайлду</a:t>
                      </a: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—Пью; </a:t>
                      </a:r>
                    </a:p>
                    <a:p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хронический гепатит В без формирования ЦП с признаками активности гепатита или после проведения противовирусной терапии и наличием ГЦК у родственников первой линии; </a:t>
                      </a:r>
                    </a:p>
                    <a:p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хронический гепатит С на стадии выраженного фиброза (F3–F4 по METAVIR), в том числе у пациентов после успешного противовирусного лечения </a:t>
                      </a:r>
                    </a:p>
                    <a:p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пациенты азиатского происхождения, мужского пола — старше 40 и женского — старше 50 лет; </a:t>
                      </a:r>
                    </a:p>
                    <a:p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с алкогольной болезнью печени; </a:t>
                      </a:r>
                    </a:p>
                    <a:p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с болезнями накопления (болезнь Вильсона— Коновалова, наследственный </a:t>
                      </a:r>
                      <a:r>
                        <a:rPr lang="ru-RU" sz="135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гемохроматоз</a:t>
                      </a: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); </a:t>
                      </a:r>
                    </a:p>
                    <a:p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с неалкогольным </a:t>
                      </a:r>
                      <a:r>
                        <a:rPr lang="ru-RU" sz="135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стеатогепатитом</a:t>
                      </a: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ассоциированным с сахарным диабетом и ожирением; </a:t>
                      </a:r>
                    </a:p>
                    <a:p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с первичным </a:t>
                      </a:r>
                      <a:r>
                        <a:rPr lang="ru-RU" sz="135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билиарным</a:t>
                      </a: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ЦП.</a:t>
                      </a:r>
                      <a:endParaRPr lang="ru-RU" baseline="0" dirty="0" smtClean="0"/>
                    </a:p>
                    <a:p>
                      <a:r>
                        <a:rPr lang="ru-RU" baseline="0" dirty="0" smtClean="0"/>
                        <a:t>Исследования:</a:t>
                      </a:r>
                    </a:p>
                    <a:p>
                      <a:r>
                        <a:rPr lang="ru-RU" baseline="0" dirty="0" smtClean="0"/>
                        <a:t>АФП,</a:t>
                      </a:r>
                    </a:p>
                    <a:p>
                      <a:r>
                        <a:rPr lang="ru-RU" baseline="0" dirty="0" smtClean="0"/>
                        <a:t>УЗИ,</a:t>
                      </a:r>
                    </a:p>
                    <a:p>
                      <a:r>
                        <a:rPr lang="ru-RU" baseline="0" dirty="0" smtClean="0"/>
                        <a:t>КТ и МРТ с контрастированием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6561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798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-32380"/>
            <a:ext cx="9144000" cy="846667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Алгоритм при подозрении на опухоль печени, желчевыводящих путей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Trapezoid 3"/>
          <p:cNvSpPr/>
          <p:nvPr/>
        </p:nvSpPr>
        <p:spPr>
          <a:xfrm>
            <a:off x="0" y="-3727"/>
            <a:ext cx="248471" cy="850394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40851" y="125901"/>
            <a:ext cx="5420809" cy="541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400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4824" t="21101" r="16228" b="18548"/>
          <a:stretch/>
        </p:blipFill>
        <p:spPr>
          <a:xfrm>
            <a:off x="248471" y="825514"/>
            <a:ext cx="8678779" cy="427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78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-32380"/>
            <a:ext cx="9144000" cy="846667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Рак тонкой кишки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Trapezoid 3"/>
          <p:cNvSpPr/>
          <p:nvPr/>
        </p:nvSpPr>
        <p:spPr>
          <a:xfrm>
            <a:off x="0" y="-3727"/>
            <a:ext cx="248471" cy="850394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40851" y="125901"/>
            <a:ext cx="5420809" cy="541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400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3675089"/>
              </p:ext>
            </p:extLst>
          </p:nvPr>
        </p:nvGraphicFramePr>
        <p:xfrm>
          <a:off x="1408497" y="1040264"/>
          <a:ext cx="6096000" cy="2857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329319933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6925253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1124189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Предрасполагающие</a:t>
                      </a:r>
                      <a:r>
                        <a:rPr lang="ru-RU" baseline="0" dirty="0" smtClean="0"/>
                        <a:t> факторы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Диагностика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Лечение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652373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base"/>
                      <a:r>
                        <a:rPr lang="ru-RU" sz="135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Факторами риска развития рака тонкой кишечника являются наследственные формы диффузного </a:t>
                      </a:r>
                      <a:r>
                        <a:rPr lang="ru-RU" sz="135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полипоза</a:t>
                      </a:r>
                      <a:r>
                        <a:rPr lang="ru-RU" sz="135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кишечника, ворсинчатые аденомы, болезнь Крона.</a:t>
                      </a:r>
                    </a:p>
                    <a:p>
                      <a:r>
                        <a:rPr lang="ru-RU" sz="1350" b="1" i="0" kern="1200" cap="all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350" b="1" i="0" kern="1200" cap="all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Жалобы: диспепсия</a:t>
                      </a:r>
                    </a:p>
                    <a:p>
                      <a:r>
                        <a:rPr lang="ru-RU" dirty="0" smtClean="0"/>
                        <a:t>Анамнез:</a:t>
                      </a:r>
                    </a:p>
                    <a:p>
                      <a:r>
                        <a:rPr lang="ru-RU" dirty="0" smtClean="0"/>
                        <a:t>наследственный </a:t>
                      </a:r>
                      <a:r>
                        <a:rPr lang="ru-RU" dirty="0" err="1" smtClean="0"/>
                        <a:t>полипоз</a:t>
                      </a:r>
                      <a:r>
                        <a:rPr lang="ru-RU" baseline="0" dirty="0" smtClean="0"/>
                        <a:t> кишечника, аденомы, болезнь Крона.</a:t>
                      </a:r>
                    </a:p>
                    <a:p>
                      <a:r>
                        <a:rPr lang="ru-RU" baseline="0" dirty="0" smtClean="0"/>
                        <a:t>Исследование:</a:t>
                      </a:r>
                    </a:p>
                    <a:p>
                      <a:r>
                        <a:rPr lang="ru-RU" baseline="0" dirty="0" err="1" smtClean="0"/>
                        <a:t>ЭГДС+биопсия</a:t>
                      </a:r>
                      <a:r>
                        <a:rPr lang="ru-RU" baseline="0" dirty="0" smtClean="0"/>
                        <a:t>???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Хирургическое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6561001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395384" y="4058155"/>
            <a:ext cx="2227789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Алгоритм не разработан</a:t>
            </a:r>
          </a:p>
        </p:txBody>
      </p:sp>
    </p:spTree>
    <p:extLst>
      <p:ext uri="{BB962C8B-B14F-4D97-AF65-F5344CB8AC3E}">
        <p14:creationId xmlns:p14="http://schemas.microsoft.com/office/powerpoint/2010/main" val="123212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-32380"/>
            <a:ext cx="9144000" cy="846667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Опухоли толстой и прямой кишки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Trapezoid 3"/>
          <p:cNvSpPr/>
          <p:nvPr/>
        </p:nvSpPr>
        <p:spPr>
          <a:xfrm>
            <a:off x="0" y="-3727"/>
            <a:ext cx="248471" cy="850394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40851" y="125901"/>
            <a:ext cx="5420809" cy="541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400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4625633"/>
              </p:ext>
            </p:extLst>
          </p:nvPr>
        </p:nvGraphicFramePr>
        <p:xfrm>
          <a:off x="0" y="842940"/>
          <a:ext cx="9080500" cy="43259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80500">
                  <a:extLst>
                    <a:ext uri="{9D8B030D-6E8A-4147-A177-3AD203B41FA5}">
                      <a16:colId xmlns:a16="http://schemas.microsoft.com/office/drawing/2014/main" xmlns="" val="3293199338"/>
                    </a:ext>
                  </a:extLst>
                </a:gridCol>
              </a:tblGrid>
              <a:tr h="395016"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Предрасполагающие</a:t>
                      </a:r>
                      <a:r>
                        <a:rPr lang="ru-RU" baseline="0" dirty="0" smtClean="0"/>
                        <a:t> факторы</a:t>
                      </a:r>
                      <a:endParaRPr lang="ru-RU" dirty="0"/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65237360"/>
                  </a:ext>
                </a:extLst>
              </a:tr>
              <a:tr h="3822994">
                <a:tc>
                  <a:txBody>
                    <a:bodyPr/>
                    <a:lstStyle/>
                    <a:p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Лица старше 50 лет, а также имеющие неблагоприятный семейный анамнез, указывающий на наличие у родственников полипов или рака толстой кишки. </a:t>
                      </a:r>
                    </a:p>
                    <a:p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Группа высокого риска КРР определена в соответствии с Амстердамскими критериями (наличие злокачественных опухолей в двух поколениях, наличие рака у родственника первой линии в возрасте до 50 лет).</a:t>
                      </a:r>
                    </a:p>
                    <a:p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Лица, злоупотребляющие алкоголем, приверженные диете с высоким содержанием животного жира; ожирением, в особенности у лиц мужского пола.</a:t>
                      </a:r>
                    </a:p>
                    <a:p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Воспалительные заболевания кишечника (болезнь Крона или язвенный колит), сахарный диабет, ожирение существенно увеличивают риск развития КРР. </a:t>
                      </a:r>
                    </a:p>
                    <a:p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Более чем в 50 % случаев КРР развивается из аденом — тубулярных, </a:t>
                      </a:r>
                      <a:r>
                        <a:rPr lang="ru-RU" sz="135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тубуло</a:t>
                      </a: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-ворсинчатых, ворсинчатых и зубчатых. </a:t>
                      </a:r>
                    </a:p>
                    <a:p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Обнаружение при патоморфологическом исследовании в биоптате слизистой оболочки толстой кишки тяжелой дисплазии эпителия с высокой вероятностью может свидетельствовать о том, что выявленное образование следует считать ранним КРР. </a:t>
                      </a:r>
                    </a:p>
                    <a:p>
                      <a:r>
                        <a:rPr lang="ru-RU" sz="135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Аденоматозные</a:t>
                      </a: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полипы толстой кишки значительных размеров (более 1 см) часто содержат фокусы </a:t>
                      </a:r>
                      <a:r>
                        <a:rPr lang="ru-RU" sz="135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аденокарциномы</a:t>
                      </a: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являясь уже ранним КРР.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6561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918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-32380"/>
            <a:ext cx="9144000" cy="846667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Опухоли толстой и прямой кишки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Trapezoid 3"/>
          <p:cNvSpPr/>
          <p:nvPr/>
        </p:nvSpPr>
        <p:spPr>
          <a:xfrm>
            <a:off x="0" y="-3727"/>
            <a:ext cx="248471" cy="850394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40851" y="125901"/>
            <a:ext cx="5420809" cy="541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400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314103"/>
              </p:ext>
            </p:extLst>
          </p:nvPr>
        </p:nvGraphicFramePr>
        <p:xfrm>
          <a:off x="0" y="842940"/>
          <a:ext cx="9080500" cy="42180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31145">
                  <a:extLst>
                    <a:ext uri="{9D8B030D-6E8A-4147-A177-3AD203B41FA5}">
                      <a16:colId xmlns:a16="http://schemas.microsoft.com/office/drawing/2014/main" xmlns="" val="3293199338"/>
                    </a:ext>
                  </a:extLst>
                </a:gridCol>
                <a:gridCol w="2449355">
                  <a:extLst>
                    <a:ext uri="{9D8B030D-6E8A-4147-A177-3AD203B41FA5}">
                      <a16:colId xmlns:a16="http://schemas.microsoft.com/office/drawing/2014/main" xmlns="" val="2112418929"/>
                    </a:ext>
                  </a:extLst>
                </a:gridCol>
              </a:tblGrid>
              <a:tr h="395016">
                <a:tc>
                  <a:txBody>
                    <a:bodyPr/>
                    <a:lstStyle/>
                    <a:p>
                      <a:r>
                        <a:rPr lang="ru-RU" dirty="0" smtClean="0"/>
                        <a:t>Диагностика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Лечение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65237360"/>
                  </a:ext>
                </a:extLst>
              </a:tr>
              <a:tr h="3822994">
                <a:tc>
                  <a:txBody>
                    <a:bodyPr/>
                    <a:lstStyle/>
                    <a:p>
                      <a:r>
                        <a:rPr lang="ru-RU" dirty="0" smtClean="0"/>
                        <a:t>Жалобы:</a:t>
                      </a:r>
                    </a:p>
                    <a:p>
                      <a:r>
                        <a:rPr lang="ru-RU" dirty="0" smtClean="0"/>
                        <a:t>диспепсия, нарушение стула.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aseline="0" dirty="0" smtClean="0"/>
                        <a:t>Анамнез: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наличие в прошлом </a:t>
                      </a:r>
                      <a:r>
                        <a:rPr lang="ru-RU" sz="135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аденоматозных</a:t>
                      </a: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полипов, выявление хронических воспалительных заболеваний кишечника, предрасполагающие к развитию КРР заболевания (язвенный колит, болезнь Крона и т.д.), отягощенность семейного анамнеза по КРР или </a:t>
                      </a:r>
                      <a:r>
                        <a:rPr lang="ru-RU" sz="135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аденоматозных</a:t>
                      </a: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полипов толстой кишки</a:t>
                      </a:r>
                      <a:endParaRPr lang="ru-RU" baseline="0" dirty="0" smtClean="0"/>
                    </a:p>
                    <a:p>
                      <a:r>
                        <a:rPr lang="ru-RU" baseline="0" dirty="0" smtClean="0"/>
                        <a:t>Осмотр:</a:t>
                      </a:r>
                    </a:p>
                    <a:p>
                      <a:r>
                        <a:rPr lang="ru-RU" baseline="0" dirty="0" smtClean="0"/>
                        <a:t>пальцевое исследование прямой кишки.</a:t>
                      </a:r>
                    </a:p>
                    <a:p>
                      <a:r>
                        <a:rPr lang="ru-RU" baseline="0" dirty="0" smtClean="0"/>
                        <a:t>Исследования:</a:t>
                      </a:r>
                    </a:p>
                    <a:p>
                      <a:r>
                        <a:rPr lang="ru-RU" baseline="0" dirty="0" smtClean="0"/>
                        <a:t>кал на скрытую кровь </a:t>
                      </a:r>
                      <a:r>
                        <a:rPr lang="ru-RU" dirty="0" smtClean="0"/>
                        <a:t> (по данным </a:t>
                      </a:r>
                      <a:r>
                        <a:rPr lang="ru-RU" dirty="0" err="1" smtClean="0"/>
                        <a:t>копрограммы</a:t>
                      </a:r>
                      <a:r>
                        <a:rPr lang="ru-RU" dirty="0" smtClean="0"/>
                        <a:t> или иммунохимического анализа кала)</a:t>
                      </a:r>
                      <a:r>
                        <a:rPr lang="ru-RU" baseline="0" dirty="0" smtClean="0"/>
                        <a:t>, </a:t>
                      </a:r>
                    </a:p>
                    <a:p>
                      <a:r>
                        <a:rPr lang="ru-RU" baseline="0" dirty="0" err="1" smtClean="0"/>
                        <a:t>аноскопия</a:t>
                      </a:r>
                      <a:r>
                        <a:rPr lang="ru-RU" baseline="0" dirty="0" smtClean="0"/>
                        <a:t>,</a:t>
                      </a:r>
                    </a:p>
                    <a:p>
                      <a:r>
                        <a:rPr lang="ru-RU" baseline="0" dirty="0" err="1" smtClean="0"/>
                        <a:t>колоноскопия</a:t>
                      </a:r>
                      <a:r>
                        <a:rPr lang="ru-RU" baseline="0" dirty="0" smtClean="0"/>
                        <a:t> +биопсия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Хирургическое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6561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468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-32380"/>
            <a:ext cx="9144000" cy="846667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Алгоритм при подозрении на КРР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Trapezoid 3"/>
          <p:cNvSpPr/>
          <p:nvPr/>
        </p:nvSpPr>
        <p:spPr>
          <a:xfrm>
            <a:off x="0" y="-3727"/>
            <a:ext cx="248471" cy="850394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40851" y="125901"/>
            <a:ext cx="5420809" cy="541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400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5176" t="22973" r="16228" b="15429"/>
          <a:stretch/>
        </p:blipFill>
        <p:spPr>
          <a:xfrm>
            <a:off x="248471" y="727305"/>
            <a:ext cx="8742948" cy="4416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43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89938" y="1012378"/>
            <a:ext cx="4826326" cy="711917"/>
          </a:xfrm>
        </p:spPr>
        <p:txBody>
          <a:bodyPr>
            <a:noAutofit/>
          </a:bodyPr>
          <a:lstStyle/>
          <a:p>
            <a:pPr algn="l"/>
            <a:r>
              <a:rPr lang="ru-RU" sz="3600" dirty="0" smtClean="0">
                <a:solidFill>
                  <a:srgbClr val="043377"/>
                </a:solidFill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Спасибо за внимание</a:t>
            </a:r>
            <a:endParaRPr lang="ru-RU" sz="3600" dirty="0">
              <a:solidFill>
                <a:srgbClr val="043377"/>
              </a:solidFill>
              <a:latin typeface="Times New Roman" panose="02020603050405020304" pitchFamily="18" charset="0"/>
              <a:ea typeface="Arial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846667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rapezoid 3"/>
          <p:cNvSpPr/>
          <p:nvPr/>
        </p:nvSpPr>
        <p:spPr>
          <a:xfrm>
            <a:off x="0" y="-3727"/>
            <a:ext cx="248471" cy="850394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40851" y="125901"/>
            <a:ext cx="5420809" cy="541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400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4996" y="2040097"/>
            <a:ext cx="3474007" cy="2604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202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-96176"/>
            <a:ext cx="9144000" cy="846667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ЗНО ЖКТ можно разделить в зависимости от локализации поражения.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 ним относятся опухолевые поражения:</a:t>
            </a:r>
          </a:p>
        </p:txBody>
      </p:sp>
      <p:sp>
        <p:nvSpPr>
          <p:cNvPr id="4" name="Trapezoid 3"/>
          <p:cNvSpPr/>
          <p:nvPr/>
        </p:nvSpPr>
        <p:spPr>
          <a:xfrm>
            <a:off x="0" y="-3727"/>
            <a:ext cx="248471" cy="850394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40851" y="125901"/>
            <a:ext cx="5420809" cy="541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400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81724" y="846667"/>
            <a:ext cx="8780550" cy="3951576"/>
          </a:xfrm>
        </p:spPr>
        <p:txBody>
          <a:bodyPr numCol="2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000" dirty="0" smtClean="0"/>
              <a:t>пищевода;</a:t>
            </a:r>
            <a:endParaRPr lang="ru-RU" sz="20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000" dirty="0" smtClean="0"/>
              <a:t>желудка</a:t>
            </a:r>
            <a:r>
              <a:rPr lang="ru-RU" sz="2000" dirty="0"/>
              <a:t>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000" dirty="0" smtClean="0"/>
              <a:t>поджелудочной </a:t>
            </a:r>
            <a:r>
              <a:rPr lang="ru-RU" sz="2000" dirty="0"/>
              <a:t>железы;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000" dirty="0" smtClean="0"/>
              <a:t>печени, </a:t>
            </a:r>
            <a:r>
              <a:rPr lang="ru-RU" sz="2000" dirty="0"/>
              <a:t>желчных </a:t>
            </a:r>
            <a:r>
              <a:rPr lang="ru-RU" sz="2000" dirty="0" smtClean="0"/>
              <a:t>протоков</a:t>
            </a:r>
            <a:r>
              <a:rPr lang="ru-RU" sz="2000" dirty="0"/>
              <a:t> </a:t>
            </a:r>
            <a:r>
              <a:rPr lang="ru-RU" sz="2000" dirty="0" smtClean="0"/>
              <a:t>и желчного пузыря;</a:t>
            </a:r>
            <a:endParaRPr lang="ru-RU" sz="20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000" dirty="0"/>
              <a:t>т</a:t>
            </a:r>
            <a:r>
              <a:rPr lang="ru-RU" sz="2000" dirty="0" smtClean="0"/>
              <a:t>онкой кишки;</a:t>
            </a:r>
            <a:endParaRPr lang="ru-RU" sz="20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000" dirty="0"/>
              <a:t>т</a:t>
            </a:r>
            <a:r>
              <a:rPr lang="ru-RU" sz="2000" dirty="0" smtClean="0"/>
              <a:t>олстой и прямой кишки.</a:t>
            </a:r>
          </a:p>
        </p:txBody>
      </p:sp>
    </p:spTree>
    <p:extLst>
      <p:ext uri="{BB962C8B-B14F-4D97-AF65-F5344CB8AC3E}">
        <p14:creationId xmlns:p14="http://schemas.microsoft.com/office/powerpoint/2010/main" val="362255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-96176"/>
            <a:ext cx="9144000" cy="846667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Опухоли головы и шеи: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rapezoid 3"/>
          <p:cNvSpPr/>
          <p:nvPr/>
        </p:nvSpPr>
        <p:spPr>
          <a:xfrm>
            <a:off x="0" y="-3727"/>
            <a:ext cx="248471" cy="850394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40851" y="125901"/>
            <a:ext cx="5420809" cy="541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400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81724" y="846667"/>
            <a:ext cx="8780550" cy="3951576"/>
          </a:xfrm>
        </p:spPr>
        <p:txBody>
          <a:bodyPr numCol="1">
            <a:noAutofit/>
          </a:bodyPr>
          <a:lstStyle/>
          <a:p>
            <a:pPr algn="l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Хотя опухоли губы, слизистой ротовой полости, языка, слюнных желез, глотки и гортани потенциально можно отнести к опухолям желудочно-кишечного тракта исторически данные заболевания рассматриваются в разделе опухолей головы и шеи. В объем настоящий лекции данные нозологии включены не будут.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73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-32380"/>
            <a:ext cx="9144000" cy="846667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 информация по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онкозаболеваниям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органов ЖКТ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rapezoid 3"/>
          <p:cNvSpPr/>
          <p:nvPr/>
        </p:nvSpPr>
        <p:spPr>
          <a:xfrm>
            <a:off x="0" y="-3727"/>
            <a:ext cx="248471" cy="850394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40851" y="125901"/>
            <a:ext cx="5420809" cy="541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400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85650" y="918807"/>
            <a:ext cx="8780550" cy="3407992"/>
          </a:xfrm>
        </p:spPr>
        <p:txBody>
          <a:bodyPr>
            <a:normAutofit/>
          </a:bodyPr>
          <a:lstStyle/>
          <a:p>
            <a:pPr algn="just">
              <a:spcBef>
                <a:spcPts val="1200"/>
              </a:spcBef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пищеварительной системы – это злокачественные поражения пищеварительной трубки, а также желез, участвующих в процессе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переваривания пищи.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вид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опасен тем, что длительное время может никак себя не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проявлять, повреждать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большой объем тканей и способен к метастазированию в соседние и отдаленные органы.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Опухоли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имеют разные размеры и локализацию, гистологический тип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 роста,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приводят 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ЖКТ и формированию осложнений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120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сравнении с другими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локализациями ЗНО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отметить, что опухоли ЖКТ имеют в общем более низкие показатели общей выживаемости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5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говорить про опухоль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желудка,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 выживаемость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составляет до 30%, для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поражении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кишечника – около 68%. При раке поджелудочной железы после установления диагноза только 9% людей живут более 5 лет. Летальность от рака пищеварительной системы вдвое превышает гибель от рака молочной железы и простаты вместе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взятых.</a:t>
            </a:r>
            <a:endParaRPr lang="ru-RU" sz="1200" dirty="0">
              <a:latin typeface="Times New Roman" panose="02020603050405020304" pitchFamily="18" charset="0"/>
              <a:ea typeface="Arial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2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-32380"/>
            <a:ext cx="9144000" cy="846667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онкозаболеваний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органов ЖКТ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rapezoid 3"/>
          <p:cNvSpPr/>
          <p:nvPr/>
        </p:nvSpPr>
        <p:spPr>
          <a:xfrm>
            <a:off x="0" y="-3727"/>
            <a:ext cx="248471" cy="850394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40851" y="125901"/>
            <a:ext cx="5420809" cy="541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400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81724" y="846667"/>
            <a:ext cx="8780550" cy="3951576"/>
          </a:xfrm>
        </p:spPr>
        <p:txBody>
          <a:bodyPr>
            <a:noAutofit/>
          </a:bodyPr>
          <a:lstStyle/>
          <a:p>
            <a:pPr algn="l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Опухоли пищеварительной системы – достаточно разнородна группа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ЗНО. </a:t>
            </a:r>
          </a:p>
          <a:p>
            <a:pPr algn="l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сегодняшний день не выявлено единой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конкретной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причины, которая бы провоцировала рост злокачественных онкологических заболеваний желудочно-кишечного тракта. </a:t>
            </a: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Выделяют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негативных внешних факторов в сочетании с генетической предрасположенностью человека к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опухолей. Эти сочетания провоцируют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трансформацию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клеток пищеварительной системы в неопластические, которые дают начало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опухоли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факторы риска рака ЖКТ актуальны для большинства опухолей. </a:t>
            </a: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ним относятся:</a:t>
            </a:r>
          </a:p>
          <a:p>
            <a:pPr algn="l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вредные привычки –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табакокурение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прием алкогольных напитков;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старение организма;</a:t>
            </a:r>
          </a:p>
          <a:p>
            <a:pPr algn="l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рием пищи с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высоким содержанием жиров, красителей, консервантов, химических соединений,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канцерогенов, прием пищи высокой температуры;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хронические воспалительные поражения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органов ЖКТ;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збыточная масса тела, ожирение;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длительный и нерациональный прием некоторых лекарственных препаратов.</a:t>
            </a:r>
          </a:p>
          <a:p>
            <a:pPr algn="l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некоторых видов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опухолей типичны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свои дополнительные провоцирующие факторы. Например,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опухолей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желудка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Helicobacter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pylori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рака пищевода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рефлюксная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болезнь,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ля опухолей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кишечника типичны длительные эпизоды интоксикаций на производстве и в быту. Также провокаторами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опухолей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толстой кишки могут стать язвенный колит и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полипоз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кишечника.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57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27920"/>
            <a:ext cx="9144000" cy="846667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Онко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check-up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650" y="918807"/>
            <a:ext cx="8780550" cy="3407992"/>
          </a:xfrm>
        </p:spPr>
        <p:txBody>
          <a:bodyPr>
            <a:normAutofit/>
          </a:bodyPr>
          <a:lstStyle/>
          <a:p>
            <a:pPr algn="just">
              <a:spcBef>
                <a:spcPts val="1200"/>
              </a:spcBef>
            </a:pPr>
            <a:r>
              <a:rPr lang="ru-RU" dirty="0" err="1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Онко</a:t>
            </a:r>
            <a:r>
              <a:rPr lang="ru-RU" dirty="0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check-up – </a:t>
            </a:r>
            <a:r>
              <a:rPr lang="ru-RU" dirty="0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это программа диагностики онкологических заболеваний</a:t>
            </a:r>
          </a:p>
          <a:p>
            <a:pPr algn="just">
              <a:spcBef>
                <a:spcPts val="1200"/>
              </a:spcBef>
            </a:pPr>
            <a:r>
              <a:rPr lang="ru-RU" dirty="0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Онкологические заболевания являются одной из ведущих причин смертности людей в мире. В России онкологические заболевания являются второй по распространенности причиной смерти</a:t>
            </a:r>
          </a:p>
          <a:p>
            <a:pPr algn="just">
              <a:spcBef>
                <a:spcPts val="1200"/>
              </a:spcBef>
            </a:pPr>
            <a:r>
              <a:rPr lang="ru-RU" dirty="0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Онкологические заболевания на ранней стадии обычно никак не проявляются</a:t>
            </a:r>
          </a:p>
          <a:p>
            <a:pPr algn="just">
              <a:spcBef>
                <a:spcPts val="1200"/>
              </a:spcBef>
            </a:pPr>
            <a:r>
              <a:rPr lang="ru-RU" dirty="0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Своевременная диагностика позволяет обнаружить нарушения или </a:t>
            </a:r>
            <a:r>
              <a:rPr lang="ru-RU" dirty="0" err="1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онкозаболевание</a:t>
            </a:r>
            <a:r>
              <a:rPr lang="ru-RU" dirty="0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 на ранней стадии, когда они хорошо поддаются коррекции, а также появляется возможность снизить риск развития самого </a:t>
            </a:r>
            <a:r>
              <a:rPr lang="ru-RU" dirty="0" err="1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онкозаболевания</a:t>
            </a:r>
            <a:endParaRPr lang="ru-RU" dirty="0">
              <a:latin typeface="Times New Roman" panose="02020603050405020304" pitchFamily="18" charset="0"/>
              <a:ea typeface="Arial" charset="0"/>
              <a:cs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</a:pPr>
            <a:endParaRPr lang="ru-RU" dirty="0">
              <a:latin typeface="Times New Roman" panose="02020603050405020304" pitchFamily="18" charset="0"/>
              <a:ea typeface="Arial" charset="0"/>
              <a:cs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</a:pPr>
            <a:endParaRPr lang="ru-RU" sz="1200" dirty="0" smtClean="0">
              <a:latin typeface="Times New Roman" panose="02020603050405020304" pitchFamily="18" charset="0"/>
              <a:ea typeface="Arial" charset="0"/>
              <a:cs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</a:pPr>
            <a:endParaRPr lang="ru-RU" sz="1200" dirty="0">
              <a:latin typeface="Times New Roman" panose="02020603050405020304" pitchFamily="18" charset="0"/>
              <a:ea typeface="Arial" charset="0"/>
              <a:cs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</a:pPr>
            <a:endParaRPr lang="ru-RU" sz="1200" dirty="0">
              <a:latin typeface="Times New Roman" panose="02020603050405020304" pitchFamily="18" charset="0"/>
              <a:ea typeface="Arial" charset="0"/>
              <a:cs typeface="Times New Roman" panose="02020603050405020304" pitchFamily="18" charset="0"/>
            </a:endParaRPr>
          </a:p>
        </p:txBody>
      </p:sp>
      <p:sp>
        <p:nvSpPr>
          <p:cNvPr id="4" name="Trapezoid 3"/>
          <p:cNvSpPr/>
          <p:nvPr/>
        </p:nvSpPr>
        <p:spPr>
          <a:xfrm>
            <a:off x="0" y="-3727"/>
            <a:ext cx="248471" cy="850394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40851" y="125901"/>
            <a:ext cx="5420809" cy="541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400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88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27920"/>
            <a:ext cx="9144000" cy="846667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Ранний рак 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нко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check-up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650" y="918807"/>
            <a:ext cx="8780550" cy="3407992"/>
          </a:xfrm>
        </p:spPr>
        <p:txBody>
          <a:bodyPr>
            <a:normAutofit/>
          </a:bodyPr>
          <a:lstStyle/>
          <a:p>
            <a:pPr algn="just">
              <a:spcBef>
                <a:spcPts val="120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Ранним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раком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клинические формы, которые диагностируются на 0–I стадии заболевания, при их адекватном лечении благоприятный прогноз выживаемости отмечается 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90-95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больных и возможно применение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органосохраняющих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функционально щадящих способов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лечения.</a:t>
            </a:r>
            <a:endParaRPr lang="ru-RU" dirty="0" smtClean="0">
              <a:latin typeface="Times New Roman" panose="02020603050405020304" pitchFamily="18" charset="0"/>
              <a:ea typeface="Arial" charset="0"/>
              <a:cs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</a:pPr>
            <a:endParaRPr lang="ru-RU" dirty="0">
              <a:latin typeface="Times New Roman" panose="02020603050405020304" pitchFamily="18" charset="0"/>
              <a:ea typeface="Arial" charset="0"/>
              <a:cs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</a:pPr>
            <a:r>
              <a:rPr lang="ru-RU" dirty="0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Основной задачей </a:t>
            </a:r>
            <a:r>
              <a:rPr lang="ru-RU" dirty="0" err="1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Онко</a:t>
            </a:r>
            <a:r>
              <a:rPr lang="ru-RU" dirty="0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check-up </a:t>
            </a:r>
            <a:r>
              <a:rPr lang="ru-RU" dirty="0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является выявление ЗНО на ранней стадии, когда возможно применение щадящих способов лечения, а выживаемость пациентов будет стремиться к 90-95%.</a:t>
            </a:r>
          </a:p>
          <a:p>
            <a:pPr algn="just">
              <a:spcBef>
                <a:spcPts val="1200"/>
              </a:spcBef>
            </a:pPr>
            <a:endParaRPr lang="ru-RU" dirty="0">
              <a:latin typeface="Times New Roman" panose="02020603050405020304" pitchFamily="18" charset="0"/>
              <a:ea typeface="Arial" charset="0"/>
              <a:cs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</a:pPr>
            <a:endParaRPr lang="ru-RU" sz="1200" dirty="0">
              <a:latin typeface="Times New Roman" panose="02020603050405020304" pitchFamily="18" charset="0"/>
              <a:ea typeface="Arial" charset="0"/>
              <a:cs typeface="Times New Roman" panose="02020603050405020304" pitchFamily="18" charset="0"/>
            </a:endParaRPr>
          </a:p>
        </p:txBody>
      </p:sp>
      <p:sp>
        <p:nvSpPr>
          <p:cNvPr id="4" name="Trapezoid 3"/>
          <p:cNvSpPr/>
          <p:nvPr/>
        </p:nvSpPr>
        <p:spPr>
          <a:xfrm>
            <a:off x="0" y="-3727"/>
            <a:ext cx="248471" cy="850394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40851" y="125901"/>
            <a:ext cx="5420809" cy="541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400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73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-32380"/>
            <a:ext cx="9144000" cy="846667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может проводить первичное обследование пациентов 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rapezoid 3"/>
          <p:cNvSpPr/>
          <p:nvPr/>
        </p:nvSpPr>
        <p:spPr>
          <a:xfrm>
            <a:off x="0" y="-3727"/>
            <a:ext cx="248471" cy="850394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40851" y="125901"/>
            <a:ext cx="5420809" cy="541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400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85650" y="918807"/>
            <a:ext cx="8780550" cy="3407992"/>
          </a:xfrm>
        </p:spPr>
        <p:txBody>
          <a:bodyPr>
            <a:normAutofit/>
          </a:bodyPr>
          <a:lstStyle/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Терапевт </a:t>
            </a: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Врач общей практики</a:t>
            </a: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Семейный врач</a:t>
            </a: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Гастроэнтеролог</a:t>
            </a: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Хирург</a:t>
            </a: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ea typeface="Arial" charset="0"/>
                <a:cs typeface="Times New Roman" panose="02020603050405020304" pitchFamily="18" charset="0"/>
              </a:rPr>
              <a:t>Проктолог</a:t>
            </a:r>
            <a:endParaRPr lang="ru-RU" sz="2000" dirty="0">
              <a:latin typeface="Times New Roman" panose="02020603050405020304" pitchFamily="18" charset="0"/>
              <a:ea typeface="Arial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911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F325E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27461</TotalTime>
  <Words>2163</Words>
  <Application>Microsoft Office PowerPoint</Application>
  <PresentationFormat>Экран (16:9)</PresentationFormat>
  <Paragraphs>199</Paragraphs>
  <Slides>27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Calibri</vt:lpstr>
      <vt:lpstr>Georgia</vt:lpstr>
      <vt:lpstr>Times New Roman</vt:lpstr>
      <vt:lpstr>Office Theme</vt:lpstr>
      <vt:lpstr>Принципы ранней диагностики, лечения и профилактики онкозаболеваний пищеварительной системы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Глыбочко Петр Витальевич</dc:title>
  <dc:creator>Microsoft Office User</dc:creator>
  <cp:lastModifiedBy>215 MSI</cp:lastModifiedBy>
  <cp:revision>361</cp:revision>
  <dcterms:created xsi:type="dcterms:W3CDTF">2018-01-12T12:25:20Z</dcterms:created>
  <dcterms:modified xsi:type="dcterms:W3CDTF">2022-06-09T09:54:54Z</dcterms:modified>
</cp:coreProperties>
</file>