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7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6" r:id="rId16"/>
    <p:sldId id="277" r:id="rId17"/>
    <p:sldId id="278" r:id="rId18"/>
    <p:sldId id="271" r:id="rId19"/>
    <p:sldId id="272" r:id="rId20"/>
    <p:sldId id="322" r:id="rId21"/>
    <p:sldId id="317" r:id="rId22"/>
    <p:sldId id="273" r:id="rId23"/>
    <p:sldId id="320" r:id="rId24"/>
    <p:sldId id="274" r:id="rId25"/>
    <p:sldId id="275" r:id="rId26"/>
    <p:sldId id="281" r:id="rId27"/>
    <p:sldId id="279" r:id="rId28"/>
    <p:sldId id="288" r:id="rId29"/>
    <p:sldId id="313" r:id="rId30"/>
    <p:sldId id="312" r:id="rId31"/>
    <p:sldId id="282" r:id="rId32"/>
    <p:sldId id="283" r:id="rId33"/>
    <p:sldId id="284" r:id="rId34"/>
    <p:sldId id="285" r:id="rId35"/>
    <p:sldId id="289" r:id="rId36"/>
    <p:sldId id="314" r:id="rId37"/>
    <p:sldId id="315" r:id="rId38"/>
    <p:sldId id="316" r:id="rId39"/>
    <p:sldId id="318" r:id="rId40"/>
    <p:sldId id="311" r:id="rId4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F56B3E2-5085-4F2B-8461-F41F9C3B7EC8}" type="datetimeFigureOut">
              <a:rPr lang="ru-RU"/>
              <a:pPr>
                <a:defRPr/>
              </a:pPr>
              <a:t>14.02.2013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6E8740E-84AC-4A9D-B209-2EFDED4764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941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72BC29-B234-49AA-8ADD-8E012399A7B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379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77224B-5DED-4D54-9DBF-5E2D7933BD87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584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8277C4-AFAC-4FFA-8B9D-1B096B01A171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7E7152-D350-458F-A5C6-D54627893E4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2CF344-66D4-4DCF-8043-E4B59381D5C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198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160B7A-84B3-4A06-95E4-37F715D8BFD7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40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0633DA-5F55-4BC9-8A23-2E1CB7737128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60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72792C-C556-42C2-8288-B034E9BBD3A5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813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E3E808-063E-473D-90A1-A2A674DD49F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017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2C1744-33BF-4B28-8378-9F688F5BD87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222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D7ECE1-C1F2-43E4-8413-9474806AA2D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D3E888-EB76-49F2-8021-28F6D161C03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427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6E789B-1C1C-4346-923A-37AB7D1DF1F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632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314848-CC81-4EB8-A7C5-8529628E731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837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60B767-5916-4935-B90B-1ABF3698533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041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0753DA-3A33-42CC-BFC9-44B2A5A64A21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246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E5525DD-0270-4DB4-918F-93EE8BF7552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451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7512C9-FE65-4B9B-8EA4-E186CAF683C2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65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E647A3-C961-4C0B-8DDE-65299A1BD03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86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B3AE2D-628B-4F0B-A61C-0E2D7E954F9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06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DC4661-8D9E-4708-AA16-03B7FD357BA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270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259343-D6B0-4253-84C9-257E7AC87C5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A88814-C789-4117-B937-4441ADB303D1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475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C974BA-4369-4B6B-A500-2063DCE27E99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527FE5-9757-4D20-AC59-AC7E0899CA6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5DD5E2-0D46-41FC-B9D4-142F68BF4F11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56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B3E3B8-8737-4652-8209-D6E8E1D953D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CD056B-99C9-4F01-BDEE-ADDF5817C93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969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4FBCAB-2953-405D-AA87-9830DC0F466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01CE7E-5FD4-49EB-B029-582986029D9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1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Прямоугольник 38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6" name="Прямоугольник 39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7" name="Прямоугольник 40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0" name="Прямоугольник 41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1" name="Прямоугольник 55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2" name="Прямоугольник 64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3" name="Прямоугольник 65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4" name="Прямоугольник 66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5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AD550BB-38C5-4DDC-AC80-E915F3E8A3B4}" type="datetimeFigureOut">
              <a:rPr lang="ru-RU"/>
              <a:pPr>
                <a:defRPr/>
              </a:pPr>
              <a:t>14.02.2013</a:t>
            </a:fld>
            <a:endParaRPr lang="ru-RU"/>
          </a:p>
        </p:txBody>
      </p:sp>
      <p:sp>
        <p:nvSpPr>
          <p:cNvPr id="16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82D0B4A-98BB-4919-AB6A-ADBF0BBE6F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751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98BFB-F8A1-4767-AFE9-3F48546D16DD}" type="datetimeFigureOut">
              <a:rPr lang="ru-RU"/>
              <a:pPr>
                <a:defRPr/>
              </a:pPr>
              <a:t>14.02.2013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0380A-D1C6-426A-B740-B8A29E50B5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274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001F2-8C15-402D-AC36-61C6995F2EBF}" type="datetimeFigureOut">
              <a:rPr lang="ru-RU"/>
              <a:pPr>
                <a:defRPr/>
              </a:pPr>
              <a:t>14.02.2013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CBA87-AEDF-42AC-B110-F296236B4E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080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B7213-7311-40D4-AE6E-2DA70DB28691}" type="datetimeFigureOut">
              <a:rPr lang="ru-RU"/>
              <a:pPr>
                <a:defRPr/>
              </a:pPr>
              <a:t>14.02.2013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2115C-0D09-4366-A809-AEAD9B89FB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50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1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Полилиния 1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Полилиния 12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1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5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6" name="Полилиния 24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7" name="Полилиния 25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9" name="Прямоугольник 6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0" name="Прямоугольник 7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1" name="Прямоугольник 8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2" name="Прямоугольник 9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3" name="Прямоугольник 10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4" name="Прямоугольник 11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9FCFA9A-358E-4507-9046-59B95BAE66F4}" type="datetimeFigureOut">
              <a:rPr lang="ru-RU"/>
              <a:pPr>
                <a:defRPr/>
              </a:pPr>
              <a:t>14.02.2013</a:t>
            </a:fld>
            <a:endParaRPr lang="ru-RU"/>
          </a:p>
        </p:txBody>
      </p:sp>
      <p:sp>
        <p:nvSpPr>
          <p:cNvPr id="2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4F91306-BEE6-4069-AC1F-FE3028CFCA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454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C48C718-06E8-485E-A8AA-35460CB243C0}" type="datetimeFigureOut">
              <a:rPr lang="ru-RU"/>
              <a:pPr>
                <a:defRPr/>
              </a:pPr>
              <a:t>14.02.2013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C63F74A-4B31-47A4-991F-FD8264C89D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919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24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8" name="Прямоугольник 15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9" name="Прямоугольник 16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0" name="Прямоугольник 17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1" name="Прямоугольник 18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2" name="Прямоугольник 19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3" name="Прямоугольник 20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4" name="Прямоугольник 21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5" name="Прямоугольник 28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6" name="Прямоугольник 29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7549C84-1CEA-48BD-BEB1-239C856D57E1}" type="datetimeFigureOut">
              <a:rPr lang="ru-RU"/>
              <a:pPr>
                <a:defRPr/>
              </a:pPr>
              <a:t>14.02.2013</a:t>
            </a:fld>
            <a:endParaRPr lang="ru-RU"/>
          </a:p>
        </p:txBody>
      </p:sp>
      <p:sp>
        <p:nvSpPr>
          <p:cNvPr id="1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FD121C5-D8E1-4F91-9783-0EDE383E87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471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B9A8A-8F2A-431F-A832-A82C831D9A1A}" type="datetimeFigureOut">
              <a:rPr lang="ru-RU"/>
              <a:pPr>
                <a:defRPr/>
              </a:pPr>
              <a:t>14.02.2013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92E41-9AD9-4ECB-86C4-AC57DA3448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442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46A17D6-213F-4BD9-9E52-A79FB012D2F5}" type="datetimeFigureOut">
              <a:rPr lang="ru-RU"/>
              <a:pPr>
                <a:defRPr/>
              </a:pPr>
              <a:t>14.02.2013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8A5D568-14CC-4C7A-BDFE-2285060018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335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0A750-FA94-4A59-A233-AC4A2741E39B}" type="datetimeFigureOut">
              <a:rPr lang="ru-RU"/>
              <a:pPr>
                <a:defRPr/>
              </a:pPr>
              <a:t>14.02.2013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23A7B-C460-4D2D-A9A9-4F87296BB5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062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cxnSp>
        <p:nvCxnSpPr>
          <p:cNvPr id="6" name="Прямая соединительная линия 8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Прямая соединительная линия 14"/>
            <p:cNvCxnSpPr/>
            <p:nvPr/>
          </p:nvCxnSpPr>
          <p:spPr>
            <a:xfrm rot="16200000">
              <a:off x="6663593" y="13003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15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16"/>
            <p:cNvCxnSpPr/>
            <p:nvPr/>
          </p:nvCxnSpPr>
          <p:spPr>
            <a:xfrm rot="5400000" flipH="1">
              <a:off x="6744513" y="1299332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3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Прямая соединительная линия 10"/>
            <p:cNvCxnSpPr/>
            <p:nvPr/>
          </p:nvCxnSpPr>
          <p:spPr>
            <a:xfrm rot="16200000">
              <a:off x="6663593" y="13003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1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2"/>
            <p:cNvCxnSpPr/>
            <p:nvPr/>
          </p:nvCxnSpPr>
          <p:spPr>
            <a:xfrm rot="5400000" flipH="1">
              <a:off x="6744513" y="1299332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Группа 17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Прямая соединительная линия 18"/>
            <p:cNvCxnSpPr/>
            <p:nvPr/>
          </p:nvCxnSpPr>
          <p:spPr>
            <a:xfrm rot="16200000">
              <a:off x="6663592" y="1300307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9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20"/>
            <p:cNvCxnSpPr/>
            <p:nvPr/>
          </p:nvCxnSpPr>
          <p:spPr>
            <a:xfrm rot="5400000" flipH="1">
              <a:off x="6744512" y="12993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A704684-6738-45BC-84FC-34490C5F34E5}" type="datetimeFigureOut">
              <a:rPr lang="ru-RU"/>
              <a:pPr>
                <a:defRPr/>
              </a:pPr>
              <a:t>14.02.2013</a:t>
            </a:fld>
            <a:endParaRPr lang="ru-RU"/>
          </a:p>
        </p:txBody>
      </p:sp>
      <p:sp>
        <p:nvSpPr>
          <p:cNvPr id="20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9E674F2-76D4-4B5D-9519-C3BD9993F3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588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6" name="Текст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7B1E543A-29D7-4D02-A49A-005459DB6308}" type="datetimeFigureOut">
              <a:rPr lang="ru-RU"/>
              <a:pPr>
                <a:defRPr/>
              </a:pPr>
              <a:t>14.02.2013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305BB52B-1C04-423E-BD77-64BDEADB49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59" r:id="rId1"/>
    <p:sldLayoutId id="2147483858" r:id="rId2"/>
    <p:sldLayoutId id="2147483860" r:id="rId3"/>
    <p:sldLayoutId id="2147483861" r:id="rId4"/>
    <p:sldLayoutId id="2147483862" r:id="rId5"/>
    <p:sldLayoutId id="2147483857" r:id="rId6"/>
    <p:sldLayoutId id="2147483863" r:id="rId7"/>
    <p:sldLayoutId id="2147483856" r:id="rId8"/>
    <p:sldLayoutId id="2147483864" r:id="rId9"/>
    <p:sldLayoutId id="2147483855" r:id="rId10"/>
    <p:sldLayoutId id="214748385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fontAlgn="base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fontAlgn="base">
        <a:spcBef>
          <a:spcPct val="20000"/>
        </a:spcBef>
        <a:spcAft>
          <a:spcPct val="0"/>
        </a:spcAft>
        <a:buClr>
          <a:srgbClr val="FEB80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fontAlgn="base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714620"/>
            <a:ext cx="7772400" cy="3603884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5400" dirty="0" err="1" smtClean="0">
                <a:solidFill>
                  <a:schemeClr val="tx2">
                    <a:satMod val="200000"/>
                  </a:schemeClr>
                </a:solidFill>
              </a:rPr>
              <a:t>Колостомы</a:t>
            </a:r>
            <a:endParaRPr lang="ru-RU" sz="5400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1433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4400" y="428625"/>
            <a:ext cx="7772400" cy="1000125"/>
          </a:xfrm>
        </p:spPr>
        <p:txBody>
          <a:bodyPr/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4400" dirty="0">
                <a:solidFill>
                  <a:schemeClr val="accent6">
                    <a:tint val="1000"/>
                  </a:schemeClr>
                </a:solidFill>
              </a:rPr>
              <a:t>Средства ухода за </a:t>
            </a:r>
            <a:r>
              <a:rPr lang="ru-RU" sz="4400" dirty="0" err="1" smtClean="0">
                <a:solidFill>
                  <a:schemeClr val="accent6">
                    <a:tint val="1000"/>
                  </a:schemeClr>
                </a:solidFill>
              </a:rPr>
              <a:t>колостомой</a:t>
            </a:r>
            <a:endParaRPr lang="ru-RU" sz="4400" dirty="0">
              <a:solidFill>
                <a:schemeClr val="accent6">
                  <a:tint val="1000"/>
                </a:schemeClr>
              </a:solidFill>
            </a:endParaRPr>
          </a:p>
        </p:txBody>
      </p:sp>
      <p:sp>
        <p:nvSpPr>
          <p:cNvPr id="15363" name="Объект 4"/>
          <p:cNvSpPr>
            <a:spLocks noGrp="1"/>
          </p:cNvSpPr>
          <p:nvPr>
            <p:ph idx="1"/>
          </p:nvPr>
        </p:nvSpPr>
        <p:spPr>
          <a:xfrm>
            <a:off x="468313" y="2071688"/>
            <a:ext cx="8218487" cy="4165600"/>
          </a:xfrm>
        </p:spPr>
        <p:txBody>
          <a:bodyPr/>
          <a:lstStyle/>
          <a:p>
            <a:r>
              <a:rPr lang="ru-RU" sz="2800" smtClean="0"/>
              <a:t>Выбор средств ухода за стомой зависит от вида стомы, места ее расположения, оформленности каловых масс, особенностей кожи вокруг стомы, а также от предпочтений пациента. </a:t>
            </a:r>
          </a:p>
          <a:p>
            <a:r>
              <a:rPr lang="ru-RU" sz="2800" smtClean="0"/>
              <a:t>Существует два вида современных средств ухода за стомой на клеевой основе: </a:t>
            </a:r>
          </a:p>
          <a:p>
            <a:pPr lvl="1"/>
            <a:r>
              <a:rPr lang="ru-RU" sz="2800" smtClean="0"/>
              <a:t>однокомпонентные  калоприемники.</a:t>
            </a:r>
          </a:p>
          <a:p>
            <a:pPr lvl="1"/>
            <a:r>
              <a:rPr lang="ru-RU" sz="2800" smtClean="0"/>
              <a:t>двухкомпонентные калоприемники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36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512763"/>
            <a:ext cx="8229600" cy="9144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accent6">
                    <a:tint val="1000"/>
                  </a:schemeClr>
                </a:solidFill>
              </a:rPr>
              <a:t>Однокомпонентные калоприемники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250825" y="1628775"/>
            <a:ext cx="4252913" cy="4895850"/>
          </a:xfrm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/>
            </a:pPr>
            <a:r>
              <a:rPr lang="ru-RU" dirty="0" smtClean="0"/>
              <a:t>Однокомпонентные калоприемники представляют </a:t>
            </a:r>
            <a:r>
              <a:rPr lang="ru-RU" dirty="0"/>
              <a:t>собой </a:t>
            </a:r>
            <a:r>
              <a:rPr lang="ru-RU" dirty="0" err="1"/>
              <a:t>стомный</a:t>
            </a:r>
            <a:r>
              <a:rPr lang="ru-RU" dirty="0"/>
              <a:t> мешок со встроенной </a:t>
            </a:r>
            <a:r>
              <a:rPr lang="ru-RU" dirty="0" smtClean="0"/>
              <a:t>клеевой пластиной . 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ru-RU" dirty="0" err="1" smtClean="0"/>
              <a:t>Недренируемыми</a:t>
            </a:r>
            <a:r>
              <a:rPr lang="ru-RU" dirty="0" smtClean="0"/>
              <a:t> (закрытыми)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ru-RU" dirty="0" smtClean="0"/>
              <a:t>Дренируемыми (открытыми</a:t>
            </a:r>
            <a:r>
              <a:rPr lang="ru-RU" dirty="0"/>
              <a:t>) </a:t>
            </a:r>
            <a:r>
              <a:rPr lang="ru-RU" dirty="0" smtClean="0"/>
              <a:t> </a:t>
            </a:r>
            <a:endParaRPr lang="ru-RU" dirty="0"/>
          </a:p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/>
              <a:buNone/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638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9838" y="1522413"/>
            <a:ext cx="2620962" cy="1582737"/>
          </a:xfrm>
        </p:spPr>
      </p:pic>
      <p:sp>
        <p:nvSpPr>
          <p:cNvPr id="16389" name="Прямоугольник 6"/>
          <p:cNvSpPr>
            <a:spLocks noChangeArrowheads="1"/>
          </p:cNvSpPr>
          <p:nvPr/>
        </p:nvSpPr>
        <p:spPr bwMode="auto">
          <a:xfrm>
            <a:off x="6516688" y="1773238"/>
            <a:ext cx="24749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Недренируемые</a:t>
            </a:r>
          </a:p>
          <a:p>
            <a:r>
              <a:rPr lang="ru-RU">
                <a:latin typeface="Calibri" pitchFamily="34" charset="0"/>
              </a:rPr>
              <a:t>калоприемники</a:t>
            </a:r>
          </a:p>
        </p:txBody>
      </p:sp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751263"/>
            <a:ext cx="1943100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Прямоугольник 7"/>
          <p:cNvSpPr>
            <a:spLocks noChangeArrowheads="1"/>
          </p:cNvSpPr>
          <p:nvPr/>
        </p:nvSpPr>
        <p:spPr bwMode="auto">
          <a:xfrm>
            <a:off x="6659563" y="4365625"/>
            <a:ext cx="23320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Дренируемые</a:t>
            </a:r>
          </a:p>
          <a:p>
            <a:r>
              <a:rPr lang="ru-RU">
                <a:latin typeface="Calibri" pitchFamily="34" charset="0"/>
              </a:rPr>
              <a:t>калоприемники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16389" grpId="0"/>
      <p:bldP spid="1639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274638"/>
            <a:ext cx="8572500" cy="101123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accent6">
                    <a:tint val="1000"/>
                  </a:schemeClr>
                </a:solidFill>
              </a:rPr>
              <a:t>Двухкомпонентные калоприемники</a:t>
            </a:r>
          </a:p>
        </p:txBody>
      </p:sp>
      <p:sp>
        <p:nvSpPr>
          <p:cNvPr id="17411" name="Объект 2"/>
          <p:cNvSpPr>
            <a:spLocks noGrp="1"/>
          </p:cNvSpPr>
          <p:nvPr>
            <p:ph idx="1"/>
          </p:nvPr>
        </p:nvSpPr>
        <p:spPr>
          <a:xfrm>
            <a:off x="3429000" y="1285875"/>
            <a:ext cx="5257800" cy="52863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ru-RU" sz="3200" smtClean="0"/>
              <a:t>Двухкомпонентные калоприемники  представляют собой комплект, состоящий из отдельных друг от друга клеевой пластины и стомных мешков и имеют специальное устройство для крепления мешка к пластине – фланец</a:t>
            </a:r>
            <a:r>
              <a:rPr lang="ru-RU" sz="4000" smtClean="0"/>
              <a:t>.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50"/>
            <a:ext cx="3429000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41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accent6">
                    <a:tint val="1000"/>
                  </a:schemeClr>
                </a:solidFill>
              </a:rPr>
              <a:t>Двухкомпонентные калоприемники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700213"/>
            <a:ext cx="2286000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Прямоугольник 3"/>
          <p:cNvSpPr>
            <a:spLocks noChangeArrowheads="1"/>
          </p:cNvSpPr>
          <p:nvPr/>
        </p:nvSpPr>
        <p:spPr bwMode="auto">
          <a:xfrm>
            <a:off x="500063" y="3643313"/>
            <a:ext cx="26289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>
                <a:latin typeface="Calibri" pitchFamily="34" charset="0"/>
              </a:rPr>
              <a:t>Недренируемые мешки</a:t>
            </a:r>
          </a:p>
        </p:txBody>
      </p:sp>
      <p:pic>
        <p:nvPicPr>
          <p:cNvPr id="1843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1643063"/>
            <a:ext cx="1722437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Прямоугольник 4"/>
          <p:cNvSpPr>
            <a:spLocks noChangeArrowheads="1"/>
          </p:cNvSpPr>
          <p:nvPr/>
        </p:nvSpPr>
        <p:spPr bwMode="auto">
          <a:xfrm>
            <a:off x="5857875" y="3786188"/>
            <a:ext cx="23590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>
                <a:latin typeface="Calibri" pitchFamily="34" charset="0"/>
              </a:rPr>
              <a:t>Дренируемые мешки</a:t>
            </a:r>
          </a:p>
        </p:txBody>
      </p:sp>
      <p:pic>
        <p:nvPicPr>
          <p:cNvPr id="1843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4286250"/>
            <a:ext cx="1863725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4429125"/>
            <a:ext cx="1500188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Прямоугольник 5"/>
          <p:cNvSpPr>
            <a:spLocks noChangeArrowheads="1"/>
          </p:cNvSpPr>
          <p:nvPr/>
        </p:nvSpPr>
        <p:spPr bwMode="auto">
          <a:xfrm>
            <a:off x="1857375" y="5500688"/>
            <a:ext cx="25003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>
                <a:latin typeface="Calibri" pitchFamily="34" charset="0"/>
              </a:rPr>
              <a:t>Клеевая пластина</a:t>
            </a:r>
          </a:p>
        </p:txBody>
      </p:sp>
      <p:sp>
        <p:nvSpPr>
          <p:cNvPr id="18442" name="Прямоугольник 6"/>
          <p:cNvSpPr>
            <a:spLocks noChangeArrowheads="1"/>
          </p:cNvSpPr>
          <p:nvPr/>
        </p:nvSpPr>
        <p:spPr bwMode="auto">
          <a:xfrm>
            <a:off x="4572000" y="5857875"/>
            <a:ext cx="1235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>
                <a:latin typeface="Calibri" pitchFamily="34" charset="0"/>
              </a:rPr>
              <a:t>Фланец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436" grpId="0"/>
      <p:bldP spid="18438" grpId="0"/>
      <p:bldP spid="18441" grpId="0"/>
      <p:bldP spid="184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accent6">
                    <a:tint val="1000"/>
                  </a:schemeClr>
                </a:solidFill>
              </a:rPr>
              <a:t>Двухкомпонентные калоприемники</a:t>
            </a:r>
          </a:p>
        </p:txBody>
      </p:sp>
      <p:sp>
        <p:nvSpPr>
          <p:cNvPr id="19459" name="Объект 4"/>
          <p:cNvSpPr>
            <a:spLocks noGrp="1"/>
          </p:cNvSpPr>
          <p:nvPr>
            <p:ph sz="half" idx="1"/>
          </p:nvPr>
        </p:nvSpPr>
        <p:spPr>
          <a:xfrm>
            <a:off x="285750" y="1214438"/>
            <a:ext cx="5581650" cy="3714750"/>
          </a:xfrm>
        </p:spPr>
        <p:txBody>
          <a:bodyPr/>
          <a:lstStyle/>
          <a:p>
            <a:r>
              <a:rPr lang="ru-RU" smtClean="0"/>
              <a:t>Для пациентов с втянутой стомой показаны специальные конвексные пластины</a:t>
            </a:r>
            <a:r>
              <a:rPr lang="ru-RU" i="1" smtClean="0"/>
              <a:t>.</a:t>
            </a:r>
          </a:p>
          <a:p>
            <a:r>
              <a:rPr lang="ru-RU" smtClean="0"/>
              <a:t>Они имеют жесткий фланец и «ушки» для крепления пояса. </a:t>
            </a:r>
          </a:p>
          <a:p>
            <a:r>
              <a:rPr lang="ru-RU" smtClean="0"/>
              <a:t>Эту пластину часто рекомендуют носить с поясом для более прочной фиксации.</a:t>
            </a:r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4071938"/>
            <a:ext cx="2290763" cy="214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4786313"/>
            <a:ext cx="2300287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138" y="1571625"/>
            <a:ext cx="243205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45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accent6">
                    <a:tint val="1000"/>
                  </a:schemeClr>
                </a:solidFill>
              </a:rPr>
              <a:t>Основные правила ухода за </a:t>
            </a:r>
            <a:r>
              <a:rPr lang="ru-RU" dirty="0" err="1" smtClean="0">
                <a:solidFill>
                  <a:schemeClr val="accent6">
                    <a:tint val="1000"/>
                  </a:schemeClr>
                </a:solidFill>
              </a:rPr>
              <a:t>колостомой</a:t>
            </a:r>
            <a:endParaRPr lang="ru-RU" dirty="0">
              <a:solidFill>
                <a:schemeClr val="accent6">
                  <a:tint val="1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357313"/>
            <a:ext cx="4038600" cy="5214937"/>
          </a:xfrm>
        </p:spPr>
        <p:txBody>
          <a:bodyPr rtlCol="0">
            <a:normAutofit fontScale="92500" lnSpcReduction="20000"/>
          </a:bodyPr>
          <a:lstStyle/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/>
            </a:pPr>
            <a:r>
              <a:rPr lang="ru-RU" dirty="0" smtClean="0"/>
              <a:t>Однокомпонентные </a:t>
            </a:r>
            <a:r>
              <a:rPr lang="ru-RU" dirty="0" err="1" smtClean="0"/>
              <a:t>недренируемые</a:t>
            </a:r>
            <a:r>
              <a:rPr lang="ru-RU" dirty="0" smtClean="0"/>
              <a:t>  </a:t>
            </a:r>
          </a:p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/>
            </a:pPr>
            <a:r>
              <a:rPr lang="ru-RU" dirty="0" smtClean="0"/>
              <a:t>калоприемники </a:t>
            </a:r>
            <a:r>
              <a:rPr lang="ru-RU" dirty="0"/>
              <a:t>следует менять 2 – 3 раза в день</a:t>
            </a:r>
            <a:r>
              <a:rPr lang="ru-RU" dirty="0" smtClean="0"/>
              <a:t>. При необходимости чаще.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00563" y="1428750"/>
            <a:ext cx="4186237" cy="5240338"/>
          </a:xfrm>
        </p:spPr>
        <p:txBody>
          <a:bodyPr rtlCol="0">
            <a:normAutofit fontScale="92500" lnSpcReduction="20000"/>
          </a:bodyPr>
          <a:lstStyle/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/>
            </a:pPr>
            <a:r>
              <a:rPr lang="ru-RU" dirty="0"/>
              <a:t>Двухкомпонентные </a:t>
            </a:r>
            <a:r>
              <a:rPr lang="ru-RU" dirty="0" err="1"/>
              <a:t>недренируемые</a:t>
            </a:r>
            <a:r>
              <a:rPr lang="ru-RU" dirty="0"/>
              <a:t> </a:t>
            </a:r>
            <a:r>
              <a:rPr lang="ru-RU" dirty="0" smtClean="0"/>
              <a:t> калоприемники: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ru-RU" dirty="0"/>
              <a:t>пластину обычно меняют 1 - 2 раза в неделю, а </a:t>
            </a:r>
            <a:r>
              <a:rPr lang="ru-RU" dirty="0" smtClean="0"/>
              <a:t>закрытые мешки </a:t>
            </a:r>
            <a:r>
              <a:rPr lang="ru-RU" dirty="0"/>
              <a:t>2 – 3 раза в сутки. </a:t>
            </a:r>
            <a:endParaRPr lang="ru-RU" dirty="0" smtClean="0"/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ru-RU" dirty="0" smtClean="0"/>
              <a:t>Закрытые </a:t>
            </a:r>
            <a:r>
              <a:rPr lang="ru-RU" dirty="0"/>
              <a:t>мешки </a:t>
            </a:r>
            <a:r>
              <a:rPr lang="ru-RU" dirty="0" smtClean="0"/>
              <a:t>имеют встроенный </a:t>
            </a:r>
            <a:r>
              <a:rPr lang="ru-RU" dirty="0"/>
              <a:t>фильтр, который </a:t>
            </a:r>
            <a:r>
              <a:rPr lang="ru-RU" dirty="0" smtClean="0"/>
              <a:t>работает автоматически.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ru-RU" dirty="0" smtClean="0"/>
              <a:t>Он </a:t>
            </a:r>
            <a:r>
              <a:rPr lang="ru-RU" dirty="0"/>
              <a:t>эффективно нейтрализует запах </a:t>
            </a:r>
            <a:r>
              <a:rPr lang="ru-RU" dirty="0" smtClean="0"/>
              <a:t>и обеспечивает </a:t>
            </a:r>
            <a:r>
              <a:rPr lang="ru-RU" dirty="0"/>
              <a:t>удаление воздуха из мешка.</a:t>
            </a: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3446463"/>
            <a:ext cx="1857375" cy="230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3500438"/>
            <a:ext cx="1838325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0"/>
            <a:ext cx="8858250" cy="107156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200" dirty="0">
                <a:solidFill>
                  <a:schemeClr val="accent6">
                    <a:tint val="1000"/>
                  </a:schemeClr>
                </a:solidFill>
              </a:rPr>
              <a:t>Для пациентов с </a:t>
            </a:r>
            <a:r>
              <a:rPr lang="ru-RU" sz="3200" dirty="0" err="1">
                <a:solidFill>
                  <a:schemeClr val="accent6">
                    <a:tint val="1000"/>
                  </a:schemeClr>
                </a:solidFill>
              </a:rPr>
              <a:t>илеостомой</a:t>
            </a:r>
            <a:r>
              <a:rPr lang="ru-RU" sz="3200" dirty="0">
                <a:solidFill>
                  <a:schemeClr val="accent6">
                    <a:tint val="1000"/>
                  </a:schemeClr>
                </a:solidFill>
              </a:rPr>
              <a:t> и для </a:t>
            </a:r>
            <a:r>
              <a:rPr lang="ru-RU" sz="3200" dirty="0" smtClean="0">
                <a:solidFill>
                  <a:schemeClr val="accent6">
                    <a:tint val="1000"/>
                  </a:schemeClr>
                </a:solidFill>
              </a:rPr>
              <a:t>пациентов </a:t>
            </a:r>
            <a:r>
              <a:rPr lang="ru-RU" sz="3200" dirty="0">
                <a:solidFill>
                  <a:schemeClr val="accent6">
                    <a:tint val="1000"/>
                  </a:schemeClr>
                </a:solidFill>
              </a:rPr>
              <a:t>с </a:t>
            </a:r>
            <a:r>
              <a:rPr lang="ru-RU" sz="3200" dirty="0" err="1">
                <a:solidFill>
                  <a:schemeClr val="accent6">
                    <a:tint val="1000"/>
                  </a:schemeClr>
                </a:solidFill>
              </a:rPr>
              <a:t>колостомой</a:t>
            </a:r>
            <a:r>
              <a:rPr lang="ru-RU" sz="3200" dirty="0">
                <a:solidFill>
                  <a:schemeClr val="accent6">
                    <a:tint val="1000"/>
                  </a:schemeClr>
                </a:solidFill>
              </a:rPr>
              <a:t> при жидком </a:t>
            </a:r>
            <a:r>
              <a:rPr lang="ru-RU" sz="3200" dirty="0" smtClean="0">
                <a:solidFill>
                  <a:schemeClr val="accent6">
                    <a:tint val="1000"/>
                  </a:schemeClr>
                </a:solidFill>
              </a:rPr>
              <a:t>стуле.  </a:t>
            </a:r>
            <a:endParaRPr lang="ru-RU" sz="3200" dirty="0">
              <a:solidFill>
                <a:schemeClr val="accent6">
                  <a:tint val="1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85750" y="1071563"/>
            <a:ext cx="4357688" cy="5786437"/>
          </a:xfrm>
        </p:spPr>
        <p:txBody>
          <a:bodyPr rtlCol="0">
            <a:noAutofit/>
          </a:bodyPr>
          <a:lstStyle/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/>
            </a:pPr>
            <a:r>
              <a:rPr lang="ru-RU" sz="2400" u="sng" dirty="0"/>
              <a:t>Однокомпонентные</a:t>
            </a:r>
            <a:r>
              <a:rPr lang="ru-RU" sz="2400" dirty="0"/>
              <a:t> дренируемые </a:t>
            </a:r>
            <a:r>
              <a:rPr lang="ru-RU" sz="2400" dirty="0" smtClean="0"/>
              <a:t> калоприемники следует </a:t>
            </a:r>
            <a:r>
              <a:rPr lang="ru-RU" sz="2400" dirty="0"/>
              <a:t>менять не чаще 1 раза в день. </a:t>
            </a:r>
            <a:endParaRPr lang="ru-RU" sz="2400" dirty="0" smtClean="0"/>
          </a:p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/>
            </a:pPr>
            <a:r>
              <a:rPr lang="ru-RU" sz="2400" dirty="0" smtClean="0"/>
              <a:t>При </a:t>
            </a:r>
            <a:r>
              <a:rPr lang="ru-RU" sz="2400" dirty="0"/>
              <a:t>этом </a:t>
            </a:r>
            <a:r>
              <a:rPr lang="ru-RU" sz="2400" dirty="0" smtClean="0"/>
              <a:t>дренируемые мешки </a:t>
            </a:r>
            <a:r>
              <a:rPr lang="ru-RU" sz="2400" dirty="0"/>
              <a:t>следует регулярно опорожнять</a:t>
            </a:r>
            <a:r>
              <a:rPr lang="ru-RU" sz="2400" dirty="0" smtClean="0"/>
              <a:t>.</a:t>
            </a:r>
          </a:p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/>
            </a:pPr>
            <a:r>
              <a:rPr lang="ru-RU" sz="2400" dirty="0" smtClean="0"/>
              <a:t> Если возникает </a:t>
            </a:r>
            <a:r>
              <a:rPr lang="ru-RU" sz="2400" dirty="0"/>
              <a:t>необходимость менять их чаще или </a:t>
            </a:r>
            <a:r>
              <a:rPr lang="ru-RU" sz="2400" dirty="0" smtClean="0"/>
              <a:t>если существует </a:t>
            </a:r>
            <a:r>
              <a:rPr lang="ru-RU" sz="2400" dirty="0"/>
              <a:t>риск механического повреждения кожи </a:t>
            </a:r>
            <a:r>
              <a:rPr lang="ru-RU" sz="2400" dirty="0" smtClean="0"/>
              <a:t>вокруг </a:t>
            </a:r>
            <a:r>
              <a:rPr lang="ru-RU" sz="2400" dirty="0" err="1" smtClean="0"/>
              <a:t>стомы</a:t>
            </a:r>
            <a:r>
              <a:rPr lang="ru-RU" sz="2400" dirty="0"/>
              <a:t>, следует переходить </a:t>
            </a:r>
            <a:r>
              <a:rPr lang="ru-RU" sz="2400" dirty="0" smtClean="0"/>
              <a:t>на двухкомпонентные</a:t>
            </a:r>
            <a:r>
              <a:rPr lang="ru-RU" sz="2400" dirty="0"/>
              <a:t> </a:t>
            </a:r>
            <a:r>
              <a:rPr lang="ru-RU" sz="2400" dirty="0" smtClean="0"/>
              <a:t>калоприемники</a:t>
            </a:r>
            <a:r>
              <a:rPr lang="ru-RU" sz="2400" dirty="0"/>
              <a:t>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56138" y="1770063"/>
            <a:ext cx="4038600" cy="4525962"/>
          </a:xfrm>
        </p:spPr>
        <p:txBody>
          <a:bodyPr rtlCol="0">
            <a:normAutofit fontScale="85000" lnSpcReduction="20000"/>
          </a:bodyPr>
          <a:lstStyle/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/>
            </a:pPr>
            <a:r>
              <a:rPr lang="ru-RU" sz="3100" u="sng" dirty="0"/>
              <a:t>Двухкомпонентные </a:t>
            </a:r>
            <a:r>
              <a:rPr lang="ru-RU" sz="3100" dirty="0"/>
              <a:t>дренируемые </a:t>
            </a:r>
            <a:r>
              <a:rPr lang="ru-RU" sz="3100" dirty="0" smtClean="0"/>
              <a:t>калоприемники:</a:t>
            </a:r>
          </a:p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/>
            </a:pPr>
            <a:endParaRPr lang="ru-RU" sz="3100" dirty="0"/>
          </a:p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/>
            </a:pPr>
            <a:r>
              <a:rPr lang="ru-RU" sz="3100" dirty="0" smtClean="0"/>
              <a:t> пластину </a:t>
            </a:r>
            <a:r>
              <a:rPr lang="ru-RU" sz="3100" dirty="0"/>
              <a:t>меняют 1 - 2 раза в неделю, а </a:t>
            </a:r>
            <a:r>
              <a:rPr lang="ru-RU" sz="3100" dirty="0" smtClean="0"/>
              <a:t>дренируемые мешки </a:t>
            </a:r>
            <a:r>
              <a:rPr lang="ru-RU" sz="3100" dirty="0"/>
              <a:t>1 раз в сутки. </a:t>
            </a:r>
            <a:endParaRPr lang="ru-RU" sz="3100" dirty="0" smtClean="0"/>
          </a:p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/>
            </a:pPr>
            <a:endParaRPr lang="ru-RU" sz="3100" dirty="0"/>
          </a:p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/>
            </a:pPr>
            <a:r>
              <a:rPr lang="ru-RU" sz="3100" dirty="0" smtClean="0"/>
              <a:t>При </a:t>
            </a:r>
            <a:r>
              <a:rPr lang="ru-RU" sz="3100" dirty="0"/>
              <a:t>этом </a:t>
            </a:r>
            <a:r>
              <a:rPr lang="ru-RU" sz="3100" dirty="0" smtClean="0"/>
              <a:t>дренируемые мешки </a:t>
            </a:r>
            <a:r>
              <a:rPr lang="ru-RU" sz="3100" dirty="0"/>
              <a:t>следует регулярно опорожнять</a:t>
            </a:r>
            <a:r>
              <a:rPr lang="ru-RU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21443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6">
                    <a:tint val="1000"/>
                  </a:schemeClr>
                </a:solidFill>
              </a:rPr>
              <a:t>Принадлежности для постановки и замены калоприемника.</a:t>
            </a:r>
            <a:endParaRPr lang="ru-RU" dirty="0">
              <a:solidFill>
                <a:schemeClr val="accent6">
                  <a:tint val="1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0825" y="1071563"/>
            <a:ext cx="8713788" cy="6143625"/>
          </a:xfrm>
        </p:spPr>
        <p:txBody>
          <a:bodyPr rtlCol="0">
            <a:noAutofit/>
          </a:bodyPr>
          <a:lstStyle/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/>
            </a:pPr>
            <a:r>
              <a:rPr lang="ru-RU" sz="2400" dirty="0"/>
              <a:t>1. Зеркало</a:t>
            </a:r>
          </a:p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/>
            </a:pPr>
            <a:r>
              <a:rPr lang="ru-RU" sz="2400" dirty="0"/>
              <a:t>2. Ножницы, лучше с загнутыми </a:t>
            </a:r>
            <a:endParaRPr lang="ru-RU" sz="2400" dirty="0" smtClean="0"/>
          </a:p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/>
            </a:pPr>
            <a:r>
              <a:rPr lang="ru-RU" sz="2400" dirty="0" smtClean="0"/>
              <a:t>концами</a:t>
            </a:r>
            <a:endParaRPr lang="ru-RU" sz="2400" dirty="0"/>
          </a:p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/>
            </a:pPr>
            <a:r>
              <a:rPr lang="ru-RU" sz="2400" dirty="0"/>
              <a:t>3. Измеритель </a:t>
            </a:r>
            <a:r>
              <a:rPr lang="ru-RU" sz="2400" dirty="0" err="1"/>
              <a:t>стомы</a:t>
            </a:r>
            <a:r>
              <a:rPr lang="ru-RU" sz="2400" dirty="0"/>
              <a:t> и/или трафарет</a:t>
            </a:r>
          </a:p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/>
            </a:pPr>
            <a:r>
              <a:rPr lang="ru-RU" sz="2400" dirty="0"/>
              <a:t>на вашу </a:t>
            </a:r>
            <a:r>
              <a:rPr lang="ru-RU" sz="2400" dirty="0" err="1"/>
              <a:t>стому</a:t>
            </a:r>
            <a:endParaRPr lang="ru-RU" sz="2400" dirty="0"/>
          </a:p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/>
            </a:pPr>
            <a:r>
              <a:rPr lang="ru-RU" sz="2400" dirty="0"/>
              <a:t>4. Ручку</a:t>
            </a:r>
          </a:p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/>
            </a:pPr>
            <a:r>
              <a:rPr lang="ru-RU" sz="2400" dirty="0"/>
              <a:t>5. Полиэтиленовый пакет для утилизации</a:t>
            </a:r>
          </a:p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/>
            </a:pPr>
            <a:r>
              <a:rPr lang="ru-RU" sz="2400" dirty="0"/>
              <a:t>использованного </a:t>
            </a:r>
            <a:r>
              <a:rPr lang="ru-RU" sz="2400" dirty="0" smtClean="0"/>
              <a:t>калоприемника</a:t>
            </a:r>
            <a:endParaRPr lang="ru-RU" sz="2400" dirty="0"/>
          </a:p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/>
            </a:pPr>
            <a:r>
              <a:rPr lang="ru-RU" sz="2400" dirty="0"/>
              <a:t>6. Мыло для рук</a:t>
            </a:r>
          </a:p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/>
            </a:pPr>
            <a:r>
              <a:rPr lang="ru-RU" sz="2400" dirty="0"/>
              <a:t>7. Одно- или двухкомпонентные </a:t>
            </a:r>
            <a:r>
              <a:rPr lang="ru-RU" sz="2400" dirty="0" smtClean="0"/>
              <a:t>калоприемники</a:t>
            </a:r>
            <a:endParaRPr lang="ru-RU" sz="2400" dirty="0"/>
          </a:p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/>
            </a:pPr>
            <a:r>
              <a:rPr lang="ru-RU" sz="2400" dirty="0"/>
              <a:t>8. Мягкие салфетки (бинт, марлю)</a:t>
            </a:r>
          </a:p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/>
            </a:pPr>
            <a:r>
              <a:rPr lang="ru-RU" sz="2400" dirty="0"/>
              <a:t>9. Мягкое </a:t>
            </a:r>
            <a:r>
              <a:rPr lang="ru-RU" sz="2400" dirty="0" smtClean="0"/>
              <a:t>полотенце</a:t>
            </a:r>
          </a:p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/>
            </a:pPr>
            <a:r>
              <a:rPr lang="ru-RU" sz="2400" dirty="0" smtClean="0"/>
              <a:t>10. Непромокаемая пеленка.</a:t>
            </a:r>
            <a:endParaRPr lang="ru-RU" sz="2400" dirty="0"/>
          </a:p>
        </p:txBody>
      </p:sp>
      <p:pic>
        <p:nvPicPr>
          <p:cNvPr id="22532" name="Рисунок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1285875"/>
            <a:ext cx="3500437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763"/>
            <a:ext cx="8229600" cy="9144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6">
                    <a:tint val="1000"/>
                  </a:schemeClr>
                </a:solidFill>
              </a:rPr>
              <a:t>Пример установки калоприемника.</a:t>
            </a:r>
            <a:endParaRPr lang="ru-RU" dirty="0">
              <a:solidFill>
                <a:schemeClr val="accent6">
                  <a:tint val="1000"/>
                </a:schemeClr>
              </a:solidFill>
            </a:endParaRPr>
          </a:p>
        </p:txBody>
      </p:sp>
      <p:pic>
        <p:nvPicPr>
          <p:cNvPr id="49154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195513"/>
            <a:ext cx="4256088" cy="2928937"/>
          </a:xfrm>
        </p:spPr>
      </p:pic>
      <p:sp>
        <p:nvSpPr>
          <p:cNvPr id="49155" name="Прямоугольник 4"/>
          <p:cNvSpPr>
            <a:spLocks noChangeArrowheads="1"/>
          </p:cNvSpPr>
          <p:nvPr/>
        </p:nvSpPr>
        <p:spPr bwMode="auto">
          <a:xfrm>
            <a:off x="4643438" y="1500188"/>
            <a:ext cx="4318000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 dirty="0">
                <a:latin typeface="Calibri" pitchFamily="34" charset="0"/>
              </a:rPr>
              <a:t>Кожу вокруг </a:t>
            </a:r>
            <a:r>
              <a:rPr lang="ru-RU" sz="2400" dirty="0" err="1">
                <a:latin typeface="Calibri" pitchFamily="34" charset="0"/>
              </a:rPr>
              <a:t>стомы</a:t>
            </a:r>
            <a:r>
              <a:rPr lang="ru-RU" sz="2400" dirty="0">
                <a:latin typeface="Calibri" pitchFamily="34" charset="0"/>
              </a:rPr>
              <a:t> тщательно промывают  теплой водой, можно с мылом. Не следует опасаться попадания воды и мыла на </a:t>
            </a:r>
            <a:r>
              <a:rPr lang="ru-RU" sz="2400" dirty="0" err="1">
                <a:latin typeface="Calibri" pitchFamily="34" charset="0"/>
              </a:rPr>
              <a:t>стому</a:t>
            </a:r>
            <a:r>
              <a:rPr lang="ru-RU" sz="2400" dirty="0">
                <a:latin typeface="Calibri" pitchFamily="34" charset="0"/>
              </a:rPr>
              <a:t>.</a:t>
            </a:r>
          </a:p>
          <a:p>
            <a:r>
              <a:rPr lang="ru-RU" sz="2400" dirty="0">
                <a:latin typeface="Calibri" pitchFamily="34" charset="0"/>
              </a:rPr>
              <a:t>Затем, промокающими движениями просушивают кожу мягким полотенцем. При наличии волос, аккуратно срезают </a:t>
            </a:r>
            <a:r>
              <a:rPr lang="ru-RU" sz="2400" dirty="0" smtClean="0">
                <a:latin typeface="Calibri" pitchFamily="34" charset="0"/>
              </a:rPr>
              <a:t>ножницами</a:t>
            </a:r>
            <a:r>
              <a:rPr lang="ru-RU" sz="2400" dirty="0">
                <a:latin typeface="Calibri" pitchFamily="34" charset="0"/>
              </a:rPr>
              <a:t>. Брить не рекомендуется. </a:t>
            </a:r>
          </a:p>
        </p:txBody>
      </p:sp>
      <p:sp>
        <p:nvSpPr>
          <p:cNvPr id="49156" name="Прямоугольник 5"/>
          <p:cNvSpPr>
            <a:spLocks noChangeArrowheads="1"/>
          </p:cNvSpPr>
          <p:nvPr/>
        </p:nvSpPr>
        <p:spPr bwMode="auto">
          <a:xfrm>
            <a:off x="179388" y="5300663"/>
            <a:ext cx="44783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000">
                <a:latin typeface="Calibri" pitchFamily="34" charset="0"/>
              </a:rPr>
              <a:t>При обработке стомы и кожи вокруг нее нельзя использовать алкоголь, спирт, эфир и др.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763"/>
            <a:ext cx="8229600" cy="9144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6">
                    <a:tint val="1000"/>
                  </a:schemeClr>
                </a:solidFill>
              </a:rPr>
              <a:t>Определяем </a:t>
            </a:r>
            <a:r>
              <a:rPr lang="ru-RU" dirty="0">
                <a:solidFill>
                  <a:schemeClr val="accent6">
                    <a:tint val="1000"/>
                  </a:schemeClr>
                </a:solidFill>
              </a:rPr>
              <a:t>размер </a:t>
            </a:r>
            <a:r>
              <a:rPr lang="ru-RU" dirty="0" err="1" smtClean="0">
                <a:solidFill>
                  <a:schemeClr val="accent6">
                    <a:tint val="1000"/>
                  </a:schemeClr>
                </a:solidFill>
              </a:rPr>
              <a:t>стомы</a:t>
            </a:r>
            <a:r>
              <a:rPr lang="ru-RU" dirty="0" smtClean="0">
                <a:solidFill>
                  <a:schemeClr val="accent6">
                    <a:tint val="1000"/>
                  </a:schemeClr>
                </a:solidFill>
              </a:rPr>
              <a:t>.</a:t>
            </a:r>
            <a:endParaRPr lang="ru-RU" dirty="0">
              <a:solidFill>
                <a:schemeClr val="accent6">
                  <a:tint val="1000"/>
                </a:schemeClr>
              </a:solidFill>
            </a:endParaRPr>
          </a:p>
        </p:txBody>
      </p:sp>
      <p:pic>
        <p:nvPicPr>
          <p:cNvPr id="51202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9713" y="1700213"/>
            <a:ext cx="4244975" cy="2911475"/>
          </a:xfrm>
        </p:spPr>
      </p:pic>
      <p:pic>
        <p:nvPicPr>
          <p:cNvPr id="5120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700213"/>
            <a:ext cx="4267200" cy="2874962"/>
          </a:xfrm>
        </p:spPr>
      </p:pic>
      <p:sp>
        <p:nvSpPr>
          <p:cNvPr id="51204" name="Прямоугольник 4"/>
          <p:cNvSpPr>
            <a:spLocks noChangeArrowheads="1"/>
          </p:cNvSpPr>
          <p:nvPr/>
        </p:nvSpPr>
        <p:spPr bwMode="auto">
          <a:xfrm>
            <a:off x="250825" y="4797425"/>
            <a:ext cx="86423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800">
                <a:latin typeface="Calibri" pitchFamily="34" charset="0"/>
              </a:rPr>
              <a:t>Размер стомы можно определить с помощью специального трафарета или предложенным на фотографиях методом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457200" y="512763"/>
            <a:ext cx="8229600" cy="9144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6000" dirty="0" smtClean="0">
                <a:solidFill>
                  <a:schemeClr val="accent6">
                    <a:tint val="1000"/>
                  </a:schemeClr>
                </a:solidFill>
              </a:rPr>
              <a:t>Что такое </a:t>
            </a:r>
            <a:r>
              <a:rPr lang="ru-RU" sz="6000" dirty="0" err="1" smtClean="0">
                <a:solidFill>
                  <a:schemeClr val="accent6">
                    <a:tint val="1000"/>
                  </a:schemeClr>
                </a:solidFill>
              </a:rPr>
              <a:t>колостома</a:t>
            </a:r>
            <a:r>
              <a:rPr lang="ru-RU" sz="6000" dirty="0" smtClean="0">
                <a:solidFill>
                  <a:schemeClr val="accent6">
                    <a:tint val="1000"/>
                  </a:schemeClr>
                </a:solidFill>
              </a:rPr>
              <a:t>?</a:t>
            </a:r>
            <a:endParaRPr lang="ru-RU" sz="6000" dirty="0">
              <a:solidFill>
                <a:schemeClr val="accent6">
                  <a:tint val="1000"/>
                </a:schemeClr>
              </a:solidFill>
            </a:endParaRPr>
          </a:p>
        </p:txBody>
      </p:sp>
      <p:sp>
        <p:nvSpPr>
          <p:cNvPr id="16386" name="Объект 9"/>
          <p:cNvSpPr>
            <a:spLocks noGrp="1"/>
          </p:cNvSpPr>
          <p:nvPr>
            <p:ph sz="half" idx="1"/>
          </p:nvPr>
        </p:nvSpPr>
        <p:spPr>
          <a:xfrm>
            <a:off x="465138" y="1770063"/>
            <a:ext cx="4038600" cy="4525962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ru-RU" smtClean="0"/>
              <a:t> </a:t>
            </a:r>
          </a:p>
        </p:txBody>
      </p:sp>
      <p:sp>
        <p:nvSpPr>
          <p:cNvPr id="7172" name="Объект 13"/>
          <p:cNvSpPr>
            <a:spLocks noGrp="1"/>
          </p:cNvSpPr>
          <p:nvPr>
            <p:ph sz="half" idx="2"/>
          </p:nvPr>
        </p:nvSpPr>
        <p:spPr>
          <a:xfrm>
            <a:off x="4071938" y="1643063"/>
            <a:ext cx="4919662" cy="4786312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ru-RU" smtClean="0"/>
              <a:t>Слово «колостома» образовано от двух греческих слов: «колон»-ободочная кишка и «стома»-отверстие.                                                                            </a:t>
            </a:r>
            <a:r>
              <a:rPr lang="ru-RU" b="1" smtClean="0"/>
              <a:t>Колостома</a:t>
            </a:r>
            <a:r>
              <a:rPr lang="ru-RU" smtClean="0"/>
              <a:t> – это искусственно сформированный свищ толстой кишки,  выходящий на поверхность брюшной стенки с образованием нового выхода для кишечного содержимого.</a:t>
            </a:r>
          </a:p>
        </p:txBody>
      </p:sp>
      <p:pic>
        <p:nvPicPr>
          <p:cNvPr id="717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000250"/>
            <a:ext cx="38100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17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260648"/>
            <a:ext cx="4536504" cy="1512168"/>
          </a:xfrm>
        </p:spPr>
        <p:txBody>
          <a:bodyPr/>
          <a:lstStyle/>
          <a:p>
            <a:endParaRPr lang="ru-RU"/>
          </a:p>
        </p:txBody>
      </p:sp>
      <p:pic>
        <p:nvPicPr>
          <p:cNvPr id="1026" name="Picture 2" descr="C:\Users\Света\Desktop\колостома\колостома\DSC000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09" y="3140104"/>
            <a:ext cx="3456384" cy="368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Света\Desktop\колостома\колостома\DSC000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091" y="2564904"/>
            <a:ext cx="3761173" cy="410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Света\Desktop\колостома\колостома\DSC000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0"/>
            <a:ext cx="4464496" cy="334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0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2428875"/>
            <a:ext cx="3810000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28625"/>
            <a:ext cx="4646613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accent6">
                    <a:tint val="1000"/>
                  </a:schemeClr>
                </a:solidFill>
              </a:rPr>
              <a:t>Пример установки калоприемника.</a:t>
            </a:r>
          </a:p>
        </p:txBody>
      </p:sp>
      <p:pic>
        <p:nvPicPr>
          <p:cNvPr id="54274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9950" y="1312863"/>
            <a:ext cx="3719513" cy="2547937"/>
          </a:xfrm>
        </p:spPr>
      </p:pic>
      <p:pic>
        <p:nvPicPr>
          <p:cNvPr id="54275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4076700"/>
            <a:ext cx="3716337" cy="2536825"/>
          </a:xfrm>
        </p:spPr>
      </p:pic>
      <p:sp>
        <p:nvSpPr>
          <p:cNvPr id="54276" name="Прямоугольник 4"/>
          <p:cNvSpPr>
            <a:spLocks noChangeArrowheads="1"/>
          </p:cNvSpPr>
          <p:nvPr/>
        </p:nvSpPr>
        <p:spPr bwMode="auto">
          <a:xfrm>
            <a:off x="4589463" y="1773238"/>
            <a:ext cx="4572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>
                <a:latin typeface="Calibri" pitchFamily="34" charset="0"/>
              </a:rPr>
              <a:t>Отделяя переднюю и заднюю стенки калоприемника друг от друга,  вырезают отверстие по контуру.</a:t>
            </a:r>
          </a:p>
        </p:txBody>
      </p:sp>
      <p:sp>
        <p:nvSpPr>
          <p:cNvPr id="54277" name="Прямоугольник 5"/>
          <p:cNvSpPr>
            <a:spLocks noChangeArrowheads="1"/>
          </p:cNvSpPr>
          <p:nvPr/>
        </p:nvSpPr>
        <p:spPr bwMode="auto">
          <a:xfrm>
            <a:off x="4716463" y="4437063"/>
            <a:ext cx="3995737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>
                <a:latin typeface="Calibri" pitchFamily="34" charset="0"/>
              </a:rPr>
              <a:t>Снимая защитную бумагу с клеящей поверхности калоприемника ,  аккуратно наклевают его на кожу вокруг стомы, начиная снизу.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/>
          </p:cNvSpPr>
          <p:nvPr>
            <p:ph type="title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91139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91143" name="Picture 7" descr="DSC000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472179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5" name="Picture 9" descr="DSC000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204863"/>
            <a:ext cx="4692898" cy="454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763"/>
            <a:ext cx="8229600" cy="9144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accent6">
                    <a:tint val="1000"/>
                  </a:schemeClr>
                </a:solidFill>
              </a:rPr>
              <a:t>Пример установки калоприемника.</a:t>
            </a:r>
          </a:p>
        </p:txBody>
      </p:sp>
      <p:pic>
        <p:nvPicPr>
          <p:cNvPr id="56322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844675"/>
            <a:ext cx="4038600" cy="2751138"/>
          </a:xfrm>
        </p:spPr>
      </p:pic>
      <p:pic>
        <p:nvPicPr>
          <p:cNvPr id="5632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844675"/>
            <a:ext cx="4038600" cy="2719388"/>
          </a:xfrm>
        </p:spPr>
      </p:pic>
      <p:sp>
        <p:nvSpPr>
          <p:cNvPr id="56324" name="Прямоугольник 4"/>
          <p:cNvSpPr>
            <a:spLocks noChangeArrowheads="1"/>
          </p:cNvSpPr>
          <p:nvPr/>
        </p:nvSpPr>
        <p:spPr bwMode="auto">
          <a:xfrm>
            <a:off x="428625" y="4857750"/>
            <a:ext cx="84296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800">
                <a:latin typeface="Calibri" pitchFamily="34" charset="0"/>
              </a:rPr>
              <a:t>Дренажное отверстие следует предварительно</a:t>
            </a:r>
          </a:p>
          <a:p>
            <a:r>
              <a:rPr lang="ru-RU" sz="2800">
                <a:latin typeface="Calibri" pitchFamily="34" charset="0"/>
              </a:rPr>
              <a:t>закрыть зажимом. Если больной лежачий, то калоприемник надо наклеивать дренируемым концом набок.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50"/>
            <a:ext cx="9144000" cy="92868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rgbClr val="FFFF00"/>
                </a:solidFill>
              </a:rPr>
              <a:t>При использовании калоприемников:</a:t>
            </a:r>
          </a:p>
        </p:txBody>
      </p:sp>
      <p:sp>
        <p:nvSpPr>
          <p:cNvPr id="27651" name="Объект 4"/>
          <p:cNvSpPr>
            <a:spLocks noGrp="1"/>
          </p:cNvSpPr>
          <p:nvPr>
            <p:ph idx="1"/>
          </p:nvPr>
        </p:nvSpPr>
        <p:spPr>
          <a:xfrm>
            <a:off x="500063" y="1214438"/>
            <a:ext cx="8186737" cy="5357812"/>
          </a:xfrm>
        </p:spPr>
        <p:txBody>
          <a:bodyPr>
            <a:normAutofit fontScale="92500" lnSpcReduction="10000"/>
          </a:bodyPr>
          <a:lstStyle/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ru-RU" dirty="0" smtClean="0"/>
              <a:t>Следует регулярно дренировать (опорожнять) открытые мешки.</a:t>
            </a: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ru-RU" dirty="0" smtClean="0"/>
              <a:t>Не допускайте переполнения мешка. При заполнении 1/3 объема мешка каловыми массами его следует опорожнить.</a:t>
            </a: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ru-RU" dirty="0" smtClean="0"/>
              <a:t>Однокомпонентные дренируемые (открытые) калоприемники следует дренировать, не отклеивая от кожи. Для этого направьте мешок в унитаз, откройте дренажное отверстие и опорожните его. Дренажный конец мешка следует тщательно протирать. Не забудьте закрыть дренажное отверстие после опорожнения мешка.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65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7586663" cy="1427163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rgbClr val="FFFF00"/>
                </a:solidFill>
              </a:rPr>
              <a:t>Девять наиболее частых причин </a:t>
            </a:r>
            <a:r>
              <a:rPr lang="ru-RU" dirty="0" smtClean="0">
                <a:solidFill>
                  <a:srgbClr val="FFFF00"/>
                </a:solidFill>
              </a:rPr>
              <a:t>не герметичности </a:t>
            </a:r>
            <a:r>
              <a:rPr lang="ru-RU" dirty="0">
                <a:solidFill>
                  <a:srgbClr val="FFFF00"/>
                </a:solidFill>
              </a:rPr>
              <a:t>калоприемников</a:t>
            </a:r>
          </a:p>
        </p:txBody>
      </p:sp>
      <p:sp>
        <p:nvSpPr>
          <p:cNvPr id="28675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450"/>
          </a:xfrm>
        </p:spPr>
        <p:txBody>
          <a:bodyPr>
            <a:normAutofit fontScale="92500" lnSpcReduction="20000"/>
          </a:bodyPr>
          <a:lstStyle/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ru-RU" dirty="0" smtClean="0"/>
              <a:t>1. Плохое приклеивание к коже возле </a:t>
            </a:r>
            <a:r>
              <a:rPr lang="ru-RU" dirty="0" err="1" smtClean="0"/>
              <a:t>колостомы</a:t>
            </a:r>
            <a:endParaRPr lang="ru-RU" dirty="0" smtClean="0"/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ru-RU" dirty="0" smtClean="0"/>
              <a:t>2. Неправильно подобранный размер отверстия калоприемника.</a:t>
            </a: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ru-RU" dirty="0" smtClean="0"/>
              <a:t>3. Изгибы поверхности кожи или складки в месте наклеивания калоприемника.</a:t>
            </a: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ru-RU" dirty="0" smtClean="0"/>
              <a:t>4. Раздражение кожи вблизи </a:t>
            </a:r>
            <a:r>
              <a:rPr lang="ru-RU" dirty="0" err="1" smtClean="0"/>
              <a:t>стомы</a:t>
            </a:r>
            <a:r>
              <a:rPr lang="ru-RU" dirty="0" smtClean="0"/>
              <a:t>.</a:t>
            </a: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ru-RU" dirty="0" smtClean="0"/>
              <a:t>5. Неподходящий угол наклеивания мешка.</a:t>
            </a: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ru-RU" dirty="0" smtClean="0"/>
              <a:t>6. Нерегулярное опорожнение мешка.</a:t>
            </a: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ru-RU" dirty="0" smtClean="0"/>
              <a:t>7. Чрезвычайно высокая температура.</a:t>
            </a: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ru-RU" dirty="0" smtClean="0"/>
              <a:t>8. Ненадлежащие условия хранения калоприемников.</a:t>
            </a: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ru-RU" dirty="0" smtClean="0"/>
              <a:t>9. Использование старых калоприемников.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8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67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rgbClr val="FFFF00"/>
                </a:solidFill>
              </a:rPr>
              <a:t>Уход за кожей вокруг </a:t>
            </a:r>
            <a:r>
              <a:rPr lang="ru-RU" dirty="0" err="1">
                <a:solidFill>
                  <a:srgbClr val="FFFF00"/>
                </a:solidFill>
              </a:rPr>
              <a:t>стомы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9699" name="Объект 2"/>
          <p:cNvSpPr>
            <a:spLocks noGrp="1"/>
          </p:cNvSpPr>
          <p:nvPr>
            <p:ph idx="1"/>
          </p:nvPr>
        </p:nvSpPr>
        <p:spPr>
          <a:xfrm>
            <a:off x="179388" y="981075"/>
            <a:ext cx="8964612" cy="5876925"/>
          </a:xfrm>
        </p:spPr>
        <p:txBody>
          <a:bodyPr>
            <a:normAutofit lnSpcReduction="10000"/>
          </a:bodyPr>
          <a:lstStyle/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ru-RU" dirty="0" smtClean="0"/>
              <a:t>Она должна быть неповрежденной, чистой и сухой.  </a:t>
            </a: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ru-RU" dirty="0" smtClean="0"/>
              <a:t>Чтобы сохранить кожу здоровой, рекомендуется следовать следующим правилам:  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ru-RU" sz="2200" dirty="0" smtClean="0"/>
              <a:t>правильно подобрать тип калоприемника;  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ru-RU" sz="2200" dirty="0" smtClean="0"/>
              <a:t>отверстие, вырезаемое под </a:t>
            </a:r>
            <a:r>
              <a:rPr lang="ru-RU" sz="2200" dirty="0" err="1" smtClean="0"/>
              <a:t>стому</a:t>
            </a:r>
            <a:r>
              <a:rPr lang="ru-RU" sz="2200" dirty="0" smtClean="0"/>
              <a:t>, должно соответствовать форме и размеру (диаметру) </a:t>
            </a:r>
            <a:r>
              <a:rPr lang="ru-RU" sz="2200" dirty="0" err="1" smtClean="0"/>
              <a:t>стомы</a:t>
            </a:r>
            <a:r>
              <a:rPr lang="ru-RU" sz="2200" dirty="0" smtClean="0"/>
              <a:t>; 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ru-RU" sz="2200" dirty="0" smtClean="0"/>
              <a:t>регулярно опорожнять и менять калоприемник; 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ru-RU" sz="2200" dirty="0" smtClean="0"/>
              <a:t>не допускать протекания кишечного содержимого под пластину. Прилегание пластины должно быть плотным и герметичным; 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ru-RU" sz="2200" dirty="0" smtClean="0"/>
              <a:t>регулярно ухаживать за кожей; 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ru-RU" sz="2200" dirty="0" smtClean="0"/>
              <a:t>для удаления остатков пасты или защитной пленки использовать специальный очиститель для кожи вокруг </a:t>
            </a:r>
            <a:r>
              <a:rPr lang="ru-RU" sz="2200" dirty="0" err="1" smtClean="0"/>
              <a:t>стомы</a:t>
            </a:r>
            <a:r>
              <a:rPr lang="ru-RU" sz="2200" dirty="0" smtClean="0"/>
              <a:t> . 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ru-RU" sz="2200" dirty="0" smtClean="0"/>
              <a:t>если на коже вокруг </a:t>
            </a:r>
            <a:r>
              <a:rPr lang="ru-RU" sz="2200" dirty="0" err="1" smtClean="0"/>
              <a:t>стомы</a:t>
            </a:r>
            <a:r>
              <a:rPr lang="ru-RU" sz="2200" dirty="0" smtClean="0"/>
              <a:t> имеются неровности, следует применять пасту для выравнивания кожи;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69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6">
                    <a:tint val="1000"/>
                  </a:schemeClr>
                </a:solidFill>
              </a:rPr>
              <a:t>Защита кожи вокруг </a:t>
            </a:r>
            <a:r>
              <a:rPr lang="ru-RU" dirty="0" err="1" smtClean="0">
                <a:solidFill>
                  <a:schemeClr val="accent6">
                    <a:tint val="1000"/>
                  </a:schemeClr>
                </a:solidFill>
              </a:rPr>
              <a:t>стом</a:t>
            </a:r>
            <a:r>
              <a:rPr lang="ru-RU" dirty="0" smtClean="0">
                <a:solidFill>
                  <a:schemeClr val="accent6">
                    <a:tint val="1000"/>
                  </a:schemeClr>
                </a:solidFill>
              </a:rPr>
              <a:t>. Методы.</a:t>
            </a:r>
            <a:endParaRPr lang="ru-RU" dirty="0">
              <a:solidFill>
                <a:schemeClr val="accent6">
                  <a:tint val="1000"/>
                </a:schemeClr>
              </a:solidFill>
            </a:endParaRPr>
          </a:p>
        </p:txBody>
      </p:sp>
      <p:sp>
        <p:nvSpPr>
          <p:cNvPr id="64514" name="Текст 4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3"/>
          </a:xfrm>
        </p:spPr>
        <p:txBody>
          <a:bodyPr/>
          <a:lstStyle/>
          <a:p>
            <a:pPr marL="73025"/>
            <a:endParaRPr lang="ru-RU" smtClean="0"/>
          </a:p>
        </p:txBody>
      </p:sp>
      <p:sp>
        <p:nvSpPr>
          <p:cNvPr id="64515" name="Текст 5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3"/>
          </a:xfrm>
        </p:spPr>
        <p:txBody>
          <a:bodyPr/>
          <a:lstStyle/>
          <a:p>
            <a:pPr marL="73025"/>
            <a:endParaRPr lang="ru-RU" smtClean="0"/>
          </a:p>
        </p:txBody>
      </p:sp>
      <p:sp>
        <p:nvSpPr>
          <p:cNvPr id="3" name="Объект 2"/>
          <p:cNvSpPr>
            <a:spLocks noGrp="1"/>
          </p:cNvSpPr>
          <p:nvPr>
            <p:ph sz="quarter" idx="2"/>
          </p:nvPr>
        </p:nvSpPr>
        <p:spPr>
          <a:xfrm>
            <a:off x="457200" y="1571625"/>
            <a:ext cx="4040188" cy="4554538"/>
          </a:xfrm>
        </p:spPr>
        <p:txBody>
          <a:bodyPr rtlCol="0"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ru-RU" i="1" dirty="0"/>
              <a:t>физические</a:t>
            </a:r>
            <a:r>
              <a:rPr lang="ru-RU" dirty="0"/>
              <a:t> - применение мазей, паст, присыпок и др. (паста </a:t>
            </a:r>
            <a:r>
              <a:rPr lang="ru-RU" dirty="0" err="1"/>
              <a:t>Лассара</a:t>
            </a:r>
            <a:r>
              <a:rPr lang="ru-RU" dirty="0"/>
              <a:t>, БФ-2, БФ-6, силиконовые плёнки), которые накладываются вокруг отверстия </a:t>
            </a:r>
            <a:r>
              <a:rPr lang="ru-RU" dirty="0" err="1"/>
              <a:t>стомы</a:t>
            </a:r>
            <a:r>
              <a:rPr lang="ru-RU" dirty="0"/>
              <a:t> и препятствуют соприкосновению кожи с отделяемым или адсорбируют отделяемое из </a:t>
            </a:r>
            <a:r>
              <a:rPr lang="ru-RU" dirty="0" err="1"/>
              <a:t>стомы</a:t>
            </a:r>
            <a:r>
              <a:rPr lang="ru-RU" dirty="0"/>
              <a:t>;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endParaRPr lang="ru-RU" dirty="0"/>
          </a:p>
        </p:txBody>
      </p:sp>
      <p:sp>
        <p:nvSpPr>
          <p:cNvPr id="64517" name="Содержимое 6"/>
          <p:cNvSpPr>
            <a:spLocks noGrp="1"/>
          </p:cNvSpPr>
          <p:nvPr>
            <p:ph sz="quarter" idx="4"/>
          </p:nvPr>
        </p:nvSpPr>
        <p:spPr>
          <a:xfrm>
            <a:off x="4645025" y="2459038"/>
            <a:ext cx="4041775" cy="39592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64518" name="Рисунок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428750"/>
            <a:ext cx="3787775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2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FFFF00"/>
                </a:solidFill>
              </a:rPr>
              <a:t>Защита кожи вокруг </a:t>
            </a:r>
            <a:r>
              <a:rPr lang="ru-RU" dirty="0" err="1" smtClean="0">
                <a:solidFill>
                  <a:srgbClr val="FFFF00"/>
                </a:solidFill>
              </a:rPr>
              <a:t>стом</a:t>
            </a:r>
            <a:r>
              <a:rPr lang="ru-RU" dirty="0" smtClean="0">
                <a:solidFill>
                  <a:srgbClr val="FFFF00"/>
                </a:solidFill>
              </a:rPr>
              <a:t>. Методы.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ru-RU" sz="3600" i="1" dirty="0" smtClean="0"/>
              <a:t>химические</a:t>
            </a:r>
            <a:r>
              <a:rPr lang="ru-RU" sz="3600" dirty="0" smtClean="0"/>
              <a:t> - предупреждение раздражения кожи нейтрализацией ферментов кишечного содержимого. Для этого можно использовать ингибиторы ферментов, сырое мясо, сухое молоко и др. 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ru-RU" sz="3600" i="1" dirty="0" smtClean="0"/>
              <a:t>механические</a:t>
            </a:r>
            <a:r>
              <a:rPr lang="ru-RU" sz="3600" dirty="0" smtClean="0"/>
              <a:t> - направлены на уменьшение или прекращение выделений из свища с помощью следующих приспособлений - калоприемников. Эффективны кустарно изготовленные калоприемники из целлофанового кулька. Для этого делается отверстие в стенке кулька по размерам </a:t>
            </a:r>
            <a:r>
              <a:rPr lang="ru-RU" sz="3600" dirty="0" err="1" smtClean="0"/>
              <a:t>энтеро</a:t>
            </a:r>
            <a:r>
              <a:rPr lang="ru-RU" sz="3600" dirty="0" smtClean="0"/>
              <a:t>- или </a:t>
            </a:r>
            <a:r>
              <a:rPr lang="ru-RU" sz="3600" dirty="0" err="1" smtClean="0"/>
              <a:t>колостомы</a:t>
            </a:r>
            <a:r>
              <a:rPr lang="ru-RU" sz="3600" dirty="0" smtClean="0"/>
              <a:t>. В это отверстие выводится </a:t>
            </a:r>
            <a:r>
              <a:rPr lang="ru-RU" sz="3600" dirty="0" err="1" smtClean="0"/>
              <a:t>стома</a:t>
            </a:r>
            <a:r>
              <a:rPr lang="ru-RU" sz="3600" dirty="0" smtClean="0"/>
              <a:t>, и кишечное содержимое оттекает в кулек.</a:t>
            </a: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0"/>
            <a:ext cx="7829550" cy="10001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4800" u="sng" dirty="0" smtClean="0">
                <a:solidFill>
                  <a:schemeClr val="accent6">
                    <a:tint val="1000"/>
                  </a:schemeClr>
                </a:solidFill>
              </a:rPr>
              <a:t>Что такое </a:t>
            </a:r>
            <a:r>
              <a:rPr lang="ru-RU" sz="4800" u="sng" dirty="0" err="1" smtClean="0">
                <a:solidFill>
                  <a:schemeClr val="accent6">
                    <a:tint val="1000"/>
                  </a:schemeClr>
                </a:solidFill>
              </a:rPr>
              <a:t>колостома</a:t>
            </a:r>
            <a:r>
              <a:rPr lang="ru-RU" sz="4800" u="sng" dirty="0" smtClean="0">
                <a:solidFill>
                  <a:schemeClr val="accent6">
                    <a:tint val="1000"/>
                  </a:schemeClr>
                </a:solidFill>
              </a:rPr>
              <a:t>?</a:t>
            </a:r>
            <a:endParaRPr lang="ru-RU" sz="4800" u="sng" dirty="0">
              <a:solidFill>
                <a:schemeClr val="accent6">
                  <a:tint val="1000"/>
                </a:schemeClr>
              </a:solidFill>
            </a:endParaRPr>
          </a:p>
        </p:txBody>
      </p:sp>
      <p:sp>
        <p:nvSpPr>
          <p:cNvPr id="8195" name="Объект 5"/>
          <p:cNvSpPr>
            <a:spLocks noGrp="1"/>
          </p:cNvSpPr>
          <p:nvPr>
            <p:ph idx="1"/>
          </p:nvPr>
        </p:nvSpPr>
        <p:spPr>
          <a:xfrm>
            <a:off x="0" y="1000125"/>
            <a:ext cx="8991600" cy="5857875"/>
          </a:xfrm>
        </p:spPr>
        <p:txBody>
          <a:bodyPr>
            <a:normAutofit lnSpcReduction="10000"/>
          </a:bodyPr>
          <a:lstStyle/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ru-RU" sz="2800" dirty="0" err="1" smtClean="0"/>
              <a:t>Колостома</a:t>
            </a:r>
            <a:r>
              <a:rPr lang="ru-RU" sz="2800" dirty="0" smtClean="0"/>
              <a:t> не имеет замыкательного аппарата, поэтому </a:t>
            </a:r>
            <a:r>
              <a:rPr lang="ru-RU" sz="2800" dirty="0" err="1" smtClean="0"/>
              <a:t>стомированные</a:t>
            </a:r>
            <a:r>
              <a:rPr lang="ru-RU" sz="2800" dirty="0" smtClean="0"/>
              <a:t> пациенты не чувствуют позывов и не могут контролировать процесс опорожнения. </a:t>
            </a: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ru-RU" sz="2800" dirty="0" err="1" smtClean="0"/>
              <a:t>Колостома</a:t>
            </a:r>
            <a:r>
              <a:rPr lang="ru-RU" sz="2800" dirty="0" smtClean="0"/>
              <a:t> лишена нервных окончаний, поэтому боль не чувствуется. Возникающие болевые ощущения, жжение или зуд могут быть связаны с раздражением кожи вокруг </a:t>
            </a:r>
            <a:r>
              <a:rPr lang="ru-RU" sz="2800" dirty="0" err="1" smtClean="0"/>
              <a:t>стомы</a:t>
            </a:r>
            <a:r>
              <a:rPr lang="ru-RU" sz="2800" dirty="0" smtClean="0"/>
              <a:t> или с усиленной перистальтикой (работой) кишечника. </a:t>
            </a: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ru-RU" sz="2800" dirty="0" smtClean="0"/>
              <a:t>Необходимость в </a:t>
            </a:r>
            <a:r>
              <a:rPr lang="ru-RU" sz="2800" dirty="0" err="1" smtClean="0"/>
              <a:t>колостоме</a:t>
            </a:r>
            <a:r>
              <a:rPr lang="ru-RU" sz="2800" dirty="0" smtClean="0"/>
              <a:t> возникает тогда, когда кишечник не способен функционировать. Причиной этого может служить врожденный дефект, опухоли толстой кишки, некоторых воспалительных заболеваниях кишечника или травма</a:t>
            </a:r>
            <a:r>
              <a:rPr lang="ru-RU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19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200000"/>
                  </a:schemeClr>
                </a:solidFill>
              </a:rPr>
              <a:t>Белье для </a:t>
            </a:r>
            <a:r>
              <a:rPr lang="ru-RU" dirty="0" err="1" smtClean="0">
                <a:solidFill>
                  <a:schemeClr val="tx2">
                    <a:satMod val="200000"/>
                  </a:schemeClr>
                </a:solidFill>
              </a:rPr>
              <a:t>стомированных</a:t>
            </a:r>
            <a:r>
              <a:rPr lang="ru-RU" dirty="0" smtClean="0">
                <a:solidFill>
                  <a:schemeClr val="tx2">
                    <a:satMod val="200000"/>
                  </a:schemeClr>
                </a:solidFill>
              </a:rPr>
              <a:t> больных</a:t>
            </a:r>
            <a:endParaRPr lang="ru-RU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67586" name="Содержимое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2063" y="2000250"/>
            <a:ext cx="3286125" cy="3643313"/>
          </a:xfrm>
        </p:spPr>
      </p:pic>
      <p:pic>
        <p:nvPicPr>
          <p:cNvPr id="67587" name="Рисунок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857375"/>
            <a:ext cx="3000375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9366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6">
                    <a:tint val="1000"/>
                  </a:schemeClr>
                </a:solidFill>
              </a:rPr>
              <a:t>Принципы рационального питания</a:t>
            </a:r>
            <a:endParaRPr lang="ru-RU" dirty="0">
              <a:solidFill>
                <a:schemeClr val="accent6">
                  <a:tint val="1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50825" y="908050"/>
            <a:ext cx="8713788" cy="3313113"/>
          </a:xfrm>
        </p:spPr>
        <p:txBody>
          <a:bodyPr rtlCol="0">
            <a:normAutofit fontScale="92500" lnSpcReduction="10000"/>
          </a:bodyPr>
          <a:lstStyle/>
          <a:p>
            <a:pPr marL="457200" indent="-45720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/>
              <a:buChar char=""/>
              <a:defRPr/>
            </a:pPr>
            <a:r>
              <a:rPr lang="ru-RU" dirty="0" smtClean="0"/>
              <a:t>Принимать </a:t>
            </a:r>
            <a:r>
              <a:rPr lang="ru-RU" dirty="0"/>
              <a:t>пищу </a:t>
            </a:r>
            <a:r>
              <a:rPr lang="ru-RU" dirty="0" smtClean="0"/>
              <a:t>  3 </a:t>
            </a:r>
            <a:r>
              <a:rPr lang="ru-RU" dirty="0"/>
              <a:t>– 4 раза в день, в одно и </a:t>
            </a:r>
            <a:r>
              <a:rPr lang="ru-RU" dirty="0" smtClean="0"/>
              <a:t>тоже  время  </a:t>
            </a:r>
            <a:endParaRPr lang="ru-RU" dirty="0" smtClean="0"/>
          </a:p>
          <a:p>
            <a:pPr marL="457200" indent="-45720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/>
              <a:buChar char=""/>
              <a:defRPr/>
            </a:pPr>
            <a:r>
              <a:rPr lang="ru-RU" dirty="0"/>
              <a:t>В первые месяцы после операции </a:t>
            </a:r>
            <a:r>
              <a:rPr lang="ru-RU" dirty="0" smtClean="0"/>
              <a:t> необходимо воздерживаться  пищи</a:t>
            </a:r>
            <a:r>
              <a:rPr lang="ru-RU" dirty="0"/>
              <a:t>, содержащей </a:t>
            </a:r>
            <a:r>
              <a:rPr lang="ru-RU" dirty="0" smtClean="0"/>
              <a:t>клетчатку.</a:t>
            </a:r>
          </a:p>
          <a:p>
            <a:pPr marL="457200" indent="-45720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/>
              <a:buChar char=""/>
              <a:defRPr/>
            </a:pPr>
            <a:r>
              <a:rPr lang="ru-RU" dirty="0" smtClean="0"/>
              <a:t>Необходимо  употреблять </a:t>
            </a:r>
            <a:r>
              <a:rPr lang="ru-RU" dirty="0"/>
              <a:t>не менее 1,5 – 2 л жидкости в </a:t>
            </a:r>
            <a:r>
              <a:rPr lang="ru-RU" dirty="0" smtClean="0"/>
              <a:t>день.</a:t>
            </a:r>
          </a:p>
          <a:p>
            <a:pPr marL="457200" indent="-45720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/>
              <a:buChar char=""/>
              <a:defRPr/>
            </a:pPr>
            <a:r>
              <a:rPr lang="ru-RU" dirty="0" smtClean="0"/>
              <a:t>Воздерживаться </a:t>
            </a:r>
            <a:r>
              <a:rPr lang="ru-RU" dirty="0"/>
              <a:t>от потребления жирных продуктов, </a:t>
            </a:r>
            <a:r>
              <a:rPr lang="ru-RU" dirty="0" smtClean="0"/>
              <a:t>копченостей, острой </a:t>
            </a:r>
            <a:r>
              <a:rPr lang="ru-RU" dirty="0"/>
              <a:t>и маринованной пищи, не следует также </a:t>
            </a:r>
            <a:r>
              <a:rPr lang="ru-RU" dirty="0" smtClean="0"/>
              <a:t>злоупотреблять спиртными </a:t>
            </a:r>
            <a:r>
              <a:rPr lang="ru-RU" dirty="0"/>
              <a:t>напитками.</a:t>
            </a:r>
            <a:endParaRPr lang="ru-RU" dirty="0" smtClean="0"/>
          </a:p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31748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975" y="4221163"/>
            <a:ext cx="4164013" cy="2387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763"/>
            <a:ext cx="8229600" cy="9144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FFFF00"/>
                </a:solidFill>
              </a:rPr>
              <a:t>Рекомендации по приему пищи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5138" y="1770063"/>
            <a:ext cx="4038600" cy="4525962"/>
          </a:xfrm>
        </p:spPr>
        <p:txBody>
          <a:bodyPr rtlCol="0">
            <a:normAutofit fontScale="92500" lnSpcReduction="2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/>
              <a:buNone/>
              <a:defRPr/>
            </a:pPr>
            <a:r>
              <a:rPr lang="ru-RU" u="sng" dirty="0"/>
              <a:t>Послабляющим </a:t>
            </a:r>
            <a:r>
              <a:rPr lang="ru-RU" u="sng" dirty="0" smtClean="0"/>
              <a:t> эффектом обладают</a:t>
            </a:r>
            <a:r>
              <a:rPr lang="ru-RU" dirty="0"/>
              <a:t>: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ru-RU" dirty="0"/>
              <a:t>сырые овощи и фрукты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ru-RU" dirty="0"/>
              <a:t>чернослив, инжир, сливы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ru-RU" dirty="0"/>
              <a:t>фасоль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ru-RU" dirty="0"/>
              <a:t>свежевыжатые соки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ru-RU" dirty="0"/>
              <a:t>кисло-молочные продукты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ru-RU" dirty="0"/>
              <a:t>минеральная </a:t>
            </a:r>
            <a:r>
              <a:rPr lang="ru-RU" dirty="0" smtClean="0"/>
              <a:t> вода </a:t>
            </a:r>
            <a:r>
              <a:rPr lang="ru-RU" dirty="0"/>
              <a:t>(без газа)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56138" y="1770063"/>
            <a:ext cx="4038600" cy="4525962"/>
          </a:xfrm>
        </p:spPr>
        <p:txBody>
          <a:bodyPr rtlCol="0">
            <a:normAutofit fontScale="92500" lnSpcReduction="20000"/>
          </a:bodyPr>
          <a:lstStyle/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/>
            </a:pPr>
            <a:r>
              <a:rPr lang="ru-RU" u="sng" dirty="0"/>
              <a:t>Закрепляющим </a:t>
            </a:r>
            <a:r>
              <a:rPr lang="ru-RU" u="sng" dirty="0" smtClean="0"/>
              <a:t>эффектом обладают</a:t>
            </a:r>
            <a:r>
              <a:rPr lang="ru-RU" u="sng" dirty="0"/>
              <a:t>: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ru-RU" dirty="0"/>
              <a:t>рис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ru-RU" dirty="0"/>
              <a:t>сухари, сушки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ru-RU" dirty="0"/>
              <a:t>шоколад, сладости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ru-RU" dirty="0"/>
              <a:t>черника, бананы, </a:t>
            </a:r>
            <a:endParaRPr lang="ru-RU" dirty="0" smtClean="0"/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ru-RU" dirty="0" smtClean="0"/>
              <a:t>печеные яблоки</a:t>
            </a:r>
            <a:endParaRPr lang="ru-RU" dirty="0"/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ru-RU" dirty="0"/>
              <a:t>кипяченое </a:t>
            </a:r>
            <a:r>
              <a:rPr lang="ru-RU" dirty="0" smtClean="0"/>
              <a:t> молоко</a:t>
            </a:r>
            <a:r>
              <a:rPr lang="ru-RU" dirty="0"/>
              <a:t>, кисели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rgbClr val="FFFF00"/>
                </a:solidFill>
              </a:rPr>
              <a:t>Рекомендации по приему пищи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5138" y="1770063"/>
            <a:ext cx="4038600" cy="4525962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/>
            </a:pPr>
            <a:r>
              <a:rPr lang="ru-RU" u="sng" dirty="0"/>
              <a:t>Продукты, усиливающие</a:t>
            </a:r>
          </a:p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/>
            </a:pPr>
            <a:r>
              <a:rPr lang="ru-RU" u="sng" dirty="0"/>
              <a:t>выделение </a:t>
            </a:r>
            <a:r>
              <a:rPr lang="ru-RU" u="sng" dirty="0" smtClean="0"/>
              <a:t>  неприятного  запаха  при  переваривании</a:t>
            </a:r>
            <a:r>
              <a:rPr lang="ru-RU" u="sng" dirty="0"/>
              <a:t>: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ru-RU" dirty="0"/>
              <a:t>некоторые сорта сыра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ru-RU" dirty="0"/>
              <a:t>рыба, яйца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ru-RU" dirty="0"/>
              <a:t>капуста, лук, чеснок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ru-RU" dirty="0"/>
              <a:t>пряности и специи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56138" y="1770063"/>
            <a:ext cx="4038600" cy="4525962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/>
            </a:pPr>
            <a:r>
              <a:rPr lang="ru-RU" u="sng" dirty="0"/>
              <a:t>Продукты, </a:t>
            </a:r>
            <a:r>
              <a:rPr lang="ru-RU" u="sng" dirty="0" smtClean="0"/>
              <a:t>способствующие уменьшению выделения неприятного </a:t>
            </a:r>
            <a:r>
              <a:rPr lang="ru-RU" u="sng" dirty="0"/>
              <a:t>запаха: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ru-RU" dirty="0"/>
              <a:t>йогурт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ru-RU" dirty="0"/>
              <a:t>брусника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ru-RU" dirty="0"/>
              <a:t>зеленый салат, петрушка,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ru-RU" dirty="0"/>
              <a:t>шпинат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75" y="274638"/>
            <a:ext cx="7972425" cy="9398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rgbClr val="FFFF00"/>
                </a:solidFill>
              </a:rPr>
              <a:t>Рекомендации по приему пищи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357313"/>
            <a:ext cx="8229600" cy="476885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/>
            </a:pPr>
            <a:r>
              <a:rPr lang="ru-RU" sz="2800" u="sng" dirty="0"/>
              <a:t>Продукты, способствующие </a:t>
            </a:r>
            <a:r>
              <a:rPr lang="ru-RU" sz="2800" u="sng" dirty="0" smtClean="0"/>
              <a:t>газообразованию</a:t>
            </a:r>
            <a:r>
              <a:rPr lang="ru-RU" sz="2800" i="1" dirty="0" smtClean="0"/>
              <a:t>: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ru-RU" sz="2800" dirty="0" smtClean="0"/>
              <a:t>безалкогольные </a:t>
            </a:r>
            <a:r>
              <a:rPr lang="ru-RU" sz="2800" dirty="0"/>
              <a:t>газированные напитки и пиво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ru-RU" sz="2800" dirty="0"/>
              <a:t>горох, бобы, кукуруза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ru-RU" sz="2800" dirty="0"/>
              <a:t>капуста: цветная, белокочанная, брокколи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ru-RU" sz="2800" dirty="0"/>
              <a:t>корнеплоды, огурцы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ru-RU" sz="2800" dirty="0"/>
              <a:t>шпинат, лук, чеснок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ru-RU" sz="2800" dirty="0"/>
              <a:t>абрикосы, бананы, груши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ru-RU" sz="2800" dirty="0"/>
              <a:t>грибы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ru-RU" sz="2800" dirty="0"/>
              <a:t>яйца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rgbClr val="FFFF00"/>
                </a:solidFill>
              </a:rPr>
              <a:t>Важные вопросы социализации пациента.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825" y="1143000"/>
            <a:ext cx="8785225" cy="5526088"/>
          </a:xfrm>
        </p:spPr>
        <p:txBody>
          <a:bodyPr rtlCol="0">
            <a:normAutofit fontScale="92500" lnSpcReduction="1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ru-RU" b="1" u="sng" dirty="0"/>
              <a:t>В какое время суток менять калоприемник</a:t>
            </a:r>
            <a:r>
              <a:rPr lang="ru-RU" b="1" dirty="0" smtClean="0"/>
              <a:t>?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/>
              <a:buNone/>
              <a:defRPr/>
            </a:pPr>
            <a:r>
              <a:rPr lang="ru-RU" dirty="0" smtClean="0"/>
              <a:t>            Время </a:t>
            </a:r>
            <a:r>
              <a:rPr lang="ru-RU" dirty="0"/>
              <a:t>утром до завтрака или вечером перед сном</a:t>
            </a:r>
            <a:r>
              <a:rPr lang="ru-RU" dirty="0" smtClean="0"/>
              <a:t>.</a:t>
            </a:r>
            <a:endParaRPr lang="ru-RU" dirty="0"/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ru-RU" b="1" u="sng" dirty="0"/>
              <a:t>Нужно ли </a:t>
            </a:r>
            <a:r>
              <a:rPr lang="ru-RU" b="1" u="sng" dirty="0" err="1"/>
              <a:t>стомированным</a:t>
            </a:r>
            <a:r>
              <a:rPr lang="ru-RU" b="1" u="sng" dirty="0"/>
              <a:t> соблюдать диету</a:t>
            </a:r>
            <a:r>
              <a:rPr lang="ru-RU" b="1" dirty="0" smtClean="0"/>
              <a:t>?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/>
              <a:buNone/>
              <a:defRPr/>
            </a:pPr>
            <a:r>
              <a:rPr lang="ru-RU" dirty="0" smtClean="0"/>
              <a:t>           НЕТ</a:t>
            </a:r>
            <a:r>
              <a:rPr lang="ru-RU" dirty="0"/>
              <a:t>, но каждый человек должен определить для себя некоторые индивидуальные правила питания и следовать им в той или иной мере</a:t>
            </a:r>
            <a:r>
              <a:rPr lang="ru-RU" dirty="0" smtClean="0"/>
              <a:t>.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ru-RU" b="1" u="sng" dirty="0" smtClean="0"/>
              <a:t>Есть </a:t>
            </a:r>
            <a:r>
              <a:rPr lang="ru-RU" b="1" u="sng" dirty="0"/>
              <a:t>ли ограничения при занятиях спортом</a:t>
            </a:r>
            <a:r>
              <a:rPr lang="ru-RU" b="1" u="sng" dirty="0" smtClean="0"/>
              <a:t>? </a:t>
            </a:r>
            <a:r>
              <a:rPr lang="ru-RU" dirty="0"/>
              <a:t>Нет запретов для занятий аэробикой, велосипедных прогулок, игры в теннис, плавания</a:t>
            </a:r>
            <a:r>
              <a:rPr lang="ru-RU" dirty="0" smtClean="0"/>
              <a:t>. </a:t>
            </a:r>
            <a:r>
              <a:rPr lang="ru-RU" dirty="0"/>
              <a:t>Не рекомендуется заниматься любыми видами борьбы: самбо, дзюдо и т.д. 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85750"/>
            <a:ext cx="7772400" cy="71437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FFFF00"/>
                </a:solidFill>
              </a:rPr>
              <a:t>Важные вопросы социализации больных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88" y="1143000"/>
            <a:ext cx="8786812" cy="5715000"/>
          </a:xfrm>
        </p:spPr>
        <p:txBody>
          <a:bodyPr>
            <a:normAutofit fontScale="92500"/>
          </a:bodyPr>
          <a:lstStyle/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ru-RU" u="sng" dirty="0" smtClean="0"/>
              <a:t> </a:t>
            </a:r>
            <a:r>
              <a:rPr lang="ru-RU" u="sng" dirty="0" err="1" smtClean="0"/>
              <a:t>Стомированный</a:t>
            </a:r>
            <a:r>
              <a:rPr lang="ru-RU" u="sng" dirty="0" smtClean="0"/>
              <a:t> человек страдает от боли в </a:t>
            </a:r>
            <a:r>
              <a:rPr lang="ru-RU" u="sng" dirty="0" err="1" smtClean="0"/>
              <a:t>стоме</a:t>
            </a:r>
            <a:r>
              <a:rPr lang="ru-RU" u="sng" dirty="0" smtClean="0"/>
              <a:t> </a:t>
            </a:r>
            <a:r>
              <a:rPr lang="ru-RU" dirty="0" smtClean="0"/>
              <a:t>.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ru-RU" dirty="0" smtClean="0"/>
              <a:t>         Так как </a:t>
            </a:r>
            <a:r>
              <a:rPr lang="ru-RU" dirty="0" err="1" smtClean="0"/>
              <a:t>стома</a:t>
            </a:r>
            <a:r>
              <a:rPr lang="ru-RU" dirty="0" smtClean="0"/>
              <a:t> не имеет нервных окончаний, она не может вызывать болей и других неприятных ощущений. </a:t>
            </a: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ru-RU" u="sng" dirty="0" smtClean="0"/>
              <a:t> Ярко красный цвет и «</a:t>
            </a:r>
            <a:r>
              <a:rPr lang="ru-RU" u="sng" dirty="0" err="1" smtClean="0"/>
              <a:t>глянцевость</a:t>
            </a:r>
            <a:r>
              <a:rPr lang="ru-RU" u="sng" dirty="0" smtClean="0"/>
              <a:t>» </a:t>
            </a:r>
            <a:r>
              <a:rPr lang="ru-RU" u="sng" dirty="0" err="1" smtClean="0"/>
              <a:t>стомы</a:t>
            </a:r>
            <a:r>
              <a:rPr lang="ru-RU" u="sng" dirty="0" smtClean="0"/>
              <a:t> – признак инфекции</a:t>
            </a:r>
            <a:r>
              <a:rPr lang="ru-RU" dirty="0" smtClean="0"/>
              <a:t>.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ru-RU" dirty="0" smtClean="0"/>
              <a:t>         На самом деле, так и выглядит здоровая </a:t>
            </a:r>
            <a:r>
              <a:rPr lang="ru-RU" dirty="0" err="1" smtClean="0"/>
              <a:t>стома</a:t>
            </a:r>
            <a:r>
              <a:rPr lang="ru-RU" dirty="0" smtClean="0"/>
              <a:t> без осложнений. Бледный цвет </a:t>
            </a:r>
            <a:r>
              <a:rPr lang="ru-RU" dirty="0" err="1" smtClean="0"/>
              <a:t>стомы</a:t>
            </a:r>
            <a:r>
              <a:rPr lang="ru-RU" dirty="0" smtClean="0"/>
              <a:t> может возникает при анемии и нарушениях кровоснабжения. </a:t>
            </a:r>
            <a:r>
              <a:rPr lang="ru-RU" dirty="0" err="1" smtClean="0"/>
              <a:t>Стома</a:t>
            </a:r>
            <a:r>
              <a:rPr lang="ru-RU" dirty="0" smtClean="0"/>
              <a:t> темного цвета сигнализирует о возможной внутренней стриктуре (сужении просвета кишки) или прекращении кровоснабжения.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75" y="285750"/>
            <a:ext cx="8143875" cy="85725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b="1" dirty="0" smtClean="0">
                <a:solidFill>
                  <a:srgbClr val="FFFF00"/>
                </a:solidFill>
              </a:rPr>
              <a:t>Важные вопросы социализации больных</a:t>
            </a:r>
            <a:endParaRPr lang="ru-RU" sz="3400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50" y="1214438"/>
            <a:ext cx="8858250" cy="5214937"/>
          </a:xfrm>
        </p:spPr>
        <p:txBody>
          <a:bodyPr>
            <a:normAutofit fontScale="92500" lnSpcReduction="10000"/>
          </a:bodyPr>
          <a:lstStyle/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ru-RU" u="sng" dirty="0" smtClean="0"/>
              <a:t>От людей со </a:t>
            </a:r>
            <a:r>
              <a:rPr lang="ru-RU" u="sng" dirty="0" err="1" smtClean="0"/>
              <a:t>стомой</a:t>
            </a:r>
            <a:r>
              <a:rPr lang="ru-RU" u="sng" dirty="0" smtClean="0"/>
              <a:t> плохо пахнет.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ru-RU" dirty="0" smtClean="0"/>
              <a:t>        Современные средства по уходу за </a:t>
            </a:r>
            <a:r>
              <a:rPr lang="ru-RU" dirty="0" err="1" smtClean="0"/>
              <a:t>стомой</a:t>
            </a:r>
            <a:r>
              <a:rPr lang="ru-RU" dirty="0" smtClean="0"/>
              <a:t> (калоприемники) оснащены встроенными угольными фильтрами, которые предотвращают неприятный запах.</a:t>
            </a: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ru-RU" u="sng" dirty="0" smtClean="0"/>
              <a:t> </a:t>
            </a:r>
            <a:r>
              <a:rPr lang="ru-RU" u="sng" dirty="0" err="1" smtClean="0"/>
              <a:t>Стомированные</a:t>
            </a:r>
            <a:r>
              <a:rPr lang="ru-RU" u="sng" dirty="0" smtClean="0"/>
              <a:t>  люди  могут носить только широкую одежду.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ru-RU" dirty="0" smtClean="0"/>
              <a:t>      Широкий выбор средств по уходу за </a:t>
            </a:r>
            <a:r>
              <a:rPr lang="ru-RU" dirty="0" err="1" smtClean="0"/>
              <a:t>стомой</a:t>
            </a:r>
            <a:r>
              <a:rPr lang="ru-RU" dirty="0" smtClean="0"/>
              <a:t> позволяет носить привычную одежду. Современные калоприемники сделаны из нетканых материалов и не шуршат при ходьбе, а их форма делает их незаметными под любой одеждой.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8" y="0"/>
            <a:ext cx="8329612" cy="1427163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FFFF00"/>
                </a:solidFill>
              </a:rPr>
              <a:t>Важные вопросы социализации больных</a:t>
            </a:r>
            <a:endParaRPr lang="ru-RU" sz="3600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625" y="1357313"/>
            <a:ext cx="8715375" cy="5500687"/>
          </a:xfrm>
        </p:spPr>
        <p:txBody>
          <a:bodyPr>
            <a:normAutofit fontScale="92500"/>
          </a:bodyPr>
          <a:lstStyle/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ru-RU" u="sng" dirty="0" err="1" smtClean="0"/>
              <a:t>Стомированные</a:t>
            </a:r>
            <a:r>
              <a:rPr lang="ru-RU" u="sng" dirty="0" smtClean="0"/>
              <a:t> люди обречены на одиночество и изолированность.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ru-RU" dirty="0" smtClean="0"/>
              <a:t> Рассказывать про наличие </a:t>
            </a:r>
            <a:r>
              <a:rPr lang="ru-RU" dirty="0" err="1" smtClean="0"/>
              <a:t>стомы</a:t>
            </a:r>
            <a:r>
              <a:rPr lang="ru-RU" dirty="0" smtClean="0"/>
              <a:t> или нет – решаете только Вы. Благодаря незаметности современных калоприемников, окружающие люди могут никогда и не узнать, что у Вас выведена </a:t>
            </a:r>
            <a:r>
              <a:rPr lang="ru-RU" dirty="0" err="1" smtClean="0"/>
              <a:t>стома</a:t>
            </a:r>
            <a:r>
              <a:rPr lang="ru-RU" dirty="0" smtClean="0"/>
              <a:t>. </a:t>
            </a: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ru-RU" dirty="0" smtClean="0"/>
              <a:t> </a:t>
            </a:r>
            <a:r>
              <a:rPr lang="ru-RU" u="sng" dirty="0" smtClean="0"/>
              <a:t>Активная жизнь </a:t>
            </a:r>
            <a:r>
              <a:rPr lang="ru-RU" u="sng" dirty="0" err="1" smtClean="0"/>
              <a:t>стомированных</a:t>
            </a:r>
            <a:r>
              <a:rPr lang="ru-RU" u="sng" dirty="0" smtClean="0"/>
              <a:t> людей ограничена.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ru-RU" dirty="0" smtClean="0"/>
              <a:t>НЕТ. Следует всегда брать с собой запасные калоприемники на случай непредвиденных ситуаций. Можно посещать бассейн или ходить на пляж, просто подобрав себе закрытый купальник (женщины) или широкие шорты (мужчины).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endParaRPr lang="ru-RU" u="sng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38" y="357188"/>
            <a:ext cx="8043862" cy="106997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FFFF00"/>
                </a:solidFill>
              </a:rPr>
              <a:t>Важные вопросы социализации больных</a:t>
            </a:r>
            <a:endParaRPr lang="ru-RU" sz="3600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500" y="1571625"/>
            <a:ext cx="8286750" cy="5000625"/>
          </a:xfrm>
        </p:spPr>
        <p:txBody>
          <a:bodyPr>
            <a:normAutofit lnSpcReduction="10000"/>
          </a:bodyPr>
          <a:lstStyle/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ru-RU" u="sng" dirty="0" err="1" smtClean="0"/>
              <a:t>Стомированные</a:t>
            </a:r>
            <a:r>
              <a:rPr lang="ru-RU" u="sng" dirty="0" smtClean="0"/>
              <a:t> люди «привязаны» к туалету.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ru-RU" sz="2800" dirty="0" smtClean="0"/>
              <a:t>        Когда Вы научитесь менять калоприемники и определите для себя время их смены, Вы поймете, что до операции, посещение туалета занимало не намного меньше времени</a:t>
            </a:r>
            <a:r>
              <a:rPr lang="ru-RU" dirty="0" smtClean="0"/>
              <a:t>.</a:t>
            </a: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ru-RU" u="sng" dirty="0" smtClean="0"/>
              <a:t>Протекания </a:t>
            </a:r>
            <a:r>
              <a:rPr lang="ru-RU" u="sng" dirty="0" err="1" smtClean="0"/>
              <a:t>непредотвратимы</a:t>
            </a:r>
            <a:endParaRPr lang="ru-RU" u="sng" dirty="0" smtClean="0"/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ru-RU" dirty="0" smtClean="0"/>
              <a:t>          Главное – правильно подобрать калоприемник. Следует научиться правильно вырезать отверстие для </a:t>
            </a:r>
            <a:r>
              <a:rPr lang="ru-RU" dirty="0" err="1" smtClean="0"/>
              <a:t>стомы</a:t>
            </a:r>
            <a:r>
              <a:rPr lang="ru-RU" dirty="0" smtClean="0"/>
              <a:t>, вовремя узнавать признаки разрушения пластины и определять время смены калоприемника.</a:t>
            </a: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512763"/>
            <a:ext cx="8229600" cy="9144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6000" dirty="0" smtClean="0">
                <a:solidFill>
                  <a:schemeClr val="accent6">
                    <a:tint val="1000"/>
                  </a:schemeClr>
                </a:solidFill>
              </a:rPr>
              <a:t>Классификация </a:t>
            </a:r>
            <a:r>
              <a:rPr lang="ru-RU" sz="6000" dirty="0" err="1" smtClean="0">
                <a:solidFill>
                  <a:schemeClr val="accent6">
                    <a:tint val="1000"/>
                  </a:schemeClr>
                </a:solidFill>
              </a:rPr>
              <a:t>стом</a:t>
            </a:r>
            <a:endParaRPr lang="ru-RU" sz="6000" dirty="0">
              <a:solidFill>
                <a:schemeClr val="accent6">
                  <a:tint val="1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65138" y="1770063"/>
            <a:ext cx="4038600" cy="4525962"/>
          </a:xfrm>
        </p:spPr>
        <p:txBody>
          <a:bodyPr rtlCol="0">
            <a:normAutofit fontScale="925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ru-RU" sz="3600" dirty="0" err="1"/>
              <a:t>Стома</a:t>
            </a:r>
            <a:r>
              <a:rPr lang="ru-RU" sz="3600" dirty="0"/>
              <a:t> может </a:t>
            </a:r>
            <a:r>
              <a:rPr lang="ru-RU" sz="3600" dirty="0" smtClean="0"/>
              <a:t>быть: </a:t>
            </a:r>
          </a:p>
          <a:p>
            <a:pPr marL="548640" lvl="1" indent="-18288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ru-RU" sz="3600" dirty="0" smtClean="0"/>
              <a:t>постоянной </a:t>
            </a:r>
          </a:p>
          <a:p>
            <a:pPr marL="548640" lvl="1" indent="-18288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ru-RU" sz="3600" dirty="0" smtClean="0"/>
              <a:t>временной</a:t>
            </a:r>
            <a:r>
              <a:rPr lang="ru-RU" sz="3600" i="1" dirty="0"/>
              <a:t>.</a:t>
            </a:r>
            <a:endParaRPr lang="ru-RU" sz="36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656138" y="1770063"/>
            <a:ext cx="4038600" cy="4525962"/>
          </a:xfrm>
        </p:spPr>
        <p:txBody>
          <a:bodyPr rtlCol="0">
            <a:normAutofit fontScale="925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ru-RU" sz="3600" dirty="0" err="1"/>
              <a:t>Стомы</a:t>
            </a:r>
            <a:r>
              <a:rPr lang="ru-RU" sz="3600" dirty="0"/>
              <a:t> могут </a:t>
            </a:r>
            <a:r>
              <a:rPr lang="ru-RU" sz="3600" dirty="0" smtClean="0"/>
              <a:t>быть:</a:t>
            </a:r>
          </a:p>
          <a:p>
            <a:pPr marL="548640" lvl="1" indent="-18288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ru-RU" sz="3600" dirty="0"/>
              <a:t>О</a:t>
            </a:r>
            <a:r>
              <a:rPr lang="ru-RU" sz="3600" dirty="0" smtClean="0"/>
              <a:t>дноствольными  </a:t>
            </a:r>
            <a:endParaRPr lang="ru-RU" sz="3600" dirty="0"/>
          </a:p>
          <a:p>
            <a:pPr marL="548640" lvl="1" indent="-18288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ru-RU" sz="3600" dirty="0" smtClean="0"/>
              <a:t>Двуствольными</a:t>
            </a:r>
            <a:r>
              <a:rPr lang="ru-RU" sz="3600" i="1" dirty="0" smtClean="0"/>
              <a:t>:</a:t>
            </a:r>
          </a:p>
          <a:p>
            <a:pPr marL="996696" lvl="2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600" dirty="0" smtClean="0"/>
              <a:t>Петлевые</a:t>
            </a:r>
          </a:p>
          <a:p>
            <a:pPr marL="996696" lvl="2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600" dirty="0"/>
              <a:t>Р</a:t>
            </a:r>
            <a:r>
              <a:rPr lang="ru-RU" sz="3600" dirty="0" smtClean="0"/>
              <a:t>аздельные </a:t>
            </a:r>
            <a:r>
              <a:rPr lang="ru-RU" sz="3600" dirty="0"/>
              <a:t>двуствольные </a:t>
            </a:r>
            <a:r>
              <a:rPr lang="ru-RU" sz="3600" dirty="0" err="1" smtClean="0"/>
              <a:t>стомы</a:t>
            </a:r>
            <a:r>
              <a:rPr lang="ru-RU" sz="3600" dirty="0" smtClean="0"/>
              <a:t>.</a:t>
            </a:r>
            <a:endParaRPr lang="ru-RU" sz="3600" dirty="0"/>
          </a:p>
        </p:txBody>
      </p:sp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500438"/>
            <a:ext cx="2786063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706438" y="1350963"/>
            <a:ext cx="5718175" cy="9779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Font typeface="Wingdings"/>
              <a:buNone/>
              <a:defRPr/>
            </a:pPr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786313" y="2286000"/>
            <a:ext cx="4357687" cy="4143375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20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satMod val="20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satMod val="200000"/>
                  </a:schemeClr>
                </a:solidFill>
              </a:rPr>
              <a:t> Жизнь со </a:t>
            </a:r>
            <a:r>
              <a:rPr lang="ru-RU" dirty="0" err="1" smtClean="0">
                <a:solidFill>
                  <a:schemeClr val="tx2">
                    <a:satMod val="200000"/>
                  </a:schemeClr>
                </a:solidFill>
              </a:rPr>
              <a:t>стомой</a:t>
            </a:r>
            <a:r>
              <a:rPr lang="ru-RU" dirty="0" smtClean="0">
                <a:solidFill>
                  <a:schemeClr val="tx2">
                    <a:satMod val="200000"/>
                  </a:schemeClr>
                </a:solidFill>
              </a:rPr>
              <a:t> может быть счастливой, наполненной и яркой!</a:t>
            </a:r>
            <a:endParaRPr lang="ru-RU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82947" name="Содержимое 3"/>
          <p:cNvPicPr>
            <a:picLocks noGrp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0" y="285750"/>
            <a:ext cx="4214813" cy="62150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763"/>
            <a:ext cx="8229600" cy="9144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accent6">
                    <a:tint val="1000"/>
                  </a:schemeClr>
                </a:solidFill>
              </a:rPr>
              <a:t>Классификация </a:t>
            </a:r>
            <a:r>
              <a:rPr lang="ru-RU" dirty="0" err="1">
                <a:solidFill>
                  <a:schemeClr val="accent6">
                    <a:tint val="1000"/>
                  </a:schemeClr>
                </a:solidFill>
              </a:rPr>
              <a:t>стом</a:t>
            </a:r>
            <a:endParaRPr lang="ru-RU" dirty="0">
              <a:solidFill>
                <a:schemeClr val="accent6">
                  <a:tint val="1000"/>
                </a:schemeClr>
              </a:solidFill>
            </a:endParaRPr>
          </a:p>
        </p:txBody>
      </p:sp>
      <p:pic>
        <p:nvPicPr>
          <p:cNvPr id="1024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628775"/>
            <a:ext cx="2911475" cy="2232025"/>
          </a:xfrm>
        </p:spPr>
      </p:pic>
      <p:pic>
        <p:nvPicPr>
          <p:cNvPr id="1024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5963" y="1585913"/>
            <a:ext cx="2879725" cy="2236787"/>
          </a:xfrm>
        </p:spPr>
      </p:pic>
      <p:sp>
        <p:nvSpPr>
          <p:cNvPr id="22532" name="Прямоугольник 4"/>
          <p:cNvSpPr>
            <a:spLocks noChangeArrowheads="1"/>
          </p:cNvSpPr>
          <p:nvPr/>
        </p:nvSpPr>
        <p:spPr bwMode="auto">
          <a:xfrm>
            <a:off x="755650" y="3933825"/>
            <a:ext cx="2952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000">
                <a:latin typeface="Calibri" pitchFamily="34" charset="0"/>
              </a:rPr>
              <a:t>Одноствольная стома</a:t>
            </a:r>
          </a:p>
        </p:txBody>
      </p:sp>
      <p:sp>
        <p:nvSpPr>
          <p:cNvPr id="22533" name="Прямоугольник 5"/>
          <p:cNvSpPr>
            <a:spLocks noChangeArrowheads="1"/>
          </p:cNvSpPr>
          <p:nvPr/>
        </p:nvSpPr>
        <p:spPr bwMode="auto">
          <a:xfrm>
            <a:off x="5741988" y="3933825"/>
            <a:ext cx="3222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Двуствольная петлевая стома</a:t>
            </a:r>
          </a:p>
        </p:txBody>
      </p:sp>
      <p:pic>
        <p:nvPicPr>
          <p:cNvPr id="1024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508500"/>
            <a:ext cx="2805112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Прямоугольник 6"/>
          <p:cNvSpPr>
            <a:spLocks noChangeArrowheads="1"/>
          </p:cNvSpPr>
          <p:nvPr/>
        </p:nvSpPr>
        <p:spPr bwMode="auto">
          <a:xfrm>
            <a:off x="5897563" y="5472113"/>
            <a:ext cx="3098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Двуствольная раздельная стома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87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6000" dirty="0">
                <a:solidFill>
                  <a:schemeClr val="accent6">
                    <a:tint val="1000"/>
                  </a:schemeClr>
                </a:solidFill>
              </a:rPr>
              <a:t>Виды кишечных </a:t>
            </a:r>
            <a:r>
              <a:rPr lang="ru-RU" sz="6000" dirty="0" err="1">
                <a:solidFill>
                  <a:schemeClr val="accent6">
                    <a:tint val="1000"/>
                  </a:schemeClr>
                </a:solidFill>
              </a:rPr>
              <a:t>стом</a:t>
            </a:r>
            <a:endParaRPr lang="ru-RU" sz="6000" dirty="0">
              <a:solidFill>
                <a:schemeClr val="accent6">
                  <a:tint val="1000"/>
                </a:schemeClr>
              </a:solidFill>
            </a:endParaRPr>
          </a:p>
        </p:txBody>
      </p:sp>
      <p:sp>
        <p:nvSpPr>
          <p:cNvPr id="11267" name="Объект 5"/>
          <p:cNvSpPr>
            <a:spLocks noGrp="1"/>
          </p:cNvSpPr>
          <p:nvPr>
            <p:ph idx="1"/>
          </p:nvPr>
        </p:nvSpPr>
        <p:spPr>
          <a:xfrm>
            <a:off x="179388" y="1000125"/>
            <a:ext cx="8812212" cy="5597525"/>
          </a:xfrm>
        </p:spPr>
        <p:txBody>
          <a:bodyPr/>
          <a:lstStyle/>
          <a:p>
            <a:r>
              <a:rPr lang="ru-RU" sz="2800" smtClean="0"/>
              <a:t>В зависимости от отдела кишечника, выведенного на переднюю брюшную стенку, различают следующие виды кишечных стом:</a:t>
            </a:r>
          </a:p>
          <a:p>
            <a:r>
              <a:rPr lang="ru-RU" sz="3600" smtClean="0"/>
              <a:t>колостома (</a:t>
            </a:r>
            <a:r>
              <a:rPr lang="ru-RU" sz="2800" smtClean="0"/>
              <a:t>при выведении </a:t>
            </a:r>
          </a:p>
          <a:p>
            <a:pPr>
              <a:buFont typeface="Wingdings" pitchFamily="2" charset="2"/>
              <a:buNone/>
            </a:pPr>
            <a:r>
              <a:rPr lang="ru-RU" sz="2800" smtClean="0"/>
              <a:t>                     толстой кишки</a:t>
            </a:r>
            <a:r>
              <a:rPr lang="ru-RU" sz="3600" smtClean="0"/>
              <a:t>) </a:t>
            </a:r>
          </a:p>
          <a:p>
            <a:r>
              <a:rPr lang="ru-RU" sz="3600" smtClean="0"/>
              <a:t>илеостома (</a:t>
            </a:r>
            <a:r>
              <a:rPr lang="ru-RU" sz="2800" smtClean="0"/>
              <a:t>при выведении </a:t>
            </a:r>
          </a:p>
          <a:p>
            <a:pPr>
              <a:buFont typeface="Wingdings" pitchFamily="2" charset="2"/>
              <a:buNone/>
            </a:pPr>
            <a:r>
              <a:rPr lang="ru-RU" sz="2800" smtClean="0"/>
              <a:t>                    тонкой кишки).</a:t>
            </a:r>
          </a:p>
        </p:txBody>
      </p:sp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2928938"/>
            <a:ext cx="3119438" cy="352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26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63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6000" dirty="0" err="1">
                <a:solidFill>
                  <a:schemeClr val="accent6">
                    <a:tint val="1000"/>
                  </a:schemeClr>
                </a:solidFill>
              </a:rPr>
              <a:t>Колостома</a:t>
            </a:r>
            <a:endParaRPr lang="ru-RU" sz="6000" dirty="0">
              <a:solidFill>
                <a:schemeClr val="accent6">
                  <a:tint val="1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0825" y="1143000"/>
            <a:ext cx="4968875" cy="3725863"/>
          </a:xfrm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/>
            </a:pPr>
            <a:r>
              <a:rPr lang="ru-RU" b="1" dirty="0"/>
              <a:t>По месту наложения </a:t>
            </a:r>
            <a:r>
              <a:rPr lang="ru-RU" dirty="0"/>
              <a:t>различают несколько видов </a:t>
            </a:r>
            <a:r>
              <a:rPr lang="ru-RU" dirty="0" err="1"/>
              <a:t>колостом</a:t>
            </a:r>
            <a:r>
              <a:rPr lang="ru-RU" dirty="0"/>
              <a:t>: 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ru-RU" dirty="0" err="1" smtClean="0"/>
              <a:t>Цекостома</a:t>
            </a:r>
            <a:endParaRPr lang="ru-RU" dirty="0" smtClean="0"/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ru-RU" dirty="0" err="1" smtClean="0"/>
              <a:t>Асцендостома</a:t>
            </a:r>
            <a:endParaRPr lang="ru-RU" dirty="0" smtClean="0"/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ru-RU" dirty="0" err="1" smtClean="0"/>
              <a:t>Трансверзостома</a:t>
            </a:r>
            <a:endParaRPr lang="ru-RU" dirty="0" smtClean="0"/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ru-RU" dirty="0" err="1" smtClean="0"/>
              <a:t>Десцендостома</a:t>
            </a:r>
            <a:endParaRPr lang="ru-RU" dirty="0" smtClean="0"/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ru-RU" dirty="0" err="1"/>
              <a:t>С</a:t>
            </a:r>
            <a:r>
              <a:rPr lang="ru-RU" dirty="0" err="1" smtClean="0"/>
              <a:t>игмостома</a:t>
            </a:r>
            <a:r>
              <a:rPr lang="ru-RU" dirty="0"/>
              <a:t>.</a:t>
            </a:r>
          </a:p>
        </p:txBody>
      </p:sp>
      <p:pic>
        <p:nvPicPr>
          <p:cNvPr id="1229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5600" y="608013"/>
            <a:ext cx="3095625" cy="4010025"/>
          </a:xfrm>
        </p:spPr>
      </p:pic>
      <p:sp>
        <p:nvSpPr>
          <p:cNvPr id="12293" name="Прямоугольник 4"/>
          <p:cNvSpPr>
            <a:spLocks noChangeArrowheads="1"/>
          </p:cNvSpPr>
          <p:nvPr/>
        </p:nvSpPr>
        <p:spPr bwMode="auto">
          <a:xfrm>
            <a:off x="179388" y="4797425"/>
            <a:ext cx="87852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800">
                <a:latin typeface="Calibri" pitchFamily="34" charset="0"/>
              </a:rPr>
              <a:t>При колостоме опорожнение кишечника происходит в основном 2 – 3 раза в сутки.</a:t>
            </a:r>
          </a:p>
          <a:p>
            <a:r>
              <a:rPr lang="ru-RU" sz="2800">
                <a:latin typeface="Calibri" pitchFamily="34" charset="0"/>
              </a:rPr>
              <a:t>Стул оформленный (при сигмостоме) или полуоформленный (при других видах стом).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229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763"/>
            <a:ext cx="8229600" cy="9144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6000" dirty="0" err="1" smtClean="0">
                <a:solidFill>
                  <a:schemeClr val="accent6">
                    <a:tint val="1000"/>
                  </a:schemeClr>
                </a:solidFill>
              </a:rPr>
              <a:t>Илеостома</a:t>
            </a:r>
            <a:endParaRPr lang="ru-RU" sz="6000" dirty="0">
              <a:solidFill>
                <a:schemeClr val="accent6">
                  <a:tint val="1000"/>
                </a:schemeClr>
              </a:solidFill>
            </a:endParaRPr>
          </a:p>
        </p:txBody>
      </p:sp>
      <p:pic>
        <p:nvPicPr>
          <p:cNvPr id="1331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063" y="1643063"/>
            <a:ext cx="3573462" cy="4371975"/>
          </a:xfrm>
        </p:spPr>
      </p:pic>
      <p:sp>
        <p:nvSpPr>
          <p:cNvPr id="13315" name="Объект 3"/>
          <p:cNvSpPr>
            <a:spLocks noGrp="1"/>
          </p:cNvSpPr>
          <p:nvPr>
            <p:ph sz="half" idx="2"/>
          </p:nvPr>
        </p:nvSpPr>
        <p:spPr>
          <a:xfrm>
            <a:off x="4356100" y="1600200"/>
            <a:ext cx="4330700" cy="283686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ru-RU" smtClean="0"/>
              <a:t>При илеостоме опорожнение кишечника происходит очень часто, почти  постоянно, стул жидкий и едкий.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31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10001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6000" dirty="0">
                <a:solidFill>
                  <a:schemeClr val="accent6">
                    <a:tint val="1000"/>
                  </a:schemeClr>
                </a:solidFill>
              </a:rPr>
              <a:t>Изменение </a:t>
            </a:r>
            <a:r>
              <a:rPr lang="ru-RU" sz="6000" dirty="0" err="1">
                <a:solidFill>
                  <a:schemeClr val="accent6">
                    <a:tint val="1000"/>
                  </a:schemeClr>
                </a:solidFill>
              </a:rPr>
              <a:t>стомы</a:t>
            </a:r>
            <a:endParaRPr lang="ru-RU" sz="6000" dirty="0">
              <a:solidFill>
                <a:schemeClr val="accent6">
                  <a:tint val="1000"/>
                </a:schemeClr>
              </a:solidFill>
            </a:endParaRPr>
          </a:p>
        </p:txBody>
      </p:sp>
      <p:pic>
        <p:nvPicPr>
          <p:cNvPr id="1434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484313"/>
            <a:ext cx="2592388" cy="2351087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19475" y="1412875"/>
            <a:ext cx="5329238" cy="2952750"/>
          </a:xfrm>
        </p:spPr>
        <p:txBody>
          <a:bodyPr rtlCol="0">
            <a:normAutofit fontScale="85000" lnSpcReduction="20000"/>
          </a:bodyPr>
          <a:lstStyle/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/>
            </a:pPr>
            <a:r>
              <a:rPr lang="ru-RU" dirty="0"/>
              <a:t>Размер и форма </a:t>
            </a:r>
            <a:r>
              <a:rPr lang="ru-RU" dirty="0" err="1"/>
              <a:t>стомы</a:t>
            </a:r>
            <a:r>
              <a:rPr lang="ru-RU" dirty="0"/>
              <a:t> могут меняться. </a:t>
            </a:r>
          </a:p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/>
            </a:pPr>
            <a:r>
              <a:rPr lang="ru-RU" dirty="0" smtClean="0"/>
              <a:t>После </a:t>
            </a:r>
            <a:r>
              <a:rPr lang="ru-RU" dirty="0"/>
              <a:t>операции </a:t>
            </a:r>
            <a:r>
              <a:rPr lang="ru-RU" dirty="0" err="1" smtClean="0"/>
              <a:t>стома</a:t>
            </a:r>
            <a:r>
              <a:rPr lang="ru-RU" dirty="0" smtClean="0"/>
              <a:t> обычно </a:t>
            </a:r>
            <a:r>
              <a:rPr lang="ru-RU" dirty="0"/>
              <a:t>отечна, </a:t>
            </a:r>
            <a:r>
              <a:rPr lang="ru-RU" dirty="0" smtClean="0"/>
              <a:t>немного кровоточит </a:t>
            </a:r>
            <a:r>
              <a:rPr lang="ru-RU" dirty="0"/>
              <a:t>и имеет ярко красный цвет</a:t>
            </a:r>
            <a:r>
              <a:rPr lang="ru-RU" dirty="0" smtClean="0"/>
              <a:t>.</a:t>
            </a:r>
          </a:p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/>
            </a:pPr>
            <a:r>
              <a:rPr lang="ru-RU" dirty="0" smtClean="0"/>
              <a:t> Со временем </a:t>
            </a:r>
            <a:r>
              <a:rPr lang="ru-RU" dirty="0"/>
              <a:t>послеоперационная рана заживает, отек спадает, </a:t>
            </a:r>
            <a:r>
              <a:rPr lang="ru-RU" dirty="0" smtClean="0"/>
              <a:t>размер </a:t>
            </a:r>
            <a:r>
              <a:rPr lang="ru-RU" dirty="0" err="1" smtClean="0"/>
              <a:t>стомы</a:t>
            </a:r>
            <a:r>
              <a:rPr lang="ru-RU" dirty="0" smtClean="0"/>
              <a:t> </a:t>
            </a:r>
            <a:r>
              <a:rPr lang="ru-RU" dirty="0"/>
              <a:t>уменьшается, а ее цвет становится </a:t>
            </a:r>
            <a:r>
              <a:rPr lang="ru-RU" dirty="0" smtClean="0"/>
              <a:t>красно-розовым</a:t>
            </a:r>
            <a:r>
              <a:rPr lang="ru-RU" dirty="0"/>
              <a:t>.</a:t>
            </a:r>
          </a:p>
        </p:txBody>
      </p:sp>
      <p:sp>
        <p:nvSpPr>
          <p:cNvPr id="14341" name="Прямоугольник 4"/>
          <p:cNvSpPr>
            <a:spLocks noChangeArrowheads="1"/>
          </p:cNvSpPr>
          <p:nvPr/>
        </p:nvSpPr>
        <p:spPr bwMode="auto">
          <a:xfrm>
            <a:off x="179388" y="4365625"/>
            <a:ext cx="87852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>
                <a:latin typeface="Calibri" pitchFamily="34" charset="0"/>
              </a:rPr>
              <a:t>Через 4 – 6 недель стома полностью сформируется.  Стома может то немного увеличиваться, то уменьшаться. Это происходит в результате сокращения или расширения стенки выведенной кишки. Однако следует регулярно следить за размером стомы. Измерение стомы необходимо для правильного подбора</a:t>
            </a:r>
          </a:p>
          <a:p>
            <a:r>
              <a:rPr lang="ru-RU" sz="2400">
                <a:latin typeface="Calibri" pitchFamily="34" charset="0"/>
              </a:rPr>
              <a:t> калоприемников.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14341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220</TotalTime>
  <Words>1761</Words>
  <Application>Microsoft Office PowerPoint</Application>
  <PresentationFormat>Экран (4:3)</PresentationFormat>
  <Paragraphs>240</Paragraphs>
  <Slides>40</Slides>
  <Notes>30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Метро</vt:lpstr>
      <vt:lpstr>Колостомы</vt:lpstr>
      <vt:lpstr>Что такое колостома?</vt:lpstr>
      <vt:lpstr>Что такое колостома?</vt:lpstr>
      <vt:lpstr>Классификация стом</vt:lpstr>
      <vt:lpstr>Классификация стом</vt:lpstr>
      <vt:lpstr>Виды кишечных стом</vt:lpstr>
      <vt:lpstr>Колостома</vt:lpstr>
      <vt:lpstr>Илеостома</vt:lpstr>
      <vt:lpstr>Изменение стомы</vt:lpstr>
      <vt:lpstr>Средства ухода за колостомой</vt:lpstr>
      <vt:lpstr>Однокомпонентные калоприемники</vt:lpstr>
      <vt:lpstr>Двухкомпонентные калоприемники</vt:lpstr>
      <vt:lpstr>Двухкомпонентные калоприемники</vt:lpstr>
      <vt:lpstr>Двухкомпонентные калоприемники</vt:lpstr>
      <vt:lpstr>Основные правила ухода за колостомой</vt:lpstr>
      <vt:lpstr>Для пациентов с илеостомой и для пациентов с колостомой при жидком стуле.  </vt:lpstr>
      <vt:lpstr>Принадлежности для постановки и замены калоприемника.</vt:lpstr>
      <vt:lpstr>Пример установки калоприемника.</vt:lpstr>
      <vt:lpstr>Определяем размер стомы.</vt:lpstr>
      <vt:lpstr>Презентация PowerPoint</vt:lpstr>
      <vt:lpstr>Презентация PowerPoint</vt:lpstr>
      <vt:lpstr>Пример установки калоприемника.</vt:lpstr>
      <vt:lpstr>Презентация PowerPoint</vt:lpstr>
      <vt:lpstr>Пример установки калоприемника.</vt:lpstr>
      <vt:lpstr>При использовании калоприемников:</vt:lpstr>
      <vt:lpstr>Девять наиболее частых причин не герметичности калоприемников</vt:lpstr>
      <vt:lpstr>Уход за кожей вокруг стомы</vt:lpstr>
      <vt:lpstr>Защита кожи вокруг стом. Методы.</vt:lpstr>
      <vt:lpstr>Защита кожи вокруг стом. Методы.</vt:lpstr>
      <vt:lpstr>Белье для стомированных больных</vt:lpstr>
      <vt:lpstr>Принципы рационального питания</vt:lpstr>
      <vt:lpstr>Рекомендации по приему пищи</vt:lpstr>
      <vt:lpstr>Рекомендации по приему пищи</vt:lpstr>
      <vt:lpstr>Рекомендации по приему пищи</vt:lpstr>
      <vt:lpstr>Важные вопросы социализации пациента.</vt:lpstr>
      <vt:lpstr>Важные вопросы социализации больных</vt:lpstr>
      <vt:lpstr>Важные вопросы социализации больных</vt:lpstr>
      <vt:lpstr>Важные вопросы социализации больных</vt:lpstr>
      <vt:lpstr>Важные вопросы социализации больных</vt:lpstr>
      <vt:lpstr>  Жизнь со стомой может быть счастливой, наполненной и яркой!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Колостомы</dc:title>
  <dc:creator>Света</dc:creator>
  <cp:lastModifiedBy>Света</cp:lastModifiedBy>
  <cp:revision>29</cp:revision>
  <dcterms:created xsi:type="dcterms:W3CDTF">2012-02-13T20:36:31Z</dcterms:created>
  <dcterms:modified xsi:type="dcterms:W3CDTF">2013-02-14T18:37:59Z</dcterms:modified>
</cp:coreProperties>
</file>