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5346700" cy="7562850"/>
  <p:notesSz cx="53467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621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1002" y="2344483"/>
            <a:ext cx="4544695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2005" y="4235196"/>
            <a:ext cx="374269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7335" y="1739455"/>
            <a:ext cx="232581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53550" y="1739455"/>
            <a:ext cx="232581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335" y="302514"/>
            <a:ext cx="481203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7335" y="1739455"/>
            <a:ext cx="481203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7878" y="7033450"/>
            <a:ext cx="171094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7335" y="7033450"/>
            <a:ext cx="122974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9624" y="7033450"/>
            <a:ext cx="122974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7483" y="878840"/>
            <a:ext cx="3951604" cy="32385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42060" marR="5080" indent="-1229995">
              <a:lnSpc>
                <a:spcPts val="1150"/>
              </a:lnSpc>
              <a:spcBef>
                <a:spcPts val="175"/>
              </a:spcBef>
            </a:pPr>
            <a:r>
              <a:rPr sz="1000" b="1" spc="-5" dirty="0">
                <a:latin typeface="Times New Roman"/>
                <a:cs typeface="Times New Roman"/>
              </a:rPr>
              <a:t>Федеральная служба по надзору в </a:t>
            </a:r>
            <a:r>
              <a:rPr sz="1000" b="1" spc="-10" dirty="0">
                <a:latin typeface="Times New Roman"/>
                <a:cs typeface="Times New Roman"/>
              </a:rPr>
              <a:t>сфере </a:t>
            </a:r>
            <a:r>
              <a:rPr sz="1000" b="1" dirty="0">
                <a:latin typeface="Times New Roman"/>
                <a:cs typeface="Times New Roman"/>
              </a:rPr>
              <a:t>защиты </a:t>
            </a:r>
            <a:r>
              <a:rPr sz="1000" b="1" spc="-10" dirty="0">
                <a:latin typeface="Times New Roman"/>
                <a:cs typeface="Times New Roman"/>
              </a:rPr>
              <a:t>прав </a:t>
            </a:r>
            <a:r>
              <a:rPr sz="1000" b="1" spc="-5" dirty="0">
                <a:latin typeface="Times New Roman"/>
                <a:cs typeface="Times New Roman"/>
              </a:rPr>
              <a:t>потребителей  и </a:t>
            </a:r>
            <a:r>
              <a:rPr sz="1000" b="1" dirty="0">
                <a:latin typeface="Times New Roman"/>
                <a:cs typeface="Times New Roman"/>
              </a:rPr>
              <a:t>благополучия </a:t>
            </a:r>
            <a:r>
              <a:rPr sz="1000" b="1" spc="-5" dirty="0">
                <a:latin typeface="Times New Roman"/>
                <a:cs typeface="Times New Roman"/>
              </a:rPr>
              <a:t>человека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4248" y="2412428"/>
            <a:ext cx="3599815" cy="191833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693420" marR="405765" indent="-282575">
              <a:lnSpc>
                <a:spcPts val="1150"/>
              </a:lnSpc>
              <a:spcBef>
                <a:spcPts val="175"/>
              </a:spcBef>
            </a:pPr>
            <a:r>
              <a:rPr sz="1000" dirty="0">
                <a:latin typeface="Times New Roman"/>
                <a:cs typeface="Times New Roman"/>
              </a:rPr>
              <a:t>4.2. </a:t>
            </a:r>
            <a:r>
              <a:rPr sz="1000" spc="-5" dirty="0">
                <a:latin typeface="Times New Roman"/>
                <a:cs typeface="Times New Roman"/>
              </a:rPr>
              <a:t>МЕТОДЫ КОНТРОЛЯ. БИОЛОГИЧЕСКИЕ И  МИКРОБИОЛОГИЧЕСКИЕ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ФАКТОРЫ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>
              <a:latin typeface="Times New Roman"/>
              <a:cs typeface="Times New Roman"/>
            </a:endParaRPr>
          </a:p>
          <a:p>
            <a:pPr marL="12065" marR="5080" indent="-1905" algn="ctr">
              <a:lnSpc>
                <a:spcPct val="96100"/>
              </a:lnSpc>
            </a:pPr>
            <a:r>
              <a:rPr sz="1400" b="1" dirty="0">
                <a:latin typeface="Times New Roman"/>
                <a:cs typeface="Times New Roman"/>
              </a:rPr>
              <a:t>Методы </a:t>
            </a:r>
            <a:r>
              <a:rPr sz="1400" b="1" spc="-5" dirty="0">
                <a:latin typeface="Times New Roman"/>
                <a:cs typeface="Times New Roman"/>
              </a:rPr>
              <a:t>санитарно-бактериологических  </a:t>
            </a:r>
            <a:r>
              <a:rPr sz="1400" b="1" dirty="0">
                <a:latin typeface="Times New Roman"/>
                <a:cs typeface="Times New Roman"/>
              </a:rPr>
              <a:t>исследований </a:t>
            </a:r>
            <a:r>
              <a:rPr sz="1400" b="1" spc="-5" dirty="0">
                <a:latin typeface="Times New Roman"/>
                <a:cs typeface="Times New Roman"/>
              </a:rPr>
              <a:t>объектов окружающей среды,  воздуха </a:t>
            </a:r>
            <a:r>
              <a:rPr sz="1400" b="1" dirty="0">
                <a:latin typeface="Times New Roman"/>
                <a:cs typeface="Times New Roman"/>
              </a:rPr>
              <a:t>и </a:t>
            </a:r>
            <a:r>
              <a:rPr sz="1400" b="1" spc="-5" dirty="0">
                <a:latin typeface="Times New Roman"/>
                <a:cs typeface="Times New Roman"/>
              </a:rPr>
              <a:t>контроля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стерильности</a:t>
            </a:r>
            <a:endParaRPr sz="1400">
              <a:latin typeface="Times New Roman"/>
              <a:cs typeface="Times New Roman"/>
            </a:endParaRPr>
          </a:p>
          <a:p>
            <a:pPr marL="762000">
              <a:lnSpc>
                <a:spcPts val="1610"/>
              </a:lnSpc>
            </a:pPr>
            <a:r>
              <a:rPr sz="1400" b="1" dirty="0">
                <a:latin typeface="Times New Roman"/>
                <a:cs typeface="Times New Roman"/>
              </a:rPr>
              <a:t>в </a:t>
            </a:r>
            <a:r>
              <a:rPr sz="1400" b="1" spc="-5" dirty="0">
                <a:latin typeface="Times New Roman"/>
                <a:cs typeface="Times New Roman"/>
              </a:rPr>
              <a:t>лечебных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организациях</a:t>
            </a:r>
            <a:endParaRPr sz="1400">
              <a:latin typeface="Times New Roman"/>
              <a:cs typeface="Times New Roman"/>
            </a:endParaRPr>
          </a:p>
          <a:p>
            <a:pPr marL="1035050" marR="1028065" algn="ctr">
              <a:lnSpc>
                <a:spcPts val="1270"/>
              </a:lnSpc>
              <a:spcBef>
                <a:spcPts val="1295"/>
              </a:spcBef>
            </a:pPr>
            <a:r>
              <a:rPr sz="1100" b="1" spc="-5" dirty="0">
                <a:latin typeface="Times New Roman"/>
                <a:cs typeface="Times New Roman"/>
              </a:rPr>
              <a:t>Методические</a:t>
            </a:r>
            <a:r>
              <a:rPr sz="1100" b="1" spc="-3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указания  МУК 4.2.2942-11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435" y="868189"/>
            <a:ext cx="4008120" cy="577532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6985" indent="269240">
              <a:lnSpc>
                <a:spcPts val="1070"/>
              </a:lnSpc>
              <a:spcBef>
                <a:spcPts val="240"/>
              </a:spcBef>
            </a:pPr>
            <a:r>
              <a:rPr sz="1000" spc="-5" dirty="0">
                <a:latin typeface="Times New Roman"/>
                <a:cs typeface="Times New Roman"/>
              </a:rPr>
              <a:t>При стерилизации изделий в неупакованном виде в отделении </a:t>
            </a:r>
            <a:r>
              <a:rPr sz="1000" dirty="0">
                <a:latin typeface="Times New Roman"/>
                <a:cs typeface="Times New Roman"/>
              </a:rPr>
              <a:t>от-  </a:t>
            </a:r>
            <a:r>
              <a:rPr sz="1000" spc="-5" dirty="0">
                <a:latin typeface="Times New Roman"/>
                <a:cs typeface="Times New Roman"/>
              </a:rPr>
              <a:t>бор проб проводят в стерильные ёмкости, соблюдая правила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асептики.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985"/>
              </a:lnSpc>
            </a:pPr>
            <a:r>
              <a:rPr sz="1000" spc="-15" dirty="0">
                <a:latin typeface="Times New Roman"/>
                <a:cs typeface="Times New Roman"/>
              </a:rPr>
              <a:t>Контроль стерильности проводят путём прямого посева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(погруже-</a:t>
            </a:r>
            <a:endParaRPr sz="1000">
              <a:latin typeface="Times New Roman"/>
              <a:cs typeface="Times New Roman"/>
            </a:endParaRPr>
          </a:p>
          <a:p>
            <a:pPr marL="12700" marR="6350" algn="just">
              <a:lnSpc>
                <a:spcPts val="1070"/>
              </a:lnSpc>
              <a:spcBef>
                <a:spcPts val="75"/>
              </a:spcBef>
            </a:pPr>
            <a:r>
              <a:rPr sz="1000" spc="-15" dirty="0">
                <a:latin typeface="Times New Roman"/>
                <a:cs typeface="Times New Roman"/>
              </a:rPr>
              <a:t>ния) изделий целиком </a:t>
            </a:r>
            <a:r>
              <a:rPr sz="1000" spc="-10" dirty="0">
                <a:latin typeface="Times New Roman"/>
                <a:cs typeface="Times New Roman"/>
              </a:rPr>
              <a:t>(при их </a:t>
            </a:r>
            <a:r>
              <a:rPr sz="1000" spc="-15" dirty="0">
                <a:latin typeface="Times New Roman"/>
                <a:cs typeface="Times New Roman"/>
              </a:rPr>
              <a:t>небольших размерах) </a:t>
            </a:r>
            <a:r>
              <a:rPr sz="1000" spc="-10" dirty="0">
                <a:latin typeface="Times New Roman"/>
                <a:cs typeface="Times New Roman"/>
              </a:rPr>
              <a:t>или </a:t>
            </a:r>
            <a:r>
              <a:rPr sz="1000" spc="-15" dirty="0">
                <a:latin typeface="Times New Roman"/>
                <a:cs typeface="Times New Roman"/>
              </a:rPr>
              <a:t>отдельных </a:t>
            </a:r>
            <a:r>
              <a:rPr sz="1000" spc="-10" dirty="0">
                <a:latin typeface="Times New Roman"/>
                <a:cs typeface="Times New Roman"/>
              </a:rPr>
              <a:t>дета-  лей </a:t>
            </a:r>
            <a:r>
              <a:rPr sz="1000" spc="-15" dirty="0">
                <a:latin typeface="Times New Roman"/>
                <a:cs typeface="Times New Roman"/>
              </a:rPr>
              <a:t>(разъёмные изделия) </a:t>
            </a:r>
            <a:r>
              <a:rPr sz="1000" spc="-5" dirty="0">
                <a:latin typeface="Times New Roman"/>
                <a:cs typeface="Times New Roman"/>
              </a:rPr>
              <a:t>и </a:t>
            </a:r>
            <a:r>
              <a:rPr sz="1000" spc="-15" dirty="0">
                <a:latin typeface="Times New Roman"/>
                <a:cs typeface="Times New Roman"/>
              </a:rPr>
              <a:t>фрагментов (отрезанные стерильными ножни-  </a:t>
            </a:r>
            <a:r>
              <a:rPr sz="1000" spc="-10" dirty="0">
                <a:latin typeface="Times New Roman"/>
                <a:cs typeface="Times New Roman"/>
              </a:rPr>
              <a:t>цами </a:t>
            </a:r>
            <a:r>
              <a:rPr sz="1000" spc="-15" dirty="0">
                <a:latin typeface="Times New Roman"/>
                <a:cs typeface="Times New Roman"/>
              </a:rPr>
              <a:t>кусочки шовного, перевязочного материала </a:t>
            </a:r>
            <a:r>
              <a:rPr sz="1000" spc="-5" dirty="0">
                <a:latin typeface="Times New Roman"/>
                <a:cs typeface="Times New Roman"/>
              </a:rPr>
              <a:t>и </a:t>
            </a:r>
            <a:r>
              <a:rPr sz="1000" spc="-10" dirty="0">
                <a:latin typeface="Times New Roman"/>
                <a:cs typeface="Times New Roman"/>
              </a:rPr>
              <a:t>т. п.) </a:t>
            </a:r>
            <a:r>
              <a:rPr sz="1000" spc="-5" dirty="0">
                <a:latin typeface="Times New Roman"/>
                <a:cs typeface="Times New Roman"/>
              </a:rPr>
              <a:t>в </a:t>
            </a:r>
            <a:r>
              <a:rPr sz="1000" spc="-15" dirty="0">
                <a:latin typeface="Times New Roman"/>
                <a:cs typeface="Times New Roman"/>
              </a:rPr>
              <a:t>питательные  среды. При посеве изделия </a:t>
            </a:r>
            <a:r>
              <a:rPr sz="1000" spc="-10" dirty="0">
                <a:latin typeface="Times New Roman"/>
                <a:cs typeface="Times New Roman"/>
              </a:rPr>
              <a:t>или </a:t>
            </a:r>
            <a:r>
              <a:rPr sz="1000" spc="-15" dirty="0">
                <a:latin typeface="Times New Roman"/>
                <a:cs typeface="Times New Roman"/>
              </a:rPr>
              <a:t>его </a:t>
            </a:r>
            <a:r>
              <a:rPr sz="1000" spc="-10" dirty="0">
                <a:latin typeface="Times New Roman"/>
                <a:cs typeface="Times New Roman"/>
              </a:rPr>
              <a:t>части </a:t>
            </a:r>
            <a:r>
              <a:rPr sz="1000" spc="-15" dirty="0">
                <a:latin typeface="Times New Roman"/>
                <a:cs typeface="Times New Roman"/>
              </a:rPr>
              <a:t>непосредственно </a:t>
            </a:r>
            <a:r>
              <a:rPr sz="1000" spc="-5" dirty="0">
                <a:latin typeface="Times New Roman"/>
                <a:cs typeface="Times New Roman"/>
              </a:rPr>
              <a:t>в </a:t>
            </a:r>
            <a:r>
              <a:rPr sz="1000" spc="-15" dirty="0">
                <a:latin typeface="Times New Roman"/>
                <a:cs typeface="Times New Roman"/>
              </a:rPr>
              <a:t>питательную  </a:t>
            </a:r>
            <a:r>
              <a:rPr sz="1000" spc="-10" dirty="0">
                <a:latin typeface="Times New Roman"/>
                <a:cs typeface="Times New Roman"/>
              </a:rPr>
              <a:t>среду </a:t>
            </a:r>
            <a:r>
              <a:rPr sz="1000" spc="-15" dirty="0">
                <a:latin typeface="Times New Roman"/>
                <a:cs typeface="Times New Roman"/>
              </a:rPr>
              <a:t>количество </a:t>
            </a:r>
            <a:r>
              <a:rPr sz="1000" spc="-10" dirty="0">
                <a:latin typeface="Times New Roman"/>
                <a:cs typeface="Times New Roman"/>
              </a:rPr>
              <a:t>среды </a:t>
            </a:r>
            <a:r>
              <a:rPr sz="1000" spc="-5" dirty="0">
                <a:latin typeface="Times New Roman"/>
                <a:cs typeface="Times New Roman"/>
              </a:rPr>
              <a:t>в </a:t>
            </a:r>
            <a:r>
              <a:rPr sz="1000" spc="-15" dirty="0">
                <a:latin typeface="Times New Roman"/>
                <a:cs typeface="Times New Roman"/>
              </a:rPr>
              <a:t>пробирке (колбе, флаконе </a:t>
            </a:r>
            <a:r>
              <a:rPr sz="1000" spc="-5" dirty="0">
                <a:latin typeface="Times New Roman"/>
                <a:cs typeface="Times New Roman"/>
              </a:rPr>
              <a:t>и т. </a:t>
            </a:r>
            <a:r>
              <a:rPr sz="1000" spc="-10" dirty="0">
                <a:latin typeface="Times New Roman"/>
                <a:cs typeface="Times New Roman"/>
              </a:rPr>
              <a:t>д.) должно </a:t>
            </a:r>
            <a:r>
              <a:rPr sz="1000" spc="-15" dirty="0">
                <a:latin typeface="Times New Roman"/>
                <a:cs typeface="Times New Roman"/>
              </a:rPr>
              <a:t>быть  достаточным для полного погружения изделия </a:t>
            </a:r>
            <a:r>
              <a:rPr sz="1000" spc="-10" dirty="0">
                <a:latin typeface="Times New Roman"/>
                <a:cs typeface="Times New Roman"/>
              </a:rPr>
              <a:t>или </a:t>
            </a:r>
            <a:r>
              <a:rPr sz="1000" spc="-15" dirty="0">
                <a:latin typeface="Times New Roman"/>
                <a:cs typeface="Times New Roman"/>
              </a:rPr>
              <a:t>его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части.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975"/>
              </a:lnSpc>
            </a:pPr>
            <a:r>
              <a:rPr sz="1000" spc="-5" dirty="0">
                <a:latin typeface="Times New Roman"/>
                <a:cs typeface="Times New Roman"/>
              </a:rPr>
              <a:t>При проверке стерильности более крупных изделий проводят</a:t>
            </a:r>
            <a:r>
              <a:rPr sz="1000" spc="1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отбор</a:t>
            </a:r>
            <a:endParaRPr sz="10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0500"/>
              </a:lnSpc>
              <a:spcBef>
                <a:spcPts val="50"/>
              </a:spcBef>
            </a:pPr>
            <a:r>
              <a:rPr sz="1000" spc="-5" dirty="0">
                <a:latin typeface="Times New Roman"/>
                <a:cs typeface="Times New Roman"/>
              </a:rPr>
              <a:t>проб методом смывов с различных участков поверхности изделий: с по-  мощью стерильного пинцета (корнцанга) каждый участок тщательно  протирают марлевой салфеткой (размер салфетки 5</a:t>
            </a:r>
            <a:r>
              <a:rPr sz="1000" spc="-5" dirty="0">
                <a:latin typeface="Symbol"/>
                <a:cs typeface="Symbol"/>
              </a:rPr>
              <a:t></a:t>
            </a:r>
            <a:r>
              <a:rPr sz="1000" spc="-5" dirty="0">
                <a:latin typeface="Times New Roman"/>
                <a:cs typeface="Times New Roman"/>
              </a:rPr>
              <a:t>5 см), увлажнённой  стерильной питьевой водой. Каждую салфетку помещают в отдельную  пробирку (колбу, флакон) с питательной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средой.</a:t>
            </a:r>
            <a:endParaRPr sz="1000">
              <a:latin typeface="Times New Roman"/>
              <a:cs typeface="Times New Roman"/>
            </a:endParaRPr>
          </a:p>
          <a:p>
            <a:pPr marL="12700" marR="8255" indent="269240" algn="just">
              <a:lnSpc>
                <a:spcPts val="107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У изделий, имеющих функциональные каналы, рабочий </a:t>
            </a:r>
            <a:r>
              <a:rPr sz="1000" dirty="0">
                <a:latin typeface="Times New Roman"/>
                <a:cs typeface="Times New Roman"/>
              </a:rPr>
              <a:t>конец  </a:t>
            </a:r>
            <a:r>
              <a:rPr sz="1000" spc="-5" dirty="0">
                <a:latin typeface="Times New Roman"/>
                <a:cs typeface="Times New Roman"/>
              </a:rPr>
              <a:t>опускают в пробирку с питательной средой и с помощью стерильного  шприца или пипетки 1-2 раза промывают канал этой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средой.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985"/>
              </a:lnSpc>
            </a:pPr>
            <a:r>
              <a:rPr sz="1000" spc="-5" dirty="0">
                <a:latin typeface="Times New Roman"/>
                <a:cs typeface="Times New Roman"/>
              </a:rPr>
              <a:t>Контроль стерильности проводят путём прямого посева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(погруже-</a:t>
            </a:r>
            <a:endParaRPr sz="1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070"/>
              </a:lnSpc>
              <a:spcBef>
                <a:spcPts val="80"/>
              </a:spcBef>
            </a:pPr>
            <a:r>
              <a:rPr sz="1000" spc="-5" dirty="0">
                <a:latin typeface="Times New Roman"/>
                <a:cs typeface="Times New Roman"/>
              </a:rPr>
              <a:t>ния) изделий целиком (при </a:t>
            </a:r>
            <a:r>
              <a:rPr sz="1000" spc="-1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небольших размерах) или отдельных де-  талей (разъёмные изделия) и фрагментов (отрезанные стерильными  ножницами кусочки шовного, перевязочного материала и т. п.) в </a:t>
            </a:r>
            <a:r>
              <a:rPr sz="1000" dirty="0">
                <a:latin typeface="Times New Roman"/>
                <a:cs typeface="Times New Roman"/>
              </a:rPr>
              <a:t>пита-  </a:t>
            </a:r>
            <a:r>
              <a:rPr sz="1000" spc="-5" dirty="0">
                <a:latin typeface="Times New Roman"/>
                <a:cs typeface="Times New Roman"/>
              </a:rPr>
              <a:t>тельные среды.</a:t>
            </a:r>
            <a:endParaRPr sz="1000">
              <a:latin typeface="Times New Roman"/>
              <a:cs typeface="Times New Roman"/>
            </a:endParaRPr>
          </a:p>
          <a:p>
            <a:pPr marL="12700" marR="5080" lvl="1" indent="269240">
              <a:lnSpc>
                <a:spcPts val="1070"/>
              </a:lnSpc>
              <a:buAutoNum type="arabicPeriod" startAt="3"/>
              <a:tabLst>
                <a:tab pos="523875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 контроля стерильности используют следующие питатель-  ные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среды: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тиогликолевую,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бульон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Сабуро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(с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ингибитором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посторонней</a:t>
            </a: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ts val="1045"/>
              </a:lnSpc>
            </a:pPr>
            <a:r>
              <a:rPr sz="1000" spc="-5" dirty="0">
                <a:latin typeface="Times New Roman"/>
                <a:cs typeface="Times New Roman"/>
              </a:rPr>
              <a:t>микрофлоры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-5" dirty="0">
                <a:latin typeface="Times New Roman"/>
                <a:cs typeface="Times New Roman"/>
              </a:rPr>
              <a:t> теллурит калия или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левомицетин).</a:t>
            </a:r>
            <a:endParaRPr sz="1000">
              <a:latin typeface="Times New Roman"/>
              <a:cs typeface="Times New Roman"/>
            </a:endParaRPr>
          </a:p>
          <a:p>
            <a:pPr marL="12700" marR="6350" indent="269240">
              <a:lnSpc>
                <a:spcPts val="1080"/>
              </a:lnSpc>
              <a:spcBef>
                <a:spcPts val="70"/>
              </a:spcBef>
            </a:pPr>
            <a:r>
              <a:rPr sz="1000" spc="-5" dirty="0">
                <a:latin typeface="Times New Roman"/>
                <a:cs typeface="Times New Roman"/>
              </a:rPr>
              <a:t>При контроле изделий каждого наименования обязателен </a:t>
            </a:r>
            <a:r>
              <a:rPr sz="1000" dirty="0">
                <a:latin typeface="Times New Roman"/>
                <a:cs typeface="Times New Roman"/>
              </a:rPr>
              <a:t>одновре-  </a:t>
            </a:r>
            <a:r>
              <a:rPr sz="1000" spc="-5" dirty="0">
                <a:latin typeface="Times New Roman"/>
                <a:cs typeface="Times New Roman"/>
              </a:rPr>
              <a:t>менный посев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обе указанные питательные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среды.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985"/>
              </a:lnSpc>
            </a:pPr>
            <a:r>
              <a:rPr sz="1000" spc="-5" dirty="0">
                <a:latin typeface="Times New Roman"/>
                <a:cs typeface="Times New Roman"/>
              </a:rPr>
              <a:t>На каждый вид исследуемого материала используют по </a:t>
            </a:r>
            <a:r>
              <a:rPr sz="1000" spc="-10" dirty="0">
                <a:latin typeface="Times New Roman"/>
                <a:cs typeface="Times New Roman"/>
              </a:rPr>
              <a:t>две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про-</a:t>
            </a: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ts val="1070"/>
              </a:lnSpc>
            </a:pPr>
            <a:r>
              <a:rPr sz="1000" spc="-5" dirty="0">
                <a:latin typeface="Times New Roman"/>
                <a:cs typeface="Times New Roman"/>
              </a:rPr>
              <a:t>бирки каждой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среды.</a:t>
            </a:r>
            <a:endParaRPr sz="1000">
              <a:latin typeface="Times New Roman"/>
              <a:cs typeface="Times New Roman"/>
            </a:endParaRPr>
          </a:p>
          <a:p>
            <a:pPr marL="12700" marR="7620" indent="269240" algn="just">
              <a:lnSpc>
                <a:spcPts val="1070"/>
              </a:lnSpc>
              <a:spcBef>
                <a:spcPts val="80"/>
              </a:spcBef>
            </a:pPr>
            <a:r>
              <a:rPr sz="1000" spc="-5" dirty="0">
                <a:latin typeface="Times New Roman"/>
                <a:cs typeface="Times New Roman"/>
              </a:rPr>
              <a:t>При посеве изделия или его части непосредственно в питательную  </a:t>
            </a:r>
            <a:r>
              <a:rPr sz="1000" dirty="0">
                <a:latin typeface="Times New Roman"/>
                <a:cs typeface="Times New Roman"/>
              </a:rPr>
              <a:t>среду </a:t>
            </a:r>
            <a:r>
              <a:rPr sz="1000" spc="-5" dirty="0">
                <a:latin typeface="Times New Roman"/>
                <a:cs typeface="Times New Roman"/>
              </a:rPr>
              <a:t>количество среды в пробирке (колбе, флаконе и </a:t>
            </a:r>
            <a:r>
              <a:rPr sz="1000" dirty="0">
                <a:latin typeface="Times New Roman"/>
                <a:cs typeface="Times New Roman"/>
              </a:rPr>
              <a:t>т. </a:t>
            </a:r>
            <a:r>
              <a:rPr sz="1000" spc="-5" dirty="0">
                <a:latin typeface="Times New Roman"/>
                <a:cs typeface="Times New Roman"/>
              </a:rPr>
              <a:t>д.) должно быть  достаточным для полного погружения изделия или его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части.</a:t>
            </a:r>
            <a:endParaRPr sz="1000">
              <a:latin typeface="Times New Roman"/>
              <a:cs typeface="Times New Roman"/>
            </a:endParaRPr>
          </a:p>
          <a:p>
            <a:pPr marL="515620" lvl="1" indent="-233045">
              <a:lnSpc>
                <a:spcPts val="1015"/>
              </a:lnSpc>
              <a:buAutoNum type="arabicPeriod" startAt="4"/>
              <a:tabLst>
                <a:tab pos="516255" algn="l"/>
              </a:tabLst>
            </a:pPr>
            <a:r>
              <a:rPr sz="1000" spc="-5" dirty="0">
                <a:latin typeface="Times New Roman"/>
                <a:cs typeface="Times New Roman"/>
              </a:rPr>
              <a:t>Посевы в тиогликолевой среде выдерживают в термостате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</a:t>
            </a:r>
            <a:endParaRPr sz="1000">
              <a:latin typeface="Times New Roman"/>
              <a:cs typeface="Times New Roman"/>
            </a:endParaRPr>
          </a:p>
          <a:p>
            <a:pPr marL="12700" marR="9525" algn="just">
              <a:lnSpc>
                <a:spcPct val="91300"/>
              </a:lnSpc>
              <a:spcBef>
                <a:spcPts val="70"/>
              </a:spcBef>
            </a:pPr>
            <a:r>
              <a:rPr sz="1000" spc="-5" dirty="0">
                <a:latin typeface="Times New Roman"/>
                <a:cs typeface="Times New Roman"/>
              </a:rPr>
              <a:t>температуре </a:t>
            </a:r>
            <a:r>
              <a:rPr sz="1000" dirty="0">
                <a:latin typeface="Times New Roman"/>
                <a:cs typeface="Times New Roman"/>
              </a:rPr>
              <a:t>32 </a:t>
            </a:r>
            <a:r>
              <a:rPr sz="1000" spc="-5" dirty="0">
                <a:latin typeface="Times New Roman"/>
                <a:cs typeface="Times New Roman"/>
              </a:rPr>
              <a:t>С. Посевы в бульоне Сабуро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-5" dirty="0">
                <a:latin typeface="Times New Roman"/>
                <a:cs typeface="Times New Roman"/>
              </a:rPr>
              <a:t> при температуре </a:t>
            </a:r>
            <a:r>
              <a:rPr sz="1000" dirty="0">
                <a:latin typeface="Times New Roman"/>
                <a:cs typeface="Times New Roman"/>
              </a:rPr>
              <a:t>20-22  </a:t>
            </a:r>
            <a:r>
              <a:rPr sz="1000" spc="-5" dirty="0">
                <a:latin typeface="Times New Roman"/>
                <a:cs typeface="Times New Roman"/>
              </a:rPr>
              <a:t>С в течение </a:t>
            </a:r>
            <a:r>
              <a:rPr sz="1000" dirty="0">
                <a:latin typeface="Times New Roman"/>
                <a:cs typeface="Times New Roman"/>
              </a:rPr>
              <a:t>14 </a:t>
            </a:r>
            <a:r>
              <a:rPr sz="1000" spc="-5" dirty="0">
                <a:latin typeface="Times New Roman"/>
                <a:cs typeface="Times New Roman"/>
              </a:rPr>
              <a:t>суток при контроле изделий, простерилизованных </a:t>
            </a:r>
            <a:r>
              <a:rPr sz="1000" dirty="0">
                <a:latin typeface="Times New Roman"/>
                <a:cs typeface="Times New Roman"/>
              </a:rPr>
              <a:t>рас-  </a:t>
            </a:r>
            <a:r>
              <a:rPr sz="1000" spc="-5" dirty="0">
                <a:latin typeface="Times New Roman"/>
                <a:cs typeface="Times New Roman"/>
              </a:rPr>
              <a:t>творами химических средств и газовым методом, в </a:t>
            </a:r>
            <a:r>
              <a:rPr sz="1000" spc="-10" dirty="0">
                <a:latin typeface="Times New Roman"/>
                <a:cs typeface="Times New Roman"/>
              </a:rPr>
              <a:t>течение </a:t>
            </a:r>
            <a:r>
              <a:rPr sz="1000" spc="-5" dirty="0">
                <a:latin typeface="Times New Roman"/>
                <a:cs typeface="Times New Roman"/>
              </a:rPr>
              <a:t>7 суток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-5" dirty="0">
                <a:latin typeface="Times New Roman"/>
                <a:cs typeface="Times New Roman"/>
              </a:rPr>
              <a:t> простерилизованных физическими методами (паровой,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воздушный).</a:t>
            </a:r>
            <a:endParaRPr sz="1000">
              <a:latin typeface="Times New Roman"/>
              <a:cs typeface="Times New Roman"/>
            </a:endParaRPr>
          </a:p>
          <a:p>
            <a:pPr marL="506095" lvl="1" indent="-224154">
              <a:lnSpc>
                <a:spcPts val="1000"/>
              </a:lnSpc>
              <a:buAutoNum type="arabicPeriod" startAt="5"/>
              <a:tabLst>
                <a:tab pos="506730" algn="l"/>
              </a:tabLst>
            </a:pPr>
            <a:r>
              <a:rPr sz="1000" spc="-5" dirty="0">
                <a:latin typeface="Times New Roman"/>
                <a:cs typeface="Times New Roman"/>
              </a:rPr>
              <a:t>Учёт результатов исследования </a:t>
            </a:r>
            <a:r>
              <a:rPr sz="1000" spc="-10" dirty="0">
                <a:latin typeface="Times New Roman"/>
                <a:cs typeface="Times New Roman"/>
              </a:rPr>
              <a:t>на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стерильность.</a:t>
            </a:r>
            <a:endParaRPr sz="1000">
              <a:latin typeface="Times New Roman"/>
              <a:cs typeface="Times New Roman"/>
            </a:endParaRPr>
          </a:p>
          <a:p>
            <a:pPr marL="12700" marR="9525" indent="269240" algn="just">
              <a:lnSpc>
                <a:spcPts val="1070"/>
              </a:lnSpc>
              <a:spcBef>
                <a:spcPts val="75"/>
              </a:spcBef>
            </a:pPr>
            <a:r>
              <a:rPr sz="1000" spc="-5" dirty="0">
                <a:latin typeface="Times New Roman"/>
                <a:cs typeface="Times New Roman"/>
              </a:rPr>
              <a:t>При отсутствии роста микроорганизмов во всех пробирках (колбах,  флаконах) делают заключение о стерильности изделий. Материал </a:t>
            </a:r>
            <a:r>
              <a:rPr sz="1000" dirty="0">
                <a:latin typeface="Times New Roman"/>
                <a:cs typeface="Times New Roman"/>
              </a:rPr>
              <a:t>не  </a:t>
            </a:r>
            <a:r>
              <a:rPr sz="1000" spc="-5" dirty="0">
                <a:latin typeface="Times New Roman"/>
                <a:cs typeface="Times New Roman"/>
              </a:rPr>
              <a:t>стерилен </a:t>
            </a:r>
            <a:r>
              <a:rPr sz="1000" dirty="0">
                <a:latin typeface="Times New Roman"/>
                <a:cs typeface="Times New Roman"/>
              </a:rPr>
              <a:t>при </a:t>
            </a:r>
            <a:r>
              <a:rPr sz="1000" spc="-5" dirty="0">
                <a:latin typeface="Times New Roman"/>
                <a:cs typeface="Times New Roman"/>
              </a:rPr>
              <a:t>росте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микрофлоры.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260" y="866648"/>
            <a:ext cx="4008754" cy="577596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00150" marR="433705" indent="-762635">
              <a:lnSpc>
                <a:spcPts val="1180"/>
              </a:lnSpc>
              <a:spcBef>
                <a:spcPts val="259"/>
              </a:spcBef>
            </a:pPr>
            <a:r>
              <a:rPr sz="1100" b="1" dirty="0">
                <a:latin typeface="Times New Roman"/>
                <a:cs typeface="Times New Roman"/>
              </a:rPr>
              <a:t>5. </a:t>
            </a:r>
            <a:r>
              <a:rPr sz="1100" b="1" spc="-5" dirty="0">
                <a:latin typeface="Times New Roman"/>
                <a:cs typeface="Times New Roman"/>
              </a:rPr>
              <a:t>Бактериологический контроль эффективности  </a:t>
            </a:r>
            <a:r>
              <a:rPr sz="1100" b="1" dirty="0">
                <a:latin typeface="Times New Roman"/>
                <a:cs typeface="Times New Roman"/>
              </a:rPr>
              <a:t>обработки </a:t>
            </a:r>
            <a:r>
              <a:rPr sz="1100" b="1" spc="-5" dirty="0">
                <a:latin typeface="Times New Roman"/>
                <a:cs typeface="Times New Roman"/>
              </a:rPr>
              <a:t>рук</a:t>
            </a:r>
            <a:r>
              <a:rPr sz="1100" b="1" spc="-1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персонала</a:t>
            </a:r>
            <a:endParaRPr sz="1100">
              <a:latin typeface="Times New Roman"/>
              <a:cs typeface="Times New Roman"/>
            </a:endParaRPr>
          </a:p>
          <a:p>
            <a:pPr marL="12700" marR="5080" lvl="1" indent="269875" algn="just">
              <a:lnSpc>
                <a:spcPct val="89700"/>
              </a:lnSpc>
              <a:spcBef>
                <a:spcPts val="260"/>
              </a:spcBef>
              <a:buAutoNum type="arabicPeriod"/>
              <a:tabLst>
                <a:tab pos="528320" algn="l"/>
              </a:tabLst>
            </a:pPr>
            <a:r>
              <a:rPr sz="1000" spc="-5" dirty="0">
                <a:latin typeface="Times New Roman"/>
                <a:cs typeface="Times New Roman"/>
              </a:rPr>
              <a:t>Смывы с рук персонала производят стерильными марлевыми  салфетками </a:t>
            </a:r>
            <a:r>
              <a:rPr sz="1000" dirty="0">
                <a:latin typeface="Times New Roman"/>
                <a:cs typeface="Times New Roman"/>
              </a:rPr>
              <a:t>размером </a:t>
            </a:r>
            <a:r>
              <a:rPr sz="1000" spc="-10" dirty="0">
                <a:latin typeface="Times New Roman"/>
                <a:cs typeface="Times New Roman"/>
              </a:rPr>
              <a:t>5</a:t>
            </a:r>
            <a:r>
              <a:rPr sz="1000" spc="-10" dirty="0">
                <a:latin typeface="Symbol"/>
                <a:cs typeface="Symbol"/>
              </a:rPr>
              <a:t></a:t>
            </a:r>
            <a:r>
              <a:rPr sz="1000" spc="-10" dirty="0">
                <a:latin typeface="Times New Roman"/>
                <a:cs typeface="Times New Roman"/>
              </a:rPr>
              <a:t>5 </a:t>
            </a:r>
            <a:r>
              <a:rPr sz="1000" spc="-5" dirty="0">
                <a:latin typeface="Times New Roman"/>
                <a:cs typeface="Times New Roman"/>
              </a:rPr>
              <a:t>см, смоченной в нейтрализаторе. Марлевой  салфеткой тщательно протирают ладони, околоногтевые и межпальце-  вые пространства обеих </a:t>
            </a:r>
            <a:r>
              <a:rPr sz="1000" dirty="0">
                <a:latin typeface="Times New Roman"/>
                <a:cs typeface="Times New Roman"/>
              </a:rPr>
              <a:t>рук. </a:t>
            </a:r>
            <a:r>
              <a:rPr sz="1000" spc="-5" dirty="0">
                <a:latin typeface="Times New Roman"/>
                <a:cs typeface="Times New Roman"/>
              </a:rPr>
              <a:t>После отбора проб марлевую салфетку </a:t>
            </a:r>
            <a:r>
              <a:rPr sz="1000" spc="5" dirty="0">
                <a:latin typeface="Times New Roman"/>
                <a:cs typeface="Times New Roman"/>
              </a:rPr>
              <a:t>по-  </a:t>
            </a:r>
            <a:r>
              <a:rPr sz="1000" spc="-5" dirty="0">
                <a:latin typeface="Times New Roman"/>
                <a:cs typeface="Times New Roman"/>
              </a:rPr>
              <a:t>мещают в широкогорлые пробирки или колбы с физиологическим рас-  твором и стеклянными бусами, встряхивают в течение </a:t>
            </a:r>
            <a:r>
              <a:rPr sz="1000" dirty="0">
                <a:latin typeface="Times New Roman"/>
                <a:cs typeface="Times New Roman"/>
              </a:rPr>
              <a:t>10 </a:t>
            </a:r>
            <a:r>
              <a:rPr sz="1000" spc="-10" dirty="0">
                <a:latin typeface="Times New Roman"/>
                <a:cs typeface="Times New Roman"/>
              </a:rPr>
              <a:t>мин. </a:t>
            </a:r>
            <a:r>
              <a:rPr sz="1000" spc="-5" dirty="0">
                <a:latin typeface="Times New Roman"/>
                <a:cs typeface="Times New Roman"/>
              </a:rPr>
              <a:t>Жидкость  засевают глубинным способом на 2 чашки Петри с мясо-пептонным </a:t>
            </a:r>
            <a:r>
              <a:rPr sz="1000" dirty="0">
                <a:latin typeface="Times New Roman"/>
                <a:cs typeface="Times New Roman"/>
              </a:rPr>
              <a:t>ага-  ром </a:t>
            </a:r>
            <a:r>
              <a:rPr sz="1000" spc="-5" dirty="0">
                <a:latin typeface="Times New Roman"/>
                <a:cs typeface="Times New Roman"/>
              </a:rPr>
              <a:t>(по 0,5 мл) и в 2 пробирки с 0,5%-м сахарным бульоном (по 1 мл).  Посевы инкубируют при температуре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в течение </a:t>
            </a:r>
            <a:r>
              <a:rPr sz="1000" dirty="0">
                <a:latin typeface="Times New Roman"/>
                <a:cs typeface="Times New Roman"/>
              </a:rPr>
              <a:t>48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ч.</a:t>
            </a:r>
            <a:endParaRPr sz="1000">
              <a:latin typeface="Times New Roman"/>
              <a:cs typeface="Times New Roman"/>
            </a:endParaRPr>
          </a:p>
          <a:p>
            <a:pPr marL="506095" lvl="1" indent="-224154">
              <a:lnSpc>
                <a:spcPts val="1000"/>
              </a:lnSpc>
              <a:buAutoNum type="arabicPeriod"/>
              <a:tabLst>
                <a:tab pos="506730" algn="l"/>
              </a:tabLst>
            </a:pPr>
            <a:r>
              <a:rPr sz="1000" spc="-5" dirty="0">
                <a:latin typeface="Times New Roman"/>
                <a:cs typeface="Times New Roman"/>
              </a:rPr>
              <a:t>Учёт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результатов.</a:t>
            </a:r>
            <a:endParaRPr sz="1000">
              <a:latin typeface="Times New Roman"/>
              <a:cs typeface="Times New Roman"/>
            </a:endParaRPr>
          </a:p>
          <a:p>
            <a:pPr marL="281940">
              <a:lnSpc>
                <a:spcPts val="1135"/>
              </a:lnSpc>
            </a:pPr>
            <a:r>
              <a:rPr sz="1000" spc="-5" dirty="0">
                <a:latin typeface="Times New Roman"/>
                <a:cs typeface="Times New Roman"/>
              </a:rPr>
              <a:t>Отсутствие роста патогенных и условно патогенных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бактерий.</a:t>
            </a:r>
            <a:endParaRPr sz="1000">
              <a:latin typeface="Times New Roman"/>
              <a:cs typeface="Times New Roman"/>
            </a:endParaRPr>
          </a:p>
          <a:p>
            <a:pPr marL="904240" marR="899794" indent="13335">
              <a:lnSpc>
                <a:spcPts val="1180"/>
              </a:lnSpc>
              <a:spcBef>
                <a:spcPts val="625"/>
              </a:spcBef>
            </a:pPr>
            <a:r>
              <a:rPr sz="1100" b="1" dirty="0">
                <a:latin typeface="Times New Roman"/>
                <a:cs typeface="Times New Roman"/>
              </a:rPr>
              <a:t>6. </a:t>
            </a:r>
            <a:r>
              <a:rPr sz="1100" b="1" spc="-5" dirty="0">
                <a:latin typeface="Times New Roman"/>
                <a:cs typeface="Times New Roman"/>
              </a:rPr>
              <a:t>Мероприятия, обеспечивающие  асептические условия при посевах</a:t>
            </a:r>
            <a:endParaRPr sz="1100">
              <a:latin typeface="Times New Roman"/>
              <a:cs typeface="Times New Roman"/>
            </a:endParaRPr>
          </a:p>
          <a:p>
            <a:pPr marL="344805">
              <a:lnSpc>
                <a:spcPct val="100000"/>
              </a:lnSpc>
              <a:spcBef>
                <a:spcPts val="464"/>
              </a:spcBef>
            </a:pPr>
            <a:r>
              <a:rPr sz="1000" b="1" i="1" dirty="0">
                <a:latin typeface="Times New Roman"/>
                <a:cs typeface="Times New Roman"/>
              </a:rPr>
              <a:t>6.1. </a:t>
            </a:r>
            <a:r>
              <a:rPr sz="1000" b="1" i="1" spc="-5" dirty="0">
                <a:latin typeface="Times New Roman"/>
                <a:cs typeface="Times New Roman"/>
              </a:rPr>
              <a:t>Требования к помещению для посева на</a:t>
            </a:r>
            <a:r>
              <a:rPr sz="1000" b="1" i="1" spc="40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стерильность</a:t>
            </a:r>
            <a:endParaRPr sz="1000">
              <a:latin typeface="Times New Roman"/>
              <a:cs typeface="Times New Roman"/>
            </a:endParaRPr>
          </a:p>
          <a:p>
            <a:pPr marL="12700" marR="8255" lvl="2" indent="269875" algn="just">
              <a:lnSpc>
                <a:spcPts val="1070"/>
              </a:lnSpc>
              <a:spcBef>
                <a:spcPts val="285"/>
              </a:spcBef>
              <a:buAutoNum type="arabicPeriod"/>
              <a:tabLst>
                <a:tab pos="643890" algn="l"/>
              </a:tabLst>
            </a:pPr>
            <a:r>
              <a:rPr sz="1000" spc="-5" dirty="0">
                <a:latin typeface="Times New Roman"/>
                <a:cs typeface="Times New Roman"/>
              </a:rPr>
              <a:t>Контроль стерильности изделий проводят с соблюдением  асептических условий, исключающих возможность вторичной контами-  </a:t>
            </a:r>
            <a:r>
              <a:rPr sz="1000" spc="-10" dirty="0">
                <a:latin typeface="Times New Roman"/>
                <a:cs typeface="Times New Roman"/>
              </a:rPr>
              <a:t>нации </a:t>
            </a:r>
            <a:r>
              <a:rPr sz="1000" spc="-5" dirty="0">
                <a:latin typeface="Times New Roman"/>
                <a:cs typeface="Times New Roman"/>
              </a:rPr>
              <a:t>изделий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микроорганизмами.</a:t>
            </a:r>
            <a:endParaRPr sz="1000">
              <a:latin typeface="Times New Roman"/>
              <a:cs typeface="Times New Roman"/>
            </a:endParaRPr>
          </a:p>
          <a:p>
            <a:pPr marL="281940">
              <a:lnSpc>
                <a:spcPts val="1000"/>
              </a:lnSpc>
            </a:pPr>
            <a:r>
              <a:rPr sz="1000" spc="-5" dirty="0">
                <a:latin typeface="Times New Roman"/>
                <a:cs typeface="Times New Roman"/>
              </a:rPr>
              <a:t>Контроль</a:t>
            </a:r>
            <a:r>
              <a:rPr sz="1000" spc="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стерильности</a:t>
            </a:r>
            <a:r>
              <a:rPr sz="1000" spc="1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изделий</a:t>
            </a:r>
            <a:r>
              <a:rPr sz="1000" spc="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проводят</a:t>
            </a:r>
            <a:r>
              <a:rPr sz="1000" spc="1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</a:t>
            </a:r>
            <a:r>
              <a:rPr sz="1000" spc="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боксах</a:t>
            </a:r>
            <a:r>
              <a:rPr sz="1000" spc="1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ламинарным</a:t>
            </a:r>
            <a:endParaRPr sz="1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90500"/>
              </a:lnSpc>
              <a:spcBef>
                <a:spcPts val="55"/>
              </a:spcBef>
            </a:pPr>
            <a:r>
              <a:rPr sz="1000" spc="-5" dirty="0">
                <a:latin typeface="Times New Roman"/>
                <a:cs typeface="Times New Roman"/>
              </a:rPr>
              <a:t>потоком воздуха. При отсутствии боксов с ламинарным потоком возду-  </a:t>
            </a:r>
            <a:r>
              <a:rPr sz="1000" spc="-10" dirty="0">
                <a:latin typeface="Times New Roman"/>
                <a:cs typeface="Times New Roman"/>
              </a:rPr>
              <a:t>ха </a:t>
            </a:r>
            <a:r>
              <a:rPr sz="1000" spc="-5" dirty="0">
                <a:latin typeface="Times New Roman"/>
                <a:cs typeface="Times New Roman"/>
              </a:rPr>
              <a:t>контроль стерильности проводят в боксированных помещениях (бокс  с предбоксником).</a:t>
            </a:r>
            <a:endParaRPr sz="1000">
              <a:latin typeface="Times New Roman"/>
              <a:cs typeface="Times New Roman"/>
            </a:endParaRPr>
          </a:p>
          <a:p>
            <a:pPr marL="12700" marR="6985" lvl="2" indent="269875" algn="just">
              <a:lnSpc>
                <a:spcPts val="1080"/>
              </a:lnSpc>
              <a:spcBef>
                <a:spcPts val="15"/>
              </a:spcBef>
              <a:buAutoNum type="arabicPeriod" startAt="2"/>
              <a:tabLst>
                <a:tab pos="610870" algn="l"/>
              </a:tabLst>
            </a:pPr>
            <a:r>
              <a:rPr sz="1000" spc="-5" dirty="0">
                <a:latin typeface="Times New Roman"/>
                <a:cs typeface="Times New Roman"/>
              </a:rPr>
              <a:t>В боксированном помещении поверхность пола, стен, потол-  ка, мебели должна быть гладкой, без щелей, устойчивой к многократно-  </a:t>
            </a:r>
            <a:r>
              <a:rPr sz="1000" dirty="0">
                <a:latin typeface="Times New Roman"/>
                <a:cs typeface="Times New Roman"/>
              </a:rPr>
              <a:t>му </a:t>
            </a:r>
            <a:r>
              <a:rPr sz="1000" spc="-5" dirty="0">
                <a:latin typeface="Times New Roman"/>
                <a:cs typeface="Times New Roman"/>
              </a:rPr>
              <a:t>действию моющих и дезинфицирующих средств. </a:t>
            </a:r>
            <a:r>
              <a:rPr sz="1000" dirty="0">
                <a:latin typeface="Times New Roman"/>
                <a:cs typeface="Times New Roman"/>
              </a:rPr>
              <a:t>Полы </a:t>
            </a:r>
            <a:r>
              <a:rPr sz="1000" spc="-5" dirty="0">
                <a:latin typeface="Times New Roman"/>
                <a:cs typeface="Times New Roman"/>
              </a:rPr>
              <a:t>должны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быть</a:t>
            </a:r>
            <a:endParaRPr sz="1000">
              <a:latin typeface="Times New Roman"/>
              <a:cs typeface="Times New Roman"/>
            </a:endParaRPr>
          </a:p>
          <a:p>
            <a:pPr marL="12700" marR="9525" algn="just">
              <a:lnSpc>
                <a:spcPts val="108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нескользкими, иметь гидроизоляцию. Поверхность </a:t>
            </a:r>
            <a:r>
              <a:rPr sz="1000" dirty="0">
                <a:latin typeface="Times New Roman"/>
                <a:cs typeface="Times New Roman"/>
              </a:rPr>
              <a:t>столов </a:t>
            </a:r>
            <a:r>
              <a:rPr sz="1000" spc="-10" dirty="0">
                <a:latin typeface="Times New Roman"/>
                <a:cs typeface="Times New Roman"/>
              </a:rPr>
              <a:t>не </a:t>
            </a:r>
            <a:r>
              <a:rPr sz="1000" spc="-5" dirty="0">
                <a:latin typeface="Times New Roman"/>
                <a:cs typeface="Times New Roman"/>
              </a:rPr>
              <a:t>должна  иметь швов 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трещин.</a:t>
            </a:r>
            <a:endParaRPr sz="1000">
              <a:latin typeface="Times New Roman"/>
              <a:cs typeface="Times New Roman"/>
            </a:endParaRPr>
          </a:p>
          <a:p>
            <a:pPr marL="12700" marR="8255" lvl="2" indent="269240" algn="just">
              <a:lnSpc>
                <a:spcPts val="1080"/>
              </a:lnSpc>
              <a:buAutoNum type="arabicPeriod" startAt="3"/>
              <a:tabLst>
                <a:tab pos="608965" algn="l"/>
              </a:tabLst>
            </a:pPr>
            <a:r>
              <a:rPr sz="1000" spc="-5" dirty="0">
                <a:latin typeface="Times New Roman"/>
                <a:cs typeface="Times New Roman"/>
              </a:rPr>
              <a:t>Боксы оборудуют приточно-вытяжной вентиляцией (с преоб-  ладанием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притока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над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вытяжкой)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подачей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них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воздуха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через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бакте-</a:t>
            </a:r>
            <a:endParaRPr sz="1000">
              <a:latin typeface="Times New Roman"/>
              <a:cs typeface="Times New Roman"/>
            </a:endParaRPr>
          </a:p>
          <a:p>
            <a:pPr marL="12700" marR="7620" indent="-635" algn="just">
              <a:lnSpc>
                <a:spcPts val="108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риальные фильтры. В боксе и предбокснике устанавливают бактерицид-  ные облучатели в соответствии с нормами, предусмотренными дейст-  вующими нормативно-методическими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документами.</a:t>
            </a:r>
            <a:endParaRPr sz="1000">
              <a:latin typeface="Times New Roman"/>
              <a:cs typeface="Times New Roman"/>
            </a:endParaRPr>
          </a:p>
          <a:p>
            <a:pPr marL="523240" lvl="1" indent="-224154">
              <a:lnSpc>
                <a:spcPct val="100000"/>
              </a:lnSpc>
              <a:spcBef>
                <a:spcPts val="490"/>
              </a:spcBef>
              <a:buFont typeface="Times New Roman"/>
              <a:buAutoNum type="arabicPeriod" startAt="2"/>
              <a:tabLst>
                <a:tab pos="523240" algn="l"/>
              </a:tabLst>
            </a:pPr>
            <a:r>
              <a:rPr sz="1000" b="1" i="1" spc="-5" dirty="0">
                <a:latin typeface="Times New Roman"/>
                <a:cs typeface="Times New Roman"/>
              </a:rPr>
              <a:t>Подготовка бокса, инструментов и персонала к</a:t>
            </a:r>
            <a:r>
              <a:rPr sz="1000" b="1" i="1" spc="30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работе</a:t>
            </a:r>
            <a:endParaRPr sz="1000">
              <a:latin typeface="Times New Roman"/>
              <a:cs typeface="Times New Roman"/>
            </a:endParaRPr>
          </a:p>
          <a:p>
            <a:pPr marL="12700" marR="5080" lvl="2" indent="269240" algn="just">
              <a:lnSpc>
                <a:spcPts val="1080"/>
              </a:lnSpc>
              <a:spcBef>
                <a:spcPts val="305"/>
              </a:spcBef>
              <a:buAutoNum type="arabicPeriod"/>
              <a:tabLst>
                <a:tab pos="608965" algn="l"/>
              </a:tabLst>
            </a:pPr>
            <a:r>
              <a:rPr sz="1000" spc="-5" dirty="0">
                <a:latin typeface="Times New Roman"/>
                <a:cs typeface="Times New Roman"/>
              </a:rPr>
              <a:t>Перед проведением работы поверхности в помещениях бокса  и предбоксника (стены, пол, оборудование и др.), а также внутренние  поверхности бокса с ламинарным потоком воздуха обрабатывают </a:t>
            </a:r>
            <a:r>
              <a:rPr sz="1000" dirty="0">
                <a:latin typeface="Times New Roman"/>
                <a:cs typeface="Times New Roman"/>
              </a:rPr>
              <a:t>рас-  </a:t>
            </a:r>
            <a:r>
              <a:rPr sz="1000" spc="-5" dirty="0">
                <a:latin typeface="Times New Roman"/>
                <a:cs typeface="Times New Roman"/>
              </a:rPr>
              <a:t>твором дезинфицирующего средства, разрешенного к применению в  установленном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порядке.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263" y="874260"/>
            <a:ext cx="4006850" cy="542861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6350" lvl="2" indent="269875" algn="just">
              <a:lnSpc>
                <a:spcPts val="1120"/>
              </a:lnSpc>
              <a:spcBef>
                <a:spcPts val="200"/>
              </a:spcBef>
              <a:buAutoNum type="arabicPeriod" startAt="2"/>
              <a:tabLst>
                <a:tab pos="617220" algn="l"/>
              </a:tabLst>
            </a:pPr>
            <a:r>
              <a:rPr sz="1000" spc="-5" dirty="0">
                <a:latin typeface="Times New Roman"/>
                <a:cs typeface="Times New Roman"/>
              </a:rPr>
              <a:t>Через 45-60 мин после обработки в бокс вносят все необхо-  димые для работы материалы и инструменты, </a:t>
            </a:r>
            <a:r>
              <a:rPr sz="1000" dirty="0">
                <a:latin typeface="Times New Roman"/>
                <a:cs typeface="Times New Roman"/>
              </a:rPr>
              <a:t>кроме </a:t>
            </a:r>
            <a:r>
              <a:rPr sz="1000" spc="-5" dirty="0">
                <a:latin typeface="Times New Roman"/>
                <a:cs typeface="Times New Roman"/>
              </a:rPr>
              <a:t>образцов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изделий.</a:t>
            </a:r>
            <a:endParaRPr sz="1000">
              <a:latin typeface="Times New Roman"/>
              <a:cs typeface="Times New Roman"/>
            </a:endParaRPr>
          </a:p>
          <a:p>
            <a:pPr marL="628650" lvl="2" indent="-346075">
              <a:lnSpc>
                <a:spcPts val="1045"/>
              </a:lnSpc>
              <a:buAutoNum type="arabicPeriod" startAt="2"/>
              <a:tabLst>
                <a:tab pos="629285" algn="l"/>
              </a:tabLst>
            </a:pPr>
            <a:r>
              <a:rPr sz="1000" spc="-5" dirty="0">
                <a:latin typeface="Times New Roman"/>
                <a:cs typeface="Times New Roman"/>
              </a:rPr>
              <a:t>Перед началом работ бокс с ламинарным </a:t>
            </a:r>
            <a:r>
              <a:rPr sz="1000" dirty="0">
                <a:latin typeface="Times New Roman"/>
                <a:cs typeface="Times New Roman"/>
              </a:rPr>
              <a:t>потоком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воздуха</a:t>
            </a: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включают на время, достаточное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обеспечения полного обмена воз-  духа, а затем помещают в него необходимый для работы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материал.</a:t>
            </a:r>
            <a:endParaRPr sz="1000">
              <a:latin typeface="Times New Roman"/>
              <a:cs typeface="Times New Roman"/>
            </a:endParaRPr>
          </a:p>
          <a:p>
            <a:pPr marL="625475" lvl="2" indent="-342900">
              <a:lnSpc>
                <a:spcPts val="1045"/>
              </a:lnSpc>
              <a:buAutoNum type="arabicPeriod" startAt="4"/>
              <a:tabLst>
                <a:tab pos="626110" algn="l"/>
              </a:tabLst>
            </a:pPr>
            <a:r>
              <a:rPr sz="1000" spc="-5" dirty="0">
                <a:latin typeface="Times New Roman"/>
                <a:cs typeface="Times New Roman"/>
              </a:rPr>
              <a:t>В боксе и предбокснике перед работой включают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бактери-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15"/>
              </a:lnSpc>
            </a:pPr>
            <a:r>
              <a:rPr sz="1000" spc="-10" dirty="0">
                <a:latin typeface="Times New Roman"/>
                <a:cs typeface="Times New Roman"/>
              </a:rPr>
              <a:t>цидные</a:t>
            </a:r>
            <a:r>
              <a:rPr sz="1000" spc="-5" dirty="0">
                <a:latin typeface="Times New Roman"/>
                <a:cs typeface="Times New Roman"/>
              </a:rPr>
              <a:t> облучатели.</a:t>
            </a:r>
            <a:endParaRPr sz="1000">
              <a:latin typeface="Times New Roman"/>
              <a:cs typeface="Times New Roman"/>
            </a:endParaRPr>
          </a:p>
          <a:p>
            <a:pPr marL="12700" marR="5715" lvl="2" indent="269875" algn="just">
              <a:lnSpc>
                <a:spcPct val="96000"/>
              </a:lnSpc>
              <a:spcBef>
                <a:spcPts val="5"/>
              </a:spcBef>
              <a:buAutoNum type="arabicPeriod" startAt="5"/>
              <a:tabLst>
                <a:tab pos="612775" algn="l"/>
              </a:tabLst>
            </a:pPr>
            <a:r>
              <a:rPr sz="1000" spc="-5" dirty="0">
                <a:latin typeface="Times New Roman"/>
                <a:cs typeface="Times New Roman"/>
              </a:rPr>
              <a:t>Инструменты, посуду и спецодежду, используемые в работе,  предварительно стерилизуют при следующем режиме: температура </a:t>
            </a:r>
            <a:r>
              <a:rPr sz="1000" dirty="0">
                <a:latin typeface="Times New Roman"/>
                <a:cs typeface="Times New Roman"/>
              </a:rPr>
              <a:t>132  </a:t>
            </a:r>
            <a:r>
              <a:rPr sz="1000" spc="-5" dirty="0">
                <a:latin typeface="Times New Roman"/>
                <a:cs typeface="Times New Roman"/>
              </a:rPr>
              <a:t>С,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время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стерилизационной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выдержки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90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мин;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изделия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из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резин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(пер-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45"/>
              </a:lnSpc>
            </a:pPr>
            <a:r>
              <a:rPr sz="1000" spc="-5" dirty="0">
                <a:latin typeface="Times New Roman"/>
                <a:cs typeface="Times New Roman"/>
              </a:rPr>
              <a:t>чатки и т. д.)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при </a:t>
            </a:r>
            <a:r>
              <a:rPr sz="1000" spc="-5" dirty="0">
                <a:latin typeface="Times New Roman"/>
                <a:cs typeface="Times New Roman"/>
              </a:rPr>
              <a:t>температуре </a:t>
            </a:r>
            <a:r>
              <a:rPr sz="1000" dirty="0">
                <a:latin typeface="Times New Roman"/>
                <a:cs typeface="Times New Roman"/>
              </a:rPr>
              <a:t>120 </a:t>
            </a:r>
            <a:r>
              <a:rPr sz="1000" spc="-5" dirty="0">
                <a:latin typeface="Times New Roman"/>
                <a:cs typeface="Times New Roman"/>
              </a:rPr>
              <a:t>С в течение </a:t>
            </a:r>
            <a:r>
              <a:rPr sz="1000" dirty="0">
                <a:latin typeface="Times New Roman"/>
                <a:cs typeface="Times New Roman"/>
              </a:rPr>
              <a:t>60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мин.</a:t>
            </a:r>
            <a:endParaRPr sz="1000">
              <a:latin typeface="Times New Roman"/>
              <a:cs typeface="Times New Roman"/>
            </a:endParaRPr>
          </a:p>
          <a:p>
            <a:pPr marL="12700" marR="5080" lvl="2" indent="269875" algn="just">
              <a:lnSpc>
                <a:spcPct val="93100"/>
              </a:lnSpc>
              <a:spcBef>
                <a:spcPts val="40"/>
              </a:spcBef>
              <a:buAutoNum type="arabicPeriod" startAt="6"/>
              <a:tabLst>
                <a:tab pos="609600" algn="l"/>
              </a:tabLst>
            </a:pPr>
            <a:r>
              <a:rPr sz="1000" spc="-5" dirty="0">
                <a:latin typeface="Times New Roman"/>
                <a:cs typeface="Times New Roman"/>
              </a:rPr>
              <a:t>Перед посевом исследуемый материал вносят в предбоксник,  предварительно снимая наружную мягкую упаковку. В предбокснике  пакеты, биксы протирают снаружи с помощью стерильного пинцета  (корнцанга) стерильной салфеткой (ватным тампоном), </a:t>
            </a:r>
            <a:r>
              <a:rPr sz="1000" spc="-10" dirty="0">
                <a:latin typeface="Times New Roman"/>
                <a:cs typeface="Times New Roman"/>
              </a:rPr>
              <a:t>обильно </a:t>
            </a:r>
            <a:r>
              <a:rPr sz="1000" dirty="0">
                <a:latin typeface="Times New Roman"/>
                <a:cs typeface="Times New Roman"/>
              </a:rPr>
              <a:t>смо-  </a:t>
            </a:r>
            <a:r>
              <a:rPr sz="1000" spc="-5" dirty="0">
                <a:latin typeface="Times New Roman"/>
                <a:cs typeface="Times New Roman"/>
              </a:rPr>
              <a:t>ченной раствором дезинфицирующего средства, обладающего </a:t>
            </a:r>
            <a:r>
              <a:rPr sz="1000" dirty="0">
                <a:latin typeface="Times New Roman"/>
                <a:cs typeface="Times New Roman"/>
              </a:rPr>
              <a:t>споро-  </a:t>
            </a:r>
            <a:r>
              <a:rPr sz="1000" spc="-5" dirty="0">
                <a:latin typeface="Times New Roman"/>
                <a:cs typeface="Times New Roman"/>
              </a:rPr>
              <a:t>цидными свойствами, разрешённого к применению в установленном  порядке, и оставляют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dirty="0">
                <a:latin typeface="Times New Roman"/>
                <a:cs typeface="Times New Roman"/>
              </a:rPr>
              <a:t>30 </a:t>
            </a:r>
            <a:r>
              <a:rPr sz="1000" spc="-10" dirty="0">
                <a:latin typeface="Times New Roman"/>
                <a:cs typeface="Times New Roman"/>
              </a:rPr>
              <a:t>мин. </a:t>
            </a:r>
            <a:r>
              <a:rPr sz="1000" spc="-5" dirty="0">
                <a:latin typeface="Times New Roman"/>
                <a:cs typeface="Times New Roman"/>
              </a:rPr>
              <a:t>При поступлении изделий, </a:t>
            </a:r>
            <a:r>
              <a:rPr sz="1000" spc="-10" dirty="0">
                <a:latin typeface="Times New Roman"/>
                <a:cs typeface="Times New Roman"/>
              </a:rPr>
              <a:t>упакован-  </a:t>
            </a:r>
            <a:r>
              <a:rPr sz="1000" spc="-5" dirty="0">
                <a:latin typeface="Times New Roman"/>
                <a:cs typeface="Times New Roman"/>
              </a:rPr>
              <a:t>ных в два слоя (бумага, перманганаты, ткани), первый слой снимают в  предбокснике и изделия во внутренней упаковке </a:t>
            </a:r>
            <a:r>
              <a:rPr sz="1000" dirty="0">
                <a:latin typeface="Times New Roman"/>
                <a:cs typeface="Times New Roman"/>
              </a:rPr>
              <a:t>сразу </a:t>
            </a:r>
            <a:r>
              <a:rPr sz="1000" spc="-5" dirty="0">
                <a:latin typeface="Times New Roman"/>
                <a:cs typeface="Times New Roman"/>
              </a:rPr>
              <a:t>переносят в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бокс.</a:t>
            </a:r>
            <a:endParaRPr sz="1000">
              <a:latin typeface="Times New Roman"/>
              <a:cs typeface="Times New Roman"/>
            </a:endParaRPr>
          </a:p>
          <a:p>
            <a:pPr marL="12700" marR="5715" lvl="2" indent="269875" algn="just">
              <a:lnSpc>
                <a:spcPts val="1120"/>
              </a:lnSpc>
              <a:spcBef>
                <a:spcPts val="20"/>
              </a:spcBef>
              <a:buAutoNum type="arabicPeriod" startAt="6"/>
              <a:tabLst>
                <a:tab pos="603250" algn="l"/>
              </a:tabLst>
            </a:pPr>
            <a:r>
              <a:rPr sz="1000" spc="-5" dirty="0">
                <a:latin typeface="Times New Roman"/>
                <a:cs typeface="Times New Roman"/>
              </a:rPr>
              <a:t>Перед входом в бокс работники лаборатории тщательно </a:t>
            </a:r>
            <a:r>
              <a:rPr sz="1000" dirty="0">
                <a:latin typeface="Times New Roman"/>
                <a:cs typeface="Times New Roman"/>
              </a:rPr>
              <a:t>моют  </a:t>
            </a:r>
            <a:r>
              <a:rPr sz="1000" spc="-5" dirty="0">
                <a:latin typeface="Times New Roman"/>
                <a:cs typeface="Times New Roman"/>
              </a:rPr>
              <a:t>руки тёплой водой с мылом, вытирают </a:t>
            </a:r>
            <a:r>
              <a:rPr sz="100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стерильным полотенцем </a:t>
            </a:r>
            <a:r>
              <a:rPr sz="1000" dirty="0">
                <a:latin typeface="Times New Roman"/>
                <a:cs typeface="Times New Roman"/>
              </a:rPr>
              <a:t>(сал-  </a:t>
            </a:r>
            <a:r>
              <a:rPr sz="1000" spc="-5" dirty="0">
                <a:latin typeface="Times New Roman"/>
                <a:cs typeface="Times New Roman"/>
              </a:rPr>
              <a:t>феткой), надевают в предбокснике бахилы, стерильные халаты, </a:t>
            </a:r>
            <a:r>
              <a:rPr sz="1000" dirty="0">
                <a:latin typeface="Times New Roman"/>
                <a:cs typeface="Times New Roman"/>
              </a:rPr>
              <a:t>4-слой-  </a:t>
            </a:r>
            <a:r>
              <a:rPr sz="1000" spc="-10" dirty="0">
                <a:latin typeface="Times New Roman"/>
                <a:cs typeface="Times New Roman"/>
              </a:rPr>
              <a:t>ные </a:t>
            </a:r>
            <a:r>
              <a:rPr sz="1000" spc="-5" dirty="0">
                <a:latin typeface="Times New Roman"/>
                <a:cs typeface="Times New Roman"/>
              </a:rPr>
              <a:t>маски, шапочки и стерильные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перчатки.</a:t>
            </a:r>
            <a:endParaRPr sz="1000">
              <a:latin typeface="Times New Roman"/>
              <a:cs typeface="Times New Roman"/>
            </a:endParaRPr>
          </a:p>
          <a:p>
            <a:pPr marL="610235" lvl="2" indent="-327660">
              <a:lnSpc>
                <a:spcPts val="1035"/>
              </a:lnSpc>
              <a:buAutoNum type="arabicPeriod" startAt="6"/>
              <a:tabLst>
                <a:tab pos="610870" algn="l"/>
              </a:tabLst>
            </a:pPr>
            <a:r>
              <a:rPr sz="1000" spc="-5" dirty="0">
                <a:latin typeface="Times New Roman"/>
                <a:cs typeface="Times New Roman"/>
              </a:rPr>
              <a:t>В процессе посева в боксе проверяют обсеменённость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возду-</a:t>
            </a:r>
            <a:endParaRPr sz="1000">
              <a:latin typeface="Times New Roman"/>
              <a:cs typeface="Times New Roman"/>
            </a:endParaRPr>
          </a:p>
          <a:p>
            <a:pPr marL="12700" marR="6350" algn="just">
              <a:lnSpc>
                <a:spcPts val="112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ха. Для этого на рабочий </a:t>
            </a:r>
            <a:r>
              <a:rPr sz="1000" dirty="0">
                <a:latin typeface="Times New Roman"/>
                <a:cs typeface="Times New Roman"/>
              </a:rPr>
              <a:t>стол </a:t>
            </a:r>
            <a:r>
              <a:rPr sz="1000" spc="-5" dirty="0">
                <a:latin typeface="Times New Roman"/>
                <a:cs typeface="Times New Roman"/>
              </a:rPr>
              <a:t>ставят 2 чашки с мясо-пептонным агаром  (МПА), открывая </a:t>
            </a:r>
            <a:r>
              <a:rPr sz="100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на </a:t>
            </a:r>
            <a:r>
              <a:rPr sz="1000" dirty="0">
                <a:latin typeface="Times New Roman"/>
                <a:cs typeface="Times New Roman"/>
              </a:rPr>
              <a:t>15 </a:t>
            </a:r>
            <a:r>
              <a:rPr sz="1000" spc="-5" dirty="0">
                <a:latin typeface="Times New Roman"/>
                <a:cs typeface="Times New Roman"/>
              </a:rPr>
              <a:t>мин, затем чашки помещают в термостат при  температуре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dirty="0">
                <a:latin typeface="Times New Roman"/>
                <a:cs typeface="Times New Roman"/>
              </a:rPr>
              <a:t>(48±2) </a:t>
            </a:r>
            <a:r>
              <a:rPr sz="1000" spc="-5" dirty="0">
                <a:latin typeface="Times New Roman"/>
                <a:cs typeface="Times New Roman"/>
              </a:rPr>
              <a:t>ч. Допускается </a:t>
            </a:r>
            <a:r>
              <a:rPr sz="1000" dirty="0">
                <a:latin typeface="Times New Roman"/>
                <a:cs typeface="Times New Roman"/>
              </a:rPr>
              <a:t>рост </a:t>
            </a:r>
            <a:r>
              <a:rPr sz="1000" spc="-5" dirty="0">
                <a:latin typeface="Times New Roman"/>
                <a:cs typeface="Times New Roman"/>
              </a:rPr>
              <a:t>не более трёх </a:t>
            </a:r>
            <a:r>
              <a:rPr sz="1000" dirty="0">
                <a:latin typeface="Times New Roman"/>
                <a:cs typeface="Times New Roman"/>
              </a:rPr>
              <a:t>колоний  </a:t>
            </a:r>
            <a:r>
              <a:rPr sz="1000" spc="-5" dirty="0">
                <a:latin typeface="Times New Roman"/>
                <a:cs typeface="Times New Roman"/>
              </a:rPr>
              <a:t>неспорообразующих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сапрофитов.</a:t>
            </a:r>
            <a:endParaRPr sz="1000">
              <a:latin typeface="Times New Roman"/>
              <a:cs typeface="Times New Roman"/>
            </a:endParaRPr>
          </a:p>
          <a:p>
            <a:pPr marL="579755">
              <a:lnSpc>
                <a:spcPct val="100000"/>
              </a:lnSpc>
              <a:spcBef>
                <a:spcPts val="495"/>
              </a:spcBef>
            </a:pPr>
            <a:r>
              <a:rPr sz="1100" b="1" dirty="0">
                <a:latin typeface="Times New Roman"/>
                <a:cs typeface="Times New Roman"/>
              </a:rPr>
              <a:t>7. </a:t>
            </a:r>
            <a:r>
              <a:rPr sz="1100" b="1" spc="-5" dirty="0">
                <a:latin typeface="Times New Roman"/>
                <a:cs typeface="Times New Roman"/>
              </a:rPr>
              <a:t>Контроль стерильности питательных</a:t>
            </a:r>
            <a:r>
              <a:rPr sz="1100" b="1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сред</a:t>
            </a:r>
            <a:endParaRPr sz="1100">
              <a:latin typeface="Times New Roman"/>
              <a:cs typeface="Times New Roman"/>
            </a:endParaRPr>
          </a:p>
          <a:p>
            <a:pPr marL="12700" marR="5715" indent="269240" algn="just">
              <a:lnSpc>
                <a:spcPts val="1120"/>
              </a:lnSpc>
              <a:spcBef>
                <a:spcPts val="315"/>
              </a:spcBef>
            </a:pPr>
            <a:r>
              <a:rPr sz="1000" spc="-15" dirty="0">
                <a:latin typeface="Times New Roman"/>
                <a:cs typeface="Times New Roman"/>
              </a:rPr>
              <a:t>Для контроля стерильности питательные среды после изготовления </a:t>
            </a:r>
            <a:r>
              <a:rPr sz="1000" spc="-5" dirty="0">
                <a:latin typeface="Times New Roman"/>
                <a:cs typeface="Times New Roman"/>
              </a:rPr>
              <a:t>и  </a:t>
            </a:r>
            <a:r>
              <a:rPr sz="1000" spc="-15" dirty="0">
                <a:latin typeface="Times New Roman"/>
                <a:cs typeface="Times New Roman"/>
              </a:rPr>
              <a:t>стерилизации помещают </a:t>
            </a:r>
            <a:r>
              <a:rPr sz="1000" spc="-5" dirty="0">
                <a:latin typeface="Times New Roman"/>
                <a:cs typeface="Times New Roman"/>
              </a:rPr>
              <a:t>в </a:t>
            </a:r>
            <a:r>
              <a:rPr sz="1000" spc="-15" dirty="0">
                <a:latin typeface="Times New Roman"/>
                <a:cs typeface="Times New Roman"/>
              </a:rPr>
              <a:t>термостат при температуре </a:t>
            </a:r>
            <a:r>
              <a:rPr sz="1000" spc="-1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</a:t>
            </a:r>
            <a:r>
              <a:rPr sz="1000" spc="-15" dirty="0">
                <a:latin typeface="Times New Roman"/>
                <a:cs typeface="Times New Roman"/>
              </a:rPr>
              <a:t>на (48±2)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ч.</a:t>
            </a:r>
            <a:endParaRPr sz="1000">
              <a:latin typeface="Times New Roman"/>
              <a:cs typeface="Times New Roman"/>
            </a:endParaRPr>
          </a:p>
          <a:p>
            <a:pPr marL="281940">
              <a:lnSpc>
                <a:spcPts val="1045"/>
              </a:lnSpc>
            </a:pPr>
            <a:r>
              <a:rPr sz="1000" spc="-5" dirty="0">
                <a:latin typeface="Times New Roman"/>
                <a:cs typeface="Times New Roman"/>
              </a:rPr>
              <a:t>Бульон Сабуро контролируют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полностью (всю приготовленную </a:t>
            </a:r>
            <a:r>
              <a:rPr sz="1000" spc="5" dirty="0">
                <a:latin typeface="Times New Roman"/>
                <a:cs typeface="Times New Roman"/>
              </a:rPr>
              <a:t>се-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15"/>
              </a:lnSpc>
            </a:pPr>
            <a:r>
              <a:rPr sz="1000" spc="-5" dirty="0">
                <a:latin typeface="Times New Roman"/>
                <a:cs typeface="Times New Roman"/>
              </a:rPr>
              <a:t>рию пробирок или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колб).</a:t>
            </a:r>
            <a:endParaRPr sz="1000">
              <a:latin typeface="Times New Roman"/>
              <a:cs typeface="Times New Roman"/>
            </a:endParaRPr>
          </a:p>
          <a:p>
            <a:pPr marL="12700" marR="5715" indent="269240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Для тиогликолевой среды термостатируют </a:t>
            </a:r>
            <a:r>
              <a:rPr sz="1000" dirty="0">
                <a:latin typeface="Times New Roman"/>
                <a:cs typeface="Times New Roman"/>
              </a:rPr>
              <a:t>1% от </a:t>
            </a:r>
            <a:r>
              <a:rPr sz="1000" spc="-5" dirty="0">
                <a:latin typeface="Times New Roman"/>
                <a:cs typeface="Times New Roman"/>
              </a:rPr>
              <a:t>общего числа  приготовленных пробирок или колб каждой серии. </a:t>
            </a:r>
            <a:r>
              <a:rPr sz="100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проведения </a:t>
            </a:r>
            <a:r>
              <a:rPr sz="1000" dirty="0">
                <a:latin typeface="Times New Roman"/>
                <a:cs typeface="Times New Roman"/>
              </a:rPr>
              <a:t>ис-  </a:t>
            </a:r>
            <a:r>
              <a:rPr sz="1000" spc="-5" dirty="0">
                <a:latin typeface="Times New Roman"/>
                <a:cs typeface="Times New Roman"/>
              </a:rPr>
              <a:t>следований материала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стерильность эту часть сред </a:t>
            </a:r>
            <a:r>
              <a:rPr sz="1000" dirty="0">
                <a:latin typeface="Times New Roman"/>
                <a:cs typeface="Times New Roman"/>
              </a:rPr>
              <a:t>не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используют.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576" y="869696"/>
            <a:ext cx="3754754" cy="1053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4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ББК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51.21</a:t>
            </a:r>
            <a:endParaRPr sz="1000">
              <a:latin typeface="Times New Roman"/>
              <a:cs typeface="Times New Roman"/>
            </a:endParaRPr>
          </a:p>
          <a:p>
            <a:pPr marL="318770">
              <a:lnSpc>
                <a:spcPts val="1140"/>
              </a:lnSpc>
            </a:pPr>
            <a:r>
              <a:rPr sz="1000" dirty="0">
                <a:latin typeface="Times New Roman"/>
                <a:cs typeface="Times New Roman"/>
              </a:rPr>
              <a:t>М54</a:t>
            </a:r>
            <a:endParaRPr sz="1000">
              <a:latin typeface="Times New Roman"/>
              <a:cs typeface="Times New Roman"/>
            </a:endParaRPr>
          </a:p>
          <a:p>
            <a:pPr marL="263525" marR="5080" indent="-251460" algn="just">
              <a:lnSpc>
                <a:spcPct val="90500"/>
              </a:lnSpc>
              <a:spcBef>
                <a:spcPts val="390"/>
              </a:spcBef>
            </a:pPr>
            <a:r>
              <a:rPr sz="1000" spc="-5" dirty="0">
                <a:latin typeface="Times New Roman"/>
                <a:cs typeface="Times New Roman"/>
              </a:rPr>
              <a:t>М54 </a:t>
            </a:r>
            <a:r>
              <a:rPr sz="1000" b="1" dirty="0">
                <a:latin typeface="Times New Roman"/>
                <a:cs typeface="Times New Roman"/>
              </a:rPr>
              <a:t>Методы </a:t>
            </a:r>
            <a:r>
              <a:rPr sz="1000" spc="-5" dirty="0">
                <a:latin typeface="Times New Roman"/>
                <a:cs typeface="Times New Roman"/>
              </a:rPr>
              <a:t>санитарно-бактериологических исследований  объектов окружающей </a:t>
            </a:r>
            <a:r>
              <a:rPr sz="1000" dirty="0">
                <a:latin typeface="Times New Roman"/>
                <a:cs typeface="Times New Roman"/>
              </a:rPr>
              <a:t>среды, </a:t>
            </a:r>
            <a:r>
              <a:rPr sz="1000" spc="-5" dirty="0">
                <a:latin typeface="Times New Roman"/>
                <a:cs typeface="Times New Roman"/>
              </a:rPr>
              <a:t>воздуха и контроля стерильности  в лечебных организациях: Методические указания. - М.: </a:t>
            </a:r>
            <a:r>
              <a:rPr sz="1000" dirty="0">
                <a:latin typeface="Times New Roman"/>
                <a:cs typeface="Times New Roman"/>
              </a:rPr>
              <a:t>Феде-  </a:t>
            </a:r>
            <a:r>
              <a:rPr sz="1000" spc="-5" dirty="0">
                <a:latin typeface="Times New Roman"/>
                <a:cs typeface="Times New Roman"/>
              </a:rPr>
              <a:t>ральный </a:t>
            </a:r>
            <a:r>
              <a:rPr sz="1000" spc="-15" dirty="0">
                <a:latin typeface="Times New Roman"/>
                <a:cs typeface="Times New Roman"/>
              </a:rPr>
              <a:t>центр гигиены </a:t>
            </a:r>
            <a:r>
              <a:rPr sz="1000" spc="-5" dirty="0">
                <a:latin typeface="Times New Roman"/>
                <a:cs typeface="Times New Roman"/>
              </a:rPr>
              <a:t>и </a:t>
            </a:r>
            <a:r>
              <a:rPr sz="1000" spc="-15" dirty="0">
                <a:latin typeface="Times New Roman"/>
                <a:cs typeface="Times New Roman"/>
              </a:rPr>
              <a:t>эпидемиологии Роспотребнадзора,  </a:t>
            </a:r>
            <a:r>
              <a:rPr sz="1000" spc="-10" dirty="0">
                <a:latin typeface="Times New Roman"/>
                <a:cs typeface="Times New Roman"/>
              </a:rPr>
              <a:t>2011. </a:t>
            </a:r>
            <a:r>
              <a:rPr sz="1000" spc="-5" dirty="0">
                <a:latin typeface="Times New Roman"/>
                <a:cs typeface="Times New Roman"/>
              </a:rPr>
              <a:t>– </a:t>
            </a:r>
            <a:r>
              <a:rPr sz="1000" spc="-10" dirty="0">
                <a:latin typeface="Times New Roman"/>
                <a:cs typeface="Times New Roman"/>
              </a:rPr>
              <a:t>12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с.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2933" y="2265733"/>
            <a:ext cx="3753485" cy="159893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259079" indent="234315" algn="just">
              <a:lnSpc>
                <a:spcPct val="90300"/>
              </a:lnSpc>
              <a:spcBef>
                <a:spcPts val="200"/>
              </a:spcBef>
              <a:buAutoNum type="arabicPeriod"/>
              <a:tabLst>
                <a:tab pos="374015" algn="l"/>
              </a:tabLst>
            </a:pPr>
            <a:r>
              <a:rPr sz="850" spc="-5" dirty="0">
                <a:latin typeface="Times New Roman"/>
                <a:cs typeface="Times New Roman"/>
              </a:rPr>
              <a:t>Разработаны ФБУЗ «Федеральный центр гигиены </a:t>
            </a:r>
            <a:r>
              <a:rPr sz="850" dirty="0">
                <a:latin typeface="Times New Roman"/>
                <a:cs typeface="Times New Roman"/>
              </a:rPr>
              <a:t>и </a:t>
            </a:r>
            <a:r>
              <a:rPr sz="850" spc="-10" dirty="0">
                <a:latin typeface="Times New Roman"/>
                <a:cs typeface="Times New Roman"/>
              </a:rPr>
              <a:t>эпидемиоло-  </a:t>
            </a:r>
            <a:r>
              <a:rPr sz="850" spc="-5" dirty="0">
                <a:latin typeface="Times New Roman"/>
                <a:cs typeface="Times New Roman"/>
              </a:rPr>
              <a:t>гии» Роспотребнадзора (А. И. Верещагин, М. В. Зароченцев, И. </a:t>
            </a:r>
            <a:r>
              <a:rPr sz="850" dirty="0">
                <a:latin typeface="Times New Roman"/>
                <a:cs typeface="Times New Roman"/>
              </a:rPr>
              <a:t>В. </a:t>
            </a:r>
            <a:r>
              <a:rPr sz="850" spc="-5" dirty="0">
                <a:latin typeface="Times New Roman"/>
                <a:cs typeface="Times New Roman"/>
              </a:rPr>
              <a:t>Ново-  кшонова, М. </a:t>
            </a:r>
            <a:r>
              <a:rPr sz="850" spc="-10" dirty="0">
                <a:latin typeface="Times New Roman"/>
                <a:cs typeface="Times New Roman"/>
              </a:rPr>
              <a:t>А. </a:t>
            </a:r>
            <a:r>
              <a:rPr sz="850" spc="-5" dirty="0">
                <a:latin typeface="Times New Roman"/>
                <a:cs typeface="Times New Roman"/>
              </a:rPr>
              <a:t>Ярославцева); ФГУН ЦНИИ эпидемиологии Роспотреб-  надзора (А. </a:t>
            </a:r>
            <a:r>
              <a:rPr sz="850" dirty="0">
                <a:latin typeface="Times New Roman"/>
                <a:cs typeface="Times New Roman"/>
              </a:rPr>
              <a:t>В. </a:t>
            </a:r>
            <a:r>
              <a:rPr sz="850" spc="-10" dirty="0">
                <a:latin typeface="Times New Roman"/>
                <a:cs typeface="Times New Roman"/>
              </a:rPr>
              <a:t>Тутельян, </a:t>
            </a:r>
            <a:r>
              <a:rPr sz="850" spc="-5" dirty="0">
                <a:latin typeface="Times New Roman"/>
                <a:cs typeface="Times New Roman"/>
              </a:rPr>
              <a:t>С. </a:t>
            </a:r>
            <a:r>
              <a:rPr sz="850" dirty="0">
                <a:latin typeface="Times New Roman"/>
                <a:cs typeface="Times New Roman"/>
              </a:rPr>
              <a:t>Ш. </a:t>
            </a:r>
            <a:r>
              <a:rPr sz="850" spc="-5" dirty="0">
                <a:latin typeface="Times New Roman"/>
                <a:cs typeface="Times New Roman"/>
              </a:rPr>
              <a:t>Рожнова); ФБУН НИИ Дезинфектологии  Роспотребнадзора (И. М. Абрамова, Л. </a:t>
            </a:r>
            <a:r>
              <a:rPr sz="850" spc="-10" dirty="0">
                <a:latin typeface="Times New Roman"/>
                <a:cs typeface="Times New Roman"/>
              </a:rPr>
              <a:t>Г. </a:t>
            </a:r>
            <a:r>
              <a:rPr sz="850" spc="-5" dirty="0">
                <a:latin typeface="Times New Roman"/>
                <a:cs typeface="Times New Roman"/>
              </a:rPr>
              <a:t>Пантелеева, </a:t>
            </a:r>
            <a:r>
              <a:rPr sz="850" spc="-10" dirty="0">
                <a:latin typeface="Times New Roman"/>
                <a:cs typeface="Times New Roman"/>
              </a:rPr>
              <a:t>Н. </a:t>
            </a:r>
            <a:r>
              <a:rPr sz="850" spc="-5" dirty="0">
                <a:latin typeface="Times New Roman"/>
                <a:cs typeface="Times New Roman"/>
              </a:rPr>
              <a:t>Ф.</a:t>
            </a:r>
            <a:r>
              <a:rPr sz="850" spc="100" dirty="0">
                <a:latin typeface="Times New Roman"/>
                <a:cs typeface="Times New Roman"/>
              </a:rPr>
              <a:t> </a:t>
            </a:r>
            <a:r>
              <a:rPr sz="850" spc="-5" dirty="0">
                <a:latin typeface="Times New Roman"/>
                <a:cs typeface="Times New Roman"/>
              </a:rPr>
              <a:t>Соколова).</a:t>
            </a:r>
            <a:endParaRPr sz="850">
              <a:latin typeface="Times New Roman"/>
              <a:cs typeface="Times New Roman"/>
            </a:endParaRPr>
          </a:p>
          <a:p>
            <a:pPr marL="12700" marR="256540" indent="234950" algn="just">
              <a:lnSpc>
                <a:spcPct val="90000"/>
              </a:lnSpc>
              <a:spcBef>
                <a:spcPts val="5"/>
              </a:spcBef>
              <a:buAutoNum type="arabicPeriod"/>
              <a:tabLst>
                <a:tab pos="377825" algn="l"/>
              </a:tabLst>
            </a:pPr>
            <a:r>
              <a:rPr sz="850" spc="-5" dirty="0">
                <a:latin typeface="Times New Roman"/>
                <a:cs typeface="Times New Roman"/>
              </a:rPr>
              <a:t>Рекомендованы </a:t>
            </a:r>
            <a:r>
              <a:rPr sz="850" dirty="0">
                <a:latin typeface="Times New Roman"/>
                <a:cs typeface="Times New Roman"/>
              </a:rPr>
              <a:t>к </a:t>
            </a:r>
            <a:r>
              <a:rPr sz="850" spc="-5" dirty="0">
                <a:latin typeface="Times New Roman"/>
                <a:cs typeface="Times New Roman"/>
              </a:rPr>
              <a:t>утверждению Комиссией </a:t>
            </a:r>
            <a:r>
              <a:rPr sz="850" dirty="0">
                <a:latin typeface="Times New Roman"/>
                <a:cs typeface="Times New Roman"/>
              </a:rPr>
              <a:t>по </a:t>
            </a:r>
            <a:r>
              <a:rPr sz="850" spc="-5" dirty="0">
                <a:latin typeface="Times New Roman"/>
                <a:cs typeface="Times New Roman"/>
              </a:rPr>
              <a:t>государственному  санитарно-эпидемиологическому нормированию при Федеральной службе  </a:t>
            </a:r>
            <a:r>
              <a:rPr sz="850" dirty="0">
                <a:latin typeface="Times New Roman"/>
                <a:cs typeface="Times New Roman"/>
              </a:rPr>
              <a:t>по </a:t>
            </a:r>
            <a:r>
              <a:rPr sz="850" spc="-5" dirty="0">
                <a:latin typeface="Times New Roman"/>
                <a:cs typeface="Times New Roman"/>
              </a:rPr>
              <a:t>надзору </a:t>
            </a:r>
            <a:r>
              <a:rPr sz="850" dirty="0">
                <a:latin typeface="Times New Roman"/>
                <a:cs typeface="Times New Roman"/>
              </a:rPr>
              <a:t>в сфере </a:t>
            </a:r>
            <a:r>
              <a:rPr sz="850" spc="-5" dirty="0">
                <a:latin typeface="Times New Roman"/>
                <a:cs typeface="Times New Roman"/>
              </a:rPr>
              <a:t>защиты прав потребителей </a:t>
            </a:r>
            <a:r>
              <a:rPr sz="850" dirty="0">
                <a:latin typeface="Times New Roman"/>
                <a:cs typeface="Times New Roman"/>
              </a:rPr>
              <a:t>и </a:t>
            </a:r>
            <a:r>
              <a:rPr sz="850" spc="-5" dirty="0">
                <a:latin typeface="Times New Roman"/>
                <a:cs typeface="Times New Roman"/>
              </a:rPr>
              <a:t>благополучия</a:t>
            </a:r>
            <a:r>
              <a:rPr sz="850" spc="15" dirty="0">
                <a:latin typeface="Times New Roman"/>
                <a:cs typeface="Times New Roman"/>
              </a:rPr>
              <a:t> </a:t>
            </a:r>
            <a:r>
              <a:rPr sz="850" spc="-5" dirty="0">
                <a:latin typeface="Times New Roman"/>
                <a:cs typeface="Times New Roman"/>
              </a:rPr>
              <a:t>человека.</a:t>
            </a:r>
            <a:endParaRPr sz="850">
              <a:latin typeface="Times New Roman"/>
              <a:cs typeface="Times New Roman"/>
            </a:endParaRPr>
          </a:p>
          <a:p>
            <a:pPr marL="12700" marR="254635" indent="234950" algn="just">
              <a:lnSpc>
                <a:spcPct val="90200"/>
              </a:lnSpc>
              <a:spcBef>
                <a:spcPts val="5"/>
              </a:spcBef>
              <a:buAutoNum type="arabicPeriod"/>
              <a:tabLst>
                <a:tab pos="374650" algn="l"/>
              </a:tabLst>
            </a:pPr>
            <a:r>
              <a:rPr sz="850" spc="-5" dirty="0">
                <a:latin typeface="Times New Roman"/>
                <a:cs typeface="Times New Roman"/>
              </a:rPr>
              <a:t>Утверждены Главным государственным санитарным врачом </a:t>
            </a:r>
            <a:r>
              <a:rPr sz="850" dirty="0">
                <a:latin typeface="Times New Roman"/>
                <a:cs typeface="Times New Roman"/>
              </a:rPr>
              <a:t>Рос-  </a:t>
            </a:r>
            <a:r>
              <a:rPr sz="850" spc="-5" dirty="0">
                <a:latin typeface="Times New Roman"/>
                <a:cs typeface="Times New Roman"/>
              </a:rPr>
              <a:t>сийской Федерации, Руководителем Федеральной службы </a:t>
            </a:r>
            <a:r>
              <a:rPr sz="850" dirty="0">
                <a:latin typeface="Times New Roman"/>
                <a:cs typeface="Times New Roman"/>
              </a:rPr>
              <a:t>по надзору в  сфере </a:t>
            </a:r>
            <a:r>
              <a:rPr sz="850" spc="-5" dirty="0">
                <a:latin typeface="Times New Roman"/>
                <a:cs typeface="Times New Roman"/>
              </a:rPr>
              <a:t>защиты прав потребителей </a:t>
            </a:r>
            <a:r>
              <a:rPr sz="850" dirty="0">
                <a:latin typeface="Times New Roman"/>
                <a:cs typeface="Times New Roman"/>
              </a:rPr>
              <a:t>и </a:t>
            </a:r>
            <a:r>
              <a:rPr sz="850" spc="-5" dirty="0">
                <a:latin typeface="Times New Roman"/>
                <a:cs typeface="Times New Roman"/>
              </a:rPr>
              <a:t>благополучия человека Г. Г. Онищенко  </a:t>
            </a:r>
            <a:r>
              <a:rPr sz="850" dirty="0">
                <a:latin typeface="Times New Roman"/>
                <a:cs typeface="Times New Roman"/>
              </a:rPr>
              <a:t>15 </a:t>
            </a:r>
            <a:r>
              <a:rPr sz="850" spc="-5" dirty="0">
                <a:latin typeface="Times New Roman"/>
                <a:cs typeface="Times New Roman"/>
              </a:rPr>
              <a:t>июля </a:t>
            </a:r>
            <a:r>
              <a:rPr sz="850" dirty="0">
                <a:latin typeface="Times New Roman"/>
                <a:cs typeface="Times New Roman"/>
              </a:rPr>
              <a:t>2011</a:t>
            </a:r>
            <a:r>
              <a:rPr sz="850" spc="-15" dirty="0">
                <a:latin typeface="Times New Roman"/>
                <a:cs typeface="Times New Roman"/>
              </a:rPr>
              <a:t> </a:t>
            </a:r>
            <a:r>
              <a:rPr sz="850" spc="-5" dirty="0">
                <a:latin typeface="Times New Roman"/>
                <a:cs typeface="Times New Roman"/>
              </a:rPr>
              <a:t>г.</a:t>
            </a:r>
            <a:endParaRPr sz="8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215"/>
              </a:spcBef>
            </a:pPr>
            <a:r>
              <a:rPr sz="850" b="1" dirty="0">
                <a:latin typeface="Times New Roman"/>
                <a:cs typeface="Times New Roman"/>
              </a:rPr>
              <a:t>ББК</a:t>
            </a:r>
            <a:r>
              <a:rPr sz="850" b="1" spc="-100" dirty="0">
                <a:latin typeface="Times New Roman"/>
                <a:cs typeface="Times New Roman"/>
              </a:rPr>
              <a:t> </a:t>
            </a:r>
            <a:r>
              <a:rPr sz="850" b="1" spc="-5" dirty="0">
                <a:latin typeface="Times New Roman"/>
                <a:cs typeface="Times New Roman"/>
              </a:rPr>
              <a:t>51.21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6663" y="4259608"/>
            <a:ext cx="1794510" cy="45720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313690">
              <a:lnSpc>
                <a:spcPts val="900"/>
              </a:lnSpc>
              <a:spcBef>
                <a:spcPts val="229"/>
              </a:spcBef>
            </a:pPr>
            <a:r>
              <a:rPr sz="850" spc="-5" dirty="0">
                <a:latin typeface="Times New Roman"/>
                <a:cs typeface="Times New Roman"/>
              </a:rPr>
              <a:t>Редактор Л. С. Кучурова  Технический редактор Е. В.</a:t>
            </a:r>
            <a:r>
              <a:rPr sz="850" spc="5" dirty="0">
                <a:latin typeface="Times New Roman"/>
                <a:cs typeface="Times New Roman"/>
              </a:rPr>
              <a:t> </a:t>
            </a:r>
            <a:r>
              <a:rPr sz="850" spc="-5" dirty="0">
                <a:latin typeface="Times New Roman"/>
                <a:cs typeface="Times New Roman"/>
              </a:rPr>
              <a:t>Ломанова</a:t>
            </a:r>
            <a:endParaRPr sz="850">
              <a:latin typeface="Times New Roman"/>
              <a:cs typeface="Times New Roman"/>
            </a:endParaRPr>
          </a:p>
          <a:p>
            <a:pPr marL="273050">
              <a:lnSpc>
                <a:spcPct val="100000"/>
              </a:lnSpc>
              <a:spcBef>
                <a:spcPts val="505"/>
              </a:spcBef>
            </a:pPr>
            <a:r>
              <a:rPr sz="800" spc="-5" dirty="0">
                <a:latin typeface="Times New Roman"/>
                <a:cs typeface="Times New Roman"/>
              </a:rPr>
              <a:t>Подписано </a:t>
            </a:r>
            <a:r>
              <a:rPr sz="800" dirty="0">
                <a:latin typeface="Times New Roman"/>
                <a:cs typeface="Times New Roman"/>
              </a:rPr>
              <a:t>в </a:t>
            </a:r>
            <a:r>
              <a:rPr sz="800" spc="-5" dirty="0">
                <a:latin typeface="Times New Roman"/>
                <a:cs typeface="Times New Roman"/>
              </a:rPr>
              <a:t>печать</a:t>
            </a:r>
            <a:r>
              <a:rPr sz="800" spc="-20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11.08.11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1589" y="4676678"/>
            <a:ext cx="77152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Формат</a:t>
            </a:r>
            <a:r>
              <a:rPr sz="800" spc="-55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60х88/16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92820" y="4676678"/>
            <a:ext cx="526415" cy="256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05"/>
              </a:lnSpc>
              <a:spcBef>
                <a:spcPts val="100"/>
              </a:spcBef>
            </a:pPr>
            <a:r>
              <a:rPr sz="800" spc="-5" dirty="0">
                <a:latin typeface="Times New Roman"/>
                <a:cs typeface="Times New Roman"/>
              </a:rPr>
              <a:t>Печ. л.</a:t>
            </a:r>
            <a:r>
              <a:rPr sz="800" spc="-45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0,75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05"/>
              </a:lnSpc>
            </a:pPr>
            <a:r>
              <a:rPr sz="800" dirty="0">
                <a:latin typeface="Times New Roman"/>
                <a:cs typeface="Times New Roman"/>
              </a:rPr>
              <a:t>Заказ</a:t>
            </a:r>
            <a:r>
              <a:rPr sz="800" spc="-35" dirty="0">
                <a:latin typeface="Times New Roman"/>
                <a:cs typeface="Times New Roman"/>
              </a:rPr>
              <a:t> </a:t>
            </a:r>
            <a:r>
              <a:rPr sz="800" dirty="0">
                <a:latin typeface="Times New Roman"/>
                <a:cs typeface="Times New Roman"/>
              </a:rPr>
              <a:t>101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0879" y="4720051"/>
            <a:ext cx="1427480" cy="40068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R="86995" algn="ctr">
              <a:lnSpc>
                <a:spcPct val="100000"/>
              </a:lnSpc>
              <a:spcBef>
                <a:spcPts val="615"/>
              </a:spcBef>
            </a:pPr>
            <a:r>
              <a:rPr sz="800" dirty="0">
                <a:latin typeface="Times New Roman"/>
                <a:cs typeface="Times New Roman"/>
              </a:rPr>
              <a:t>Тираж 200</a:t>
            </a:r>
            <a:r>
              <a:rPr sz="800" spc="-35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экз.</a:t>
            </a:r>
            <a:endParaRPr sz="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15"/>
              </a:spcBef>
            </a:pPr>
            <a:r>
              <a:rPr sz="800" spc="-5" dirty="0">
                <a:latin typeface="Times New Roman"/>
                <a:cs typeface="Times New Roman"/>
              </a:rPr>
              <a:t>Федеральная служба </a:t>
            </a:r>
            <a:r>
              <a:rPr sz="800" dirty="0">
                <a:latin typeface="Times New Roman"/>
                <a:cs typeface="Times New Roman"/>
              </a:rPr>
              <a:t>по</a:t>
            </a:r>
            <a:r>
              <a:rPr sz="800" spc="-15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надзору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08043" y="5080538"/>
            <a:ext cx="2933065" cy="87376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46685" marR="141605" algn="ctr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Times New Roman"/>
                <a:cs typeface="Times New Roman"/>
              </a:rPr>
              <a:t>в сфере </a:t>
            </a:r>
            <a:r>
              <a:rPr sz="800" spc="-5" dirty="0">
                <a:latin typeface="Times New Roman"/>
                <a:cs typeface="Times New Roman"/>
              </a:rPr>
              <a:t>защиты прав потребителей </a:t>
            </a:r>
            <a:r>
              <a:rPr sz="800" dirty="0">
                <a:latin typeface="Times New Roman"/>
                <a:cs typeface="Times New Roman"/>
              </a:rPr>
              <a:t>и </a:t>
            </a:r>
            <a:r>
              <a:rPr sz="800" spc="-5" dirty="0">
                <a:latin typeface="Times New Roman"/>
                <a:cs typeface="Times New Roman"/>
              </a:rPr>
              <a:t>благополучия человека  127994, Москва, Вадковский </a:t>
            </a:r>
            <a:r>
              <a:rPr sz="800" dirty="0">
                <a:latin typeface="Times New Roman"/>
                <a:cs typeface="Times New Roman"/>
              </a:rPr>
              <a:t>пер., </a:t>
            </a:r>
            <a:r>
              <a:rPr sz="800" spc="-10" dirty="0">
                <a:latin typeface="Times New Roman"/>
                <a:cs typeface="Times New Roman"/>
              </a:rPr>
              <a:t>д. </a:t>
            </a:r>
            <a:r>
              <a:rPr sz="800" dirty="0">
                <a:latin typeface="Times New Roman"/>
                <a:cs typeface="Times New Roman"/>
              </a:rPr>
              <a:t>18, </a:t>
            </a:r>
            <a:r>
              <a:rPr sz="800" spc="-5" dirty="0">
                <a:latin typeface="Times New Roman"/>
                <a:cs typeface="Times New Roman"/>
              </a:rPr>
              <a:t>стр. </a:t>
            </a:r>
            <a:r>
              <a:rPr sz="800" dirty="0">
                <a:latin typeface="Times New Roman"/>
                <a:cs typeface="Times New Roman"/>
              </a:rPr>
              <a:t>5, 7</a:t>
            </a:r>
            <a:endParaRPr sz="800">
              <a:latin typeface="Times New Roman"/>
              <a:cs typeface="Times New Roman"/>
            </a:endParaRPr>
          </a:p>
          <a:p>
            <a:pPr marL="294005" marR="286385" algn="ctr">
              <a:lnSpc>
                <a:spcPts val="840"/>
              </a:lnSpc>
              <a:spcBef>
                <a:spcPts val="650"/>
              </a:spcBef>
            </a:pPr>
            <a:r>
              <a:rPr sz="800" spc="-5" dirty="0">
                <a:latin typeface="Times New Roman"/>
                <a:cs typeface="Times New Roman"/>
              </a:rPr>
              <a:t>Оригинал-макет подготовлен </a:t>
            </a:r>
            <a:r>
              <a:rPr sz="800" dirty="0">
                <a:latin typeface="Times New Roman"/>
                <a:cs typeface="Times New Roman"/>
              </a:rPr>
              <a:t>к </a:t>
            </a:r>
            <a:r>
              <a:rPr sz="800" spc="-5" dirty="0">
                <a:latin typeface="Times New Roman"/>
                <a:cs typeface="Times New Roman"/>
              </a:rPr>
              <a:t>печати </a:t>
            </a:r>
            <a:r>
              <a:rPr sz="800" dirty="0">
                <a:latin typeface="Times New Roman"/>
                <a:cs typeface="Times New Roman"/>
              </a:rPr>
              <a:t>и </a:t>
            </a:r>
            <a:r>
              <a:rPr sz="800" spc="-5" dirty="0">
                <a:latin typeface="Times New Roman"/>
                <a:cs typeface="Times New Roman"/>
              </a:rPr>
              <a:t>тиражирован  отделом издательского</a:t>
            </a:r>
            <a:r>
              <a:rPr sz="800" spc="-10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обеспечения</a:t>
            </a:r>
            <a:endParaRPr sz="800">
              <a:latin typeface="Times New Roman"/>
              <a:cs typeface="Times New Roman"/>
            </a:endParaRPr>
          </a:p>
          <a:p>
            <a:pPr marL="12700" marR="5080" algn="ctr">
              <a:lnSpc>
                <a:spcPts val="850"/>
              </a:lnSpc>
              <a:spcBef>
                <a:spcPts val="5"/>
              </a:spcBef>
            </a:pPr>
            <a:r>
              <a:rPr sz="800" spc="-5" dirty="0">
                <a:latin typeface="Times New Roman"/>
                <a:cs typeface="Times New Roman"/>
              </a:rPr>
              <a:t>Федерального </a:t>
            </a:r>
            <a:r>
              <a:rPr sz="800" dirty="0">
                <a:latin typeface="Times New Roman"/>
                <a:cs typeface="Times New Roman"/>
              </a:rPr>
              <a:t>центра </a:t>
            </a:r>
            <a:r>
              <a:rPr sz="800" spc="-5" dirty="0">
                <a:latin typeface="Times New Roman"/>
                <a:cs typeface="Times New Roman"/>
              </a:rPr>
              <a:t>гигиены </a:t>
            </a:r>
            <a:r>
              <a:rPr sz="800" dirty="0">
                <a:latin typeface="Times New Roman"/>
                <a:cs typeface="Times New Roman"/>
              </a:rPr>
              <a:t>и </a:t>
            </a:r>
            <a:r>
              <a:rPr sz="800" spc="-5" dirty="0">
                <a:latin typeface="Times New Roman"/>
                <a:cs typeface="Times New Roman"/>
              </a:rPr>
              <a:t>эпидемиологии Роспотребнадзора  117105, Москва, Варшавское </a:t>
            </a:r>
            <a:r>
              <a:rPr sz="800" dirty="0">
                <a:latin typeface="Times New Roman"/>
                <a:cs typeface="Times New Roman"/>
              </a:rPr>
              <a:t>ш.,</a:t>
            </a:r>
            <a:r>
              <a:rPr sz="800" spc="-10" dirty="0">
                <a:latin typeface="Times New Roman"/>
                <a:cs typeface="Times New Roman"/>
              </a:rPr>
              <a:t> </a:t>
            </a:r>
            <a:r>
              <a:rPr sz="800" dirty="0">
                <a:latin typeface="Times New Roman"/>
                <a:cs typeface="Times New Roman"/>
              </a:rPr>
              <a:t>19а</a:t>
            </a:r>
            <a:endParaRPr sz="800">
              <a:latin typeface="Times New Roman"/>
              <a:cs typeface="Times New Roman"/>
            </a:endParaRPr>
          </a:p>
          <a:p>
            <a:pPr algn="ctr">
              <a:lnSpc>
                <a:spcPts val="830"/>
              </a:lnSpc>
            </a:pPr>
            <a:r>
              <a:rPr sz="800" spc="-5" dirty="0">
                <a:latin typeface="Times New Roman"/>
                <a:cs typeface="Times New Roman"/>
              </a:rPr>
              <a:t>Отделение реализации, тел./факс</a:t>
            </a:r>
            <a:r>
              <a:rPr sz="800" dirty="0">
                <a:latin typeface="Times New Roman"/>
                <a:cs typeface="Times New Roman"/>
              </a:rPr>
              <a:t> </a:t>
            </a:r>
            <a:r>
              <a:rPr sz="800" spc="-5" dirty="0">
                <a:latin typeface="Times New Roman"/>
                <a:cs typeface="Times New Roman"/>
              </a:rPr>
              <a:t>952-50-89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61389" y="6261579"/>
            <a:ext cx="20637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69"/>
              </a:lnSpc>
              <a:spcBef>
                <a:spcPts val="100"/>
              </a:spcBef>
            </a:pPr>
            <a:r>
              <a:rPr sz="850" b="1" dirty="0">
                <a:latin typeface="Times New Roman"/>
                <a:cs typeface="Times New Roman"/>
              </a:rPr>
              <a:t>© </a:t>
            </a:r>
            <a:r>
              <a:rPr sz="850" b="1" spc="-5" dirty="0">
                <a:latin typeface="Times New Roman"/>
                <a:cs typeface="Times New Roman"/>
              </a:rPr>
              <a:t>Роспотребнадзор,</a:t>
            </a:r>
            <a:r>
              <a:rPr sz="850" b="1" spc="-15" dirty="0">
                <a:latin typeface="Times New Roman"/>
                <a:cs typeface="Times New Roman"/>
              </a:rPr>
              <a:t> </a:t>
            </a:r>
            <a:r>
              <a:rPr sz="850" b="1" dirty="0">
                <a:latin typeface="Times New Roman"/>
                <a:cs typeface="Times New Roman"/>
              </a:rPr>
              <a:t>2011</a:t>
            </a:r>
            <a:endParaRPr sz="850">
              <a:latin typeface="Times New Roman"/>
              <a:cs typeface="Times New Roman"/>
            </a:endParaRPr>
          </a:p>
          <a:p>
            <a:pPr marL="120650" marR="5080" indent="-108585">
              <a:lnSpc>
                <a:spcPts val="940"/>
              </a:lnSpc>
              <a:spcBef>
                <a:spcPts val="50"/>
              </a:spcBef>
            </a:pPr>
            <a:r>
              <a:rPr sz="850" b="1" dirty="0">
                <a:latin typeface="Times New Roman"/>
                <a:cs typeface="Times New Roman"/>
              </a:rPr>
              <a:t>© </a:t>
            </a:r>
            <a:r>
              <a:rPr sz="850" b="1" spc="-5" dirty="0">
                <a:latin typeface="Times New Roman"/>
                <a:cs typeface="Times New Roman"/>
              </a:rPr>
              <a:t>Федеральный центр </a:t>
            </a:r>
            <a:r>
              <a:rPr sz="850" b="1" dirty="0">
                <a:latin typeface="Times New Roman"/>
                <a:cs typeface="Times New Roman"/>
              </a:rPr>
              <a:t>гигиены и  </a:t>
            </a:r>
            <a:r>
              <a:rPr sz="850" b="1" spc="-5" dirty="0">
                <a:latin typeface="Times New Roman"/>
                <a:cs typeface="Times New Roman"/>
              </a:rPr>
              <a:t>эпидемиологии Роспотребнадзора,</a:t>
            </a:r>
            <a:r>
              <a:rPr sz="850" b="1" spc="5" dirty="0">
                <a:latin typeface="Times New Roman"/>
                <a:cs typeface="Times New Roman"/>
              </a:rPr>
              <a:t> </a:t>
            </a:r>
            <a:r>
              <a:rPr sz="850" b="1" spc="-5" dirty="0">
                <a:latin typeface="Times New Roman"/>
                <a:cs typeface="Times New Roman"/>
              </a:rPr>
              <a:t>2011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576" y="587755"/>
            <a:ext cx="10452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МУК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4.2.2942—11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1576" y="1302309"/>
            <a:ext cx="3988435" cy="2235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Содержание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900" dirty="0">
                <a:latin typeface="Times New Roman"/>
                <a:cs typeface="Times New Roman"/>
                <a:hlinkClick r:id="rId2" action="ppaction://hlinksldjump"/>
              </a:rPr>
              <a:t>1. </a:t>
            </a:r>
            <a:r>
              <a:rPr sz="900" spc="-5" dirty="0">
                <a:latin typeface="Times New Roman"/>
                <a:cs typeface="Times New Roman"/>
                <a:hlinkClick r:id="rId2" action="ppaction://hlinksldjump"/>
              </a:rPr>
              <a:t>Область </a:t>
            </a:r>
            <a:r>
              <a:rPr sz="900" dirty="0">
                <a:latin typeface="Times New Roman"/>
                <a:cs typeface="Times New Roman"/>
                <a:hlinkClick r:id="rId2" action="ppaction://hlinksldjump"/>
              </a:rPr>
              <a:t>применения...............................................................................................</a:t>
            </a:r>
            <a:r>
              <a:rPr sz="900" spc="-155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2" action="ppaction://hlinksldjump"/>
              </a:rPr>
              <a:t>4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2.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Нормативные 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ссылки..............................................................................................</a:t>
            </a:r>
            <a:r>
              <a:rPr sz="900" spc="-18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 marL="144780" indent="-132080">
              <a:lnSpc>
                <a:spcPct val="100000"/>
              </a:lnSpc>
              <a:spcBef>
                <a:spcPts val="145"/>
              </a:spcBef>
              <a:buAutoNum type="arabicPeriod" startAt="3"/>
              <a:tabLst>
                <a:tab pos="145415" algn="l"/>
              </a:tabLst>
            </a:pPr>
            <a:r>
              <a:rPr sz="900" spc="35" dirty="0">
                <a:latin typeface="Times New Roman"/>
                <a:cs typeface="Times New Roman"/>
                <a:hlinkClick r:id="rId3" action="ppaction://hlinksldjump"/>
              </a:rPr>
              <a:t>Методы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санитарно-бактериологических </a:t>
            </a:r>
            <a:r>
              <a:rPr sz="900" spc="10" dirty="0">
                <a:latin typeface="Times New Roman"/>
                <a:cs typeface="Times New Roman"/>
                <a:hlinkClick r:id="rId3" action="ppaction://hlinksldjump"/>
              </a:rPr>
              <a:t>исследований..................................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 5</a:t>
            </a:r>
            <a:endParaRPr sz="900">
              <a:latin typeface="Times New Roman"/>
              <a:cs typeface="Times New Roman"/>
            </a:endParaRPr>
          </a:p>
          <a:p>
            <a:pPr marL="338455" lvl="1" indent="-201295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339090" algn="l"/>
              </a:tabLst>
            </a:pP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Исследования</a:t>
            </a:r>
            <a:r>
              <a:rPr sz="900" spc="1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бактериальной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обсеменённости</a:t>
            </a:r>
            <a:r>
              <a:rPr sz="900" spc="5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воздушной</a:t>
            </a:r>
            <a:r>
              <a:rPr sz="900" spc="5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3" action="ppaction://hlinksldjump"/>
              </a:rPr>
              <a:t>среды</a:t>
            </a:r>
            <a:r>
              <a:rPr sz="900" spc="-13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..............</a:t>
            </a:r>
            <a:r>
              <a:rPr sz="900" spc="-125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3" action="ppaction://hlinksldjump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 marL="338455" lvl="1" indent="-20129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339090" algn="l"/>
              </a:tabLst>
            </a:pPr>
            <a:r>
              <a:rPr sz="900" spc="-5" dirty="0">
                <a:latin typeface="Times New Roman"/>
                <a:cs typeface="Times New Roman"/>
                <a:hlinkClick r:id="rId4" action="ppaction://hlinksldjump"/>
              </a:rPr>
              <a:t>Исследования микробной обсеменённости объектов внешней </a:t>
            </a:r>
            <a:r>
              <a:rPr sz="900" dirty="0">
                <a:latin typeface="Times New Roman"/>
                <a:cs typeface="Times New Roman"/>
                <a:hlinkClick r:id="rId4" action="ppaction://hlinksldjump"/>
              </a:rPr>
              <a:t>среды........</a:t>
            </a:r>
            <a:r>
              <a:rPr sz="900" spc="-35" dirty="0"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4" action="ppaction://hlinksldjump"/>
              </a:rPr>
              <a:t>7</a:t>
            </a:r>
            <a:endParaRPr sz="900">
              <a:latin typeface="Times New Roman"/>
              <a:cs typeface="Times New Roman"/>
            </a:endParaRPr>
          </a:p>
          <a:p>
            <a:pPr marL="128270" indent="-115570">
              <a:lnSpc>
                <a:spcPts val="1010"/>
              </a:lnSpc>
              <a:spcBef>
                <a:spcPts val="155"/>
              </a:spcBef>
              <a:buAutoNum type="arabicPeriod" startAt="3"/>
              <a:tabLst>
                <a:tab pos="128905" algn="l"/>
              </a:tabLst>
            </a:pPr>
            <a:r>
              <a:rPr sz="900" spc="-5" dirty="0">
                <a:latin typeface="Times New Roman"/>
                <a:cs typeface="Times New Roman"/>
                <a:hlinkClick r:id="rId5" action="ppaction://hlinksldjump"/>
              </a:rPr>
              <a:t>Правила отбора </a:t>
            </a:r>
            <a:r>
              <a:rPr sz="900" dirty="0">
                <a:latin typeface="Times New Roman"/>
                <a:cs typeface="Times New Roman"/>
                <a:hlinkClick r:id="rId5" action="ppaction://hlinksldjump"/>
              </a:rPr>
              <a:t>проб </a:t>
            </a:r>
            <a:r>
              <a:rPr sz="900" spc="-5" dirty="0">
                <a:latin typeface="Times New Roman"/>
                <a:cs typeface="Times New Roman"/>
                <a:hlinkClick r:id="rId5" action="ppaction://hlinksldjump"/>
              </a:rPr>
              <a:t>для контроля стерильности изделий</a:t>
            </a:r>
            <a:endParaRPr sz="900">
              <a:latin typeface="Times New Roman"/>
              <a:cs typeface="Times New Roman"/>
            </a:endParaRPr>
          </a:p>
          <a:p>
            <a:pPr marL="137160">
              <a:lnSpc>
                <a:spcPts val="1010"/>
              </a:lnSpc>
            </a:pPr>
            <a:r>
              <a:rPr sz="900" spc="-5" dirty="0">
                <a:latin typeface="Times New Roman"/>
                <a:cs typeface="Times New Roman"/>
                <a:hlinkClick r:id="rId5" action="ppaction://hlinksldjump"/>
              </a:rPr>
              <a:t>медицинского назначения </a:t>
            </a:r>
            <a:r>
              <a:rPr sz="900" dirty="0">
                <a:latin typeface="Times New Roman"/>
                <a:cs typeface="Times New Roman"/>
                <a:hlinkClick r:id="rId5" action="ppaction://hlinksldjump"/>
              </a:rPr>
              <a:t>в </a:t>
            </a:r>
            <a:r>
              <a:rPr sz="900" spc="-5" dirty="0">
                <a:latin typeface="Times New Roman"/>
                <a:cs typeface="Times New Roman"/>
                <a:hlinkClick r:id="rId5" action="ppaction://hlinksldjump"/>
              </a:rPr>
              <a:t>лечебных </a:t>
            </a:r>
            <a:r>
              <a:rPr sz="900" dirty="0">
                <a:latin typeface="Times New Roman"/>
                <a:cs typeface="Times New Roman"/>
                <a:hlinkClick r:id="rId5" action="ppaction://hlinksldjump"/>
              </a:rPr>
              <a:t>организациях..........................................</a:t>
            </a:r>
            <a:r>
              <a:rPr sz="900" spc="-125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5" action="ppaction://hlinksldjump"/>
              </a:rPr>
              <a:t>9</a:t>
            </a:r>
            <a:endParaRPr sz="900">
              <a:latin typeface="Times New Roman"/>
              <a:cs typeface="Times New Roman"/>
            </a:endParaRPr>
          </a:p>
          <a:p>
            <a:pPr marL="128270" indent="-115570">
              <a:lnSpc>
                <a:spcPts val="1010"/>
              </a:lnSpc>
              <a:spcBef>
                <a:spcPts val="145"/>
              </a:spcBef>
              <a:buAutoNum type="arabicPeriod" startAt="5"/>
              <a:tabLst>
                <a:tab pos="128905" algn="l"/>
              </a:tabLst>
            </a:pP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Бактериологический контроль эффективности обработки</a:t>
            </a:r>
            <a:r>
              <a:rPr sz="900" spc="1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рук</a:t>
            </a:r>
            <a:endParaRPr sz="900">
              <a:latin typeface="Times New Roman"/>
              <a:cs typeface="Times New Roman"/>
            </a:endParaRPr>
          </a:p>
          <a:p>
            <a:pPr marL="137160">
              <a:lnSpc>
                <a:spcPts val="1010"/>
              </a:lnSpc>
            </a:pP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персонала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..............................................................................................................</a:t>
            </a:r>
            <a:r>
              <a:rPr sz="900" spc="-13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5" dirty="0">
                <a:latin typeface="Times New Roman"/>
                <a:cs typeface="Times New Roman"/>
                <a:hlinkClick r:id="rId6" action="ppaction://hlinksldjump"/>
              </a:rPr>
              <a:t>11</a:t>
            </a:r>
            <a:endParaRPr sz="900">
              <a:latin typeface="Times New Roman"/>
              <a:cs typeface="Times New Roman"/>
            </a:endParaRPr>
          </a:p>
          <a:p>
            <a:pPr marL="128270" indent="-115570">
              <a:lnSpc>
                <a:spcPct val="100000"/>
              </a:lnSpc>
              <a:spcBef>
                <a:spcPts val="155"/>
              </a:spcBef>
              <a:buAutoNum type="arabicPeriod" startAt="6"/>
              <a:tabLst>
                <a:tab pos="128905" algn="l"/>
              </a:tabLst>
            </a:pP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Мероприятия,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обеспечивающие асептические</a:t>
            </a:r>
            <a:r>
              <a:rPr sz="900" spc="1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условия</a:t>
            </a:r>
            <a:r>
              <a:rPr sz="900" spc="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при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посевах</a:t>
            </a:r>
            <a:r>
              <a:rPr sz="900" spc="-12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...............</a:t>
            </a:r>
            <a:r>
              <a:rPr sz="900" spc="-11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5" dirty="0">
                <a:latin typeface="Times New Roman"/>
                <a:cs typeface="Times New Roman"/>
                <a:hlinkClick r:id="rId6" action="ppaction://hlinksldjump"/>
              </a:rPr>
              <a:t>11</a:t>
            </a:r>
            <a:endParaRPr sz="900">
              <a:latin typeface="Times New Roman"/>
              <a:cs typeface="Times New Roman"/>
            </a:endParaRPr>
          </a:p>
          <a:p>
            <a:pPr marL="338455" lvl="1" indent="-20129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339090" algn="l"/>
              </a:tabLst>
            </a:pP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Требования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к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помещению для посева на стерильность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.............................</a:t>
            </a:r>
            <a:r>
              <a:rPr sz="900" spc="-10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900" spc="5" dirty="0">
                <a:latin typeface="Times New Roman"/>
                <a:cs typeface="Times New Roman"/>
                <a:hlinkClick r:id="rId6" action="ppaction://hlinksldjump"/>
              </a:rPr>
              <a:t>11</a:t>
            </a:r>
            <a:endParaRPr sz="900">
              <a:latin typeface="Times New Roman"/>
              <a:cs typeface="Times New Roman"/>
            </a:endParaRPr>
          </a:p>
          <a:p>
            <a:pPr marL="12700" marR="5080" lvl="1" indent="124460">
              <a:lnSpc>
                <a:spcPct val="113300"/>
              </a:lnSpc>
              <a:spcBef>
                <a:spcPts val="10"/>
              </a:spcBef>
              <a:buAutoNum type="arabicPeriod"/>
              <a:tabLst>
                <a:tab pos="339090" algn="l"/>
              </a:tabLst>
            </a:pP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Подготовка бокса, инструментов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и </a:t>
            </a:r>
            <a:r>
              <a:rPr sz="900" spc="-5" dirty="0">
                <a:latin typeface="Times New Roman"/>
                <a:cs typeface="Times New Roman"/>
                <a:hlinkClick r:id="rId6" action="ppaction://hlinksldjump"/>
              </a:rPr>
              <a:t>персонала </a:t>
            </a:r>
            <a:r>
              <a:rPr sz="900" dirty="0">
                <a:latin typeface="Times New Roman"/>
                <a:cs typeface="Times New Roman"/>
                <a:hlinkClick r:id="rId6" action="ppaction://hlinksldjump"/>
              </a:rPr>
              <a:t>к работе............................. </a:t>
            </a:r>
            <a:r>
              <a:rPr sz="900" spc="5" dirty="0">
                <a:latin typeface="Times New Roman"/>
                <a:cs typeface="Times New Roman"/>
                <a:hlinkClick r:id="rId6" action="ppaction://hlinksldjump"/>
              </a:rPr>
              <a:t>11 </a:t>
            </a:r>
            <a:r>
              <a:rPr sz="900" spc="5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7" action="ppaction://hlinksldjump"/>
              </a:rPr>
              <a:t>7. </a:t>
            </a:r>
            <a:r>
              <a:rPr sz="900" spc="-5" dirty="0">
                <a:latin typeface="Times New Roman"/>
                <a:cs typeface="Times New Roman"/>
                <a:hlinkClick r:id="rId7" action="ppaction://hlinksldjump"/>
              </a:rPr>
              <a:t>Контроль стерильности</a:t>
            </a:r>
            <a:r>
              <a:rPr sz="90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7" action="ppaction://hlinksldjump"/>
              </a:rPr>
              <a:t>питательных</a:t>
            </a:r>
            <a:r>
              <a:rPr sz="900" spc="-1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900" spc="-5" dirty="0">
                <a:latin typeface="Times New Roman"/>
                <a:cs typeface="Times New Roman"/>
                <a:hlinkClick r:id="rId7" action="ppaction://hlinksldjump"/>
              </a:rPr>
              <a:t>сред</a:t>
            </a:r>
            <a:r>
              <a:rPr sz="900" spc="-13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900" dirty="0">
                <a:latin typeface="Times New Roman"/>
                <a:cs typeface="Times New Roman"/>
                <a:hlinkClick r:id="rId7" action="ppaction://hlinksldjump"/>
              </a:rPr>
              <a:t>.........................................................</a:t>
            </a:r>
            <a:r>
              <a:rPr sz="900" spc="-105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900" spc="5" dirty="0">
                <a:latin typeface="Times New Roman"/>
                <a:cs typeface="Times New Roman"/>
                <a:hlinkClick r:id="rId7" action="ppaction://hlinksldjump"/>
              </a:rPr>
              <a:t>12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516" y="6778282"/>
            <a:ext cx="889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3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5987" y="3700272"/>
            <a:ext cx="4015740" cy="0"/>
          </a:xfrm>
          <a:custGeom>
            <a:avLst/>
            <a:gdLst/>
            <a:ahLst/>
            <a:cxnLst/>
            <a:rect l="l" t="t" r="r" b="b"/>
            <a:pathLst>
              <a:path w="4015740">
                <a:moveTo>
                  <a:pt x="0" y="0"/>
                </a:moveTo>
                <a:lnTo>
                  <a:pt x="401574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71516" y="868189"/>
            <a:ext cx="4007485" cy="5636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90470">
              <a:lnSpc>
                <a:spcPts val="1135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УТВЕРЖДАЮ</a:t>
            </a:r>
            <a:endParaRPr sz="1000">
              <a:latin typeface="Times New Roman"/>
              <a:cs typeface="Times New Roman"/>
            </a:endParaRPr>
          </a:p>
          <a:p>
            <a:pPr marL="1812289" marR="237490">
              <a:lnSpc>
                <a:spcPts val="1070"/>
              </a:lnSpc>
              <a:spcBef>
                <a:spcPts val="75"/>
              </a:spcBef>
            </a:pPr>
            <a:r>
              <a:rPr sz="1000" spc="-5" dirty="0">
                <a:latin typeface="Times New Roman"/>
                <a:cs typeface="Times New Roman"/>
              </a:rPr>
              <a:t>Руководитель Федеральной службы  по надзору в сфере защиты прав</a:t>
            </a:r>
            <a:endParaRPr sz="1000">
              <a:latin typeface="Times New Roman"/>
              <a:cs typeface="Times New Roman"/>
            </a:endParaRPr>
          </a:p>
          <a:p>
            <a:pPr marL="1812289">
              <a:lnSpc>
                <a:spcPts val="985"/>
              </a:lnSpc>
            </a:pPr>
            <a:r>
              <a:rPr sz="1000" spc="-5" dirty="0">
                <a:latin typeface="Times New Roman"/>
                <a:cs typeface="Times New Roman"/>
              </a:rPr>
              <a:t>потребителей и благополучия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человека,</a:t>
            </a:r>
            <a:endParaRPr sz="1000">
              <a:latin typeface="Times New Roman"/>
              <a:cs typeface="Times New Roman"/>
            </a:endParaRPr>
          </a:p>
          <a:p>
            <a:pPr marL="1812289" marR="67945">
              <a:lnSpc>
                <a:spcPts val="1070"/>
              </a:lnSpc>
              <a:spcBef>
                <a:spcPts val="80"/>
              </a:spcBef>
            </a:pPr>
            <a:r>
              <a:rPr sz="1000" spc="-5" dirty="0">
                <a:latin typeface="Times New Roman"/>
                <a:cs typeface="Times New Roman"/>
              </a:rPr>
              <a:t>Главный государственный санитарный  врач Российской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Федерации</a:t>
            </a:r>
            <a:endParaRPr sz="1000">
              <a:latin typeface="Times New Roman"/>
              <a:cs typeface="Times New Roman"/>
            </a:endParaRPr>
          </a:p>
          <a:p>
            <a:pPr marR="9525" algn="r">
              <a:lnSpc>
                <a:spcPts val="985"/>
              </a:lnSpc>
            </a:pPr>
            <a:r>
              <a:rPr sz="1000" spc="-5" dirty="0">
                <a:latin typeface="Times New Roman"/>
                <a:cs typeface="Times New Roman"/>
              </a:rPr>
              <a:t>Г. Г.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Онищенко</a:t>
            </a:r>
            <a:endParaRPr sz="1000">
              <a:latin typeface="Times New Roman"/>
              <a:cs typeface="Times New Roman"/>
            </a:endParaRPr>
          </a:p>
          <a:p>
            <a:pPr marL="1812289">
              <a:lnSpc>
                <a:spcPts val="1090"/>
              </a:lnSpc>
            </a:pPr>
            <a:r>
              <a:rPr sz="1000" dirty="0">
                <a:latin typeface="Times New Roman"/>
                <a:cs typeface="Times New Roman"/>
              </a:rPr>
              <a:t>15 </a:t>
            </a:r>
            <a:r>
              <a:rPr sz="1000" spc="-10" dirty="0">
                <a:latin typeface="Times New Roman"/>
                <a:cs typeface="Times New Roman"/>
              </a:rPr>
              <a:t>июля </a:t>
            </a:r>
            <a:r>
              <a:rPr sz="1000" dirty="0">
                <a:latin typeface="Times New Roman"/>
                <a:cs typeface="Times New Roman"/>
              </a:rPr>
              <a:t>2011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г.</a:t>
            </a:r>
            <a:endParaRPr sz="1000">
              <a:latin typeface="Times New Roman"/>
              <a:cs typeface="Times New Roman"/>
            </a:endParaRPr>
          </a:p>
          <a:p>
            <a:pPr marL="1812289">
              <a:lnSpc>
                <a:spcPts val="1160"/>
              </a:lnSpc>
            </a:pPr>
            <a:r>
              <a:rPr sz="1000" spc="-5" dirty="0">
                <a:latin typeface="Times New Roman"/>
                <a:cs typeface="Times New Roman"/>
              </a:rPr>
              <a:t>Дата введения: с момента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утверждения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Times New Roman"/>
              <a:cs typeface="Times New Roman"/>
            </a:endParaRPr>
          </a:p>
          <a:p>
            <a:pPr marL="896619" marR="610870" lvl="1" indent="-281940">
              <a:lnSpc>
                <a:spcPts val="1150"/>
              </a:lnSpc>
              <a:buAutoNum type="arabicPeriod" startAt="2"/>
              <a:tabLst>
                <a:tab pos="839469" algn="l"/>
              </a:tabLst>
            </a:pPr>
            <a:r>
              <a:rPr sz="1000" spc="-5" dirty="0">
                <a:latin typeface="Times New Roman"/>
                <a:cs typeface="Times New Roman"/>
              </a:rPr>
              <a:t>МЕТОДЫ КОНТРОЛЯ. БИОЛОГИЧЕСКИЕ И  МИКРОБИОЛОГИЧЕСКИЕ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ФАКТОРЫ</a:t>
            </a:r>
            <a:endParaRPr sz="1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Times New Roman"/>
              <a:buAutoNum type="arabicPeriod" startAt="2"/>
            </a:pPr>
            <a:endParaRPr sz="950">
              <a:latin typeface="Times New Roman"/>
              <a:cs typeface="Times New Roman"/>
            </a:endParaRPr>
          </a:p>
          <a:p>
            <a:pPr marL="111760" marR="106680" algn="ctr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Методы </a:t>
            </a:r>
            <a:r>
              <a:rPr sz="1200" b="1" spc="-5" dirty="0">
                <a:latin typeface="Times New Roman"/>
                <a:cs typeface="Times New Roman"/>
              </a:rPr>
              <a:t>санитарно-бактериологических исследований  </a:t>
            </a:r>
            <a:r>
              <a:rPr sz="1200" b="1" dirty="0">
                <a:latin typeface="Times New Roman"/>
                <a:cs typeface="Times New Roman"/>
              </a:rPr>
              <a:t>объектов </a:t>
            </a:r>
            <a:r>
              <a:rPr sz="1200" b="1" spc="-5" dirty="0">
                <a:latin typeface="Times New Roman"/>
                <a:cs typeface="Times New Roman"/>
              </a:rPr>
              <a:t>окружающей среды, </a:t>
            </a:r>
            <a:r>
              <a:rPr sz="1200" b="1" dirty="0">
                <a:latin typeface="Times New Roman"/>
                <a:cs typeface="Times New Roman"/>
              </a:rPr>
              <a:t>воздуха и </a:t>
            </a:r>
            <a:r>
              <a:rPr sz="1200" b="1" spc="-5" dirty="0">
                <a:latin typeface="Times New Roman"/>
                <a:cs typeface="Times New Roman"/>
              </a:rPr>
              <a:t>контроля  стерильности </a:t>
            </a:r>
            <a:r>
              <a:rPr sz="1200" b="1" dirty="0">
                <a:latin typeface="Times New Roman"/>
                <a:cs typeface="Times New Roman"/>
              </a:rPr>
              <a:t>в </a:t>
            </a:r>
            <a:r>
              <a:rPr sz="1200" b="1" spc="-5" dirty="0">
                <a:latin typeface="Times New Roman"/>
                <a:cs typeface="Times New Roman"/>
              </a:rPr>
              <a:t>лечебных организациях</a:t>
            </a:r>
            <a:endParaRPr sz="1200">
              <a:latin typeface="Times New Roman"/>
              <a:cs typeface="Times New Roman"/>
            </a:endParaRPr>
          </a:p>
          <a:p>
            <a:pPr marL="1237615" marR="1233170" algn="ctr">
              <a:lnSpc>
                <a:spcPts val="1220"/>
              </a:lnSpc>
              <a:spcBef>
                <a:spcPts val="1140"/>
              </a:spcBef>
            </a:pPr>
            <a:r>
              <a:rPr sz="1100" b="1" spc="-5" dirty="0">
                <a:latin typeface="Times New Roman"/>
                <a:cs typeface="Times New Roman"/>
              </a:rPr>
              <a:t>Методические</a:t>
            </a:r>
            <a:r>
              <a:rPr sz="1100" b="1" spc="-3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указания  МУК 4.2.2942-11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1400810" lvl="2" indent="-140335">
              <a:lnSpc>
                <a:spcPct val="100000"/>
              </a:lnSpc>
              <a:buFont typeface="Times New Roman"/>
              <a:buAutoNum type="arabicPeriod"/>
              <a:tabLst>
                <a:tab pos="1401445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Область</a:t>
            </a:r>
            <a:r>
              <a:rPr sz="1100" b="1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применения</a:t>
            </a:r>
            <a:endParaRPr sz="1100">
              <a:latin typeface="Times New Roman"/>
              <a:cs typeface="Times New Roman"/>
            </a:endParaRPr>
          </a:p>
          <a:p>
            <a:pPr marL="12700" marR="5080" lvl="1" indent="269240" algn="just">
              <a:lnSpc>
                <a:spcPts val="1120"/>
              </a:lnSpc>
              <a:spcBef>
                <a:spcPts val="310"/>
              </a:spcBef>
              <a:buAutoNum type="arabicPeriod"/>
              <a:tabLst>
                <a:tab pos="521970" algn="l"/>
              </a:tabLst>
            </a:pPr>
            <a:r>
              <a:rPr sz="1000" spc="-5" dirty="0">
                <a:latin typeface="Times New Roman"/>
                <a:cs typeface="Times New Roman"/>
              </a:rPr>
              <a:t>Настоящие методические </a:t>
            </a:r>
            <a:r>
              <a:rPr sz="1000" spc="-30" dirty="0">
                <a:latin typeface="Times New Roman"/>
                <a:cs typeface="Times New Roman"/>
              </a:rPr>
              <a:t>указания </a:t>
            </a:r>
            <a:r>
              <a:rPr sz="1000" spc="-5" dirty="0">
                <a:latin typeface="Times New Roman"/>
                <a:cs typeface="Times New Roman"/>
              </a:rPr>
              <a:t>предназначены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dirty="0">
                <a:latin typeface="Times New Roman"/>
                <a:cs typeface="Times New Roman"/>
              </a:rPr>
              <a:t>специа-  </a:t>
            </a:r>
            <a:r>
              <a:rPr sz="1000" spc="-5" dirty="0">
                <a:latin typeface="Times New Roman"/>
                <a:cs typeface="Times New Roman"/>
              </a:rPr>
              <a:t>листов органов, осуществляющих функции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spc="-5" dirty="0">
                <a:latin typeface="Times New Roman"/>
                <a:cs typeface="Times New Roman"/>
              </a:rPr>
              <a:t>контролю и </a:t>
            </a:r>
            <a:r>
              <a:rPr sz="1000" dirty="0">
                <a:latin typeface="Times New Roman"/>
                <a:cs typeface="Times New Roman"/>
              </a:rPr>
              <a:t>надзору </a:t>
            </a:r>
            <a:r>
              <a:rPr sz="1000" spc="-5" dirty="0">
                <a:latin typeface="Times New Roman"/>
                <a:cs typeface="Times New Roman"/>
              </a:rPr>
              <a:t>в  сфере обеспечения санитарно-эпидемиологического благополучия </a:t>
            </a:r>
            <a:r>
              <a:rPr sz="1000" dirty="0">
                <a:latin typeface="Times New Roman"/>
                <a:cs typeface="Times New Roman"/>
              </a:rPr>
              <a:t>насе-  </a:t>
            </a:r>
            <a:r>
              <a:rPr sz="1000" spc="-5" dirty="0">
                <a:latin typeface="Times New Roman"/>
                <a:cs typeface="Times New Roman"/>
              </a:rPr>
              <a:t>ления, организаций и учреждений Роспотребнадзора, лечебно-профилак-  тических и других организаций независимо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организационно-правовой  </a:t>
            </a:r>
            <a:r>
              <a:rPr sz="1000" dirty="0">
                <a:latin typeface="Times New Roman"/>
                <a:cs typeface="Times New Roman"/>
              </a:rPr>
              <a:t>формы </a:t>
            </a:r>
            <a:r>
              <a:rPr sz="1000" spc="-5" dirty="0">
                <a:latin typeface="Times New Roman"/>
                <a:cs typeface="Times New Roman"/>
              </a:rPr>
              <a:t>и формы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собственности.</a:t>
            </a:r>
            <a:endParaRPr sz="1000">
              <a:latin typeface="Times New Roman"/>
              <a:cs typeface="Times New Roman"/>
            </a:endParaRPr>
          </a:p>
          <a:p>
            <a:pPr marL="516890" lvl="1" indent="-234950">
              <a:lnSpc>
                <a:spcPts val="1040"/>
              </a:lnSpc>
              <a:buAutoNum type="arabicPeriod"/>
              <a:tabLst>
                <a:tab pos="517525" algn="l"/>
              </a:tabLst>
            </a:pPr>
            <a:r>
              <a:rPr sz="1000" spc="-5" dirty="0">
                <a:latin typeface="Times New Roman"/>
                <a:cs typeface="Times New Roman"/>
              </a:rPr>
              <a:t>Методические указания устанавливают методы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санитарно-бак-</a:t>
            </a:r>
            <a:endParaRPr sz="10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12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териологических исследований в учреждениях здравоохранения, других  организациях лечебного профиля. Объектами санитарно-бактериологи-  ческих исследований, на которые распространяются настоящие </a:t>
            </a:r>
            <a:r>
              <a:rPr sz="1000" dirty="0">
                <a:latin typeface="Times New Roman"/>
                <a:cs typeface="Times New Roman"/>
              </a:rPr>
              <a:t>методи-  </a:t>
            </a:r>
            <a:r>
              <a:rPr sz="1000" spc="-5" dirty="0">
                <a:latin typeface="Times New Roman"/>
                <a:cs typeface="Times New Roman"/>
              </a:rPr>
              <a:t>ческие указания,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являются:</a:t>
            </a:r>
            <a:endParaRPr sz="1000">
              <a:latin typeface="Times New Roman"/>
              <a:cs typeface="Times New Roman"/>
            </a:endParaRPr>
          </a:p>
          <a:p>
            <a:pPr marL="12700" indent="271145">
              <a:lnSpc>
                <a:spcPts val="113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воздушная среда;</a:t>
            </a:r>
            <a:endParaRPr sz="1000">
              <a:latin typeface="Times New Roman"/>
              <a:cs typeface="Times New Roman"/>
            </a:endParaRPr>
          </a:p>
          <a:p>
            <a:pPr marL="12700" marR="7620" indent="271145" algn="just">
              <a:lnSpc>
                <a:spcPts val="1130"/>
              </a:lnSpc>
              <a:spcBef>
                <a:spcPts val="90"/>
              </a:spcBef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объекты окружающей среды, в т. ч. изделия медицинского </a:t>
            </a:r>
            <a:r>
              <a:rPr sz="1000" spc="-10" dirty="0">
                <a:latin typeface="Times New Roman"/>
                <a:cs typeface="Times New Roman"/>
              </a:rPr>
              <a:t>назна-  чения, </a:t>
            </a:r>
            <a:r>
              <a:rPr sz="1000" spc="-5" dirty="0">
                <a:latin typeface="Times New Roman"/>
                <a:cs typeface="Times New Roman"/>
              </a:rPr>
              <a:t>зонды, катетеры, бужи, резиновые перчатки и другие изделия </a:t>
            </a:r>
            <a:r>
              <a:rPr sz="1000" spc="-15" dirty="0">
                <a:latin typeface="Times New Roman"/>
                <a:cs typeface="Times New Roman"/>
              </a:rPr>
              <a:t>из  </a:t>
            </a:r>
            <a:r>
              <a:rPr sz="1000" spc="-5" dirty="0">
                <a:latin typeface="Times New Roman"/>
                <a:cs typeface="Times New Roman"/>
              </a:rPr>
              <a:t>резин и металлов, шовный материал, подготовленный к использованию,  и прочее,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спецодежда;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7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руки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персонала.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048" y="874260"/>
            <a:ext cx="4006850" cy="564832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715" lvl="1" indent="269875" algn="just">
              <a:lnSpc>
                <a:spcPts val="1120"/>
              </a:lnSpc>
              <a:spcBef>
                <a:spcPts val="200"/>
              </a:spcBef>
              <a:buAutoNum type="arabicPeriod" startAt="3"/>
              <a:tabLst>
                <a:tab pos="518159" algn="l"/>
              </a:tabLst>
            </a:pPr>
            <a:r>
              <a:rPr sz="1000" spc="-5" dirty="0">
                <a:latin typeface="Times New Roman"/>
                <a:cs typeface="Times New Roman"/>
              </a:rPr>
              <a:t>Номенклатура, кратность и объём санитарно-бактериологичес-  ких исследований устанавливается действующими нормативно-методи-  ческими документами с учётом санитарно-эпидемиологической обста-  </a:t>
            </a:r>
            <a:r>
              <a:rPr sz="1000" spc="-10" dirty="0">
                <a:latin typeface="Times New Roman"/>
                <a:cs typeface="Times New Roman"/>
              </a:rPr>
              <a:t>новки.</a:t>
            </a:r>
            <a:endParaRPr sz="1000">
              <a:latin typeface="Times New Roman"/>
              <a:cs typeface="Times New Roman"/>
            </a:endParaRPr>
          </a:p>
          <a:p>
            <a:pPr marL="501650" lvl="1" indent="-219075">
              <a:lnSpc>
                <a:spcPts val="1035"/>
              </a:lnSpc>
              <a:buAutoNum type="arabicPeriod" startAt="3"/>
              <a:tabLst>
                <a:tab pos="502284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 санитарно-бактериологических исследований объектов</a:t>
            </a:r>
            <a:r>
              <a:rPr sz="1000" spc="13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ок-</a:t>
            </a:r>
            <a:endParaRPr sz="1000">
              <a:latin typeface="Times New Roman"/>
              <a:cs typeface="Times New Roman"/>
            </a:endParaRPr>
          </a:p>
          <a:p>
            <a:pPr marL="12700" marR="5715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ружающей среды, воздуха и контроля стерильности изделий медицин-  ского назначения в учреждениях здравоохранения и других организаци-  ях лечебного профиля </a:t>
            </a:r>
            <a:r>
              <a:rPr sz="1000" dirty="0">
                <a:latin typeface="Times New Roman"/>
                <a:cs typeface="Times New Roman"/>
              </a:rPr>
              <a:t>могут </a:t>
            </a:r>
            <a:r>
              <a:rPr sz="1000" spc="-5" dirty="0">
                <a:latin typeface="Times New Roman"/>
                <a:cs typeface="Times New Roman"/>
              </a:rPr>
              <a:t>быть использованы питательные среды </a:t>
            </a:r>
            <a:r>
              <a:rPr sz="1000" dirty="0">
                <a:latin typeface="Times New Roman"/>
                <a:cs typeface="Times New Roman"/>
              </a:rPr>
              <a:t>ла-  </a:t>
            </a:r>
            <a:r>
              <a:rPr sz="1000" spc="-5" dirty="0">
                <a:latin typeface="Times New Roman"/>
                <a:cs typeface="Times New Roman"/>
              </a:rPr>
              <a:t>бораторного и промышленного приготовления, расходные материалы,  биологические препараты, указанные в настоящих методических указа-  ниях. Применение других коммерческих питательных сред (расходных  материалов, биологических препаратов) допускается при наличии </a:t>
            </a:r>
            <a:r>
              <a:rPr sz="1000" dirty="0">
                <a:latin typeface="Times New Roman"/>
                <a:cs typeface="Times New Roman"/>
              </a:rPr>
              <a:t>мето-  </a:t>
            </a:r>
            <a:r>
              <a:rPr sz="1000" spc="-10" dirty="0">
                <a:latin typeface="Times New Roman"/>
                <a:cs typeface="Times New Roman"/>
              </a:rPr>
              <a:t>дик </a:t>
            </a:r>
            <a:r>
              <a:rPr sz="1000" spc="-5" dirty="0">
                <a:latin typeface="Times New Roman"/>
                <a:cs typeface="Times New Roman"/>
              </a:rPr>
              <a:t>исследования, утверждённых и разрешённых к применению в уста-  новленном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порядке.</a:t>
            </a:r>
            <a:endParaRPr sz="1000">
              <a:latin typeface="Times New Roman"/>
              <a:cs typeface="Times New Roman"/>
            </a:endParaRPr>
          </a:p>
          <a:p>
            <a:pPr marL="1230630">
              <a:lnSpc>
                <a:spcPct val="100000"/>
              </a:lnSpc>
              <a:spcBef>
                <a:spcPts val="470"/>
              </a:spcBef>
            </a:pPr>
            <a:r>
              <a:rPr sz="1100" b="1" dirty="0">
                <a:latin typeface="Times New Roman"/>
                <a:cs typeface="Times New Roman"/>
              </a:rPr>
              <a:t>2. </a:t>
            </a:r>
            <a:r>
              <a:rPr sz="1100" b="1" spc="-5" dirty="0">
                <a:latin typeface="Times New Roman"/>
                <a:cs typeface="Times New Roman"/>
              </a:rPr>
              <a:t>Нормативные</a:t>
            </a:r>
            <a:r>
              <a:rPr sz="1100" b="1" spc="-1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ссылки</a:t>
            </a:r>
            <a:endParaRPr sz="1100">
              <a:latin typeface="Times New Roman"/>
              <a:cs typeface="Times New Roman"/>
            </a:endParaRPr>
          </a:p>
          <a:p>
            <a:pPr marL="12700" marR="9525" lvl="1" indent="269875" algn="just">
              <a:lnSpc>
                <a:spcPts val="1120"/>
              </a:lnSpc>
              <a:spcBef>
                <a:spcPts val="315"/>
              </a:spcBef>
              <a:buAutoNum type="arabicPeriod"/>
              <a:tabLst>
                <a:tab pos="496570" algn="l"/>
              </a:tabLst>
            </a:pPr>
            <a:r>
              <a:rPr sz="1000" spc="-25" dirty="0">
                <a:latin typeface="Times New Roman"/>
                <a:cs typeface="Times New Roman"/>
              </a:rPr>
              <a:t>Федеральный </a:t>
            </a:r>
            <a:r>
              <a:rPr sz="1000" spc="-15" dirty="0">
                <a:latin typeface="Times New Roman"/>
                <a:cs typeface="Times New Roman"/>
              </a:rPr>
              <a:t>закон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30.03.1999 № 52-ФЗ </a:t>
            </a:r>
            <a:r>
              <a:rPr sz="1000" spc="-15" dirty="0">
                <a:latin typeface="Times New Roman"/>
                <a:cs typeface="Times New Roman"/>
              </a:rPr>
              <a:t>«О </a:t>
            </a:r>
            <a:r>
              <a:rPr sz="1000" spc="-5" dirty="0">
                <a:latin typeface="Times New Roman"/>
                <a:cs typeface="Times New Roman"/>
              </a:rPr>
              <a:t>санитарно-эпиде-  миологическом благополучии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населения».</a:t>
            </a:r>
            <a:endParaRPr sz="1000">
              <a:latin typeface="Times New Roman"/>
              <a:cs typeface="Times New Roman"/>
            </a:endParaRPr>
          </a:p>
          <a:p>
            <a:pPr marL="13335" marR="6350" lvl="1" indent="269240" algn="just">
              <a:lnSpc>
                <a:spcPts val="1120"/>
              </a:lnSpc>
              <a:buAutoNum type="arabicPeriod"/>
              <a:tabLst>
                <a:tab pos="524510" algn="l"/>
              </a:tabLst>
            </a:pPr>
            <a:r>
              <a:rPr sz="1000" spc="-5" dirty="0">
                <a:latin typeface="Times New Roman"/>
                <a:cs typeface="Times New Roman"/>
              </a:rPr>
              <a:t>МУ 287-113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30.12.1998 «Методические указания по дезин-  фекции, предстерилизационной очистке и стерилизации изделий </a:t>
            </a:r>
            <a:r>
              <a:rPr sz="1000" dirty="0">
                <a:latin typeface="Times New Roman"/>
                <a:cs typeface="Times New Roman"/>
              </a:rPr>
              <a:t>меди-  </a:t>
            </a:r>
            <a:r>
              <a:rPr sz="1000" spc="-5" dirty="0">
                <a:latin typeface="Times New Roman"/>
                <a:cs typeface="Times New Roman"/>
              </a:rPr>
              <a:t>цинского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назначения».</a:t>
            </a:r>
            <a:endParaRPr sz="1000">
              <a:latin typeface="Times New Roman"/>
              <a:cs typeface="Times New Roman"/>
            </a:endParaRPr>
          </a:p>
          <a:p>
            <a:pPr marL="539115" lvl="1" indent="-256540">
              <a:lnSpc>
                <a:spcPts val="1040"/>
              </a:lnSpc>
              <a:buAutoNum type="arabicPeriod"/>
              <a:tabLst>
                <a:tab pos="539750" algn="l"/>
              </a:tabLst>
            </a:pPr>
            <a:r>
              <a:rPr sz="1000" spc="-5" dirty="0">
                <a:latin typeface="Times New Roman"/>
                <a:cs typeface="Times New Roman"/>
              </a:rPr>
              <a:t>МУ 4.2.2723-10 </a:t>
            </a:r>
            <a:r>
              <a:rPr sz="1000" b="1" spc="-5" dirty="0">
                <a:latin typeface="Times New Roman"/>
                <a:cs typeface="Times New Roman"/>
              </a:rPr>
              <a:t>«</a:t>
            </a:r>
            <a:r>
              <a:rPr sz="1000" spc="-5" dirty="0">
                <a:latin typeface="Times New Roman"/>
                <a:cs typeface="Times New Roman"/>
              </a:rPr>
              <a:t>Лабораторная диагностика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сальмонеллёзов,</a:t>
            </a:r>
            <a:endParaRPr sz="1000">
              <a:latin typeface="Times New Roman"/>
              <a:cs typeface="Times New Roman"/>
            </a:endParaRPr>
          </a:p>
          <a:p>
            <a:pPr marL="13335" marR="7620" algn="just">
              <a:lnSpc>
                <a:spcPts val="112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обнаружение сальмонелл в пищевых продуктах и объектах окружающей  среды».</a:t>
            </a:r>
            <a:endParaRPr sz="1000">
              <a:latin typeface="Times New Roman"/>
              <a:cs typeface="Times New Roman"/>
            </a:endParaRPr>
          </a:p>
          <a:p>
            <a:pPr marL="292100" indent="-157480">
              <a:lnSpc>
                <a:spcPct val="100000"/>
              </a:lnSpc>
              <a:spcBef>
                <a:spcPts val="495"/>
              </a:spcBef>
              <a:buFont typeface="Times New Roman"/>
              <a:buAutoNum type="arabicPeriod" startAt="3"/>
              <a:tabLst>
                <a:tab pos="292735" algn="l"/>
              </a:tabLst>
            </a:pPr>
            <a:r>
              <a:rPr sz="1100" b="1" spc="35" dirty="0">
                <a:latin typeface="Times New Roman"/>
                <a:cs typeface="Times New Roman"/>
              </a:rPr>
              <a:t>Методы </a:t>
            </a:r>
            <a:r>
              <a:rPr sz="1100" b="1" spc="-5" dirty="0">
                <a:latin typeface="Times New Roman"/>
                <a:cs typeface="Times New Roman"/>
              </a:rPr>
              <a:t>санитарно-бактериологических</a:t>
            </a:r>
            <a:r>
              <a:rPr sz="1100" b="1" spc="100" dirty="0">
                <a:latin typeface="Times New Roman"/>
                <a:cs typeface="Times New Roman"/>
              </a:rPr>
              <a:t> </a:t>
            </a:r>
            <a:r>
              <a:rPr sz="1100" b="1" spc="35" dirty="0">
                <a:latin typeface="Times New Roman"/>
                <a:cs typeface="Times New Roman"/>
              </a:rPr>
              <a:t>исследований</a:t>
            </a:r>
            <a:endParaRPr sz="1100">
              <a:latin typeface="Times New Roman"/>
              <a:cs typeface="Times New Roman"/>
            </a:endParaRPr>
          </a:p>
          <a:p>
            <a:pPr marL="288925" lvl="1" indent="-224154">
              <a:lnSpc>
                <a:spcPct val="100000"/>
              </a:lnSpc>
              <a:spcBef>
                <a:spcPts val="535"/>
              </a:spcBef>
              <a:buFont typeface="Times New Roman"/>
              <a:buAutoNum type="arabicPeriod"/>
              <a:tabLst>
                <a:tab pos="289560" algn="l"/>
              </a:tabLst>
            </a:pPr>
            <a:r>
              <a:rPr sz="1000" b="1" i="1" spc="-5" dirty="0">
                <a:latin typeface="Times New Roman"/>
                <a:cs typeface="Times New Roman"/>
              </a:rPr>
              <a:t>Исследования бактериальной обсеменённости воздушной</a:t>
            </a:r>
            <a:r>
              <a:rPr sz="1000" b="1" i="1" spc="30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среды</a:t>
            </a:r>
            <a:endParaRPr sz="1000">
              <a:latin typeface="Times New Roman"/>
              <a:cs typeface="Times New Roman"/>
            </a:endParaRPr>
          </a:p>
          <a:p>
            <a:pPr marL="12700" marR="5080" lvl="2" indent="269875" algn="just">
              <a:lnSpc>
                <a:spcPts val="1120"/>
              </a:lnSpc>
              <a:spcBef>
                <a:spcPts val="295"/>
              </a:spcBef>
              <a:buAutoNum type="arabicPeriod"/>
              <a:tabLst>
                <a:tab pos="664210" algn="l"/>
              </a:tabLst>
            </a:pPr>
            <a:r>
              <a:rPr sz="1000" spc="-5" dirty="0">
                <a:latin typeface="Times New Roman"/>
                <a:cs typeface="Times New Roman"/>
              </a:rPr>
              <a:t>Исследования бактериальной обсеменённости воздушной  среды проводят в помещениях лечебных организаций в зависимости </a:t>
            </a:r>
            <a:r>
              <a:rPr sz="1000" dirty="0">
                <a:latin typeface="Times New Roman"/>
                <a:cs typeface="Times New Roman"/>
              </a:rPr>
              <a:t>от  </a:t>
            </a:r>
            <a:r>
              <a:rPr sz="1000" spc="-1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функционального назначения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санитарно-микробиологические </a:t>
            </a:r>
            <a:r>
              <a:rPr sz="1000" dirty="0">
                <a:latin typeface="Times New Roman"/>
                <a:cs typeface="Times New Roman"/>
              </a:rPr>
              <a:t>по-  </a:t>
            </a:r>
            <a:r>
              <a:rPr sz="1000" spc="-5" dirty="0">
                <a:latin typeface="Times New Roman"/>
                <a:cs typeface="Times New Roman"/>
              </a:rPr>
              <a:t>казатели: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4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общее количество микроорганизмов в 1 </a:t>
            </a:r>
            <a:r>
              <a:rPr sz="1000" dirty="0">
                <a:latin typeface="Times New Roman"/>
                <a:cs typeface="Times New Roman"/>
              </a:rPr>
              <a:t>м</a:t>
            </a:r>
            <a:r>
              <a:rPr sz="975" baseline="38461" dirty="0">
                <a:latin typeface="Times New Roman"/>
                <a:cs typeface="Times New Roman"/>
              </a:rPr>
              <a:t>3 </a:t>
            </a:r>
            <a:r>
              <a:rPr sz="1000" spc="-5" dirty="0">
                <a:latin typeface="Times New Roman"/>
                <a:cs typeface="Times New Roman"/>
              </a:rPr>
              <a:t>воздуха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(КОЕ/м</a:t>
            </a:r>
            <a:r>
              <a:rPr sz="975" spc="-7" baseline="38461" dirty="0">
                <a:latin typeface="Times New Roman"/>
                <a:cs typeface="Times New Roman"/>
              </a:rPr>
              <a:t>3</a:t>
            </a:r>
            <a:r>
              <a:rPr sz="1000" spc="-5" dirty="0">
                <a:latin typeface="Times New Roman"/>
                <a:cs typeface="Times New Roman"/>
              </a:rPr>
              <a:t>);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ct val="10000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количество колоний </a:t>
            </a:r>
            <a:r>
              <a:rPr sz="1000" i="1" dirty="0">
                <a:latin typeface="Times New Roman"/>
                <a:cs typeface="Times New Roman"/>
              </a:rPr>
              <a:t>S. </a:t>
            </a:r>
            <a:r>
              <a:rPr sz="1000" i="1" spc="-5" dirty="0">
                <a:latin typeface="Times New Roman"/>
                <a:cs typeface="Times New Roman"/>
              </a:rPr>
              <a:t>aureus </a:t>
            </a:r>
            <a:r>
              <a:rPr sz="1000" spc="-5" dirty="0">
                <a:latin typeface="Times New Roman"/>
                <a:cs typeface="Times New Roman"/>
              </a:rPr>
              <a:t>в 1 </a:t>
            </a:r>
            <a:r>
              <a:rPr sz="1000" dirty="0">
                <a:latin typeface="Times New Roman"/>
                <a:cs typeface="Times New Roman"/>
              </a:rPr>
              <a:t>м</a:t>
            </a:r>
            <a:r>
              <a:rPr sz="975" baseline="38461" dirty="0">
                <a:latin typeface="Times New Roman"/>
                <a:cs typeface="Times New Roman"/>
              </a:rPr>
              <a:t>3 </a:t>
            </a:r>
            <a:r>
              <a:rPr sz="1000" spc="-10" dirty="0">
                <a:latin typeface="Times New Roman"/>
                <a:cs typeface="Times New Roman"/>
              </a:rPr>
              <a:t>воздуха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(КОЕ/м</a:t>
            </a:r>
            <a:r>
              <a:rPr sz="975" spc="-7" baseline="38461" dirty="0">
                <a:latin typeface="Times New Roman"/>
                <a:cs typeface="Times New Roman"/>
              </a:rPr>
              <a:t>3</a:t>
            </a:r>
            <a:r>
              <a:rPr sz="1000" spc="-5" dirty="0">
                <a:latin typeface="Times New Roman"/>
                <a:cs typeface="Times New Roman"/>
              </a:rPr>
              <a:t>);</a:t>
            </a:r>
            <a:endParaRPr sz="1000">
              <a:latin typeface="Times New Roman"/>
              <a:cs typeface="Times New Roman"/>
            </a:endParaRPr>
          </a:p>
          <a:p>
            <a:pPr marL="372745" indent="-88265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количество плесневых и дрожжевых грибов в 1 </a:t>
            </a:r>
            <a:r>
              <a:rPr sz="1000" dirty="0">
                <a:latin typeface="Times New Roman"/>
                <a:cs typeface="Times New Roman"/>
              </a:rPr>
              <a:t>м</a:t>
            </a:r>
            <a:r>
              <a:rPr sz="975" baseline="38461" dirty="0">
                <a:latin typeface="Times New Roman"/>
                <a:cs typeface="Times New Roman"/>
              </a:rPr>
              <a:t>3</a:t>
            </a:r>
            <a:r>
              <a:rPr sz="975" spc="179" baseline="38461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воздуха.</a:t>
            </a:r>
            <a:endParaRPr sz="1000">
              <a:latin typeface="Times New Roman"/>
              <a:cs typeface="Times New Roman"/>
            </a:endParaRPr>
          </a:p>
          <a:p>
            <a:pPr marL="12700" marR="5080" indent="269240" algn="just">
              <a:lnSpc>
                <a:spcPct val="93500"/>
              </a:lnSpc>
              <a:spcBef>
                <a:spcPts val="45"/>
              </a:spcBef>
            </a:pPr>
            <a:r>
              <a:rPr sz="1000" dirty="0">
                <a:latin typeface="Times New Roman"/>
                <a:cs typeface="Times New Roman"/>
              </a:rPr>
              <a:t>3.1.2. </a:t>
            </a:r>
            <a:r>
              <a:rPr sz="1000" spc="-5" dirty="0">
                <a:latin typeface="Times New Roman"/>
                <a:cs typeface="Times New Roman"/>
              </a:rPr>
              <a:t>Пробы </a:t>
            </a:r>
            <a:r>
              <a:rPr sz="1000" spc="-10" dirty="0">
                <a:latin typeface="Times New Roman"/>
                <a:cs typeface="Times New Roman"/>
              </a:rPr>
              <a:t>воздуха </a:t>
            </a:r>
            <a:r>
              <a:rPr sz="1000" spc="-5" dirty="0">
                <a:latin typeface="Times New Roman"/>
                <a:cs typeface="Times New Roman"/>
              </a:rPr>
              <a:t>отбирают аспирационным методом с </a:t>
            </a:r>
            <a:r>
              <a:rPr sz="1000" dirty="0">
                <a:latin typeface="Times New Roman"/>
                <a:cs typeface="Times New Roman"/>
              </a:rPr>
              <a:t>помо-  </a:t>
            </a:r>
            <a:r>
              <a:rPr sz="1000" spc="-5" dirty="0">
                <a:latin typeface="Times New Roman"/>
                <a:cs typeface="Times New Roman"/>
              </a:rPr>
              <a:t>щью аппаратов и устройств, разрешённых к применению в установлен-  ном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порядке.</a:t>
            </a:r>
            <a:endParaRPr sz="1000">
              <a:latin typeface="Times New Roman"/>
              <a:cs typeface="Times New Roman"/>
            </a:endParaRPr>
          </a:p>
          <a:p>
            <a:pPr marL="12700" marR="5080" indent="269240" algn="just">
              <a:lnSpc>
                <a:spcPts val="1120"/>
              </a:lnSpc>
              <a:spcBef>
                <a:spcPts val="15"/>
              </a:spcBef>
            </a:pPr>
            <a:r>
              <a:rPr sz="1000" spc="-5" dirty="0">
                <a:latin typeface="Times New Roman"/>
                <a:cs typeface="Times New Roman"/>
              </a:rPr>
              <a:t>Количество пропущенного воздуха должно составлять </a:t>
            </a:r>
            <a:r>
              <a:rPr sz="1000" dirty="0">
                <a:latin typeface="Times New Roman"/>
                <a:cs typeface="Times New Roman"/>
              </a:rPr>
              <a:t>100 </a:t>
            </a:r>
            <a:r>
              <a:rPr sz="1000" spc="-5" dirty="0">
                <a:latin typeface="Times New Roman"/>
                <a:cs typeface="Times New Roman"/>
              </a:rPr>
              <a:t>дм</a:t>
            </a:r>
            <a:r>
              <a:rPr sz="975" spc="-7" baseline="38461" dirty="0">
                <a:latin typeface="Times New Roman"/>
                <a:cs typeface="Times New Roman"/>
              </a:rPr>
              <a:t>3 </a:t>
            </a:r>
            <a:r>
              <a:rPr sz="1000" spc="-10" dirty="0">
                <a:latin typeface="Times New Roman"/>
                <a:cs typeface="Times New Roman"/>
              </a:rPr>
              <a:t>для  </a:t>
            </a:r>
            <a:r>
              <a:rPr sz="1000" spc="-5" dirty="0">
                <a:latin typeface="Times New Roman"/>
                <a:cs typeface="Times New Roman"/>
              </a:rPr>
              <a:t>определения</a:t>
            </a:r>
            <a:r>
              <a:rPr sz="1000" spc="1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общего</a:t>
            </a:r>
            <a:r>
              <a:rPr sz="1000" spc="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количества</a:t>
            </a:r>
            <a:r>
              <a:rPr sz="1000" spc="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микроорганизмов,</a:t>
            </a:r>
            <a:r>
              <a:rPr sz="1000" spc="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дрожжевых</a:t>
            </a:r>
            <a:r>
              <a:rPr sz="1000" spc="1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</a:t>
            </a:r>
            <a:r>
              <a:rPr sz="1000" spc="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плес-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137" y="874260"/>
            <a:ext cx="4006850" cy="571754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9525" indent="-635" algn="just">
              <a:lnSpc>
                <a:spcPts val="1120"/>
              </a:lnSpc>
              <a:spcBef>
                <a:spcPts val="200"/>
              </a:spcBef>
            </a:pPr>
            <a:r>
              <a:rPr sz="1000" spc="-5" dirty="0">
                <a:latin typeface="Times New Roman"/>
                <a:cs typeface="Times New Roman"/>
              </a:rPr>
              <a:t>невых грибов и </a:t>
            </a:r>
            <a:r>
              <a:rPr sz="1000" dirty="0">
                <a:latin typeface="Times New Roman"/>
                <a:cs typeface="Times New Roman"/>
              </a:rPr>
              <a:t>250 </a:t>
            </a:r>
            <a:r>
              <a:rPr sz="1000" spc="-5" dirty="0">
                <a:latin typeface="Times New Roman"/>
                <a:cs typeface="Times New Roman"/>
              </a:rPr>
              <a:t>дм</a:t>
            </a:r>
            <a:r>
              <a:rPr sz="975" spc="-7" baseline="38461" dirty="0">
                <a:latin typeface="Times New Roman"/>
                <a:cs typeface="Times New Roman"/>
              </a:rPr>
              <a:t>3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определения </a:t>
            </a:r>
            <a:r>
              <a:rPr sz="1000" i="1" dirty="0">
                <a:latin typeface="Times New Roman"/>
                <a:cs typeface="Times New Roman"/>
              </a:rPr>
              <a:t>S. </a:t>
            </a:r>
            <a:r>
              <a:rPr sz="1000" i="1" spc="-5" dirty="0">
                <a:latin typeface="Times New Roman"/>
                <a:cs typeface="Times New Roman"/>
              </a:rPr>
              <a:t>aureus</a:t>
            </a:r>
            <a:r>
              <a:rPr sz="1000" spc="-5" dirty="0">
                <a:latin typeface="Times New Roman"/>
                <a:cs typeface="Times New Roman"/>
              </a:rPr>
              <a:t>. Исследование возду-  </a:t>
            </a:r>
            <a:r>
              <a:rPr sz="1000" spc="-10" dirty="0">
                <a:latin typeface="Times New Roman"/>
                <a:cs typeface="Times New Roman"/>
              </a:rPr>
              <a:t>ха </a:t>
            </a:r>
            <a:r>
              <a:rPr sz="1000" spc="-5" dirty="0">
                <a:latin typeface="Times New Roman"/>
                <a:cs typeface="Times New Roman"/>
              </a:rPr>
              <a:t>седиментационным </a:t>
            </a:r>
            <a:r>
              <a:rPr sz="1000" dirty="0">
                <a:latin typeface="Times New Roman"/>
                <a:cs typeface="Times New Roman"/>
              </a:rPr>
              <a:t>методом </a:t>
            </a:r>
            <a:r>
              <a:rPr sz="1000" spc="-10" dirty="0">
                <a:latin typeface="Times New Roman"/>
                <a:cs typeface="Times New Roman"/>
              </a:rPr>
              <a:t>не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допускается.</a:t>
            </a:r>
            <a:endParaRPr sz="1000">
              <a:latin typeface="Times New Roman"/>
              <a:cs typeface="Times New Roman"/>
            </a:endParaRPr>
          </a:p>
          <a:p>
            <a:pPr marL="608965" lvl="2" indent="-326390">
              <a:lnSpc>
                <a:spcPts val="1045"/>
              </a:lnSpc>
              <a:buAutoNum type="arabicPeriod" startAt="3"/>
              <a:tabLst>
                <a:tab pos="609600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 определения общего количества микроорганизмов в 1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м</a:t>
            </a:r>
            <a:r>
              <a:rPr sz="975" baseline="38461" dirty="0">
                <a:latin typeface="Times New Roman"/>
                <a:cs typeface="Times New Roman"/>
              </a:rPr>
              <a:t>3</a:t>
            </a:r>
            <a:endParaRPr sz="975" baseline="38461">
              <a:latin typeface="Times New Roman"/>
              <a:cs typeface="Times New Roman"/>
            </a:endParaRPr>
          </a:p>
          <a:p>
            <a:pPr marL="12700" marR="5080" algn="just">
              <a:lnSpc>
                <a:spcPct val="93000"/>
              </a:lnSpc>
              <a:spcBef>
                <a:spcPts val="40"/>
              </a:spcBef>
            </a:pPr>
            <a:r>
              <a:rPr sz="1000" spc="-5" dirty="0">
                <a:latin typeface="Times New Roman"/>
                <a:cs typeface="Times New Roman"/>
              </a:rPr>
              <a:t>воздуха забор проб проводят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питательный агар типа МПА, СПА,  ГРМ-агар и другие, приготовленные согласно инструкций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spc="-5" dirty="0">
                <a:latin typeface="Times New Roman"/>
                <a:cs typeface="Times New Roman"/>
              </a:rPr>
              <a:t>примене-  </a:t>
            </a:r>
            <a:r>
              <a:rPr sz="1000" spc="-10" dirty="0">
                <a:latin typeface="Times New Roman"/>
                <a:cs typeface="Times New Roman"/>
              </a:rPr>
              <a:t>нию. </a:t>
            </a:r>
            <a:r>
              <a:rPr sz="1000" spc="-5" dirty="0">
                <a:latin typeface="Times New Roman"/>
                <a:cs typeface="Times New Roman"/>
              </a:rPr>
              <a:t>Посевы инкубируют при температуре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в течение </a:t>
            </a:r>
            <a:r>
              <a:rPr sz="1000" dirty="0">
                <a:latin typeface="Times New Roman"/>
                <a:cs typeface="Times New Roman"/>
              </a:rPr>
              <a:t>(48±2) </a:t>
            </a:r>
            <a:r>
              <a:rPr sz="1000" spc="-10" dirty="0">
                <a:latin typeface="Times New Roman"/>
                <a:cs typeface="Times New Roman"/>
              </a:rPr>
              <a:t>ч,  </a:t>
            </a:r>
            <a:r>
              <a:rPr sz="1000" spc="-5" dirty="0">
                <a:latin typeface="Times New Roman"/>
                <a:cs typeface="Times New Roman"/>
              </a:rPr>
              <a:t>подсчитывают количество выросших колоний и производят перерасчёт 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1 </a:t>
            </a:r>
            <a:r>
              <a:rPr sz="1000" dirty="0">
                <a:latin typeface="Times New Roman"/>
                <a:cs typeface="Times New Roman"/>
              </a:rPr>
              <a:t>м</a:t>
            </a:r>
            <a:r>
              <a:rPr sz="975" baseline="38461" dirty="0">
                <a:latin typeface="Times New Roman"/>
                <a:cs typeface="Times New Roman"/>
              </a:rPr>
              <a:t>3 </a:t>
            </a:r>
            <a:r>
              <a:rPr sz="1000" spc="-5" dirty="0">
                <a:latin typeface="Times New Roman"/>
                <a:cs typeface="Times New Roman"/>
              </a:rPr>
              <a:t>воздуха. </a:t>
            </a:r>
            <a:r>
              <a:rPr sz="1000" dirty="0">
                <a:latin typeface="Times New Roman"/>
                <a:cs typeface="Times New Roman"/>
              </a:rPr>
              <a:t>При </a:t>
            </a:r>
            <a:r>
              <a:rPr sz="1000" spc="-5" dirty="0">
                <a:latin typeface="Times New Roman"/>
                <a:cs typeface="Times New Roman"/>
              </a:rPr>
              <a:t>наличии роста колоний дрожжевых и плесневых  грибов, </a:t>
            </a:r>
            <a:r>
              <a:rPr sz="100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подсчитывают и делают пересчёт на 1 м</a:t>
            </a:r>
            <a:r>
              <a:rPr sz="975" spc="-7" baseline="38461" dirty="0">
                <a:latin typeface="Times New Roman"/>
                <a:cs typeface="Times New Roman"/>
              </a:rPr>
              <a:t>3 </a:t>
            </a:r>
            <a:r>
              <a:rPr sz="1000" spc="-5" dirty="0">
                <a:latin typeface="Times New Roman"/>
                <a:cs typeface="Times New Roman"/>
              </a:rPr>
              <a:t>воздуха. В протоко-  ле количество дрожжевых и плесневых грибов указывают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отдельно.</a:t>
            </a:r>
            <a:endParaRPr sz="1000">
              <a:latin typeface="Times New Roman"/>
              <a:cs typeface="Times New Roman"/>
            </a:endParaRPr>
          </a:p>
          <a:p>
            <a:pPr marL="12700" marR="6350" indent="269240" algn="just">
              <a:lnSpc>
                <a:spcPct val="91900"/>
              </a:lnSpc>
              <a:spcBef>
                <a:spcPts val="295"/>
              </a:spcBef>
            </a:pPr>
            <a:r>
              <a:rPr sz="900" b="1" spc="-5" dirty="0">
                <a:latin typeface="Times New Roman"/>
                <a:cs typeface="Times New Roman"/>
              </a:rPr>
              <a:t>Примечание</a:t>
            </a:r>
            <a:r>
              <a:rPr sz="900" spc="-5" dirty="0">
                <a:latin typeface="Times New Roman"/>
                <a:cs typeface="Times New Roman"/>
              </a:rPr>
              <a:t>: </a:t>
            </a:r>
            <a:r>
              <a:rPr sz="900" dirty="0">
                <a:latin typeface="Times New Roman"/>
                <a:cs typeface="Times New Roman"/>
              </a:rPr>
              <a:t>При </a:t>
            </a:r>
            <a:r>
              <a:rPr sz="900" spc="-5" dirty="0">
                <a:latin typeface="Times New Roman"/>
                <a:cs typeface="Times New Roman"/>
              </a:rPr>
              <a:t>переносе </a:t>
            </a:r>
            <a:r>
              <a:rPr sz="900" dirty="0">
                <a:latin typeface="Times New Roman"/>
                <a:cs typeface="Times New Roman"/>
              </a:rPr>
              <a:t>аппаратов и </a:t>
            </a:r>
            <a:r>
              <a:rPr sz="900" spc="-5" dirty="0">
                <a:latin typeface="Times New Roman"/>
                <a:cs typeface="Times New Roman"/>
              </a:rPr>
              <a:t>устройств для отбора </a:t>
            </a:r>
            <a:r>
              <a:rPr sz="900" dirty="0">
                <a:latin typeface="Times New Roman"/>
                <a:cs typeface="Times New Roman"/>
              </a:rPr>
              <a:t>проб </a:t>
            </a:r>
            <a:r>
              <a:rPr sz="900" spc="-10" dirty="0">
                <a:latin typeface="Times New Roman"/>
                <a:cs typeface="Times New Roman"/>
              </a:rPr>
              <a:t>возду-  </a:t>
            </a:r>
            <a:r>
              <a:rPr sz="900" spc="-5" dirty="0">
                <a:latin typeface="Times New Roman"/>
                <a:cs typeface="Times New Roman"/>
              </a:rPr>
              <a:t>ха из </a:t>
            </a:r>
            <a:r>
              <a:rPr sz="900" dirty="0">
                <a:latin typeface="Times New Roman"/>
                <a:cs typeface="Times New Roman"/>
              </a:rPr>
              <a:t>одного </a:t>
            </a:r>
            <a:r>
              <a:rPr sz="900" spc="-5" dirty="0">
                <a:latin typeface="Times New Roman"/>
                <a:cs typeface="Times New Roman"/>
              </a:rPr>
              <a:t>помещения </a:t>
            </a:r>
            <a:r>
              <a:rPr sz="900" dirty="0">
                <a:latin typeface="Times New Roman"/>
                <a:cs typeface="Times New Roman"/>
              </a:rPr>
              <a:t>в </a:t>
            </a:r>
            <a:r>
              <a:rPr sz="900" spc="-5" dirty="0">
                <a:latin typeface="Times New Roman"/>
                <a:cs typeface="Times New Roman"/>
              </a:rPr>
              <a:t>другое их поверхность обрабатывают </a:t>
            </a:r>
            <a:r>
              <a:rPr sz="900" dirty="0">
                <a:latin typeface="Times New Roman"/>
                <a:cs typeface="Times New Roman"/>
              </a:rPr>
              <a:t>раствором </a:t>
            </a:r>
            <a:r>
              <a:rPr sz="900" spc="-5" dirty="0">
                <a:latin typeface="Times New Roman"/>
                <a:cs typeface="Times New Roman"/>
              </a:rPr>
              <a:t>де-  зинфицирующего средства. Столик, внутренние стыки, </a:t>
            </a:r>
            <a:r>
              <a:rPr sz="900" dirty="0">
                <a:latin typeface="Times New Roman"/>
                <a:cs typeface="Times New Roman"/>
              </a:rPr>
              <a:t>крышку и прочие </a:t>
            </a:r>
            <a:r>
              <a:rPr sz="900" spc="-5" dirty="0">
                <a:latin typeface="Times New Roman"/>
                <a:cs typeface="Times New Roman"/>
              </a:rPr>
              <a:t>части  </a:t>
            </a:r>
            <a:r>
              <a:rPr sz="900" dirty="0">
                <a:latin typeface="Times New Roman"/>
                <a:cs typeface="Times New Roman"/>
              </a:rPr>
              <a:t>прибора с </a:t>
            </a:r>
            <a:r>
              <a:rPr sz="900" spc="-5" dirty="0">
                <a:latin typeface="Times New Roman"/>
                <a:cs typeface="Times New Roman"/>
              </a:rPr>
              <a:t>внутренней </a:t>
            </a:r>
            <a:r>
              <a:rPr sz="900" dirty="0">
                <a:latin typeface="Times New Roman"/>
                <a:cs typeface="Times New Roman"/>
              </a:rPr>
              <a:t>и </a:t>
            </a:r>
            <a:r>
              <a:rPr sz="900" spc="-5" dirty="0">
                <a:latin typeface="Times New Roman"/>
                <a:cs typeface="Times New Roman"/>
              </a:rPr>
              <a:t>внешней стороны протирают спиртом</a:t>
            </a:r>
            <a:r>
              <a:rPr sz="900" dirty="0">
                <a:latin typeface="Times New Roman"/>
                <a:cs typeface="Times New Roman"/>
              </a:rPr>
              <a:t> (70%).</a:t>
            </a:r>
            <a:endParaRPr sz="900">
              <a:latin typeface="Times New Roman"/>
              <a:cs typeface="Times New Roman"/>
            </a:endParaRPr>
          </a:p>
          <a:p>
            <a:pPr marL="601345" lvl="2" indent="-318770">
              <a:lnSpc>
                <a:spcPts val="1160"/>
              </a:lnSpc>
              <a:spcBef>
                <a:spcPts val="225"/>
              </a:spcBef>
              <a:buAutoNum type="arabicPeriod" startAt="4"/>
              <a:tabLst>
                <a:tab pos="601980" algn="l"/>
              </a:tabLst>
            </a:pPr>
            <a:r>
              <a:rPr sz="1000" spc="-5" dirty="0">
                <a:latin typeface="Times New Roman"/>
                <a:cs typeface="Times New Roman"/>
              </a:rPr>
              <a:t>Схема бактериологического исследования на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стафилококк.</a:t>
            </a:r>
            <a:endParaRPr sz="1000">
              <a:latin typeface="Times New Roman"/>
              <a:cs typeface="Times New Roman"/>
            </a:endParaRPr>
          </a:p>
          <a:p>
            <a:pPr marL="410845" indent="-128270">
              <a:lnSpc>
                <a:spcPts val="1115"/>
              </a:lnSpc>
              <a:buAutoNum type="arabicPeriod"/>
              <a:tabLst>
                <a:tab pos="411480" algn="l"/>
              </a:tabLst>
            </a:pPr>
            <a:r>
              <a:rPr sz="1000" spc="-5" dirty="0">
                <a:latin typeface="Times New Roman"/>
                <a:cs typeface="Times New Roman"/>
              </a:rPr>
              <a:t>Первый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день.</a:t>
            </a:r>
            <a:endParaRPr sz="1000">
              <a:latin typeface="Times New Roman"/>
              <a:cs typeface="Times New Roman"/>
            </a:endParaRPr>
          </a:p>
          <a:p>
            <a:pPr marL="12700" marR="5080" indent="269875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Для определения наличия </a:t>
            </a:r>
            <a:r>
              <a:rPr sz="1000" i="1" dirty="0">
                <a:latin typeface="Times New Roman"/>
                <a:cs typeface="Times New Roman"/>
              </a:rPr>
              <a:t>S. </a:t>
            </a:r>
            <a:r>
              <a:rPr sz="1000" i="1" spc="-5" dirty="0">
                <a:latin typeface="Times New Roman"/>
                <a:cs typeface="Times New Roman"/>
              </a:rPr>
              <a:t>aureus </a:t>
            </a:r>
            <a:r>
              <a:rPr sz="1000" spc="-5" dirty="0">
                <a:latin typeface="Times New Roman"/>
                <a:cs typeface="Times New Roman"/>
              </a:rPr>
              <a:t>забор проб проводят на </a:t>
            </a:r>
            <a:r>
              <a:rPr sz="1000" dirty="0">
                <a:latin typeface="Times New Roman"/>
                <a:cs typeface="Times New Roman"/>
              </a:rPr>
              <a:t>желточ-  </a:t>
            </a:r>
            <a:r>
              <a:rPr sz="1000" spc="-5" dirty="0">
                <a:latin typeface="Times New Roman"/>
                <a:cs typeface="Times New Roman"/>
              </a:rPr>
              <a:t>но-солевые среды на основе сред: элективно-солевой </a:t>
            </a:r>
            <a:r>
              <a:rPr sz="1000" dirty="0">
                <a:latin typeface="Times New Roman"/>
                <a:cs typeface="Times New Roman"/>
              </a:rPr>
              <a:t>агар, </a:t>
            </a:r>
            <a:r>
              <a:rPr sz="1000" spc="-5" dirty="0">
                <a:latin typeface="Times New Roman"/>
                <a:cs typeface="Times New Roman"/>
              </a:rPr>
              <a:t>стафилококк-  агар, маннитолагар </a:t>
            </a:r>
            <a:r>
              <a:rPr sz="1000" dirty="0">
                <a:latin typeface="Times New Roman"/>
                <a:cs typeface="Times New Roman"/>
              </a:rPr>
              <a:t>или среда </a:t>
            </a:r>
            <a:r>
              <a:rPr sz="1000" spc="-5" dirty="0">
                <a:latin typeface="Times New Roman"/>
                <a:cs typeface="Times New Roman"/>
              </a:rPr>
              <a:t>№ </a:t>
            </a:r>
            <a:r>
              <a:rPr sz="1000" dirty="0">
                <a:latin typeface="Times New Roman"/>
                <a:cs typeface="Times New Roman"/>
              </a:rPr>
              <a:t>10 </a:t>
            </a:r>
            <a:r>
              <a:rPr sz="1000" spc="-5" dirty="0">
                <a:latin typeface="Times New Roman"/>
                <a:cs typeface="Times New Roman"/>
              </a:rPr>
              <a:t>по ГФ XII, агар Байд-Паркер. Чашки  с посевами инкубируют в термостате при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(48±2)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ч.</a:t>
            </a:r>
            <a:endParaRPr sz="1000">
              <a:latin typeface="Times New Roman"/>
              <a:cs typeface="Times New Roman"/>
            </a:endParaRPr>
          </a:p>
          <a:p>
            <a:pPr marL="410209" indent="-127635">
              <a:lnSpc>
                <a:spcPts val="1035"/>
              </a:lnSpc>
              <a:buAutoNum type="arabicPeriod" startAt="2"/>
              <a:tabLst>
                <a:tab pos="410845" algn="l"/>
              </a:tabLst>
            </a:pPr>
            <a:r>
              <a:rPr sz="1000" spc="-5" dirty="0">
                <a:latin typeface="Times New Roman"/>
                <a:cs typeface="Times New Roman"/>
              </a:rPr>
              <a:t>Второй-третий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день.</a:t>
            </a:r>
            <a:endParaRPr sz="1000">
              <a:latin typeface="Times New Roman"/>
              <a:cs typeface="Times New Roman"/>
            </a:endParaRPr>
          </a:p>
          <a:p>
            <a:pPr marL="12700" marR="5080" indent="269240" algn="just">
              <a:lnSpc>
                <a:spcPts val="112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На вышеуказанных средах стафилококк растет в виде круглых, </a:t>
            </a:r>
            <a:r>
              <a:rPr sz="1000" dirty="0">
                <a:latin typeface="Times New Roman"/>
                <a:cs typeface="Times New Roman"/>
              </a:rPr>
              <a:t>бле-  </a:t>
            </a:r>
            <a:r>
              <a:rPr sz="1000" spc="-5" dirty="0">
                <a:latin typeface="Times New Roman"/>
                <a:cs typeface="Times New Roman"/>
              </a:rPr>
              <a:t>стящих, маслянистых, выпуклых, пигментированных колоний. Следует  учитывать, что стафилококки, выделенные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человека, дают положи-  тельную лецитовителлазную реакцию в 60-70% случаев. Отвивка на  скошенный агар для дальнейшего исследования </a:t>
            </a:r>
            <a:r>
              <a:rPr sz="1000" spc="-10" dirty="0">
                <a:latin typeface="Times New Roman"/>
                <a:cs typeface="Times New Roman"/>
              </a:rPr>
              <a:t>не </a:t>
            </a:r>
            <a:r>
              <a:rPr sz="1000" spc="-5" dirty="0">
                <a:latin typeface="Times New Roman"/>
                <a:cs typeface="Times New Roman"/>
              </a:rPr>
              <a:t>менее 2 колоний,  подозрительных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стафилококк. Для исследования отвивают прежде  всего колонии, дающие положительную лецитовителлазную реакцию  (образование радужного венчика). При отсутствии на чашках таких ко-  лоний дальнейшему исследованию подвергаются пигментированные  колонии, схожие по морфологии со стафилококком. При одновременном  наличии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dirty="0">
                <a:latin typeface="Times New Roman"/>
                <a:cs typeface="Times New Roman"/>
              </a:rPr>
              <a:t>чашках </a:t>
            </a:r>
            <a:r>
              <a:rPr sz="1000" spc="-5" dirty="0">
                <a:latin typeface="Times New Roman"/>
                <a:cs typeface="Times New Roman"/>
              </a:rPr>
              <a:t>колоний стафилококка, отличающихся по пигменту,  следует отвивать не </a:t>
            </a:r>
            <a:r>
              <a:rPr sz="1000" dirty="0">
                <a:latin typeface="Times New Roman"/>
                <a:cs typeface="Times New Roman"/>
              </a:rPr>
              <a:t>менее </a:t>
            </a:r>
            <a:r>
              <a:rPr sz="1000" spc="-5" dirty="0">
                <a:latin typeface="Times New Roman"/>
                <a:cs typeface="Times New Roman"/>
              </a:rPr>
              <a:t>двух колоний различного вида. Пробирки с  посевом помещают в термостат при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(24±2)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ч.</a:t>
            </a:r>
            <a:endParaRPr sz="1000">
              <a:latin typeface="Times New Roman"/>
              <a:cs typeface="Times New Roman"/>
            </a:endParaRPr>
          </a:p>
          <a:p>
            <a:pPr marL="410209" indent="-127635">
              <a:lnSpc>
                <a:spcPts val="994"/>
              </a:lnSpc>
              <a:buAutoNum type="arabicPeriod" startAt="3"/>
              <a:tabLst>
                <a:tab pos="410845" algn="l"/>
              </a:tabLst>
            </a:pPr>
            <a:r>
              <a:rPr sz="1000" spc="-5" dirty="0">
                <a:latin typeface="Times New Roman"/>
                <a:cs typeface="Times New Roman"/>
              </a:rPr>
              <a:t>Четвёртый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день.</a:t>
            </a:r>
            <a:endParaRPr sz="1000">
              <a:latin typeface="Times New Roman"/>
              <a:cs typeface="Times New Roman"/>
            </a:endParaRPr>
          </a:p>
          <a:p>
            <a:pPr marL="12700" marR="6350" indent="269240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После инкубации у выделенных штаммов проверяют морфологию,  тинкториальные свойства (окраска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spc="-5" dirty="0">
                <a:latin typeface="Times New Roman"/>
                <a:cs typeface="Times New Roman"/>
              </a:rPr>
              <a:t>Граму) и наличие плазмокоагули-  рующей активности в реакции плазмокоагуляции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(РПК).</a:t>
            </a:r>
            <a:endParaRPr sz="1000">
              <a:latin typeface="Times New Roman"/>
              <a:cs typeface="Times New Roman"/>
            </a:endParaRPr>
          </a:p>
          <a:p>
            <a:pPr marL="281940">
              <a:lnSpc>
                <a:spcPts val="1040"/>
              </a:lnSpc>
            </a:pPr>
            <a:r>
              <a:rPr sz="1000" spc="-5" dirty="0">
                <a:latin typeface="Times New Roman"/>
                <a:cs typeface="Times New Roman"/>
              </a:rPr>
              <a:t>Окраску  по  </a:t>
            </a:r>
            <a:r>
              <a:rPr sz="1000" dirty="0">
                <a:latin typeface="Times New Roman"/>
                <a:cs typeface="Times New Roman"/>
              </a:rPr>
              <a:t>Граму </a:t>
            </a:r>
            <a:r>
              <a:rPr sz="1000" spc="-5" dirty="0">
                <a:latin typeface="Times New Roman"/>
                <a:cs typeface="Times New Roman"/>
              </a:rPr>
              <a:t>проводят  общепринятым  методом.  Под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микро-</a:t>
            </a: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ts val="1160"/>
              </a:lnSpc>
            </a:pPr>
            <a:r>
              <a:rPr sz="1000" spc="-5" dirty="0">
                <a:latin typeface="Times New Roman"/>
                <a:cs typeface="Times New Roman"/>
              </a:rPr>
              <a:t>скопом 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окрашенные 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 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Граму 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стафилококки 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имеют 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вид 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фиолетово-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126" y="874260"/>
            <a:ext cx="4007485" cy="56788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8255" algn="just">
              <a:lnSpc>
                <a:spcPts val="1120"/>
              </a:lnSpc>
              <a:spcBef>
                <a:spcPts val="200"/>
              </a:spcBef>
            </a:pPr>
            <a:r>
              <a:rPr sz="1000" spc="-5" dirty="0">
                <a:latin typeface="Times New Roman"/>
                <a:cs typeface="Times New Roman"/>
              </a:rPr>
              <a:t>синих кокков, располагающихся гроздьями или небольшими кучками  («кружево»).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1045"/>
              </a:lnSpc>
            </a:pPr>
            <a:r>
              <a:rPr sz="1000" spc="-5" dirty="0">
                <a:latin typeface="Times New Roman"/>
                <a:cs typeface="Times New Roman"/>
              </a:rPr>
              <a:t>Если культура обладает только плазмокоагулирующей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или только</a:t>
            </a:r>
            <a:endParaRPr sz="1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лецитовителлазной активностью, то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окончательного ответа требует-  ся учитывать другие признаки, позволяющие определить принадлеж-  ность штамма к виду </a:t>
            </a:r>
            <a:r>
              <a:rPr sz="1000" i="1" dirty="0">
                <a:latin typeface="Times New Roman"/>
                <a:cs typeface="Times New Roman"/>
              </a:rPr>
              <a:t>S. </a:t>
            </a:r>
            <a:r>
              <a:rPr sz="1000" i="1" spc="-5" dirty="0">
                <a:latin typeface="Times New Roman"/>
                <a:cs typeface="Times New Roman"/>
              </a:rPr>
              <a:t>aureus </a:t>
            </a:r>
            <a:r>
              <a:rPr sz="1000" spc="-5" dirty="0">
                <a:latin typeface="Times New Roman"/>
                <a:cs typeface="Times New Roman"/>
              </a:rPr>
              <a:t>(ферментация маннита, гемолитическая  активность).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1035"/>
              </a:lnSpc>
            </a:pPr>
            <a:r>
              <a:rPr sz="1000" spc="-5" dirty="0">
                <a:latin typeface="Times New Roman"/>
                <a:cs typeface="Times New Roman"/>
              </a:rPr>
              <a:t>При необходимости, после выделения чистой культуры,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проводят</a:t>
            </a:r>
            <a:endParaRPr sz="10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определение чувствительности/устойчивости к антибиотикам, дезинфи-  цирующим средствам,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бактериофагам.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1045"/>
              </a:lnSpc>
            </a:pPr>
            <a:r>
              <a:rPr sz="1000" dirty="0">
                <a:latin typeface="Times New Roman"/>
                <a:cs typeface="Times New Roman"/>
              </a:rPr>
              <a:t>4. </a:t>
            </a:r>
            <a:r>
              <a:rPr sz="1000" spc="-5" dirty="0">
                <a:latin typeface="Times New Roman"/>
                <a:cs typeface="Times New Roman"/>
              </a:rPr>
              <a:t>Пятый день.</a:t>
            </a:r>
            <a:endParaRPr sz="1000">
              <a:latin typeface="Times New Roman"/>
              <a:cs typeface="Times New Roman"/>
            </a:endParaRPr>
          </a:p>
          <a:p>
            <a:pPr marL="12700" marR="8890" indent="269240">
              <a:lnSpc>
                <a:spcPts val="112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Учёт результатов дополнительных тестов. Окончательная выдача  ответа.</a:t>
            </a:r>
            <a:endParaRPr sz="1000">
              <a:latin typeface="Times New Roman"/>
              <a:cs typeface="Times New Roman"/>
            </a:endParaRPr>
          </a:p>
          <a:p>
            <a:pPr marL="1579245" marR="398780" indent="-1175385">
              <a:lnSpc>
                <a:spcPts val="1120"/>
              </a:lnSpc>
              <a:spcBef>
                <a:spcPts val="615"/>
              </a:spcBef>
            </a:pPr>
            <a:r>
              <a:rPr sz="1000" b="1" i="1" dirty="0">
                <a:latin typeface="Times New Roman"/>
                <a:cs typeface="Times New Roman"/>
              </a:rPr>
              <a:t>3.2. </a:t>
            </a:r>
            <a:r>
              <a:rPr sz="1000" b="1" i="1" spc="-5" dirty="0">
                <a:latin typeface="Times New Roman"/>
                <a:cs typeface="Times New Roman"/>
              </a:rPr>
              <a:t>Исследования микробной обсеменённости объектов  внешней</a:t>
            </a:r>
            <a:r>
              <a:rPr sz="1000" b="1" i="1" spc="-10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Times New Roman"/>
                <a:cs typeface="Times New Roman"/>
              </a:rPr>
              <a:t>среды</a:t>
            </a:r>
            <a:endParaRPr sz="1000">
              <a:latin typeface="Times New Roman"/>
              <a:cs typeface="Times New Roman"/>
            </a:endParaRPr>
          </a:p>
          <a:p>
            <a:pPr marL="12700" marR="5080" lvl="2" indent="269875" algn="just">
              <a:lnSpc>
                <a:spcPts val="1120"/>
              </a:lnSpc>
              <a:spcBef>
                <a:spcPts val="265"/>
              </a:spcBef>
              <a:buAutoNum type="arabicPeriod"/>
              <a:tabLst>
                <a:tab pos="629285" algn="l"/>
              </a:tabLst>
            </a:pPr>
            <a:r>
              <a:rPr sz="1000" spc="-5" dirty="0">
                <a:latin typeface="Times New Roman"/>
                <a:cs typeface="Times New Roman"/>
              </a:rPr>
              <a:t>Бактериологическое исследование микробной обсеменённо-  сти объектов внешней среды предусматривает определение стафилокок-  ков, бактерий группы кишечных палочек, сальмонелл, синегнойной </a:t>
            </a:r>
            <a:r>
              <a:rPr sz="1000" dirty="0">
                <a:latin typeface="Times New Roman"/>
                <a:cs typeface="Times New Roman"/>
              </a:rPr>
              <a:t>па-  </a:t>
            </a:r>
            <a:r>
              <a:rPr sz="1000" spc="-5" dirty="0">
                <a:latin typeface="Times New Roman"/>
                <a:cs typeface="Times New Roman"/>
              </a:rPr>
              <a:t>лочки. Отбор проб с поверхностей различных объектов осуществляют  методом смывов. По эпидемиологическим показаниям номенклатура  исследований микробной обсеменённости объектов внешней среды </a:t>
            </a:r>
            <a:r>
              <a:rPr sz="1000" dirty="0">
                <a:latin typeface="Times New Roman"/>
                <a:cs typeface="Times New Roman"/>
              </a:rPr>
              <a:t>мо-  </a:t>
            </a:r>
            <a:r>
              <a:rPr sz="1000" spc="-5" dirty="0">
                <a:latin typeface="Times New Roman"/>
                <a:cs typeface="Times New Roman"/>
              </a:rPr>
              <a:t>жет быть расширена.</a:t>
            </a:r>
            <a:endParaRPr sz="1000">
              <a:latin typeface="Times New Roman"/>
              <a:cs typeface="Times New Roman"/>
            </a:endParaRPr>
          </a:p>
          <a:p>
            <a:pPr marL="603885" lvl="2" indent="-321310">
              <a:lnSpc>
                <a:spcPts val="1030"/>
              </a:lnSpc>
              <a:buAutoNum type="arabicPeriod"/>
              <a:tabLst>
                <a:tab pos="604520" algn="l"/>
              </a:tabLst>
            </a:pPr>
            <a:r>
              <a:rPr sz="1000" spc="-10" dirty="0">
                <a:latin typeface="Times New Roman"/>
                <a:cs typeface="Times New Roman"/>
              </a:rPr>
              <a:t>Взятие </a:t>
            </a:r>
            <a:r>
              <a:rPr sz="1000" spc="-5" dirty="0">
                <a:latin typeface="Times New Roman"/>
                <a:cs typeface="Times New Roman"/>
              </a:rPr>
              <a:t>смывов производят стерильными ватными</a:t>
            </a:r>
            <a:r>
              <a:rPr sz="1000" spc="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тампонами,</a:t>
            </a:r>
            <a:endParaRPr sz="1000">
              <a:latin typeface="Times New Roman"/>
              <a:cs typeface="Times New Roman"/>
            </a:endParaRPr>
          </a:p>
          <a:p>
            <a:pPr marL="12700" marR="7620" algn="just">
              <a:lnSpc>
                <a:spcPts val="1120"/>
              </a:lnSpc>
              <a:spcBef>
                <a:spcPts val="70"/>
              </a:spcBef>
            </a:pPr>
            <a:r>
              <a:rPr sz="1000" spc="-5" dirty="0">
                <a:latin typeface="Times New Roman"/>
                <a:cs typeface="Times New Roman"/>
              </a:rPr>
              <a:t>вмонтированными в пробирки. Для увлажнения тампонов в пробирки  наливают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dirty="0">
                <a:latin typeface="Times New Roman"/>
                <a:cs typeface="Times New Roman"/>
              </a:rPr>
              <a:t>2,0 мл </a:t>
            </a:r>
            <a:r>
              <a:rPr sz="1000" spc="-5" dirty="0">
                <a:latin typeface="Times New Roman"/>
                <a:cs typeface="Times New Roman"/>
              </a:rPr>
              <a:t>стерильной </a:t>
            </a:r>
            <a:r>
              <a:rPr sz="1000" dirty="0">
                <a:latin typeface="Times New Roman"/>
                <a:cs typeface="Times New Roman"/>
              </a:rPr>
              <a:t>0,1% </a:t>
            </a:r>
            <a:r>
              <a:rPr sz="1000" spc="-5" dirty="0">
                <a:latin typeface="Times New Roman"/>
                <a:cs typeface="Times New Roman"/>
              </a:rPr>
              <a:t>пептонной воды с добавлением  нейтрализаторов дезинфицирующих средств.</a:t>
            </a:r>
            <a:endParaRPr sz="1000">
              <a:latin typeface="Times New Roman"/>
              <a:cs typeface="Times New Roman"/>
            </a:endParaRPr>
          </a:p>
          <a:p>
            <a:pPr marL="619760" lvl="2" indent="-337185">
              <a:lnSpc>
                <a:spcPts val="1040"/>
              </a:lnSpc>
              <a:buAutoNum type="arabicPeriod" startAt="3"/>
              <a:tabLst>
                <a:tab pos="620395" algn="l"/>
              </a:tabLst>
            </a:pPr>
            <a:r>
              <a:rPr sz="1000" spc="-5" dirty="0">
                <a:latin typeface="Times New Roman"/>
                <a:cs typeface="Times New Roman"/>
              </a:rPr>
              <a:t>При контроле мелких предметов смывы забирают с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поверх-</a:t>
            </a:r>
            <a:endParaRPr sz="1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93400"/>
              </a:lnSpc>
              <a:spcBef>
                <a:spcPts val="35"/>
              </a:spcBef>
            </a:pPr>
            <a:r>
              <a:rPr sz="1000" spc="-5" dirty="0">
                <a:latin typeface="Times New Roman"/>
                <a:cs typeface="Times New Roman"/>
              </a:rPr>
              <a:t>ности всего предмета. </a:t>
            </a:r>
            <a:r>
              <a:rPr sz="1000" dirty="0">
                <a:latin typeface="Times New Roman"/>
                <a:cs typeface="Times New Roman"/>
              </a:rPr>
              <a:t>При </a:t>
            </a:r>
            <a:r>
              <a:rPr sz="1000" spc="-5" dirty="0">
                <a:latin typeface="Times New Roman"/>
                <a:cs typeface="Times New Roman"/>
              </a:rPr>
              <a:t>контроле предметов с большой поверхно-  стью смывы проводят в нескольких местах исследуемого предмета об-  щей площадью примерно </a:t>
            </a:r>
            <a:r>
              <a:rPr sz="1000" dirty="0">
                <a:latin typeface="Times New Roman"/>
                <a:cs typeface="Times New Roman"/>
              </a:rPr>
              <a:t>100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см</a:t>
            </a:r>
            <a:r>
              <a:rPr sz="975" spc="-7" baseline="38461" dirty="0">
                <a:latin typeface="Times New Roman"/>
                <a:cs typeface="Times New Roman"/>
              </a:rPr>
              <a:t>2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12700" marR="6350" lvl="2" indent="269875" algn="just">
              <a:lnSpc>
                <a:spcPts val="1120"/>
              </a:lnSpc>
              <a:spcBef>
                <a:spcPts val="20"/>
              </a:spcBef>
              <a:buAutoNum type="arabicPeriod" startAt="4"/>
              <a:tabLst>
                <a:tab pos="636905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 обнаружения стафилококков делают высев 0,2-0,3 </a:t>
            </a:r>
            <a:r>
              <a:rPr sz="1000" dirty="0">
                <a:latin typeface="Times New Roman"/>
                <a:cs typeface="Times New Roman"/>
              </a:rPr>
              <a:t>мл  </a:t>
            </a:r>
            <a:r>
              <a:rPr sz="1000" spc="-5" dirty="0">
                <a:latin typeface="Times New Roman"/>
                <a:cs typeface="Times New Roman"/>
              </a:rPr>
              <a:t>смывной жидкости в пробирку с </a:t>
            </a:r>
            <a:r>
              <a:rPr sz="1000" dirty="0">
                <a:latin typeface="Times New Roman"/>
                <a:cs typeface="Times New Roman"/>
              </a:rPr>
              <a:t>5,0 мл 6,5% </a:t>
            </a:r>
            <a:r>
              <a:rPr sz="1000" spc="-5" dirty="0">
                <a:latin typeface="Times New Roman"/>
                <a:cs typeface="Times New Roman"/>
              </a:rPr>
              <a:t>солевого бульона. Засеян-  </a:t>
            </a:r>
            <a:r>
              <a:rPr sz="1000" spc="-10" dirty="0">
                <a:latin typeface="Times New Roman"/>
                <a:cs typeface="Times New Roman"/>
              </a:rPr>
              <a:t>ные </a:t>
            </a:r>
            <a:r>
              <a:rPr sz="1000" spc="-5" dirty="0">
                <a:latin typeface="Times New Roman"/>
                <a:cs typeface="Times New Roman"/>
              </a:rPr>
              <a:t>пробирки инкубируют при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в течение (24±2) ч, после чего де-  лают высев на желточно-солевые среды на основе </a:t>
            </a:r>
            <a:r>
              <a:rPr sz="1000" dirty="0">
                <a:latin typeface="Times New Roman"/>
                <a:cs typeface="Times New Roman"/>
              </a:rPr>
              <a:t>сред: </a:t>
            </a:r>
            <a:r>
              <a:rPr sz="1000" spc="-5" dirty="0">
                <a:latin typeface="Times New Roman"/>
                <a:cs typeface="Times New Roman"/>
              </a:rPr>
              <a:t>элективно-  солевой агар, стафилококкагар, манитолагар или среда № </a:t>
            </a:r>
            <a:r>
              <a:rPr sz="1000" dirty="0">
                <a:latin typeface="Times New Roman"/>
                <a:cs typeface="Times New Roman"/>
              </a:rPr>
              <a:t>10 </a:t>
            </a:r>
            <a:r>
              <a:rPr sz="1000" spc="-5" dirty="0">
                <a:latin typeface="Times New Roman"/>
                <a:cs typeface="Times New Roman"/>
              </a:rPr>
              <a:t>по ГФ XII,  агар Байд-Паркер. Дальнейшие исследования выделенных культур </a:t>
            </a:r>
            <a:r>
              <a:rPr sz="1000" dirty="0">
                <a:latin typeface="Times New Roman"/>
                <a:cs typeface="Times New Roman"/>
              </a:rPr>
              <a:t>ста-  </a:t>
            </a:r>
            <a:r>
              <a:rPr sz="1000" spc="-5" dirty="0">
                <a:latin typeface="Times New Roman"/>
                <a:cs typeface="Times New Roman"/>
              </a:rPr>
              <a:t>филококков проводят по п.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3.1.4.</a:t>
            </a:r>
            <a:endParaRPr sz="1000">
              <a:latin typeface="Times New Roman"/>
              <a:cs typeface="Times New Roman"/>
            </a:endParaRPr>
          </a:p>
          <a:p>
            <a:pPr marL="615950" lvl="2" indent="-334010">
              <a:lnSpc>
                <a:spcPts val="1019"/>
              </a:lnSpc>
              <a:buAutoNum type="arabicPeriod" startAt="4"/>
              <a:tabLst>
                <a:tab pos="616585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 обнаружения бактерий </a:t>
            </a:r>
            <a:r>
              <a:rPr sz="1000" spc="-10" dirty="0">
                <a:latin typeface="Times New Roman"/>
                <a:cs typeface="Times New Roman"/>
              </a:rPr>
              <a:t>группы  </a:t>
            </a:r>
            <a:r>
              <a:rPr sz="1000" spc="-5" dirty="0">
                <a:latin typeface="Times New Roman"/>
                <a:cs typeface="Times New Roman"/>
              </a:rPr>
              <a:t>кишечных 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палочек </a:t>
            </a:r>
            <a:r>
              <a:rPr sz="1000" dirty="0">
                <a:latin typeface="Times New Roman"/>
                <a:cs typeface="Times New Roman"/>
              </a:rPr>
              <a:t>дела-</a:t>
            </a: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ts val="1160"/>
              </a:lnSpc>
            </a:pPr>
            <a:r>
              <a:rPr sz="1000" spc="-5" dirty="0">
                <a:latin typeface="Times New Roman"/>
                <a:cs typeface="Times New Roman"/>
              </a:rPr>
              <a:t>ют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высев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0,2-0,3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мл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смывной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жидкости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пробирку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5,0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мл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среды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Кесс-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056" y="874260"/>
            <a:ext cx="4006850" cy="57150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715" indent="-635" algn="just">
              <a:lnSpc>
                <a:spcPts val="1120"/>
              </a:lnSpc>
              <a:spcBef>
                <a:spcPts val="200"/>
              </a:spcBef>
            </a:pPr>
            <a:r>
              <a:rPr sz="1000" spc="-5" dirty="0">
                <a:latin typeface="Times New Roman"/>
                <a:cs typeface="Times New Roman"/>
              </a:rPr>
              <a:t>лера. Засеянные пробирки инкубируют при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в течение </a:t>
            </a:r>
            <a:r>
              <a:rPr sz="1000" dirty="0">
                <a:latin typeface="Times New Roman"/>
                <a:cs typeface="Times New Roman"/>
              </a:rPr>
              <a:t>(24±2) </a:t>
            </a:r>
            <a:r>
              <a:rPr sz="1000" spc="-5" dirty="0">
                <a:latin typeface="Times New Roman"/>
                <a:cs typeface="Times New Roman"/>
              </a:rPr>
              <a:t>ч и  делают пересев на </a:t>
            </a:r>
            <a:r>
              <a:rPr sz="1000" dirty="0">
                <a:latin typeface="Times New Roman"/>
                <a:cs typeface="Times New Roman"/>
              </a:rPr>
              <a:t>среду </a:t>
            </a:r>
            <a:r>
              <a:rPr sz="1000" spc="-5" dirty="0">
                <a:latin typeface="Times New Roman"/>
                <a:cs typeface="Times New Roman"/>
              </a:rPr>
              <a:t>Эндо. Выросшие колонии </a:t>
            </a:r>
            <a:r>
              <a:rPr sz="1000" spc="-1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среде </a:t>
            </a:r>
            <a:r>
              <a:rPr sz="1000" spc="-10" dirty="0">
                <a:latin typeface="Times New Roman"/>
                <a:cs typeface="Times New Roman"/>
              </a:rPr>
              <a:t>Эндо </a:t>
            </a:r>
            <a:r>
              <a:rPr sz="1000" spc="-5" dirty="0">
                <a:latin typeface="Times New Roman"/>
                <a:cs typeface="Times New Roman"/>
              </a:rPr>
              <a:t>под-  вергают дальнейшему изучению для установления </a:t>
            </a:r>
            <a:r>
              <a:rPr sz="100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возможной </a:t>
            </a:r>
            <a:r>
              <a:rPr sz="1000" spc="-10" dirty="0">
                <a:latin typeface="Times New Roman"/>
                <a:cs typeface="Times New Roman"/>
              </a:rPr>
              <a:t>при-  </a:t>
            </a:r>
            <a:r>
              <a:rPr sz="1000" spc="-5" dirty="0">
                <a:latin typeface="Times New Roman"/>
                <a:cs typeface="Times New Roman"/>
              </a:rPr>
              <a:t>надлежности к патогенным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энтеробактериям.</a:t>
            </a:r>
            <a:endParaRPr sz="1000">
              <a:latin typeface="Times New Roman"/>
              <a:cs typeface="Times New Roman"/>
            </a:endParaRPr>
          </a:p>
          <a:p>
            <a:pPr marL="612140" lvl="2" indent="-329565">
              <a:lnSpc>
                <a:spcPts val="1035"/>
              </a:lnSpc>
              <a:buAutoNum type="arabicPeriod" startAt="6"/>
              <a:tabLst>
                <a:tab pos="612140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обнаружения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сальмонелл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делают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высев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0,2-0,3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мл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смыв-</a:t>
            </a:r>
            <a:endParaRPr sz="10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12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ной жидкости в пробирку с </a:t>
            </a:r>
            <a:r>
              <a:rPr sz="1000" dirty="0">
                <a:latin typeface="Times New Roman"/>
                <a:cs typeface="Times New Roman"/>
              </a:rPr>
              <a:t>5,0 мл </a:t>
            </a:r>
            <a:r>
              <a:rPr sz="1000" spc="-5" dirty="0">
                <a:latin typeface="Times New Roman"/>
                <a:cs typeface="Times New Roman"/>
              </a:rPr>
              <a:t>одной из сред обогащения (магниевая,  селенитовая или среда Раппапорта-Вассилиадиса). Засеянные пробирки  инкубируют при </a:t>
            </a:r>
            <a:r>
              <a:rPr sz="1000" dirty="0">
                <a:latin typeface="Times New Roman"/>
                <a:cs typeface="Times New Roman"/>
              </a:rPr>
              <a:t>37 </a:t>
            </a:r>
            <a:r>
              <a:rPr sz="1000" spc="-5" dirty="0">
                <a:latin typeface="Times New Roman"/>
                <a:cs typeface="Times New Roman"/>
              </a:rPr>
              <a:t>С в течение 18-20 ч, делают пересев на </a:t>
            </a:r>
            <a:r>
              <a:rPr sz="1000" dirty="0">
                <a:latin typeface="Times New Roman"/>
                <a:cs typeface="Times New Roman"/>
              </a:rPr>
              <a:t>среду </a:t>
            </a:r>
            <a:r>
              <a:rPr sz="1000" spc="-5" dirty="0">
                <a:latin typeface="Times New Roman"/>
                <a:cs typeface="Times New Roman"/>
              </a:rPr>
              <a:t>Эндо  и висмут-сульфит агар с последующим отбором подозрительных коло-  ний и </a:t>
            </a:r>
            <a:r>
              <a:rPr sz="1000" spc="-10" dirty="0">
                <a:latin typeface="Times New Roman"/>
                <a:cs typeface="Times New Roman"/>
              </a:rPr>
              <a:t>их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идентификацией.</a:t>
            </a:r>
            <a:endParaRPr sz="1000">
              <a:latin typeface="Times New Roman"/>
              <a:cs typeface="Times New Roman"/>
            </a:endParaRPr>
          </a:p>
          <a:p>
            <a:pPr marL="607060" lvl="2" indent="-325120">
              <a:lnSpc>
                <a:spcPts val="1030"/>
              </a:lnSpc>
              <a:buAutoNum type="arabicPeriod" startAt="7"/>
              <a:tabLst>
                <a:tab pos="607695" algn="l"/>
              </a:tabLst>
            </a:pPr>
            <a:r>
              <a:rPr sz="1000" spc="-5" dirty="0">
                <a:latin typeface="Times New Roman"/>
                <a:cs typeface="Times New Roman"/>
              </a:rPr>
              <a:t>Для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обнаружения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синегнойной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палочки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делают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высев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на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сре-</a:t>
            </a:r>
            <a:endParaRPr sz="1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120"/>
              </a:lnSpc>
              <a:spcBef>
                <a:spcPts val="60"/>
              </a:spcBef>
            </a:pPr>
            <a:r>
              <a:rPr sz="1000" dirty="0">
                <a:latin typeface="Times New Roman"/>
                <a:cs typeface="Times New Roman"/>
              </a:rPr>
              <a:t>ду </a:t>
            </a:r>
            <a:r>
              <a:rPr sz="1000" spc="-5" dirty="0">
                <a:latin typeface="Times New Roman"/>
                <a:cs typeface="Times New Roman"/>
              </a:rPr>
              <a:t>№ 8 (бульон для накопления стафилококков и синегнойной палочки)  и </a:t>
            </a:r>
            <a:r>
              <a:rPr sz="1000" dirty="0">
                <a:latin typeface="Times New Roman"/>
                <a:cs typeface="Times New Roman"/>
              </a:rPr>
              <a:t>среду </a:t>
            </a:r>
            <a:r>
              <a:rPr sz="1000" spc="-5" dirty="0">
                <a:latin typeface="Times New Roman"/>
                <a:cs typeface="Times New Roman"/>
              </a:rPr>
              <a:t>№ 9 (для определения синегнойной палочки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spc="-5" dirty="0">
                <a:latin typeface="Times New Roman"/>
                <a:cs typeface="Times New Roman"/>
              </a:rPr>
              <a:t>наличию </a:t>
            </a:r>
            <a:r>
              <a:rPr sz="1000" dirty="0">
                <a:latin typeface="Times New Roman"/>
                <a:cs typeface="Times New Roman"/>
              </a:rPr>
              <a:t>пиг-  </a:t>
            </a:r>
            <a:r>
              <a:rPr sz="1000" spc="-5" dirty="0">
                <a:latin typeface="Times New Roman"/>
                <a:cs typeface="Times New Roman"/>
              </a:rPr>
              <a:t>мента пиоцианина) или питательные среды в соответствии с ГФ XII.  Колонии, подозрительные </a:t>
            </a:r>
            <a:r>
              <a:rPr sz="1000" dirty="0">
                <a:latin typeface="Times New Roman"/>
                <a:cs typeface="Times New Roman"/>
              </a:rPr>
              <a:t>на </a:t>
            </a:r>
            <a:r>
              <a:rPr sz="1000" spc="-5" dirty="0">
                <a:latin typeface="Times New Roman"/>
                <a:cs typeface="Times New Roman"/>
              </a:rPr>
              <a:t>синегнойную палочку (колонии с ровными  или слегка волнистыми краями, гладкой блестящей поверхностью с ха-  рактерным запахом и пигментом, однако, следует учесть, что запах и  пигмент </a:t>
            </a:r>
            <a:r>
              <a:rPr sz="1000" dirty="0">
                <a:latin typeface="Times New Roman"/>
                <a:cs typeface="Times New Roman"/>
              </a:rPr>
              <a:t>могут </a:t>
            </a:r>
            <a:r>
              <a:rPr sz="1000" spc="-5" dirty="0">
                <a:latin typeface="Times New Roman"/>
                <a:cs typeface="Times New Roman"/>
              </a:rPr>
              <a:t>сильно варьировать или вообще отсутствовать), </a:t>
            </a:r>
            <a:r>
              <a:rPr sz="1000" dirty="0">
                <a:latin typeface="Times New Roman"/>
                <a:cs typeface="Times New Roman"/>
              </a:rPr>
              <a:t>пересе-  </a:t>
            </a:r>
            <a:r>
              <a:rPr sz="1000" spc="-5" dirty="0">
                <a:latin typeface="Times New Roman"/>
                <a:cs typeface="Times New Roman"/>
              </a:rPr>
              <a:t>вают на скошенный агар.</a:t>
            </a:r>
            <a:endParaRPr sz="1000">
              <a:latin typeface="Times New Roman"/>
              <a:cs typeface="Times New Roman"/>
            </a:endParaRPr>
          </a:p>
          <a:p>
            <a:pPr marL="12700" marR="6350" indent="269240" algn="just">
              <a:lnSpc>
                <a:spcPct val="93500"/>
              </a:lnSpc>
              <a:spcBef>
                <a:spcPts val="15"/>
              </a:spcBef>
            </a:pPr>
            <a:r>
              <a:rPr sz="1000" i="1" spc="-5" dirty="0">
                <a:latin typeface="Times New Roman"/>
                <a:cs typeface="Times New Roman"/>
              </a:rPr>
              <a:t>P. aeruginosа </a:t>
            </a:r>
            <a:r>
              <a:rPr sz="1000" spc="-5" dirty="0">
                <a:latin typeface="Symbol"/>
                <a:cs typeface="Symbol"/>
              </a:rPr>
              <a:t></a:t>
            </a:r>
            <a:r>
              <a:rPr sz="1000" spc="-5" dirty="0">
                <a:latin typeface="Times New Roman"/>
                <a:cs typeface="Times New Roman"/>
              </a:rPr>
              <a:t> грамотрицательная, подвижная, оксидазоположи-  тельная палочка, окисляющая, </a:t>
            </a:r>
            <a:r>
              <a:rPr sz="1000" spc="-10" dirty="0">
                <a:latin typeface="Times New Roman"/>
                <a:cs typeface="Times New Roman"/>
              </a:rPr>
              <a:t>но не </a:t>
            </a:r>
            <a:r>
              <a:rPr sz="1000" spc="-5" dirty="0">
                <a:latin typeface="Times New Roman"/>
                <a:cs typeface="Times New Roman"/>
              </a:rPr>
              <a:t>ферментирующая глюкозу, дающая  </a:t>
            </a:r>
            <a:r>
              <a:rPr sz="1000" dirty="0">
                <a:latin typeface="Times New Roman"/>
                <a:cs typeface="Times New Roman"/>
              </a:rPr>
              <a:t>рост </a:t>
            </a:r>
            <a:r>
              <a:rPr sz="1000" spc="-5" dirty="0">
                <a:latin typeface="Times New Roman"/>
                <a:cs typeface="Times New Roman"/>
              </a:rPr>
              <a:t>при </a:t>
            </a:r>
            <a:r>
              <a:rPr sz="1000" dirty="0">
                <a:latin typeface="Times New Roman"/>
                <a:cs typeface="Times New Roman"/>
              </a:rPr>
              <a:t>42 </a:t>
            </a:r>
            <a:r>
              <a:rPr sz="1000" spc="-10" dirty="0">
                <a:latin typeface="Times New Roman"/>
                <a:cs typeface="Times New Roman"/>
              </a:rPr>
              <a:t>С.</a:t>
            </a:r>
            <a:endParaRPr sz="1000">
              <a:latin typeface="Times New Roman"/>
              <a:cs typeface="Times New Roman"/>
            </a:endParaRPr>
          </a:p>
          <a:p>
            <a:pPr marL="12700" marR="5080" indent="269240">
              <a:lnSpc>
                <a:spcPts val="1120"/>
              </a:lnSpc>
              <a:spcBef>
                <a:spcPts val="15"/>
              </a:spcBef>
            </a:pPr>
            <a:r>
              <a:rPr sz="1000" dirty="0">
                <a:latin typeface="Times New Roman"/>
                <a:cs typeface="Times New Roman"/>
              </a:rPr>
              <a:t>3.2.8. </a:t>
            </a:r>
            <a:r>
              <a:rPr sz="1000" spc="-5" dirty="0">
                <a:latin typeface="Times New Roman"/>
                <a:cs typeface="Times New Roman"/>
              </a:rPr>
              <a:t>Ориентировочный перечень объектов, подлежащих </a:t>
            </a:r>
            <a:r>
              <a:rPr sz="1000" dirty="0">
                <a:latin typeface="Times New Roman"/>
                <a:cs typeface="Times New Roman"/>
              </a:rPr>
              <a:t>санитар-  </a:t>
            </a:r>
            <a:r>
              <a:rPr sz="1000" spc="-5" dirty="0">
                <a:latin typeface="Times New Roman"/>
                <a:cs typeface="Times New Roman"/>
              </a:rPr>
              <a:t>но-бактериологическому контролю методом смывов:</a:t>
            </a:r>
            <a:endParaRPr sz="1000">
              <a:latin typeface="Times New Roman"/>
              <a:cs typeface="Times New Roman"/>
            </a:endParaRPr>
          </a:p>
          <a:p>
            <a:pPr marL="282575">
              <a:lnSpc>
                <a:spcPts val="1075"/>
              </a:lnSpc>
            </a:pPr>
            <a:r>
              <a:rPr sz="1000" spc="-10" dirty="0">
                <a:latin typeface="Times New Roman"/>
                <a:cs typeface="Times New Roman"/>
              </a:rPr>
              <a:t>А. </a:t>
            </a:r>
            <a:r>
              <a:rPr sz="1000" spc="-5" dirty="0">
                <a:latin typeface="Times New Roman"/>
                <a:cs typeface="Times New Roman"/>
              </a:rPr>
              <a:t>Операционный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блок: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8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интубационная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трубка;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9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маска наркозного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аппарата;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тройник наркозного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аппарата;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гофрированная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трубка;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ларингоскоп;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роторасширитель;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9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дыхательный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мешок;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9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ёмкости и приспособления для мытья и обработки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рук;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фартуки (клеенчатые или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полиэтиленовые);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рабочие столы;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операционный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стол;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9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шланг вакуум-отсоса, внутренняя часть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ёмкости;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ts val="1195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шланг кислородной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подводки;</a:t>
            </a:r>
            <a:endParaRPr sz="1000">
              <a:latin typeface="Times New Roman"/>
              <a:cs typeface="Times New Roman"/>
            </a:endParaRPr>
          </a:p>
          <a:p>
            <a:pPr marL="372110" indent="-88265">
              <a:lnSpc>
                <a:spcPct val="100000"/>
              </a:lnSpc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клапан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вдоха;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137" y="880331"/>
            <a:ext cx="4006850" cy="577342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8255" indent="271145">
              <a:lnSpc>
                <a:spcPts val="1090"/>
              </a:lnSpc>
              <a:spcBef>
                <a:spcPts val="225"/>
              </a:spcBef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стойки для введения лекарственных средств и вспомогательные  приспособления;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3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ручка бестеневой лампы;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руки персонала, участвующего в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операции;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3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медицинские изделия многократного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применения;</a:t>
            </a:r>
            <a:endParaRPr sz="1000">
              <a:latin typeface="Times New Roman"/>
              <a:cs typeface="Times New Roman"/>
            </a:endParaRPr>
          </a:p>
          <a:p>
            <a:pPr marL="12700" marR="7620" indent="269240">
              <a:lnSpc>
                <a:spcPts val="1090"/>
              </a:lnSpc>
              <a:spcBef>
                <a:spcPts val="70"/>
              </a:spcBef>
            </a:pPr>
            <a:r>
              <a:rPr sz="1000" spc="-5" dirty="0">
                <a:latin typeface="Times New Roman"/>
                <a:cs typeface="Times New Roman"/>
              </a:rPr>
              <a:t>Б. Послеоперационные палаты, отделения, палаты реанимации и  интенсивной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терапии: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3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кровать и постельное белье, подготовленные для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больного;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полотенца и приспособления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обработки рук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руки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шланг кислородной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подводки;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запасная наркозная аппаратура (набор реанимационной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укладки);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шланг вакуум-отсоса, внутренняя часть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ёмкости;</a:t>
            </a:r>
            <a:endParaRPr sz="1000">
              <a:latin typeface="Times New Roman"/>
              <a:cs typeface="Times New Roman"/>
            </a:endParaRPr>
          </a:p>
          <a:p>
            <a:pPr marL="12700" marR="8890" indent="271145">
              <a:lnSpc>
                <a:spcPts val="1090"/>
              </a:lnSpc>
              <a:spcBef>
                <a:spcPts val="110"/>
              </a:spcBef>
              <a:buFont typeface="Symbol"/>
              <a:buChar char=""/>
              <a:tabLst>
                <a:tab pos="372745" algn="l"/>
              </a:tabLst>
            </a:pPr>
            <a:r>
              <a:rPr sz="1000" spc="-5" dirty="0">
                <a:latin typeface="Times New Roman"/>
                <a:cs typeface="Times New Roman"/>
              </a:rPr>
              <a:t>внутренняя поверхность </a:t>
            </a:r>
            <a:r>
              <a:rPr sz="1000" dirty="0">
                <a:latin typeface="Times New Roman"/>
                <a:cs typeface="Times New Roman"/>
              </a:rPr>
              <a:t>шкафов </a:t>
            </a:r>
            <a:r>
              <a:rPr sz="1000" spc="-5" dirty="0">
                <a:latin typeface="Times New Roman"/>
                <a:cs typeface="Times New Roman"/>
              </a:rPr>
              <a:t>и холодильников </a:t>
            </a:r>
            <a:r>
              <a:rPr sz="1000" dirty="0">
                <a:latin typeface="Times New Roman"/>
                <a:cs typeface="Times New Roman"/>
              </a:rPr>
              <a:t>(для </a:t>
            </a:r>
            <a:r>
              <a:rPr sz="1000" spc="-10" dirty="0">
                <a:latin typeface="Times New Roman"/>
                <a:cs typeface="Times New Roman"/>
              </a:rPr>
              <a:t>хранения  </a:t>
            </a:r>
            <a:r>
              <a:rPr sz="1000" spc="-5" dirty="0">
                <a:latin typeface="Times New Roman"/>
                <a:cs typeface="Times New Roman"/>
              </a:rPr>
              <a:t>лекарственных средств,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градусников);</a:t>
            </a:r>
            <a:endParaRPr sz="1000">
              <a:latin typeface="Times New Roman"/>
              <a:cs typeface="Times New Roman"/>
            </a:endParaRPr>
          </a:p>
          <a:p>
            <a:pPr marL="282575" marR="749935" indent="1270">
              <a:lnSpc>
                <a:spcPts val="1090"/>
              </a:lnSpc>
              <a:spcBef>
                <a:spcPts val="75"/>
              </a:spcBef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медицинские изделия многоразового использования;  </a:t>
            </a:r>
            <a:r>
              <a:rPr sz="1000" dirty="0">
                <a:latin typeface="Times New Roman"/>
                <a:cs typeface="Times New Roman"/>
              </a:rPr>
              <a:t>В. </a:t>
            </a:r>
            <a:r>
              <a:rPr sz="1000" spc="-5" dirty="0">
                <a:latin typeface="Times New Roman"/>
                <a:cs typeface="Times New Roman"/>
              </a:rPr>
              <a:t>Перевязочные,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процедурные: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3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кушетка и приспособления </a:t>
            </a:r>
            <a:r>
              <a:rPr sz="1000" spc="-10" dirty="0">
                <a:latin typeface="Times New Roman"/>
                <a:cs typeface="Times New Roman"/>
              </a:rPr>
              <a:t>для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перевязок;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полотенца и приспособления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обработки рук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руки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спецодежда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персонала;</a:t>
            </a:r>
            <a:endParaRPr sz="1000">
              <a:latin typeface="Times New Roman"/>
              <a:cs typeface="Times New Roman"/>
            </a:endParaRPr>
          </a:p>
          <a:p>
            <a:pPr marL="372745" indent="-88900">
              <a:lnSpc>
                <a:spcPts val="1165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мебель (медицинские столы,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тумбочки);</a:t>
            </a:r>
            <a:endParaRPr sz="1000">
              <a:latin typeface="Times New Roman"/>
              <a:cs typeface="Times New Roman"/>
            </a:endParaRPr>
          </a:p>
          <a:p>
            <a:pPr marL="12700" marR="7620" indent="271145" algn="just">
              <a:lnSpc>
                <a:spcPts val="1090"/>
              </a:lnSpc>
              <a:spcBef>
                <a:spcPts val="115"/>
              </a:spcBef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оборудование для химической стерилизации (стойки, </a:t>
            </a:r>
            <a:r>
              <a:rPr sz="1000" spc="-10" dirty="0">
                <a:latin typeface="Times New Roman"/>
                <a:cs typeface="Times New Roman"/>
              </a:rPr>
              <a:t>чехлы для  хранения </a:t>
            </a:r>
            <a:r>
              <a:rPr sz="1000" spc="-5" dirty="0">
                <a:latin typeface="Times New Roman"/>
                <a:cs typeface="Times New Roman"/>
              </a:rPr>
              <a:t>стерильных эндоскопов, ёмкости с крышкой </a:t>
            </a:r>
            <a:r>
              <a:rPr sz="1000" spc="-10" dirty="0">
                <a:latin typeface="Times New Roman"/>
                <a:cs typeface="Times New Roman"/>
              </a:rPr>
              <a:t>для </a:t>
            </a:r>
            <a:r>
              <a:rPr sz="1000" spc="-5" dirty="0">
                <a:latin typeface="Times New Roman"/>
                <a:cs typeface="Times New Roman"/>
              </a:rPr>
              <a:t>химической  стерилизации);</a:t>
            </a:r>
            <a:endParaRPr sz="1000">
              <a:latin typeface="Times New Roman"/>
              <a:cs typeface="Times New Roman"/>
            </a:endParaRPr>
          </a:p>
          <a:p>
            <a:pPr marL="372745" indent="-88265">
              <a:lnSpc>
                <a:spcPts val="1130"/>
              </a:lnSpc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гибкая часть эндоскопов 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оптика;</a:t>
            </a:r>
            <a:endParaRPr sz="1000">
              <a:latin typeface="Times New Roman"/>
              <a:cs typeface="Times New Roman"/>
            </a:endParaRPr>
          </a:p>
          <a:p>
            <a:pPr marL="13335" marR="8255" indent="271145">
              <a:lnSpc>
                <a:spcPts val="1090"/>
              </a:lnSpc>
              <a:spcBef>
                <a:spcPts val="110"/>
              </a:spcBef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внутренняя поверхность шкафов и холодильников </a:t>
            </a:r>
            <a:r>
              <a:rPr sz="1000" dirty="0">
                <a:latin typeface="Times New Roman"/>
                <a:cs typeface="Times New Roman"/>
              </a:rPr>
              <a:t>для </a:t>
            </a:r>
            <a:r>
              <a:rPr sz="1000" spc="-10" dirty="0">
                <a:latin typeface="Times New Roman"/>
                <a:cs typeface="Times New Roman"/>
              </a:rPr>
              <a:t>хранения  </a:t>
            </a:r>
            <a:r>
              <a:rPr sz="1000" spc="-5" dirty="0">
                <a:latin typeface="Times New Roman"/>
                <a:cs typeface="Times New Roman"/>
              </a:rPr>
              <a:t>лекарственных препаратов и изделий медицинского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назначения;</a:t>
            </a:r>
            <a:endParaRPr sz="1000">
              <a:latin typeface="Times New Roman"/>
              <a:cs typeface="Times New Roman"/>
            </a:endParaRPr>
          </a:p>
          <a:p>
            <a:pPr marL="13335" marR="7620" indent="271145">
              <a:lnSpc>
                <a:spcPts val="1090"/>
              </a:lnSpc>
              <a:spcBef>
                <a:spcPts val="75"/>
              </a:spcBef>
              <a:buFont typeface="Symbol"/>
              <a:buChar char=""/>
              <a:tabLst>
                <a:tab pos="373380" algn="l"/>
              </a:tabLst>
            </a:pPr>
            <a:r>
              <a:rPr sz="1000" spc="-5" dirty="0">
                <a:latin typeface="Times New Roman"/>
                <a:cs typeface="Times New Roman"/>
              </a:rPr>
              <a:t>внутренняя и наружная поверхности бактерицидных камер для  </a:t>
            </a:r>
            <a:r>
              <a:rPr sz="1000" spc="-10" dirty="0">
                <a:latin typeface="Times New Roman"/>
                <a:cs typeface="Times New Roman"/>
              </a:rPr>
              <a:t>хранения </a:t>
            </a:r>
            <a:r>
              <a:rPr sz="1000" spc="-5" dirty="0">
                <a:latin typeface="Times New Roman"/>
                <a:cs typeface="Times New Roman"/>
              </a:rPr>
              <a:t>простерилизованных изделий медицинского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назначения.</a:t>
            </a:r>
            <a:endParaRPr sz="1000">
              <a:latin typeface="Times New Roman"/>
              <a:cs typeface="Times New Roman"/>
            </a:endParaRPr>
          </a:p>
          <a:p>
            <a:pPr marL="226695" marR="80010" indent="-226695">
              <a:lnSpc>
                <a:spcPts val="1210"/>
              </a:lnSpc>
              <a:spcBef>
                <a:spcPts val="610"/>
              </a:spcBef>
              <a:buAutoNum type="arabicPeriod" startAt="4"/>
              <a:tabLst>
                <a:tab pos="226695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Правила </a:t>
            </a:r>
            <a:r>
              <a:rPr sz="1100" b="1" dirty="0">
                <a:latin typeface="Times New Roman"/>
                <a:cs typeface="Times New Roman"/>
              </a:rPr>
              <a:t>отбора </a:t>
            </a:r>
            <a:r>
              <a:rPr sz="1100" b="1" spc="-5" dirty="0">
                <a:latin typeface="Times New Roman"/>
                <a:cs typeface="Times New Roman"/>
              </a:rPr>
              <a:t>проб </a:t>
            </a:r>
            <a:r>
              <a:rPr sz="1100" b="1" dirty="0">
                <a:latin typeface="Times New Roman"/>
                <a:cs typeface="Times New Roman"/>
              </a:rPr>
              <a:t>для </a:t>
            </a:r>
            <a:r>
              <a:rPr sz="1100" b="1" spc="-5" dirty="0">
                <a:latin typeface="Times New Roman"/>
                <a:cs typeface="Times New Roman"/>
              </a:rPr>
              <a:t>контроля стерильности изделий  медицинского назначения </a:t>
            </a:r>
            <a:r>
              <a:rPr sz="1100" b="1" dirty="0">
                <a:latin typeface="Times New Roman"/>
                <a:cs typeface="Times New Roman"/>
              </a:rPr>
              <a:t>в лечебных</a:t>
            </a:r>
            <a:r>
              <a:rPr sz="1100" b="1" spc="-3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организациях</a:t>
            </a:r>
            <a:endParaRPr sz="1100">
              <a:latin typeface="Times New Roman"/>
              <a:cs typeface="Times New Roman"/>
            </a:endParaRPr>
          </a:p>
          <a:p>
            <a:pPr marL="12700" marR="5080" lvl="1" indent="269875" algn="just">
              <a:lnSpc>
                <a:spcPts val="1090"/>
              </a:lnSpc>
              <a:spcBef>
                <a:spcPts val="280"/>
              </a:spcBef>
              <a:buAutoNum type="arabicPeriod"/>
              <a:tabLst>
                <a:tab pos="511809" algn="l"/>
              </a:tabLst>
            </a:pPr>
            <a:r>
              <a:rPr sz="1000" spc="-5" dirty="0">
                <a:latin typeface="Times New Roman"/>
                <a:cs typeface="Times New Roman"/>
              </a:rPr>
              <a:t>Отбор проб на стерильность производит специалист после про-  хождения инструктажа </a:t>
            </a:r>
            <a:r>
              <a:rPr sz="1000" spc="-10" dirty="0">
                <a:latin typeface="Times New Roman"/>
                <a:cs typeface="Times New Roman"/>
              </a:rPr>
              <a:t>по </a:t>
            </a:r>
            <a:r>
              <a:rPr sz="1000" spc="-5" dirty="0">
                <a:latin typeface="Times New Roman"/>
                <a:cs typeface="Times New Roman"/>
              </a:rPr>
              <a:t>технике выполнения </a:t>
            </a:r>
            <a:r>
              <a:rPr sz="1000" dirty="0">
                <a:latin typeface="Times New Roman"/>
                <a:cs typeface="Times New Roman"/>
              </a:rPr>
              <a:t>отбора </a:t>
            </a:r>
            <a:r>
              <a:rPr sz="1000" spc="-5" dirty="0">
                <a:latin typeface="Times New Roman"/>
                <a:cs typeface="Times New Roman"/>
              </a:rPr>
              <a:t>проб для </a:t>
            </a:r>
            <a:r>
              <a:rPr sz="1000" dirty="0">
                <a:latin typeface="Times New Roman"/>
                <a:cs typeface="Times New Roman"/>
              </a:rPr>
              <a:t>микро-  </a:t>
            </a:r>
            <a:r>
              <a:rPr sz="1000" spc="-5" dirty="0">
                <a:latin typeface="Times New Roman"/>
                <a:cs typeface="Times New Roman"/>
              </a:rPr>
              <a:t>биологического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анализа.</a:t>
            </a:r>
            <a:endParaRPr sz="1000">
              <a:latin typeface="Times New Roman"/>
              <a:cs typeface="Times New Roman"/>
            </a:endParaRPr>
          </a:p>
          <a:p>
            <a:pPr marL="12700" marR="5080" lvl="1" indent="269875" algn="just">
              <a:lnSpc>
                <a:spcPts val="1090"/>
              </a:lnSpc>
              <a:spcBef>
                <a:spcPts val="5"/>
              </a:spcBef>
              <a:buAutoNum type="arabicPeriod"/>
              <a:tabLst>
                <a:tab pos="513080" algn="l"/>
              </a:tabLst>
            </a:pPr>
            <a:r>
              <a:rPr sz="1000" spc="-5" dirty="0">
                <a:latin typeface="Times New Roman"/>
                <a:cs typeface="Times New Roman"/>
              </a:rPr>
              <a:t>Все </a:t>
            </a:r>
            <a:r>
              <a:rPr sz="1000" spc="-10" dirty="0">
                <a:latin typeface="Times New Roman"/>
                <a:cs typeface="Times New Roman"/>
              </a:rPr>
              <a:t>изделия </a:t>
            </a:r>
            <a:r>
              <a:rPr sz="1000" spc="-5" dirty="0">
                <a:latin typeface="Times New Roman"/>
                <a:cs typeface="Times New Roman"/>
              </a:rPr>
              <a:t>медицинского назначения, подлежащие контролю,  направляют в микробиологическую лабораторию в упаковке, в </a:t>
            </a:r>
            <a:r>
              <a:rPr sz="1000" dirty="0">
                <a:latin typeface="Times New Roman"/>
                <a:cs typeface="Times New Roman"/>
              </a:rPr>
              <a:t>которой  </a:t>
            </a:r>
            <a:r>
              <a:rPr sz="1000" spc="-5" dirty="0">
                <a:latin typeface="Times New Roman"/>
                <a:cs typeface="Times New Roman"/>
              </a:rPr>
              <a:t>осуществляли </a:t>
            </a:r>
            <a:r>
              <a:rPr sz="1000" dirty="0">
                <a:latin typeface="Times New Roman"/>
                <a:cs typeface="Times New Roman"/>
              </a:rPr>
              <a:t>их </a:t>
            </a:r>
            <a:r>
              <a:rPr sz="1000" spc="-5" dirty="0">
                <a:latin typeface="Times New Roman"/>
                <a:cs typeface="Times New Roman"/>
              </a:rPr>
              <a:t>стерилизацию, дополнительно заворачивают в сте-  рильную простыню или помещают в стерильную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наволочку.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3147</Words>
  <Application>Microsoft Office PowerPoint</Application>
  <PresentationFormat>Произвольный</PresentationFormat>
  <Paragraphs>203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санитарно-бактериологических исследований объектов окружающей среды, воздуха и контроля стерильности в лечебных организациях</dc:title>
  <dc:subject>МУК</dc:subject>
  <dc:creator>Миронов Андрей Юрьевич</dc:creator>
  <cp:lastModifiedBy>Ольга Денисова</cp:lastModifiedBy>
  <cp:revision>1</cp:revision>
  <dcterms:created xsi:type="dcterms:W3CDTF">2024-04-14T08:55:53Z</dcterms:created>
  <dcterms:modified xsi:type="dcterms:W3CDTF">2024-12-04T17:07:06Z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2018-03-20T00:00:00Z</vt:filetime>
  </property>
  <property fmtid="{D5CDD505-2E9C-101B-9397-08002B2CF9AE}" pid="3" name="Creator">
    <vt:lpwstr>Acrobat PDFMaker 11 для Word</vt:lpwstr>
  </property>
  <property fmtid="{D5CDD505-2E9C-101B-9397-08002B2CF9AE}" pid="4" name="LastSaved">
    <vt:filetime>2024-04-14T00:00:00Z</vt:filetime>
  </property>
</Properties>
</file>