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2" r:id="rId3"/>
    <p:sldId id="291" r:id="rId4"/>
    <p:sldId id="293" r:id="rId5"/>
    <p:sldId id="295" r:id="rId6"/>
    <p:sldId id="296" r:id="rId8"/>
    <p:sldId id="297" r:id="rId9"/>
    <p:sldId id="274" r:id="rId10"/>
    <p:sldId id="272" r:id="rId11"/>
    <p:sldId id="268" r:id="rId12"/>
    <p:sldId id="299" r:id="rId13"/>
    <p:sldId id="298" r:id="rId14"/>
    <p:sldId id="269" r:id="rId15"/>
    <p:sldId id="270" r:id="rId16"/>
    <p:sldId id="273" r:id="rId17"/>
    <p:sldId id="271" r:id="rId18"/>
    <p:sldId id="275" r:id="rId19"/>
    <p:sldId id="276" r:id="rId20"/>
    <p:sldId id="265" r:id="rId21"/>
    <p:sldId id="264" r:id="rId22"/>
    <p:sldId id="279" r:id="rId23"/>
    <p:sldId id="280" r:id="rId24"/>
    <p:sldId id="281" r:id="rId25"/>
    <p:sldId id="282" r:id="rId26"/>
    <p:sldId id="283" r:id="rId27"/>
    <p:sldId id="277" r:id="rId28"/>
    <p:sldId id="278" r:id="rId29"/>
    <p:sldId id="286" r:id="rId30"/>
    <p:sldId id="287" r:id="rId31"/>
    <p:sldId id="288" r:id="rId32"/>
    <p:sldId id="284" r:id="rId33"/>
    <p:sldId id="285" r:id="rId34"/>
    <p:sldId id="258" r:id="rId35"/>
    <p:sldId id="289" r:id="rId36"/>
    <p:sldId id="290" r:id="rId37"/>
    <p:sldId id="257" r:id="rId38"/>
    <p:sldId id="263" r:id="rId39"/>
    <p:sldId id="294" r:id="rId4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563"/>
  </p:normalViewPr>
  <p:slideViewPr>
    <p:cSldViewPr showGuides="1">
      <p:cViewPr>
        <p:scale>
          <a:sx n="70" d="100"/>
          <a:sy n="70" d="100"/>
        </p:scale>
        <p:origin x="-116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623B32-788A-4E59-96B7-84C025BA1D8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consultant.ru/document/cons_doc_LAW_350034/c950b447ec2203fc951c5c30f6b9d397865e62ee/" TargetMode="External"/><Relationship Id="rId8" Type="http://schemas.openxmlformats.org/officeDocument/2006/relationships/hyperlink" Target="https://www.consultant.ru/document/cons_doc_LAW_350706/1400972722b1beb468379575e616435e95edb993/" TargetMode="External"/><Relationship Id="rId7" Type="http://schemas.openxmlformats.org/officeDocument/2006/relationships/hyperlink" Target="https://www.consultant.ru/document/cons_doc_LAW_352871/" TargetMode="External"/><Relationship Id="rId6" Type="http://schemas.openxmlformats.org/officeDocument/2006/relationships/hyperlink" Target="https://www.consultant.ru/document/cons_doc_LAW_454688/" TargetMode="External"/><Relationship Id="rId5" Type="http://schemas.openxmlformats.org/officeDocument/2006/relationships/hyperlink" Target="https://www.consultant.ru/document/cons_doc_LAW_382320/7683e0fecedb51ebdff8192a5ae55cb78a6a8fb2/" TargetMode="External"/><Relationship Id="rId4" Type="http://schemas.openxmlformats.org/officeDocument/2006/relationships/hyperlink" Target="https://www.consultant.ru/document/cons_doc_LAW_419887/92d969e26a4326c5d02fa79b8f9cf4994ee5633b/" TargetMode="External"/><Relationship Id="rId3" Type="http://schemas.openxmlformats.org/officeDocument/2006/relationships/hyperlink" Target="https://www.consultant.ru/document/cons_doc_LAW_419887/dd6027e5f754deb456b92412779a367f72245983/" TargetMode="External"/><Relationship Id="rId24" Type="http://schemas.openxmlformats.org/officeDocument/2006/relationships/hyperlink" Target="https://www.consultant.ru/document/cons_doc_LAW_130246/c5c788684d3a29ca98c1618f90366887329e2c14/" TargetMode="External"/><Relationship Id="rId23" Type="http://schemas.openxmlformats.org/officeDocument/2006/relationships/hyperlink" Target="https://www.consultant.ru/document/cons_doc_LAW_117673/8a3de2057cf90b9f9593ea18b3c09c09ee822ab4/" TargetMode="External"/><Relationship Id="rId22" Type="http://schemas.openxmlformats.org/officeDocument/2006/relationships/hyperlink" Target="https://www.consultant.ru/document/cons_doc_LAW_130617/2dc9461262746c021a40a28a5bbacdc845e364b6/" TargetMode="External"/><Relationship Id="rId21" Type="http://schemas.openxmlformats.org/officeDocument/2006/relationships/hyperlink" Target="https://www.consultant.ru/document/cons_doc_LAW_146759/" TargetMode="External"/><Relationship Id="rId20" Type="http://schemas.openxmlformats.org/officeDocument/2006/relationships/hyperlink" Target="https://www.consultant.ru/document/cons_doc_LAW_153092/e944f24ae5df245a6eaf202dc90b6ca46fbd2fa1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s://www.consultant.ru/document/cons_doc_LAW_151106/7ec222752ca05c087dfdac4e8840784508dbbc3c/" TargetMode="External"/><Relationship Id="rId18" Type="http://schemas.openxmlformats.org/officeDocument/2006/relationships/hyperlink" Target="https://www.consultant.ru/document/cons_doc_LAW_187139/" TargetMode="External"/><Relationship Id="rId17" Type="http://schemas.openxmlformats.org/officeDocument/2006/relationships/hyperlink" Target="https://www.consultant.ru/document/cons_doc_LAW_196495/4a24c27874657e5aeaa0dbd95756b6e35d35e4cb/" TargetMode="External"/><Relationship Id="rId16" Type="http://schemas.openxmlformats.org/officeDocument/2006/relationships/hyperlink" Target="https://www.consultant.ru/document/cons_doc_LAW_221417/" TargetMode="External"/><Relationship Id="rId15" Type="http://schemas.openxmlformats.org/officeDocument/2006/relationships/hyperlink" Target="https://www.consultant.ru/document/cons_doc_LAW_376424/72f02e5668fae3b847d5520066f4701724f0b576/" TargetMode="External"/><Relationship Id="rId14" Type="http://schemas.openxmlformats.org/officeDocument/2006/relationships/hyperlink" Target="https://www.consultant.ru/document/cons_doc_LAW_345317/ff444db98f1a46c1298d4f261541ccabe96d4f50/" TargetMode="External"/><Relationship Id="rId13" Type="http://schemas.openxmlformats.org/officeDocument/2006/relationships/hyperlink" Target="https://www.consultant.ru/document/cons_doc_LAW_346496/b0b808db3478091a4199c324a87ab3cbc163ee8b/" TargetMode="External"/><Relationship Id="rId12" Type="http://schemas.openxmlformats.org/officeDocument/2006/relationships/hyperlink" Target="https://www.consultant.ru/document/cons_doc_LAW_349101/0e2f5ee3924000d3a3d2dcd744c6894b55dfbe22/" TargetMode="External"/><Relationship Id="rId11" Type="http://schemas.openxmlformats.org/officeDocument/2006/relationships/hyperlink" Target="https://www.consultant.ru/document/cons_doc_LAW_349287/3e1a58990de42a18a9dc1f4401429c115e859959/" TargetMode="External"/><Relationship Id="rId10" Type="http://schemas.openxmlformats.org/officeDocument/2006/relationships/hyperlink" Target="https://www.consultant.ru/document/cons_doc_LAW_159501/1dd68edf184d8e67c5431d0c0b008690a816dd6f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x-none" b="1" dirty="0"/>
              <a:t>3.5. Дезинфектология (дезинфекция, дезинсекция, дератизация, стерилизация)</a:t>
            </a:r>
            <a:endParaRPr lang="ru-RU" altLang="x-none" b="1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Наименование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Документ или орган, утвердивший санитарные требования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3"/>
              </a:rPr>
              <a:t>СанПиН 3.3686-21</a:t>
            </a:r>
            <a:r>
              <a:rPr lang="ru-RU" altLang="x-none" dirty="0"/>
              <a:t> "Санитарно-эпидемиологические требования по профилактике инфекционных болезней"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b="1" dirty="0"/>
              <a:t>Внимание!</a:t>
            </a:r>
            <a:r>
              <a:rPr lang="ru-RU" altLang="x-none" dirty="0"/>
              <a:t> Срок действия документа ограничен </a:t>
            </a:r>
            <a:r>
              <a:rPr lang="ru-RU" altLang="x-none" u="sng" dirty="0">
                <a:hlinkClick r:id="rId4"/>
              </a:rPr>
              <a:t>01.09.2027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Постановление Главного государственного санитарного врача РФ от 28.01.2021 N 4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5"/>
              </a:rPr>
              <a:t>МР 3.5/2.5.0226-20</a:t>
            </a:r>
            <a:r>
              <a:rPr lang="ru-RU" altLang="x-none" dirty="0"/>
              <a:t> "Санитарно-противоэпидемические (профилактические) мероприятия по обеспечению санитарно-эпидемиологической безопасности при перевозках пассажиров по муниципальным и межмуниципальным маршрутам автомобильным транспортом и городским наземным электрическим транспортом"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23.12.2020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6"/>
              </a:rPr>
              <a:t>МР 3.5.3.0299-22</a:t>
            </a:r>
            <a:r>
              <a:rPr lang="ru-RU" altLang="x-none" dirty="0"/>
              <a:t> "Дератизационные мероприятия в зимний период в очагах геморрагической лихорадки с почечным синдромом (ГЛПС)"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20.09.2022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Временное </a:t>
            </a:r>
            <a:r>
              <a:rPr lang="ru-RU" altLang="x-none" u="sng" dirty="0">
                <a:hlinkClick r:id="rId7"/>
              </a:rPr>
              <a:t>руководство</a:t>
            </a:r>
            <a:r>
              <a:rPr lang="ru-RU" altLang="x-none" dirty="0"/>
              <a:t> ВОЗ "Очистка и дезинфекция поверхностей окружающей среды в контексте эпидемии COVID-19"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Всемирная Организация Здравоохранения 15.05.2020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8"/>
              </a:rPr>
              <a:t>МР 3.1/3.5.0172/1-20</a:t>
            </a:r>
            <a:r>
              <a:rPr lang="ru-RU" altLang="x-none" dirty="0"/>
              <a:t> Рекомендации по применению средств индивидуальной защиты (в том числе многоразового использования) для различных категорий граждан при рисках инфицирования COVID-19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(письмо от 11.04.2020 N 02/6673-2020-32)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9"/>
              </a:rPr>
              <a:t>МР 3.1/3.5.0170/5-20</a:t>
            </a:r>
            <a:r>
              <a:rPr lang="ru-RU" altLang="x-none" dirty="0"/>
              <a:t> "Рекомендации по использованию и обработке защитной одежды и средств индивидуальной защиты при работе в контакте с больными COVID-19 (подозрительными на заболевание) либо при работе с биологическим материалом от таких пациентов"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(письмо от 09.04.2020 N 02/6475-2020-32)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0"/>
              </a:rPr>
              <a:t>МР 3.1.0170-20</a:t>
            </a:r>
            <a:r>
              <a:rPr lang="ru-RU" altLang="x-none" dirty="0"/>
              <a:t> "Эпидемиология и профилактика COVID-19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30.03.2020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1"/>
              </a:rPr>
              <a:t>МР 3.1/2.1.0170/1-20</a:t>
            </a:r>
            <a:r>
              <a:rPr lang="ru-RU" altLang="x-none" dirty="0"/>
              <a:t> "Рекомендации по проведению дезинфекционных мероприятий на открытых пространствах населенных пунктов и в многоквартирных жилых домах в целях недопущения распространения новой коронавирусной инфекции (COVID-19)"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(письмо от 03.04.2020 N 02/5925-2020-24)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2"/>
              </a:rPr>
              <a:t>Инструкция</a:t>
            </a:r>
            <a:r>
              <a:rPr lang="ru-RU" altLang="x-none" dirty="0"/>
              <a:t> о порядке проведения дезинфекционных мероприятий в целях профилактики новой коронавирусной инфекции в офисных помещениях организаций, временно приостановивших деятельность, или сотрудники которых перешли на дистанционную форму работы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(письмо от 27.03.2020 N 02/5210-2020-24)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Рекомендации</a:t>
            </a:r>
            <a:r>
              <a:rPr lang="ru-RU" altLang="x-none" dirty="0"/>
              <a:t> по проведению дезмероприятий в жилых помещениях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(письмо от 22.03.2020 N 02/4716-2020-27)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3"/>
              </a:rPr>
              <a:t>Рекомендации</a:t>
            </a:r>
            <a:r>
              <a:rPr lang="ru-RU" altLang="x-none" dirty="0"/>
              <a:t> по проведению профилактических и дезинфекционных мероприятий по предупреждению распространения новой коронавирусной инфекции в организациях общественного питания и пищеблоках образовательных организаций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(письмо от 14.02.2020 N 02/2230-2020-32)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4"/>
              </a:rPr>
              <a:t>Рекомендации</a:t>
            </a:r>
            <a:r>
              <a:rPr lang="ru-RU" altLang="x-none" dirty="0"/>
              <a:t> по проведению профилактических мероприятий и дезинфекции автотранспортных средств для перевозки пассажиров в целях недопущения распространения новой коронавирусной 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(письмо от 13.02.2020 N 02/2120-2020-32)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Инструкция</a:t>
            </a:r>
            <a:r>
              <a:rPr lang="ru-RU" altLang="x-none" dirty="0"/>
              <a:t> по проведению дезинфекционных мероприятий для профилактики заболеваний, вызываемых коронавирусами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(письма от 23.01.2020 N 02/770-2020-32, от 27.03.2020 N 02/5225-2020-24)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5"/>
              </a:rPr>
              <a:t>МУ 3.5.1.3674-20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Обеззараживание рук медицинских работников и кожных покровов пациентов при оказании медицинской помощи"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14.12.2020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6"/>
              </a:rPr>
              <a:t>МУ 3.5.1.3439-17</a:t>
            </a:r>
            <a:r>
              <a:rPr lang="ru-RU" altLang="x-none" dirty="0"/>
              <a:t> "Оценка чувствительности к дезинфицирующим средствам микроорганизмов, циркулирующих в медицинских организациях."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13.03.2017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0"/>
              </a:rPr>
              <a:t>МР 3.5.1.0113-16</a:t>
            </a:r>
            <a:r>
              <a:rPr lang="ru-RU" altLang="x-none" dirty="0"/>
              <a:t> "Использование перчаток для профилактики инфекций, связанных с оказанием медицинской помощи, в медицинских организациях"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02.09.2016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7"/>
              </a:rPr>
              <a:t>МР 3.5.2.0112-16</a:t>
            </a:r>
            <a:r>
              <a:rPr lang="ru-RU" altLang="x-none" dirty="0"/>
              <a:t> "Организация и проведение мероприятий по борьбе с насекомыми на воздушных и водных транспортных средствах, осуществляющих международные перевозки"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04.04.2016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0"/>
              </a:rPr>
              <a:t>МР 3.5.2.0110-16</a:t>
            </a:r>
            <a:r>
              <a:rPr lang="ru-RU" altLang="x-none" dirty="0"/>
              <a:t> "Организация и проведение мероприятий по энтомологическому мониторингу и регуляции численности кровососущих комаров Aedes aegypty и Aedes albopictus"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09.03.2016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0"/>
              </a:rPr>
              <a:t>МР 3.5.1.0109-16</a:t>
            </a:r>
            <a:r>
              <a:rPr lang="ru-RU" altLang="x-none" dirty="0"/>
              <a:t> "Дезинфекционный режим в медицинских организациях в целях профилактики лихорадки Зика"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09.03.2016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8"/>
              </a:rPr>
              <a:t>МР 3.5.1.0103-15</a:t>
            </a:r>
            <a:r>
              <a:rPr lang="ru-RU" altLang="x-none" dirty="0"/>
              <a:t> "Методические рекомендации по применению метода аэрозольной дезинфекции в медицинских организациях"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06.04.2015, 28.09.2015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0"/>
              </a:rPr>
              <a:t>МР 3.5.1.0101-15</a:t>
            </a:r>
            <a:r>
              <a:rPr lang="ru-RU" altLang="x-none" dirty="0"/>
              <a:t> "Биологический метод дезинфекции с использованием бактериофагов"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27.05.2015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0"/>
              </a:rPr>
              <a:t>МР 3.5.1.0100-15</a:t>
            </a:r>
            <a:r>
              <a:rPr lang="ru-RU" altLang="x-none" dirty="0"/>
              <a:t> "Применение установок импульсного ультрафиолетового излучения сплошного спектра в медицинских организациях"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26.05.2015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рекомендации</a:t>
            </a:r>
            <a:r>
              <a:rPr lang="ru-RU" altLang="x-none" dirty="0"/>
              <a:t> по проведению дезинфекции, дератизации, дезинсекции на территориях, подвергшихся подтоплению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Письмо Роспотребнадзора от 03.09.2013 N 01/10033-13-27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9"/>
              </a:rPr>
              <a:t>МУ 3.5.3104-13</a:t>
            </a:r>
            <a:r>
              <a:rPr lang="ru-RU" altLang="x-none" dirty="0"/>
              <a:t> "Организация и проведение дезинфекционных мероприятий при энтеровирусных (неполио) инфекциях"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20.08.2013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20"/>
              </a:rPr>
              <a:t>МУ 3.5.1.3082-13</a:t>
            </a:r>
            <a:r>
              <a:rPr lang="ru-RU" altLang="x-none" dirty="0"/>
              <a:t> "Дезинфекционные мероприятия при сибирской язве у людей"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21.07.2013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21"/>
              </a:rPr>
              <a:t>МР 3.5.0071-13</a:t>
            </a:r>
            <a:r>
              <a:rPr lang="ru-RU" altLang="x-none" dirty="0"/>
              <a:t> "Организация и проведение дезинфекционных мероприятий на различных объектах в период проведения массовых мероприятий"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24.05.2013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22"/>
              </a:rPr>
              <a:t>МУ 3.5.3011-12</a:t>
            </a:r>
            <a:r>
              <a:rPr lang="ru-RU" altLang="x-none" dirty="0"/>
              <a:t> "Неспецифическая профилактика клещевого вирусного энцефалита и иксодовых клещевых боррелиозов"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04.04.2012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3.5.1.2958-11</a:t>
            </a:r>
            <a:r>
              <a:rPr lang="ru-RU" altLang="x-none" dirty="0"/>
              <a:t> "Дезинфекционные мероприятия при псевдотуберкулезе и кишечном иерсиниозе"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29.07.2011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3.5.3.2949-11</a:t>
            </a:r>
            <a:r>
              <a:rPr lang="ru-RU" altLang="x-none" dirty="0"/>
              <a:t> "Борьба с грызунами в населенных пунктах, на железнодорожном, водном, воздушном транспорте"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27.07.2011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рекомендации </a:t>
            </a:r>
            <a:r>
              <a:rPr lang="ru-RU" altLang="x-none" u="sng" dirty="0">
                <a:hlinkClick r:id="rId10"/>
              </a:rPr>
              <a:t>МР 3.5.0026-11</a:t>
            </a:r>
            <a:r>
              <a:rPr lang="ru-RU" altLang="x-none" dirty="0"/>
              <a:t> "Методические рекомендации по оценке эффективности и безопасности специальной одежды для защиты людей от членистоногих, вредящих здоровью человека"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01.07.2011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3.5.2644-10</a:t>
            </a:r>
            <a:r>
              <a:rPr lang="ru-RU" altLang="x-none" dirty="0"/>
              <a:t> "Организация и проведение дезинфекционных мероприятий при дерматомикозах"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02.06.2010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3.5.2596-10</a:t>
            </a:r>
            <a:r>
              <a:rPr lang="ru-RU" altLang="x-none" dirty="0"/>
              <a:t> "Методы изучения и оценки туберкулоцидной активности дезинфицирующих средств"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29.03.2010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3.1.2565-09</a:t>
            </a:r>
            <a:r>
              <a:rPr lang="ru-RU" altLang="x-none" dirty="0"/>
              <a:t> "Проведение экстренных мероприятий по дезинсекции и дератизации в природных очагах чумы на территории Российской Федерации"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01.12.2009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3.1/3.5.2497-09</a:t>
            </a:r>
            <a:r>
              <a:rPr lang="ru-RU" altLang="x-none" dirty="0"/>
              <a:t> "Организация и проведение противоэпидемических и дезинфекционных мероприятий при натуральной оспе"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07.04.2009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Руководство </a:t>
            </a:r>
            <a:r>
              <a:rPr lang="ru-RU" altLang="x-none" u="sng" dirty="0">
                <a:hlinkClick r:id="rId10"/>
              </a:rPr>
              <a:t>Р 3.5.2.2487-09</a:t>
            </a:r>
            <a:r>
              <a:rPr lang="ru-RU" altLang="x-none" dirty="0"/>
              <a:t> "Руководство по медицинской дезинсекции"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26.02.2009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3.5.2435-09</a:t>
            </a:r>
            <a:r>
              <a:rPr lang="ru-RU" altLang="x-none" dirty="0"/>
              <a:t> "Методы изучения и оценки спороцидной активности дезинфицирующих и стерилизующих средств"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20.01.2009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3.5.2431-08</a:t>
            </a:r>
            <a:r>
              <a:rPr lang="ru-RU" altLang="x-none" dirty="0"/>
              <a:t> "Изучение и оценка вирулицидной активности дезинфицирующих средств"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13.12.2008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3.5.2.2358-08</a:t>
            </a:r>
            <a:r>
              <a:rPr lang="ru-RU" altLang="x-none" dirty="0"/>
              <a:t> "Определение уровня чувствительности синантропных насекомых к инсектицидам"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Роспотребнадзор 04.05.2008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Руководство </a:t>
            </a:r>
            <a:r>
              <a:rPr lang="ru-RU" altLang="x-none" u="sng" dirty="0">
                <a:hlinkClick r:id="rId23"/>
              </a:rPr>
              <a:t>Р 3.5.1904-04</a:t>
            </a:r>
            <a:r>
              <a:rPr lang="ru-RU" altLang="x-none" dirty="0"/>
              <a:t> "Использование ультрафиолетового бактерицидного излучения для обеззараживания воздуха в помещениях"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04.03.2004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рекомендации</a:t>
            </a:r>
            <a:r>
              <a:rPr lang="ru-RU" altLang="x-none" dirty="0"/>
              <a:t> по применению современных педикулицидных средств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РФ 18.12.2003 N 11-7/15-09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 3.5.2.1759-03</a:t>
            </a:r>
            <a:r>
              <a:rPr lang="ru-RU" altLang="x-none" dirty="0"/>
              <a:t> "Методы определения эффективности инсектицидов, акарицидов, регуляторов развития и репеллентов, используемых в медицинской дезинсекции"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28.09.2003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Руководство </a:t>
            </a:r>
            <a:r>
              <a:rPr lang="ru-RU" altLang="x-none" u="sng" dirty="0">
                <a:hlinkClick r:id="rId10"/>
              </a:rPr>
              <a:t>Р 2.6.4/3.5.4.1040-01</a:t>
            </a:r>
            <a:r>
              <a:rPr lang="ru-RU" altLang="x-none" dirty="0"/>
              <a:t> "Общие требования к технологическому регламенту радиационной стерилизации изделий медицинского назначения однократного применения"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РФ 28.05.2001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рекомендации</a:t>
            </a:r>
            <a:r>
              <a:rPr lang="ru-RU" altLang="x-none" dirty="0"/>
              <a:t> по организации борьбы с крысиным клещом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РФ 11.04.2001 N 11-3/130-09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и методам контроля качества дезинфицирующего средства "ВЕЛТОДЕЗ" (ЗАО "Велт", Россия) для целей дезинфекции и предстерилизационной очистки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Департамент госсанэпиднадзора Минздрава РФ 19.07.2000 N 11-3/163-09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и методам контроля качества дезинфицирующего средства "ВЕЛТОЛЕН-ЭКСТРА" (ЗАО "Велт", Россия) для целей дезинфекции и предстерилизационной очистки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Департамент госсанэпиднадзора Минздрава РФ 19.07.2000 N 11-3/162-09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средства "ВЕЛТОЛЕН" (ЗАО "Велт", Россия) для целей дезинфекции и предстерилизационной очистки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Департамент госсанэпиднадзора Минздрава РФ 13.05.1999 N 1100/1229-99-113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рекомендации</a:t>
            </a:r>
            <a:r>
              <a:rPr lang="ru-RU" altLang="x-none" dirty="0"/>
              <a:t> по ускоренному определению устойчивости бактерий к дезинфекционным средствам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Департамент госсанэпиднадзора Минздрава РФ 10.01.2000 N 1100/27-0-117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24"/>
              </a:rPr>
              <a:t>МУ 3.5.736-99</a:t>
            </a:r>
            <a:r>
              <a:rPr lang="ru-RU" altLang="x-none" dirty="0"/>
              <a:t> "Технология обработки белья в медицинских учреждениях"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Главный государственный санитарный врач РФ 16.03.1999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 указания </a:t>
            </a:r>
            <a:r>
              <a:rPr lang="ru-RU" altLang="x-none" u="sng" dirty="0">
                <a:hlinkClick r:id="rId10"/>
              </a:rPr>
              <a:t>МУ-287-113</a:t>
            </a:r>
            <a:r>
              <a:rPr lang="ru-RU" altLang="x-none" dirty="0"/>
              <a:t> "Методические указания по дезинфекции, предстерилизационной очистке и стерилизации изделий медицинского назначения"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РФ 30.12.1998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Инструкция</a:t>
            </a:r>
            <a:r>
              <a:rPr lang="ru-RU" altLang="x-none" dirty="0"/>
              <a:t> по дезинфекции и дезинсекции в паровоздушноформалиновых, паровых и комбинированных дезинфекционных камерах и в воздушных дезинсекционных камерах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Госкомсанэпиднадзор РФ 22.07.1996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бактерицидных ламп для обеззараживания воздуха и поверхностей в помещениях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Минздравмедпром РФ 28.02.1995 N 11-16/03-06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электрохимически активированных растворов натрия хлорида (анолит, католит), вырабатываемых в устройстве ЭХА-30, для целей дезинфекции, предстерилизационной очистки и стерилизации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18.09.1991 N 15-6/22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ДСГК для целей дезинфекции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23.07.1991 N 15-6/17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борьбе с серой крысой в каменноугольных шахтах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27.09.1989 N 15/16-19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изготовлению и применению вазелиновой пасты для борьбы с серыми крысами (Вазкум)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от 08.08.1989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ДСГК для целей дезинфекции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от 23.07.1991 N 15-6/17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"Виркона" для дезинфекции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от 14.07.1991 N 15-6/16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рекомендации</a:t>
            </a:r>
            <a:r>
              <a:rPr lang="ru-RU" altLang="x-none" dirty="0"/>
              <a:t> по организации централизованных стерилизационных в лечебно-профилактических учреждениях" (извлечение)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Главное эпидемиологическое управление Минздрава СССР 21.12.1989, Главное управление организации медицинской помощи Минздрава СССР 01.02.1990 N 15-6/8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контролю работы паровых и воздушных стерилизаторов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от 28.02.1991 N 15/6-5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этилфенацин-пасты для борьбы с грызунами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от 21.01.1990 N 15-6/4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Грилена для целей дезинфекции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от 03.07.1989 N 15/6-17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средства полисепт для дезинфекции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от 22.12.1989 N 15-6/31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"Эпидемиология и профилактика вирусного гепатита А и вирусного гепатита ни А, ни В с фекально-оральным механизмом передачи возбудителя";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"Эпидемиология и профилактика вирусных гепатитов В, дельта, ни А, ни В с парентеральным механизмом передачи возбудителя";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"Средства и методы дезинфекции и стерилизации";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"Клиника, диагностика, лечение и исходы вирусных гепатитов у взрослых и детей"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Приказ Минздрава СССР от 12.07.1989 N 408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организации и проведению дезинфекции при кишечных инфекциях бактериальной этиологии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от 18.04.1989 N 15-6/12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раствора гипохлорита натрия, получаемого в электрохимической установке ЭЛМА-1, для дезинфекции в лечебно-профилактических учреждениях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15.02.1989 N 15-6/5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рекомендации</a:t>
            </a:r>
            <a:r>
              <a:rPr lang="ru-RU" altLang="x-none" dirty="0"/>
              <a:t> "Контактная биомикроскопия и микрофлюориметрия кожи в диагностике дерматозов"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14.10.1987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борьбе с грызунами в жилых домах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05.08.1987 N 26-6/43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стерилизации ксенобиопротезов раствором глутарового альдегида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Управление по внедрению новых лексредств и медтехники Минздрава СССР 10.09.1986, Главное управление карантинных инфекций Минздрава СССР от 19.09.1986 N 28-6/26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рекомендации</a:t>
            </a:r>
            <a:r>
              <a:rPr lang="ru-RU" altLang="x-none" dirty="0"/>
              <a:t> по применению ингибиторов коррозии в процессе предстерилизационной очистки изделий медицинского назначения из металла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30.04.1986 N 28-6/16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Борьба</a:t>
            </a:r>
            <a:r>
              <a:rPr lang="ru-RU" altLang="x-none" dirty="0"/>
              <a:t> с мухами на животноводческих фермах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Госагропром СССР, 1986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предстерилизационной очистке изделий медицинского назначения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08.06.1982 N 28-6/13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стерилизации некоторых гемосорбентов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Управление по внедрению новых лексредств и медтехники Минздрава СССР 26.01.1984, Главное управление карантинных инфекций Минздрава СССР от 28.12.1983 N 28-6/5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борьбе с серой крысой (Rattus norvegicus Berk) в природных очагах иктерогеморрагического лептоспироза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09.06.1984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Временные 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борьбе с обыкновенными полевками на овощебазах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13.02.1984 N 28-6/4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Номенклатура</a:t>
            </a:r>
            <a:r>
              <a:rPr lang="ru-RU" altLang="x-none" dirty="0"/>
              <a:t> и единицы измерения профилактических дезинфекционных работ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31.12.1981 N 28-6/10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хлордезина для дезинфекции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24.12.1980 N 28-16/6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рекомендации</a:t>
            </a:r>
            <a:r>
              <a:rPr lang="ru-RU" altLang="x-none" dirty="0"/>
              <a:t> по применению дезоксона-1 для дезинфекции и стерилизации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24.12.1980 N 28-15/6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хлорцина для дезинфекции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24.12.1980 N 28-13/6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контролю стерильности медицинских изделий, стерилизованных радиационным способом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Приказ Минздрава СССР, Минмедпрома СССР от 17.09.1979 N 964/410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Временные 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трихлоризоциануровой кислоты для целей дезинфекции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27.08.1979 N 282-85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Методические </a:t>
            </a:r>
            <a:r>
              <a:rPr lang="ru-RU" altLang="x-none" u="sng" dirty="0">
                <a:hlinkClick r:id="rId10"/>
              </a:rPr>
              <a:t>указания</a:t>
            </a:r>
            <a:r>
              <a:rPr lang="ru-RU" altLang="x-none" dirty="0"/>
              <a:t> по применению калиевой и натриевой солей дихлоризоциануровой кислоты для целей дезинфекции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23.06.1977 N 1754-77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Наставление</a:t>
            </a:r>
            <a:r>
              <a:rPr lang="ru-RU" altLang="x-none" dirty="0"/>
              <a:t> по аэрозольной дезинфекции яичной и мясной тары на птицефабриках, в птицеводческих хозяйствах и на таро-ремонтных заводах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Минсельхоз СССР 26.12.1975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Временная </a:t>
            </a:r>
            <a:r>
              <a:rPr lang="ru-RU" altLang="x-none" u="sng" dirty="0">
                <a:hlinkClick r:id="rId10"/>
              </a:rPr>
              <a:t>инструкция</a:t>
            </a:r>
            <a:r>
              <a:rPr lang="ru-RU" altLang="x-none" dirty="0"/>
              <a:t> по организации и методике борьбы с домовыми мышами в строениях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29.12.1971 N 946-71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Инструкция</a:t>
            </a:r>
            <a:r>
              <a:rPr lang="ru-RU" altLang="x-none" dirty="0"/>
              <a:t> по борьбе с грызунами в каменноугольных шахтах и городской канализации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07.04.1970 N 849-70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Инструкция</a:t>
            </a:r>
            <a:r>
              <a:rPr lang="ru-RU" altLang="x-none" dirty="0"/>
              <a:t> по применению постоянных мест отравления грызунов на морских судах и в портах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26.07.1967 N 681-67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Инструкция</a:t>
            </a:r>
            <a:r>
              <a:rPr lang="ru-RU" altLang="x-none" dirty="0"/>
              <a:t> по борьбе с мухами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07.03.1951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u="sng" dirty="0">
                <a:hlinkClick r:id="rId10"/>
              </a:rPr>
              <a:t>Инструкция</a:t>
            </a:r>
            <a:r>
              <a:rPr lang="ru-RU" altLang="x-none" dirty="0"/>
              <a:t> по дезинфекции при заболеваниях холерой</a:t>
            </a:r>
            <a:endParaRPr lang="ru-RU" altLang="x-none" dirty="0"/>
          </a:p>
          <a:p>
            <a:pPr lvl="0" eaLnBrk="1" fontAlgn="t" hangingPunct="1">
              <a:spcBef>
                <a:spcPct val="0"/>
              </a:spcBef>
            </a:pPr>
            <a:r>
              <a:rPr lang="ru-RU" altLang="x-none" dirty="0"/>
              <a:t>Минздрав СССР 21.04.1948</a:t>
            </a:r>
            <a:endParaRPr lang="ru-RU" altLang="x-none" dirty="0"/>
          </a:p>
          <a:p>
            <a:pPr lvl="0" eaLnBrk="1" hangingPunct="1">
              <a:spcBef>
                <a:spcPct val="0"/>
              </a:spcBef>
            </a:pPr>
            <a:endParaRPr lang="ru-RU" altLang="x-none" dirty="0"/>
          </a:p>
        </p:txBody>
      </p:sp>
      <p:sp>
        <p:nvSpPr>
          <p:cNvPr id="4096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x-none" dirty="0"/>
              <a:t>Образец заголовка</a:t>
            </a:r>
            <a:endParaRPr lang="ru-RU" altLang="x-none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x-none" dirty="0"/>
              <a:t>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ru-RU" altLang="x-non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wmf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://www.medprofedu.ru/" TargetMode="External"/><Relationship Id="rId4" Type="http://schemas.openxmlformats.org/officeDocument/2006/relationships/hyperlink" Target="mailto:opk@medprofedu.ru" TargetMode="External"/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consultant.ru/document/cons_doc_LAW_454688/" TargetMode="External"/><Relationship Id="rId3" Type="http://schemas.openxmlformats.org/officeDocument/2006/relationships/hyperlink" Target="https://www.consultant.ru/document/cons_doc_LAW_382320/7683e0fecedb51ebdff8192a5ae55cb78a6a8fb2/" TargetMode="External"/><Relationship Id="rId2" Type="http://schemas.openxmlformats.org/officeDocument/2006/relationships/hyperlink" Target="https://www.consultant.ru/document/cons_doc_LAW_419887/92d969e26a4326c5d02fa79b8f9cf4994ee5633b/" TargetMode="External"/><Relationship Id="rId1" Type="http://schemas.openxmlformats.org/officeDocument/2006/relationships/hyperlink" Target="https://www.consultant.ru/document/cons_doc_LAW_419887/dd6027e5f754deb456b92412779a367f72245983/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consultant.ru/document/cons_doc_LAW_376424/72f02e5668fae3b847d5520066f4701724f0b576/" TargetMode="External"/><Relationship Id="rId2" Type="http://schemas.openxmlformats.org/officeDocument/2006/relationships/hyperlink" Target="https://www.consultant.ru/document/cons_doc_LAW_350034/c950b447ec2203fc951c5c30f6b9d397865e62ee/" TargetMode="External"/><Relationship Id="rId1" Type="http://schemas.openxmlformats.org/officeDocument/2006/relationships/hyperlink" Target="https://www.consultant.ru/document/cons_doc_LAW_350706/1400972722b1beb468379575e616435e95edb99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4475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bject 3"/>
          <p:cNvSpPr txBox="1"/>
          <p:nvPr/>
        </p:nvSpPr>
        <p:spPr>
          <a:xfrm>
            <a:off x="187325" y="1544638"/>
            <a:ext cx="8947150" cy="1246188"/>
          </a:xfrm>
          <a:prstGeom prst="rect">
            <a:avLst/>
          </a:prstGeom>
        </p:spPr>
        <p:txBody>
          <a:bodyPr lIns="82936" tIns="131316" rIns="82936" bIns="41469"/>
          <a:lstStyle>
            <a:lvl1pPr algn="ctr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" marR="0" lvl="0" indent="0" algn="ctr" defTabSz="1007745" rtl="0" eaLnBrk="1" fontAlgn="base" latinLnBrk="0" hangingPunct="1">
              <a:lnSpc>
                <a:spcPct val="100000"/>
              </a:lnSpc>
              <a:spcBef>
                <a:spcPts val="103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Кафедра инфекционных болезней и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эпидемиологии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ru-RU" sz="2900" b="1" i="0" u="none" strike="noStrike" kern="1200" cap="none" spc="0" normalizeH="0" baseline="0" noProof="0" dirty="0">
              <a:ln>
                <a:noFill/>
              </a:ln>
              <a:solidFill>
                <a:srgbClr val="006FB8"/>
              </a:solidFill>
              <a:effectLst/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  <a:p>
            <a:pPr marL="11430" marR="0" lvl="0" indent="0" algn="ctr" defTabSz="1007745" rtl="0" eaLnBrk="1" fontAlgn="base" latinLnBrk="0" hangingPunct="1">
              <a:lnSpc>
                <a:spcPct val="100000"/>
              </a:lnSpc>
              <a:spcBef>
                <a:spcPts val="103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900" b="1" i="0" u="none" strike="noStrike" kern="1200" cap="none" spc="0" normalizeH="0" baseline="0" noProof="0" dirty="0">
              <a:ln>
                <a:noFill/>
              </a:ln>
              <a:solidFill>
                <a:srgbClr val="006FB8"/>
              </a:solidFill>
              <a:effectLst/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2" name="Рисунок 10"/>
          <p:cNvPicPr>
            <a:picLocks noChangeAspect="1"/>
          </p:cNvPicPr>
          <p:nvPr/>
        </p:nvPicPr>
        <p:blipFill>
          <a:blip r:embed="rId2"/>
          <a:srcRect l="25761" t="10706" r="27187" b="82242"/>
          <a:stretch>
            <a:fillRect/>
          </a:stretch>
        </p:blipFill>
        <p:spPr>
          <a:xfrm>
            <a:off x="652463" y="358775"/>
            <a:ext cx="5029200" cy="103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object 4"/>
          <p:cNvSpPr txBox="1"/>
          <p:nvPr/>
        </p:nvSpPr>
        <p:spPr>
          <a:xfrm>
            <a:off x="968375" y="6327775"/>
            <a:ext cx="2609850" cy="288925"/>
          </a:xfrm>
          <a:prstGeom prst="rect">
            <a:avLst/>
          </a:prstGeom>
          <a:noFill/>
          <a:ln w="9525">
            <a:noFill/>
          </a:ln>
        </p:spPr>
        <p:txBody>
          <a:bodyPr lIns="0" tIns="6335" rIns="0" bIns="0">
            <a:spAutoFit/>
          </a:bodyPr>
          <a:p>
            <a:pPr marL="12700">
              <a:lnSpc>
                <a:spcPct val="102000"/>
              </a:lnSpc>
              <a:spcBef>
                <a:spcPts val="50"/>
              </a:spcBef>
            </a:pPr>
            <a:r>
              <a:rPr lang="ru-RU" alt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object 3"/>
          <p:cNvSpPr txBox="1"/>
          <p:nvPr/>
        </p:nvSpPr>
        <p:spPr bwMode="auto">
          <a:xfrm>
            <a:off x="153988" y="2492375"/>
            <a:ext cx="8826500" cy="17208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 lIns="82936" tIns="131316" rIns="82936" bIns="41469"/>
          <a:lstStyle>
            <a:lvl1pPr marL="11430" defTabSz="1006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6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6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6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6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" marR="0" lvl="0" indent="0" algn="ctr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1430" marR="0" lvl="0" indent="0" algn="ctr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ДЕЗИНФЕКТОЛОГИЯ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3005138" y="4992688"/>
            <a:ext cx="5627688" cy="4210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lIns="82936" tIns="41469" rIns="82936" bIns="414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Цикл ПК для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врачей,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144 часа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lang="ru-RU" altLang="x-none" sz="3200" b="1" dirty="0">
                <a:solidFill>
                  <a:srgbClr val="FF0000"/>
                </a:solidFill>
              </a:rPr>
              <a:t>Организация дезинфекционных мероприятий в медицинских организациях </a:t>
            </a:r>
            <a:endParaRPr lang="ru-RU" altLang="x-none" sz="3200" b="1" dirty="0">
              <a:solidFill>
                <a:srgbClr val="FF0000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altLang="x-none" dirty="0"/>
              <a:t>3540. В целях профилактики ИСМП в МО осуществляют дезинфекционные и стерилизационные мероприятия, которые включают в себя работы по профилактической и очаговой дезинфекции, дезинсекции, дератизации, а также, дезинфекции, предстерилизационной очистке и стерилизации медицинских изделий.</a:t>
            </a:r>
            <a:endParaRPr lang="ru-RU" altLang="x-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endParaRPr lang="ru-RU" altLang="x-none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07950" y="115888"/>
            <a:ext cx="9036050" cy="6010275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ru-RU" altLang="x-none" dirty="0"/>
              <a:t>3549. </a:t>
            </a:r>
            <a:r>
              <a:rPr lang="ru-RU" altLang="x-none" sz="2800" b="1" dirty="0">
                <a:solidFill>
                  <a:srgbClr val="FF0000"/>
                </a:solidFill>
              </a:rPr>
              <a:t>Плановую профилактическую дезинфекцию </a:t>
            </a:r>
            <a:r>
              <a:rPr lang="ru-RU" altLang="x-none" dirty="0"/>
              <a:t>в МО проводят систематически с целью снижения микробной обсемененности объектов внутрибольничной среды и предупреждения возможности накопления микроорганизмов; </a:t>
            </a:r>
            <a:endParaRPr dirty="0"/>
          </a:p>
          <a:p>
            <a:pPr marL="0" indent="0" eaLnBrk="1" hangingPunct="1">
              <a:buNone/>
            </a:pPr>
            <a:r>
              <a:rPr lang="ru-RU" altLang="x-none" dirty="0"/>
              <a:t>предупреждения распространения микроорганизмов через медицинские изделия, руки медицинского персонала и кожные покровы пациентов, поверхности в помещениях, приборы, оборудование, предметы ухода за больными, воздух иные; </a:t>
            </a:r>
            <a:endParaRPr dirty="0"/>
          </a:p>
          <a:p>
            <a:pPr marL="0" indent="0" eaLnBrk="1" hangingPunct="1">
              <a:buNone/>
            </a:pPr>
            <a:r>
              <a:rPr lang="ru-RU" altLang="x-none" dirty="0"/>
              <a:t>освобождения помещений МО и окружающей территории от членистоногих и грызунов.</a:t>
            </a:r>
            <a:endParaRPr lang="ru-RU" altLang="x-non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/>
          <p:nvPr/>
        </p:nvSpPr>
        <p:spPr>
          <a:xfrm>
            <a:off x="250825" y="1773238"/>
            <a:ext cx="2376488" cy="4751387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 anchorCtr="0">
            <a:flatTx/>
          </a:bodyPr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/>
          <p:nvPr/>
        </p:nvSpPr>
        <p:spPr>
          <a:xfrm>
            <a:off x="3492500" y="1773238"/>
            <a:ext cx="2376488" cy="4751387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 anchorCtr="0">
            <a:flatTx/>
          </a:bodyPr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3316" name="Rectangle 4"/>
          <p:cNvSpPr/>
          <p:nvPr/>
        </p:nvSpPr>
        <p:spPr>
          <a:xfrm>
            <a:off x="6227763" y="1773238"/>
            <a:ext cx="2447925" cy="1295400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 anchorCtr="0">
            <a:flatTx/>
          </a:bodyPr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3317" name="Rectangle 5"/>
          <p:cNvSpPr/>
          <p:nvPr/>
        </p:nvSpPr>
        <p:spPr>
          <a:xfrm>
            <a:off x="1187450" y="333375"/>
            <a:ext cx="6264275" cy="647700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 anchorCtr="0">
            <a:flatTx/>
          </a:bodyPr>
          <a:p>
            <a:pPr algn="ctr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3318" name="Rectangle 6"/>
          <p:cNvSpPr/>
          <p:nvPr/>
        </p:nvSpPr>
        <p:spPr>
          <a:xfrm>
            <a:off x="3708400" y="1125538"/>
            <a:ext cx="1655763" cy="57467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 anchorCtr="0">
            <a:flatTx/>
          </a:bodyPr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3319" name="Rectangle 7"/>
          <p:cNvSpPr/>
          <p:nvPr/>
        </p:nvSpPr>
        <p:spPr>
          <a:xfrm>
            <a:off x="6300788" y="1125538"/>
            <a:ext cx="1873250" cy="57467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 anchorCtr="0">
            <a:flatTx/>
          </a:bodyPr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3320" name="Rectangle 8"/>
          <p:cNvSpPr/>
          <p:nvPr/>
        </p:nvSpPr>
        <p:spPr>
          <a:xfrm>
            <a:off x="900113" y="1125538"/>
            <a:ext cx="1511300" cy="57467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 anchorCtr="0">
            <a:flatTx/>
          </a:bodyPr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3321" name="Rectangle 9"/>
          <p:cNvSpPr/>
          <p:nvPr/>
        </p:nvSpPr>
        <p:spPr>
          <a:xfrm>
            <a:off x="900113" y="325438"/>
            <a:ext cx="7559675" cy="1076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ru-RU" altLang="x-none" sz="3200" b="1" dirty="0">
                <a:latin typeface="Arial" panose="020B0604020202020204" pitchFamily="34" charset="0"/>
              </a:rPr>
              <a:t>   </a:t>
            </a:r>
            <a:r>
              <a:rPr lang="ru-RU" altLang="x-none" sz="3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Средства</a:t>
            </a:r>
            <a:r>
              <a:rPr lang="ru-RU" altLang="x-none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altLang="x-none" sz="3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дезинфекции</a:t>
            </a:r>
            <a:endParaRPr lang="ru-RU" altLang="x-none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ru-RU" altLang="x-none" sz="3200" dirty="0">
              <a:latin typeface="Arial" panose="020B0604020202020204" pitchFamily="34" charset="0"/>
            </a:endParaRPr>
          </a:p>
        </p:txBody>
      </p:sp>
      <p:graphicFrame>
        <p:nvGraphicFramePr>
          <p:cNvPr id="13322" name="Таблица 13321"/>
          <p:cNvGraphicFramePr/>
          <p:nvPr/>
        </p:nvGraphicFramePr>
        <p:xfrm>
          <a:off x="250825" y="1125538"/>
          <a:ext cx="8569325" cy="5543550"/>
        </p:xfrm>
        <a:graphic>
          <a:graphicData uri="http://schemas.openxmlformats.org/drawingml/2006/table">
            <a:tbl>
              <a:tblPr/>
              <a:tblGrid>
                <a:gridCol w="2855913"/>
                <a:gridCol w="2905125"/>
                <a:gridCol w="2808287"/>
              </a:tblGrid>
              <a:tr h="5619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</a:t>
                      </a:r>
                      <a:endParaRPr lang="ru-RU" altLang="x-none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</a:t>
                      </a:r>
                      <a:endParaRPr lang="ru-RU" altLang="x-none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altLang="x-none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</a:t>
                      </a:r>
                      <a:endParaRPr lang="ru-RU" altLang="x-none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1.механическая очистка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1. кислоты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1.микробы- антогонисты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солнечный свет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2. щёлочи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2.термофильные микобы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УФЛ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3. хлоросодержащие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1600" b="1" dirty="0">
                        <a:solidFill>
                          <a:schemeClr val="bg1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сухой жар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4. фенолы и креоны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1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перегретый пар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5. формальдегид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1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кипячение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6. соли тяжёлых металов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1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высушивание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7. препараты других 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групп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1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гамма лучи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8. моющие средства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1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ультразвук</a:t>
                      </a:r>
                      <a:endParaRPr lang="ru-RU" altLang="x-non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1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1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x-none" sz="2800" dirty="0"/>
              <a:t>Основные требования предъявляемые к дезинфектантам</a:t>
            </a:r>
            <a:endParaRPr lang="ru-RU" altLang="x-none" sz="2800" dirty="0"/>
          </a:p>
        </p:txBody>
      </p:sp>
      <p:sp>
        <p:nvSpPr>
          <p:cNvPr id="14339" name="Rectangle 3"/>
          <p:cNvSpPr/>
          <p:nvPr/>
        </p:nvSpPr>
        <p:spPr>
          <a:xfrm>
            <a:off x="179388" y="1277938"/>
            <a:ext cx="8856662" cy="49387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lang="ru-RU" altLang="x-none" sz="1800" dirty="0">
                <a:latin typeface="Tahoma" panose="020B0604030504040204" pitchFamily="34" charset="0"/>
              </a:rPr>
              <a:t>       </a:t>
            </a:r>
            <a:endParaRPr lang="ru-RU" altLang="x-none" sz="1800" dirty="0">
              <a:latin typeface="Tahoma" panose="020B0604030504040204" pitchFamily="34" charset="0"/>
            </a:endParaRPr>
          </a:p>
          <a:p>
            <a:r>
              <a:rPr lang="ru-RU" altLang="x-none" sz="1800" dirty="0">
                <a:latin typeface="Tahoma" panose="020B0604030504040204" pitchFamily="34" charset="0"/>
              </a:rPr>
              <a:t>           </a:t>
            </a:r>
            <a:r>
              <a:rPr lang="ru-RU" altLang="x-none" sz="2000" dirty="0">
                <a:latin typeface="Tahoma" panose="020B0604030504040204" pitchFamily="34" charset="0"/>
              </a:rPr>
              <a:t>-  обладать достаточной бактерицидностью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не иметь стойкого неприятного запаха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хорошо растворяться в воде или давать с ней стойкие       		эмульсии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проявлять дезинфицирующее действие в любой среде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не портить обрабатываемые предметы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быть доступным и  дешевым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удобными при транспортировке 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обладать высокой стабильностью при хранении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обладать низкой токсичностью для человека, 			сельскохозяйственных животных и птицы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обладать низкой коррозионной активностью в отношении 		различных конструктивных материалов</a:t>
            </a:r>
            <a:endParaRPr lang="ru-RU" altLang="x-none" sz="2000" dirty="0">
              <a:latin typeface="Tahoma" panose="020B0604030504040204" pitchFamily="34" charset="0"/>
            </a:endParaRPr>
          </a:p>
          <a:p>
            <a:r>
              <a:rPr lang="ru-RU" altLang="x-none" sz="2000" dirty="0">
                <a:latin typeface="Tahoma" panose="020B0604030504040204" pitchFamily="34" charset="0"/>
              </a:rPr>
              <a:t>          -  наиболее важным показателем является экологическая 		безопасность</a:t>
            </a:r>
            <a:endParaRPr lang="ru-RU" altLang="x-none" sz="20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0" y="-53975"/>
            <a:ext cx="9036050" cy="6988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lang="ru-RU" altLang="x-none" sz="2000" b="1" dirty="0">
                <a:latin typeface="Tahoma" panose="020B0604030504040204" pitchFamily="34" charset="0"/>
              </a:rPr>
              <a:t>Химические дезинфектанты</a:t>
            </a:r>
            <a:endParaRPr lang="ru-RU" altLang="x-none" sz="2000" b="1" dirty="0">
              <a:latin typeface="Tahoma" panose="020B0604030504040204" pitchFamily="34" charset="0"/>
            </a:endParaRPr>
          </a:p>
          <a:p>
            <a:pPr algn="ctr"/>
            <a:r>
              <a:rPr sz="1800" dirty="0">
                <a:latin typeface="Tahoma" panose="020B0604030504040204" pitchFamily="34" charset="0"/>
              </a:rPr>
              <a:t>    </a:t>
            </a:r>
            <a:r>
              <a:rPr lang="ru-RU" altLang="x-none" sz="1800" dirty="0">
                <a:latin typeface="Tahoma" panose="020B0604030504040204" pitchFamily="34" charset="0"/>
              </a:rPr>
              <a:t>1). </a:t>
            </a:r>
            <a:r>
              <a:rPr lang="ru-RU" altLang="x-none" sz="1800" b="1" dirty="0">
                <a:latin typeface="Tahoma" panose="020B0604030504040204" pitchFamily="34" charset="0"/>
              </a:rPr>
              <a:t>Кислоты </a:t>
            </a:r>
            <a:r>
              <a:rPr lang="ru-RU" altLang="x-none" sz="1800" dirty="0">
                <a:latin typeface="Tahoma" panose="020B0604030504040204" pitchFamily="34" charset="0"/>
              </a:rPr>
              <a:t>(соляная, молочная, муравьиная, уксусная, щавелевая, надуксусная, дезоксан).</a:t>
            </a:r>
            <a:endParaRPr lang="ru-RU" altLang="x-none" sz="1800" dirty="0">
              <a:latin typeface="Tahoma" panose="020B0604030504040204" pitchFamily="34" charset="0"/>
            </a:endParaRPr>
          </a:p>
          <a:p>
            <a:pPr algn="ctr"/>
            <a:endParaRPr lang="ru-RU" altLang="x-none" sz="1800" dirty="0">
              <a:latin typeface="Tahoma" panose="020B0604030504040204" pitchFamily="34" charset="0"/>
            </a:endParaRPr>
          </a:p>
          <a:p>
            <a:pPr algn="ctr"/>
            <a:r>
              <a:rPr lang="ru-RU" altLang="x-none" sz="1800" dirty="0">
                <a:latin typeface="Tahoma" panose="020B0604030504040204" pitchFamily="34" charset="0"/>
              </a:rPr>
              <a:t>2). </a:t>
            </a:r>
            <a:r>
              <a:rPr lang="ru-RU" altLang="x-none" sz="1800" b="1" dirty="0">
                <a:latin typeface="Tahoma" panose="020B0604030504040204" pitchFamily="34" charset="0"/>
              </a:rPr>
              <a:t>Щелочи</a:t>
            </a:r>
            <a:r>
              <a:rPr lang="ru-RU" altLang="x-none" sz="1800" dirty="0">
                <a:latin typeface="Tahoma" panose="020B0604030504040204" pitchFamily="34" charset="0"/>
              </a:rPr>
              <a:t> (едкий натр, едкое кали, гашеная известь- пушонка, </a:t>
            </a:r>
            <a:endParaRPr sz="1800" dirty="0">
              <a:latin typeface="Tahoma" panose="020B0604030504040204" pitchFamily="34" charset="0"/>
            </a:endParaRPr>
          </a:p>
          <a:p>
            <a:pPr algn="ctr"/>
            <a:r>
              <a:rPr sz="1800" dirty="0">
                <a:latin typeface="Tahoma" panose="020B0604030504040204" pitchFamily="34" charset="0"/>
              </a:rPr>
              <a:t>                </a:t>
            </a:r>
            <a:r>
              <a:rPr lang="ru-RU" altLang="x-none" sz="1800" dirty="0">
                <a:latin typeface="Tahoma" panose="020B0604030504040204" pitchFamily="34" charset="0"/>
              </a:rPr>
              <a:t>кальцинированная (двууглекислая сода), карбонат калия (поташ), демп (комплексное соединение) и др.</a:t>
            </a:r>
            <a:endParaRPr lang="ru-RU" altLang="x-none" sz="1800" dirty="0">
              <a:latin typeface="Tahoma" panose="020B0604030504040204" pitchFamily="34" charset="0"/>
            </a:endParaRPr>
          </a:p>
          <a:p>
            <a:pPr algn="ctr"/>
            <a:endParaRPr lang="ru-RU" altLang="x-none" sz="1800" dirty="0">
              <a:latin typeface="Tahoma" panose="020B0604030504040204" pitchFamily="34" charset="0"/>
            </a:endParaRPr>
          </a:p>
          <a:p>
            <a:pPr algn="ctr"/>
            <a:r>
              <a:rPr sz="1800" dirty="0">
                <a:latin typeface="Tahoma" panose="020B0604030504040204" pitchFamily="34" charset="0"/>
              </a:rPr>
              <a:t>            </a:t>
            </a:r>
            <a:r>
              <a:rPr lang="ru-RU" altLang="x-none" sz="1800" dirty="0">
                <a:latin typeface="Tahoma" panose="020B0604030504040204" pitchFamily="34" charset="0"/>
              </a:rPr>
              <a:t>3). </a:t>
            </a:r>
            <a:r>
              <a:rPr lang="ru-RU" altLang="x-none" sz="1800" b="1" dirty="0">
                <a:latin typeface="Tahoma" panose="020B0604030504040204" pitchFamily="34" charset="0"/>
              </a:rPr>
              <a:t>Хлорсодержащие препараты</a:t>
            </a:r>
            <a:r>
              <a:rPr lang="ru-RU" altLang="x-none" sz="1800" dirty="0">
                <a:latin typeface="Tahoma" panose="020B0604030504040204" pitchFamily="34" charset="0"/>
              </a:rPr>
              <a:t> (хлорная известь - получается путем</a:t>
            </a:r>
            <a:endParaRPr sz="1800" dirty="0">
              <a:latin typeface="Tahoma" panose="020B0604030504040204" pitchFamily="34" charset="0"/>
            </a:endParaRPr>
          </a:p>
          <a:p>
            <a:pPr algn="ctr"/>
            <a:r>
              <a:rPr sz="1800" dirty="0">
                <a:latin typeface="Tahoma" panose="020B0604030504040204" pitchFamily="34" charset="0"/>
              </a:rPr>
              <a:t>        </a:t>
            </a:r>
            <a:r>
              <a:rPr lang="ru-RU" altLang="x-none" sz="1800" dirty="0">
                <a:latin typeface="Tahoma" panose="020B0604030504040204" pitchFamily="34" charset="0"/>
              </a:rPr>
              <a:t> </a:t>
            </a:r>
            <a:r>
              <a:rPr sz="1800" dirty="0">
                <a:latin typeface="Tahoma" panose="020B0604030504040204" pitchFamily="34" charset="0"/>
              </a:rPr>
              <a:t> </a:t>
            </a:r>
            <a:r>
              <a:rPr lang="ru-RU" altLang="x-none" sz="1800" dirty="0">
                <a:latin typeface="Tahoma" panose="020B0604030504040204" pitchFamily="34" charset="0"/>
              </a:rPr>
              <a:t>пропускания газа-хлора через гашеную известь \пушенку\, содержит не</a:t>
            </a:r>
            <a:endParaRPr sz="1800" dirty="0">
              <a:latin typeface="Tahoma" panose="020B0604030504040204" pitchFamily="34" charset="0"/>
            </a:endParaRPr>
          </a:p>
          <a:p>
            <a:pPr algn="ctr"/>
            <a:r>
              <a:rPr sz="1800" dirty="0">
                <a:latin typeface="Tahoma" panose="020B0604030504040204" pitchFamily="34" charset="0"/>
              </a:rPr>
              <a:t>         </a:t>
            </a:r>
            <a:r>
              <a:rPr lang="ru-RU" altLang="x-none" sz="1800" dirty="0">
                <a:latin typeface="Tahoma" panose="020B0604030504040204" pitchFamily="34" charset="0"/>
              </a:rPr>
              <a:t> </a:t>
            </a:r>
            <a:r>
              <a:rPr sz="1800" dirty="0">
                <a:latin typeface="Tahoma" panose="020B0604030504040204" pitchFamily="34" charset="0"/>
              </a:rPr>
              <a:t> </a:t>
            </a:r>
            <a:r>
              <a:rPr lang="ru-RU" altLang="x-none" sz="1800" dirty="0">
                <a:latin typeface="Tahoma" panose="020B0604030504040204" pitchFamily="34" charset="0"/>
              </a:rPr>
              <a:t>менее 25% активного хлора, гипохлорит кальция, хлорамины, </a:t>
            </a:r>
            <a:endParaRPr sz="1800" dirty="0">
              <a:latin typeface="Tahoma" panose="020B0604030504040204" pitchFamily="34" charset="0"/>
            </a:endParaRPr>
          </a:p>
          <a:p>
            <a:pPr algn="ctr"/>
            <a:r>
              <a:rPr sz="1800" dirty="0">
                <a:latin typeface="Tahoma" panose="020B0604030504040204" pitchFamily="34" charset="0"/>
              </a:rPr>
              <a:t>             </a:t>
            </a:r>
            <a:r>
              <a:rPr lang="ru-RU" altLang="x-none" sz="1800" dirty="0">
                <a:latin typeface="Tahoma" panose="020B0604030504040204" pitchFamily="34" charset="0"/>
              </a:rPr>
              <a:t>производные гидантиона, соли изоциануровой кислоты, однохлористый йод.и др</a:t>
            </a:r>
            <a:endParaRPr lang="ru-RU" altLang="x-none" sz="1800" dirty="0">
              <a:latin typeface="Tahoma" panose="020B0604030504040204" pitchFamily="34" charset="0"/>
            </a:endParaRPr>
          </a:p>
          <a:p>
            <a:pPr algn="ctr"/>
            <a:endParaRPr sz="1800" dirty="0">
              <a:latin typeface="Tahoma" panose="020B0604030504040204" pitchFamily="34" charset="0"/>
            </a:endParaRPr>
          </a:p>
          <a:p>
            <a:pPr algn="ctr"/>
            <a:r>
              <a:rPr lang="ru-RU" altLang="x-none" sz="1800" dirty="0">
                <a:latin typeface="Tahoma" panose="020B0604030504040204" pitchFamily="34" charset="0"/>
              </a:rPr>
              <a:t>4). </a:t>
            </a:r>
            <a:r>
              <a:rPr lang="ru-RU" altLang="x-none" sz="1800" b="1" dirty="0">
                <a:latin typeface="Tahoma" panose="020B0604030504040204" pitchFamily="34" charset="0"/>
              </a:rPr>
              <a:t>Фенолы и крезолы</a:t>
            </a:r>
            <a:r>
              <a:rPr lang="ru-RU" altLang="x-none" sz="1800" dirty="0">
                <a:latin typeface="Tahoma" panose="020B0604030504040204" pitchFamily="34" charset="0"/>
              </a:rPr>
              <a:t> (фенол, крезол, феносмолин, креолин).</a:t>
            </a:r>
            <a:endParaRPr sz="1800" dirty="0">
              <a:latin typeface="Tahoma" panose="020B0604030504040204" pitchFamily="34" charset="0"/>
            </a:endParaRPr>
          </a:p>
          <a:p>
            <a:pPr algn="ctr"/>
            <a:r>
              <a:rPr sz="1800" dirty="0">
                <a:latin typeface="Tahoma" panose="020B0604030504040204" pitchFamily="34" charset="0"/>
              </a:rPr>
              <a:t>  </a:t>
            </a:r>
            <a:endParaRPr sz="1800" dirty="0">
              <a:latin typeface="Tahoma" panose="020B0604030504040204" pitchFamily="34" charset="0"/>
            </a:endParaRPr>
          </a:p>
          <a:p>
            <a:pPr algn="ctr"/>
            <a:r>
              <a:rPr sz="1800" dirty="0">
                <a:latin typeface="Tahoma" panose="020B0604030504040204" pitchFamily="34" charset="0"/>
              </a:rPr>
              <a:t>   </a:t>
            </a:r>
            <a:r>
              <a:rPr lang="ru-RU" altLang="x-none" sz="1800" dirty="0">
                <a:latin typeface="Tahoma" panose="020B0604030504040204" pitchFamily="34" charset="0"/>
              </a:rPr>
              <a:t>5). </a:t>
            </a:r>
            <a:r>
              <a:rPr lang="ru-RU" altLang="x-none" sz="1800" b="1" dirty="0">
                <a:latin typeface="Tahoma" panose="020B0604030504040204" pitchFamily="34" charset="0"/>
              </a:rPr>
              <a:t>(Форм)альдегиды</a:t>
            </a:r>
            <a:r>
              <a:rPr lang="ru-RU" altLang="x-none" sz="1800" dirty="0">
                <a:latin typeface="Tahoma" panose="020B0604030504040204" pitchFamily="34" charset="0"/>
              </a:rPr>
              <a:t> (формалин, пароформ, метафор, паросод, </a:t>
            </a:r>
            <a:endParaRPr lang="ru-RU" altLang="x-none" sz="1800" dirty="0">
              <a:latin typeface="Tahoma" panose="020B0604030504040204" pitchFamily="34" charset="0"/>
            </a:endParaRPr>
          </a:p>
          <a:p>
            <a:pPr algn="ctr"/>
            <a:r>
              <a:rPr lang="ru-RU" altLang="x-none" sz="1800" dirty="0">
                <a:latin typeface="Tahoma" panose="020B0604030504040204" pitchFamily="34" charset="0"/>
              </a:rPr>
              <a:t>фоспар и др.)</a:t>
            </a:r>
            <a:endParaRPr sz="1800" dirty="0">
              <a:latin typeface="Tahoma" panose="020B0604030504040204" pitchFamily="34" charset="0"/>
            </a:endParaRPr>
          </a:p>
          <a:p>
            <a:pPr algn="ctr"/>
            <a:r>
              <a:rPr lang="ru-RU" altLang="x-none" sz="1800" dirty="0">
                <a:latin typeface="Tahoma" panose="020B0604030504040204" pitchFamily="34" charset="0"/>
              </a:rPr>
              <a:t>6). </a:t>
            </a:r>
            <a:r>
              <a:rPr lang="ru-RU" altLang="x-none" sz="1800" b="1" dirty="0">
                <a:latin typeface="Tahoma" panose="020B0604030504040204" pitchFamily="34" charset="0"/>
              </a:rPr>
              <a:t>Соли тяжелых металлов</a:t>
            </a:r>
            <a:r>
              <a:rPr lang="ru-RU" altLang="x-none" sz="1800" dirty="0">
                <a:latin typeface="Tahoma" panose="020B0604030504040204" pitchFamily="34" charset="0"/>
              </a:rPr>
              <a:t> (медный купорос).</a:t>
            </a:r>
            <a:endParaRPr sz="1800" dirty="0">
              <a:latin typeface="Tahoma" panose="020B0604030504040204" pitchFamily="34" charset="0"/>
            </a:endParaRPr>
          </a:p>
          <a:p>
            <a:pPr algn="ctr"/>
            <a:endParaRPr lang="ru-RU" altLang="x-none" sz="1800" dirty="0">
              <a:latin typeface="Tahoma" panose="020B0604030504040204" pitchFamily="34" charset="0"/>
            </a:endParaRPr>
          </a:p>
          <a:p>
            <a:pPr algn="ctr"/>
            <a:r>
              <a:rPr sz="1800" dirty="0">
                <a:latin typeface="Tahoma" panose="020B0604030504040204" pitchFamily="34" charset="0"/>
              </a:rPr>
              <a:t>         </a:t>
            </a:r>
            <a:r>
              <a:rPr lang="ru-RU" altLang="x-none" sz="1800" dirty="0">
                <a:latin typeface="Tahoma" panose="020B0604030504040204" pitchFamily="34" charset="0"/>
              </a:rPr>
              <a:t>   7). </a:t>
            </a:r>
            <a:r>
              <a:rPr lang="ru-RU" altLang="x-none" sz="1800" b="1" dirty="0">
                <a:latin typeface="Tahoma" panose="020B0604030504040204" pitchFamily="34" charset="0"/>
              </a:rPr>
              <a:t>Препараты других групп (</a:t>
            </a:r>
            <a:r>
              <a:rPr lang="ru-RU" altLang="x-none" sz="1800" dirty="0">
                <a:latin typeface="Tahoma" panose="020B0604030504040204" pitchFamily="34" charset="0"/>
              </a:rPr>
              <a:t>спирты, иодоформ, оксиды, соединения брома).</a:t>
            </a:r>
            <a:endParaRPr lang="ru-RU" altLang="x-none" sz="1800" dirty="0">
              <a:latin typeface="Tahoma" panose="020B0604030504040204" pitchFamily="34" charset="0"/>
            </a:endParaRPr>
          </a:p>
          <a:p>
            <a:pPr algn="ctr"/>
            <a:r>
              <a:rPr lang="ru-RU" altLang="x-none" sz="1800" dirty="0">
                <a:latin typeface="Tahoma" panose="020B0604030504040204" pitchFamily="34" charset="0"/>
              </a:rPr>
              <a:t>8). </a:t>
            </a:r>
            <a:r>
              <a:rPr lang="ru-RU" altLang="x-none" sz="1800" b="1" dirty="0">
                <a:latin typeface="Tahoma" panose="020B0604030504040204" pitchFamily="34" charset="0"/>
              </a:rPr>
              <a:t>Моющие средства</a:t>
            </a:r>
            <a:r>
              <a:rPr lang="ru-RU" altLang="x-none" sz="1800" dirty="0">
                <a:latin typeface="Tahoma" panose="020B0604030504040204" pitchFamily="34" charset="0"/>
              </a:rPr>
              <a:t>.</a:t>
            </a:r>
            <a:endParaRPr sz="1800" dirty="0">
              <a:latin typeface="Tahoma" panose="020B0604030504040204" pitchFamily="34" charset="0"/>
            </a:endParaRPr>
          </a:p>
          <a:p>
            <a:pPr algn="ctr"/>
            <a:endParaRPr sz="1800" dirty="0">
              <a:latin typeface="Tahoma" panose="020B0604030504040204" pitchFamily="34" charset="0"/>
            </a:endParaRPr>
          </a:p>
          <a:p>
            <a:pPr algn="ctr"/>
            <a:endParaRPr lang="ru-RU" altLang="x-none" sz="1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333375"/>
            <a:ext cx="8856663" cy="6477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Дезинфекция</a:t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0" y="16033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ru-RU" altLang="x-none" dirty="0">
              <a:latin typeface="Arial" panose="020B0604020202020204" pitchFamily="34" charset="0"/>
            </a:endParaRPr>
          </a:p>
        </p:txBody>
      </p:sp>
      <p:graphicFrame>
        <p:nvGraphicFramePr>
          <p:cNvPr id="16388" name="Таблица 16387"/>
          <p:cNvGraphicFramePr/>
          <p:nvPr/>
        </p:nvGraphicFramePr>
        <p:xfrm>
          <a:off x="457200" y="993775"/>
          <a:ext cx="8229600" cy="6340475"/>
        </p:xfrm>
        <a:graphic>
          <a:graphicData uri="http://schemas.openxmlformats.org/drawingml/2006/table">
            <a:tbl>
              <a:tblPr/>
              <a:tblGrid>
                <a:gridCol w="4116388"/>
                <a:gridCol w="4113212"/>
              </a:tblGrid>
              <a:tr h="1066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endParaRPr lang="ru-RU" altLang="x-none" sz="3200" b="1" dirty="0">
                        <a:latin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x-none" sz="3200" b="1" dirty="0">
                        <a:latin typeface="Times New Roman" panose="02020603050405020304" pitchFamily="18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</a:t>
                      </a:r>
                      <a:endParaRPr lang="ru-RU" altLang="x-none" sz="3200" b="1" dirty="0">
                        <a:latin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x-none" sz="3200" b="1" dirty="0">
                        <a:latin typeface="Times New Roman" panose="02020603050405020304" pitchFamily="18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Влажный</a:t>
                      </a:r>
                      <a:endParaRPr lang="ru-RU" altLang="x-none" sz="2400" b="1" dirty="0"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Бьющей струёй, факельное распыление , опрыскивание,погружение в раствор</a:t>
                      </a:r>
                      <a:endParaRPr lang="ru-RU" altLang="x-none" sz="2400" b="1" dirty="0"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Сухой                                                                </a:t>
                      </a:r>
                      <a:endParaRPr lang="ru-RU" altLang="x-none" sz="2400" b="1" dirty="0"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Посыпка порошками,опыливание дез.посолочные смеси.</a:t>
                      </a:r>
                      <a:endParaRPr lang="ru-RU" altLang="x-none" sz="2400" b="1" dirty="0"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Аэрозольный</a:t>
                      </a:r>
                      <a:endParaRPr lang="ru-RU" altLang="x-none" sz="2400" b="1" dirty="0"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Аппаратный, безаппаратный</a:t>
                      </a:r>
                      <a:endParaRPr lang="ru-RU" altLang="x-none" sz="2400" b="1" dirty="0"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Газовый</a:t>
                      </a:r>
                      <a:endParaRPr lang="ru-RU" altLang="x-none" sz="2400" b="1" dirty="0"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Камерный, под искусственным покрытием</a:t>
                      </a:r>
                      <a:endParaRPr lang="ru-RU" altLang="x-none" sz="2400" b="1" dirty="0"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2800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ru-RU" altLang="x-none" sz="2800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Механизмы и аппараты применяемые для дезинфекции</a:t>
            </a:r>
            <a:endParaRPr kumimoji="0" 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1600200" y="2743200"/>
            <a:ext cx="7086600" cy="45339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altLang="x-none" dirty="0"/>
              <a:t>Специализированные дезинфекционные машины</a:t>
            </a:r>
            <a:endParaRPr lang="ru-RU" altLang="x-none" dirty="0"/>
          </a:p>
          <a:p>
            <a:pPr eaLnBrk="1" hangingPunct="1"/>
            <a:r>
              <a:rPr lang="ru-RU" altLang="x-none" dirty="0"/>
              <a:t>Аппараты для обработки кожного покрова животных</a:t>
            </a:r>
            <a:endParaRPr lang="ru-RU" altLang="x-none" dirty="0"/>
          </a:p>
          <a:p>
            <a:pPr eaLnBrk="1" hangingPunct="1"/>
            <a:r>
              <a:rPr lang="ru-RU" altLang="x-none" dirty="0"/>
              <a:t>Аэрозольные генераторы</a:t>
            </a:r>
            <a:endParaRPr lang="ru-RU" altLang="x-none" dirty="0"/>
          </a:p>
          <a:p>
            <a:pPr eaLnBrk="1" hangingPunct="1"/>
            <a:r>
              <a:rPr lang="ru-RU" altLang="x-none" dirty="0"/>
              <a:t>Дезинфекционные камеры</a:t>
            </a:r>
            <a:endParaRPr lang="ru-RU" altLang="x-non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lIns="91440" tIns="45720" rIns="91440" bIns="45720" numCol="1" rtlCol="0" anchor="ctr" anchorCtr="0" compatLnSpc="1"/>
          <a:p>
            <a:pPr eaLnBrk="1" hangingPunct="1"/>
            <a:r>
              <a:rPr lang="ru-RU" altLang="x-none" sz="4000" b="1" dirty="0">
                <a:cs typeface="Times New Roman" panose="02020603050405020304" pitchFamily="18" charset="0"/>
              </a:rPr>
              <a:t>Организация и техника проведения дезинфекции</a:t>
            </a:r>
            <a:r>
              <a:rPr lang="ru-RU" altLang="x-none" sz="4000" dirty="0"/>
              <a:t> </a:t>
            </a:r>
            <a:endParaRPr lang="ru-RU" altLang="x-none" sz="40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95400"/>
            <a:ext cx="7848600" cy="4267200"/>
          </a:xfrm>
        </p:spPr>
        <p:txBody>
          <a:bodyPr vert="horz" wrap="square" lIns="91440" tIns="45720" rIns="91440" bIns="45720" numCol="1" rtlCol="0" anchor="t" anchorCtr="0" compatLnSpc="1"/>
          <a:p>
            <a:pPr eaLnBrk="1" hangingPunct="1">
              <a:lnSpc>
                <a:spcPct val="70000"/>
              </a:lnSpc>
            </a:pPr>
            <a:r>
              <a:rPr lang="ru-RU" alt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2600" b="1" dirty="0">
                <a:cs typeface="Times New Roman" panose="02020603050405020304" pitchFamily="18" charset="0"/>
              </a:rPr>
              <a:t>Механическая очистка</a:t>
            </a:r>
            <a:endParaRPr lang="ru-RU" altLang="x-none" sz="26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altLang="x-none" sz="1900" b="1" dirty="0">
                <a:cs typeface="Times New Roman" panose="02020603050405020304" pitchFamily="18" charset="0"/>
              </a:rPr>
              <a:t>увлажнение водой или дезсредством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 </a:t>
            </a:r>
            <a:r>
              <a:rPr lang="ru-RU" altLang="x-none" sz="1900" b="1" dirty="0">
                <a:cs typeface="Times New Roman" panose="02020603050405020304" pitchFamily="18" charset="0"/>
              </a:rPr>
              <a:t>тщательная механическая очистка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 </a:t>
            </a:r>
            <a:r>
              <a:rPr lang="ru-RU" altLang="x-none" sz="1900" b="1" dirty="0">
                <a:cs typeface="Times New Roman" panose="02020603050405020304" pitchFamily="18" charset="0"/>
              </a:rPr>
              <a:t>гидроочистка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x-none" sz="2600" b="1" dirty="0">
                <a:cs typeface="Times New Roman" panose="02020603050405020304" pitchFamily="18" charset="0"/>
              </a:rPr>
              <a:t>Собственно дезинфекция</a:t>
            </a:r>
            <a:endParaRPr lang="ru-RU" altLang="x-none" sz="26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altLang="x-none" sz="2600" b="1" dirty="0">
                <a:latin typeface="Times New Roman" panose="02020603050405020304" pitchFamily="18" charset="0"/>
              </a:rPr>
              <a:t> </a:t>
            </a:r>
            <a:r>
              <a:rPr lang="ru-RU" altLang="x-non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altLang="x-none" sz="1900" b="1" dirty="0">
                <a:latin typeface="Times New Roman" panose="02020603050405020304" pitchFamily="18" charset="0"/>
              </a:rPr>
              <a:t>  </a:t>
            </a:r>
            <a:r>
              <a:rPr lang="ru-RU" altLang="x-none" sz="1900" b="1" dirty="0">
                <a:cs typeface="Times New Roman" panose="02020603050405020304" pitchFamily="18" charset="0"/>
              </a:rPr>
              <a:t>выбор дезсредства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altLang="x-none" sz="1900" b="1" dirty="0">
                <a:latin typeface="Times New Roman" panose="02020603050405020304" pitchFamily="18" charset="0"/>
              </a:rPr>
              <a:t> </a:t>
            </a: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altLang="x-none" sz="1900" b="1" dirty="0">
                <a:latin typeface="Times New Roman" panose="02020603050405020304" pitchFamily="18" charset="0"/>
              </a:rPr>
              <a:t>  </a:t>
            </a:r>
            <a:r>
              <a:rPr lang="ru-RU" altLang="x-none" sz="1900" b="1" dirty="0">
                <a:cs typeface="Times New Roman" panose="02020603050405020304" pitchFamily="18" charset="0"/>
              </a:rPr>
              <a:t>метод дезинфекции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ru-RU" altLang="x-none" sz="1900" b="1" dirty="0">
                <a:latin typeface="Times New Roman" panose="02020603050405020304" pitchFamily="18" charset="0"/>
              </a:rPr>
              <a:t> </a:t>
            </a: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900" b="1" dirty="0">
                <a:latin typeface="Times New Roman" panose="02020603050405020304" pitchFamily="18" charset="0"/>
              </a:rPr>
              <a:t>  </a:t>
            </a:r>
            <a:r>
              <a:rPr lang="ru-RU" altLang="x-none" sz="1900" b="1" dirty="0">
                <a:cs typeface="Times New Roman" panose="02020603050405020304" pitchFamily="18" charset="0"/>
              </a:rPr>
              <a:t>определ</a:t>
            </a:r>
            <a:r>
              <a:rPr lang="ru-RU" altLang="x-none" sz="1900" b="1" dirty="0">
                <a:latin typeface="Times New Roman" panose="02020603050405020304" pitchFamily="18" charset="0"/>
              </a:rPr>
              <a:t>ение</a:t>
            </a:r>
            <a:r>
              <a:rPr lang="ru-RU" altLang="x-none" sz="1900" b="1" dirty="0">
                <a:cs typeface="Times New Roman" panose="02020603050405020304" pitchFamily="18" charset="0"/>
              </a:rPr>
              <a:t> суммарн</a:t>
            </a:r>
            <a:r>
              <a:rPr lang="ru-RU" altLang="x-none" sz="1900" b="1" dirty="0">
                <a:latin typeface="Times New Roman" panose="02020603050405020304" pitchFamily="18" charset="0"/>
              </a:rPr>
              <a:t>ой </a:t>
            </a:r>
            <a:r>
              <a:rPr lang="ru-RU" altLang="x-none" sz="1900" b="1" dirty="0">
                <a:cs typeface="Times New Roman" panose="02020603050405020304" pitchFamily="18" charset="0"/>
              </a:rPr>
              <a:t>площад</a:t>
            </a:r>
            <a:r>
              <a:rPr lang="ru-RU" altLang="x-none" sz="1900" b="1" dirty="0">
                <a:latin typeface="Times New Roman" panose="02020603050405020304" pitchFamily="18" charset="0"/>
              </a:rPr>
              <a:t>и </a:t>
            </a:r>
            <a:r>
              <a:rPr lang="ru-RU" altLang="x-none" sz="1900" b="1" dirty="0">
                <a:cs typeface="Times New Roman" panose="02020603050405020304" pitchFamily="18" charset="0"/>
              </a:rPr>
              <a:t>помещения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altLang="x-none" sz="1900" b="1" dirty="0">
                <a:latin typeface="Times New Roman" panose="02020603050405020304" pitchFamily="18" charset="0"/>
              </a:rPr>
              <a:t>   </a:t>
            </a:r>
            <a:r>
              <a:rPr lang="ru-RU" altLang="x-none" sz="1900" b="1" dirty="0">
                <a:cs typeface="Times New Roman" panose="02020603050405020304" pitchFamily="18" charset="0"/>
              </a:rPr>
              <a:t>расч</a:t>
            </a:r>
            <a:r>
              <a:rPr lang="ru-RU" altLang="x-none" sz="1900" b="1" dirty="0">
                <a:latin typeface="Times New Roman" panose="02020603050405020304" pitchFamily="18" charset="0"/>
              </a:rPr>
              <a:t>ё</a:t>
            </a:r>
            <a:r>
              <a:rPr lang="ru-RU" altLang="x-none" sz="1900" b="1" dirty="0">
                <a:cs typeface="Times New Roman" panose="02020603050405020304" pitchFamily="18" charset="0"/>
              </a:rPr>
              <a:t>т обще</a:t>
            </a:r>
            <a:r>
              <a:rPr lang="ru-RU" altLang="x-none" sz="1900" b="1" dirty="0">
                <a:latin typeface="Times New Roman" panose="02020603050405020304" pitchFamily="18" charset="0"/>
              </a:rPr>
              <a:t>го</a:t>
            </a:r>
            <a:r>
              <a:rPr lang="ru-RU" altLang="x-none" sz="1900" b="1" dirty="0">
                <a:cs typeface="Times New Roman" panose="02020603050405020304" pitchFamily="18" charset="0"/>
              </a:rPr>
              <a:t> количество</a:t>
            </a:r>
            <a:r>
              <a:rPr lang="ru-RU" altLang="x-none" sz="1900" b="1" dirty="0">
                <a:latin typeface="Times New Roman" panose="02020603050405020304" pitchFamily="18" charset="0"/>
              </a:rPr>
              <a:t> </a:t>
            </a:r>
            <a:r>
              <a:rPr lang="ru-RU" altLang="x-none" sz="1900" b="1" dirty="0">
                <a:cs typeface="Times New Roman" panose="02020603050405020304" pitchFamily="18" charset="0"/>
              </a:rPr>
              <a:t>дезсредства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altLang="x-none" sz="1900" b="1" dirty="0">
                <a:latin typeface="Times New Roman" panose="02020603050405020304" pitchFamily="18" charset="0"/>
              </a:rPr>
              <a:t>   порядок </a:t>
            </a:r>
            <a:r>
              <a:rPr lang="ru-RU" altLang="x-none" sz="1900" b="1" dirty="0">
                <a:cs typeface="Times New Roman" panose="02020603050405020304" pitchFamily="18" charset="0"/>
              </a:rPr>
              <a:t>пров</a:t>
            </a:r>
            <a:r>
              <a:rPr lang="ru-RU" altLang="x-none" sz="1900" b="1" dirty="0">
                <a:latin typeface="Times New Roman" panose="02020603050405020304" pitchFamily="18" charset="0"/>
              </a:rPr>
              <a:t>едения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altLang="x-none" sz="1900" b="1" dirty="0">
                <a:latin typeface="Times New Roman" panose="02020603050405020304" pitchFamily="18" charset="0"/>
              </a:rPr>
              <a:t>   </a:t>
            </a:r>
            <a:r>
              <a:rPr lang="ru-RU" altLang="x-none" sz="1900" b="1" dirty="0">
                <a:cs typeface="Times New Roman" panose="02020603050405020304" pitchFamily="18" charset="0"/>
              </a:rPr>
              <a:t>экспозиция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altLang="x-none" sz="1900" b="1" dirty="0">
                <a:latin typeface="Times New Roman" panose="02020603050405020304" pitchFamily="18" charset="0"/>
              </a:rPr>
              <a:t>   </a:t>
            </a:r>
            <a:r>
              <a:rPr lang="ru-RU" altLang="x-none" sz="1900" b="1" dirty="0">
                <a:cs typeface="Times New Roman" panose="02020603050405020304" pitchFamily="18" charset="0"/>
              </a:rPr>
              <a:t>проветривание, мытье при необходимости нейтрализация дезсредств</a:t>
            </a:r>
            <a:endParaRPr lang="ru-RU" altLang="x-none" sz="19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x-none" sz="2600" b="1" dirty="0">
                <a:latin typeface="Times New Roman" panose="02020603050405020304" pitchFamily="18" charset="0"/>
              </a:rPr>
              <a:t> </a:t>
            </a:r>
            <a:r>
              <a:rPr lang="ru-RU" altLang="x-none" sz="2600" b="1" dirty="0">
                <a:cs typeface="Times New Roman" panose="02020603050405020304" pitchFamily="18" charset="0"/>
              </a:rPr>
              <a:t>Контроль качества</a:t>
            </a:r>
            <a:endParaRPr lang="ru-RU" altLang="x-none" sz="2600" b="1" dirty="0">
              <a:ea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vert="horz" wrap="square" lIns="91440" tIns="45720" rIns="91440" bIns="45720" numCol="1" rtlCol="0" anchor="ctr" anchorCtr="0" compatLnSpc="1"/>
          <a:p>
            <a:pPr eaLnBrk="1" hangingPunct="1"/>
            <a:r>
              <a:rPr lang="ru-RU" altLang="x-none" sz="4000" b="1" dirty="0">
                <a:cs typeface="Times New Roman" panose="02020603050405020304" pitchFamily="18" charset="0"/>
              </a:rPr>
              <a:t>Качество дезинфекции зависит от:</a:t>
            </a:r>
            <a:br>
              <a:rPr lang="ru-RU" altLang="x-none" sz="4000" dirty="0">
                <a:cs typeface="Times New Roman" panose="02020603050405020304" pitchFamily="18" charset="0"/>
              </a:rPr>
            </a:br>
            <a:endParaRPr lang="ru-RU" altLang="x-none" sz="4000" dirty="0">
              <a:ea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339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90000"/>
              </a:lnSpc>
            </a:pPr>
            <a:r>
              <a:rPr lang="ru-RU" altLang="x-none" dirty="0">
                <a:latin typeface="Times New Roman" panose="02020603050405020304" pitchFamily="18" charset="0"/>
              </a:rPr>
              <a:t> с</a:t>
            </a:r>
            <a:r>
              <a:rPr lang="ru-RU" altLang="x-none" dirty="0">
                <a:cs typeface="Times New Roman" panose="02020603050405020304" pitchFamily="18" charset="0"/>
              </a:rPr>
              <a:t>реды на (в) которой находятся микробы</a:t>
            </a:r>
            <a:endParaRPr lang="ru-RU" altLang="x-none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x-none" dirty="0">
                <a:latin typeface="Times New Roman" panose="02020603050405020304" pitchFamily="18" charset="0"/>
              </a:rPr>
              <a:t> </a:t>
            </a:r>
            <a:r>
              <a:rPr lang="ru-RU" altLang="x-none" dirty="0">
                <a:cs typeface="Times New Roman" panose="02020603050405020304" pitchFamily="18" charset="0"/>
              </a:rPr>
              <a:t>концентрации дезинфектанта</a:t>
            </a:r>
            <a:endParaRPr lang="ru-RU" altLang="x-none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x-none" dirty="0">
                <a:cs typeface="Times New Roman" panose="02020603050405020304" pitchFamily="18" charset="0"/>
              </a:rPr>
              <a:t> температуры воздействия</a:t>
            </a:r>
            <a:endParaRPr lang="ru-RU" altLang="x-none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x-none" dirty="0">
                <a:cs typeface="Times New Roman" panose="02020603050405020304" pitchFamily="18" charset="0"/>
              </a:rPr>
              <a:t> способа обеззараживания</a:t>
            </a:r>
            <a:endParaRPr lang="ru-RU" altLang="x-none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x-none" dirty="0">
                <a:cs typeface="Times New Roman" panose="02020603050405020304" pitchFamily="18" charset="0"/>
              </a:rPr>
              <a:t> кратности нанесения дезраствора </a:t>
            </a:r>
            <a:endParaRPr lang="ru-RU" altLang="x-none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x-none" dirty="0">
                <a:cs typeface="Times New Roman" panose="02020603050405020304" pitchFamily="18" charset="0"/>
              </a:rPr>
              <a:t> количество нанесенного раствора на</a:t>
            </a:r>
            <a:r>
              <a:rPr lang="ru-RU" altLang="x-none" dirty="0">
                <a:latin typeface="Times New Roman" panose="02020603050405020304" pitchFamily="18" charset="0"/>
              </a:rPr>
              <a:t> 	единиц</a:t>
            </a:r>
            <a:r>
              <a:rPr lang="ru-RU" altLang="x-none" dirty="0">
                <a:cs typeface="Times New Roman" panose="02020603050405020304" pitchFamily="18" charset="0"/>
              </a:rPr>
              <a:t>у площади (объема)</a:t>
            </a:r>
            <a:endParaRPr lang="ru-RU" altLang="x-none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x-none" dirty="0">
                <a:cs typeface="Times New Roman" panose="02020603050405020304" pitchFamily="18" charset="0"/>
              </a:rPr>
              <a:t> времени воздействия (экспозиции)</a:t>
            </a:r>
            <a:endParaRPr lang="ru-RU" altLang="x-none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x-non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x-none" dirty="0"/>
              <a:t>Контроль качества дезинфекции</a:t>
            </a:r>
            <a:endParaRPr lang="ru-RU" altLang="x-none" dirty="0"/>
          </a:p>
        </p:txBody>
      </p:sp>
      <p:sp>
        <p:nvSpPr>
          <p:cNvPr id="20483" name="Text Box 3"/>
          <p:cNvSpPr txBox="1"/>
          <p:nvPr/>
        </p:nvSpPr>
        <p:spPr>
          <a:xfrm>
            <a:off x="838200" y="2590800"/>
            <a:ext cx="8077200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/>
            <a:r>
              <a:rPr lang="ru-RU" altLang="x-none" sz="3200" b="1" dirty="0">
                <a:latin typeface="Times New Roman" panose="02020603050405020304" pitchFamily="18" charset="0"/>
              </a:rPr>
              <a:t>Контроль подготовки объектов</a:t>
            </a:r>
            <a:endParaRPr lang="ru-RU" altLang="x-none" sz="3200" b="1" dirty="0">
              <a:latin typeface="Times New Roman" panose="02020603050405020304" pitchFamily="18" charset="0"/>
            </a:endParaRPr>
          </a:p>
          <a:p>
            <a:pPr marL="457200" indent="-457200"/>
            <a:endParaRPr lang="ru-RU" altLang="x-none" sz="3200" b="1" dirty="0">
              <a:latin typeface="Times New Roman" panose="02020603050405020304" pitchFamily="18" charset="0"/>
            </a:endParaRPr>
          </a:p>
          <a:p>
            <a:pPr marL="457200" indent="-457200"/>
            <a:r>
              <a:rPr lang="ru-RU" altLang="x-none" sz="3200" b="1" dirty="0">
                <a:latin typeface="Times New Roman" panose="02020603050405020304" pitchFamily="18" charset="0"/>
              </a:rPr>
              <a:t>Контроль за соблюдением установленных режимов дезинфекции</a:t>
            </a:r>
            <a:endParaRPr lang="ru-RU" altLang="x-none" sz="3200" b="1" dirty="0">
              <a:latin typeface="Times New Roman" panose="02020603050405020304" pitchFamily="18" charset="0"/>
            </a:endParaRPr>
          </a:p>
          <a:p>
            <a:pPr marL="457200" indent="-457200"/>
            <a:endParaRPr lang="ru-RU" altLang="x-none" sz="3200" b="1" dirty="0">
              <a:latin typeface="Times New Roman" panose="02020603050405020304" pitchFamily="18" charset="0"/>
            </a:endParaRPr>
          </a:p>
          <a:p>
            <a:pPr marL="457200" indent="-457200"/>
            <a:r>
              <a:rPr lang="ru-RU" altLang="x-none" sz="3200" b="1" dirty="0">
                <a:latin typeface="Times New Roman" panose="02020603050405020304" pitchFamily="18" charset="0"/>
              </a:rPr>
              <a:t>Бактериологический контроль</a:t>
            </a:r>
            <a:endParaRPr lang="ru-RU" altLang="x-none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539750" y="533400"/>
            <a:ext cx="8280400" cy="5938838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br>
              <a:rPr lang="ru-RU" altLang="x-none" sz="1800" b="1" dirty="0"/>
            </a:br>
            <a:r>
              <a:rPr lang="ru-RU" altLang="x-none" b="1" dirty="0"/>
              <a:t> </a:t>
            </a:r>
            <a:r>
              <a:rPr lang="ru-RU" altLang="x-none" dirty="0"/>
              <a:t>Дезинфекция,</a:t>
            </a:r>
            <a:br>
              <a:rPr lang="ru-RU" altLang="x-none" dirty="0"/>
            </a:br>
            <a:r>
              <a:rPr lang="ru-RU" altLang="x-none" dirty="0"/>
              <a:t> дезинсекция, дератизация средства, методы и их роль в противоэпизоотических мероприятиях.</a:t>
            </a:r>
            <a:r>
              <a:rPr lang="ru-RU" altLang="x-none" b="1" dirty="0"/>
              <a:t> </a:t>
            </a:r>
            <a:br>
              <a:rPr b="1" dirty="0"/>
            </a:br>
            <a:br>
              <a:rPr lang="ru-RU" altLang="x-none" b="1" dirty="0"/>
            </a:br>
            <a:br>
              <a:rPr sz="1800" b="1" dirty="0"/>
            </a:br>
            <a:br>
              <a:rPr sz="1800" b="1" dirty="0"/>
            </a:br>
            <a:endParaRPr lang="ru-RU" altLang="x-none" sz="1800" b="1" dirty="0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263" y="1052513"/>
            <a:ext cx="8743950" cy="4897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1773238"/>
            <a:ext cx="8229600" cy="27352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x-none" sz="6000" dirty="0"/>
              <a:t>ДЕРАТИЗАЦИЯ</a:t>
            </a:r>
            <a:endParaRPr lang="ru-RU" altLang="x-none" sz="6000" dirty="0"/>
          </a:p>
        </p:txBody>
      </p:sp>
      <p:sp>
        <p:nvSpPr>
          <p:cNvPr id="21507" name="AutoShape 3"/>
          <p:cNvSpPr/>
          <p:nvPr/>
        </p:nvSpPr>
        <p:spPr>
          <a:xfrm>
            <a:off x="8532813" y="5661025"/>
            <a:ext cx="142875" cy="28892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1508" name="Oval 4"/>
          <p:cNvSpPr/>
          <p:nvPr/>
        </p:nvSpPr>
        <p:spPr>
          <a:xfrm>
            <a:off x="8459788" y="5949950"/>
            <a:ext cx="288925" cy="574675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1509" name="Oval 5"/>
          <p:cNvSpPr/>
          <p:nvPr/>
        </p:nvSpPr>
        <p:spPr>
          <a:xfrm>
            <a:off x="8316913" y="5876925"/>
            <a:ext cx="215900" cy="144463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1510" name="Oval 6"/>
          <p:cNvSpPr/>
          <p:nvPr/>
        </p:nvSpPr>
        <p:spPr>
          <a:xfrm>
            <a:off x="8675688" y="5876925"/>
            <a:ext cx="215900" cy="144463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1511" name="AutoShape 7"/>
          <p:cNvSpPr/>
          <p:nvPr/>
        </p:nvSpPr>
        <p:spPr>
          <a:xfrm rot="6552604">
            <a:off x="8267700" y="6330950"/>
            <a:ext cx="309563" cy="2159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455616304" y="0"/>
              </a:cxn>
              <a:cxn ang="0">
                <a:pos x="113903309" y="107800119"/>
              </a:cxn>
              <a:cxn ang="0">
                <a:pos x="455616304" y="53900055"/>
              </a:cxn>
              <a:cxn ang="0">
                <a:pos x="797329499" y="107800119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B2B2B2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1512" name="AutoShape 8"/>
          <p:cNvSpPr/>
          <p:nvPr/>
        </p:nvSpPr>
        <p:spPr>
          <a:xfrm rot="-5400000">
            <a:off x="8639175" y="6348413"/>
            <a:ext cx="285750" cy="2159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330790987" y="0"/>
              </a:cxn>
              <a:cxn ang="0">
                <a:pos x="82698405" y="107800119"/>
              </a:cxn>
              <a:cxn ang="0">
                <a:pos x="330790987" y="53900055"/>
              </a:cxn>
              <a:cxn ang="0">
                <a:pos x="578883568" y="107800119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B2B2B2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1513" name="AutoShape 9"/>
          <p:cNvSpPr/>
          <p:nvPr/>
        </p:nvSpPr>
        <p:spPr>
          <a:xfrm rot="7901822">
            <a:off x="8291513" y="6532563"/>
            <a:ext cx="393700" cy="2159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1191984019" y="0"/>
              </a:cxn>
              <a:cxn ang="0">
                <a:pos x="297999003" y="107800119"/>
              </a:cxn>
              <a:cxn ang="0">
                <a:pos x="1191984019" y="53900055"/>
              </a:cxn>
              <a:cxn ang="0">
                <a:pos x="2085975031" y="107800119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B2B2B2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1514" name="Freeform 10"/>
          <p:cNvSpPr/>
          <p:nvPr/>
        </p:nvSpPr>
        <p:spPr>
          <a:xfrm>
            <a:off x="8629650" y="5743575"/>
            <a:ext cx="123825" cy="9525"/>
          </a:xfrm>
          <a:custGeom>
            <a:avLst/>
            <a:gdLst>
              <a:gd name="txL" fmla="*/ 0 w 78"/>
              <a:gd name="txT" fmla="*/ 0 h 6"/>
              <a:gd name="txR" fmla="*/ 78 w 78"/>
              <a:gd name="txB" fmla="*/ 6 h 6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78" h="6">
                <a:moveTo>
                  <a:pt x="0" y="6"/>
                </a:moveTo>
                <a:cubicBezTo>
                  <a:pt x="70" y="0"/>
                  <a:pt x="44" y="0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1515" name="Freeform 11"/>
          <p:cNvSpPr/>
          <p:nvPr/>
        </p:nvSpPr>
        <p:spPr>
          <a:xfrm>
            <a:off x="8401050" y="5781675"/>
            <a:ext cx="190500" cy="53975"/>
          </a:xfrm>
          <a:custGeom>
            <a:avLst/>
            <a:gdLst>
              <a:gd name="txL" fmla="*/ 0 w 120"/>
              <a:gd name="txT" fmla="*/ 0 h 34"/>
              <a:gd name="txR" fmla="*/ 120 w 120"/>
              <a:gd name="txB" fmla="*/ 34 h 34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120" h="34">
                <a:moveTo>
                  <a:pt x="120" y="6"/>
                </a:moveTo>
                <a:cubicBezTo>
                  <a:pt x="78" y="34"/>
                  <a:pt x="43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1516" name="Freeform 12"/>
          <p:cNvSpPr/>
          <p:nvPr/>
        </p:nvSpPr>
        <p:spPr>
          <a:xfrm>
            <a:off x="8442325" y="5710238"/>
            <a:ext cx="130175" cy="61912"/>
          </a:xfrm>
          <a:custGeom>
            <a:avLst/>
            <a:gdLst>
              <a:gd name="txL" fmla="*/ 0 w 82"/>
              <a:gd name="txT" fmla="*/ 0 h 39"/>
              <a:gd name="txR" fmla="*/ 82 w 82"/>
              <a:gd name="txB" fmla="*/ 39 h 3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2" h="39">
                <a:moveTo>
                  <a:pt x="82" y="39"/>
                </a:moveTo>
                <a:cubicBezTo>
                  <a:pt x="76" y="37"/>
                  <a:pt x="70" y="36"/>
                  <a:pt x="64" y="33"/>
                </a:cubicBezTo>
                <a:cubicBezTo>
                  <a:pt x="58" y="30"/>
                  <a:pt x="53" y="24"/>
                  <a:pt x="46" y="21"/>
                </a:cubicBezTo>
                <a:cubicBezTo>
                  <a:pt x="0" y="0"/>
                  <a:pt x="21" y="20"/>
                  <a:pt x="4" y="3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1517" name="Freeform 13"/>
          <p:cNvSpPr/>
          <p:nvPr/>
        </p:nvSpPr>
        <p:spPr>
          <a:xfrm>
            <a:off x="8601075" y="5676900"/>
            <a:ext cx="152400" cy="66675"/>
          </a:xfrm>
          <a:custGeom>
            <a:avLst/>
            <a:gdLst>
              <a:gd name="txL" fmla="*/ 0 w 96"/>
              <a:gd name="txT" fmla="*/ 0 h 42"/>
              <a:gd name="txR" fmla="*/ 96 w 96"/>
              <a:gd name="txB" fmla="*/ 42 h 4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6" h="42">
                <a:moveTo>
                  <a:pt x="0" y="42"/>
                </a:moveTo>
                <a:cubicBezTo>
                  <a:pt x="6" y="40"/>
                  <a:pt x="12" y="39"/>
                  <a:pt x="18" y="36"/>
                </a:cubicBezTo>
                <a:cubicBezTo>
                  <a:pt x="24" y="33"/>
                  <a:pt x="29" y="27"/>
                  <a:pt x="36" y="24"/>
                </a:cubicBezTo>
                <a:cubicBezTo>
                  <a:pt x="55" y="16"/>
                  <a:pt x="81" y="15"/>
                  <a:pt x="96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610600" cy="37338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x-none" b="1" dirty="0"/>
              <a:t>Дератизация</a:t>
            </a:r>
            <a:r>
              <a:rPr lang="ru-RU" altLang="x-none" dirty="0"/>
              <a:t> – </a:t>
            </a:r>
            <a:r>
              <a:rPr lang="ru-RU" altLang="x-none" sz="3600" b="1" dirty="0"/>
              <a:t>комплекс мероприятий направленных на уничтожение вредных грызунов</a:t>
            </a:r>
            <a:endParaRPr lang="ru-RU" altLang="x-none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Горбатов 2"/>
          <p:cNvPicPr>
            <a:picLocks noChangeAspect="1"/>
          </p:cNvPicPr>
          <p:nvPr/>
        </p:nvPicPr>
        <p:blipFill>
          <a:blip r:embed="rId1"/>
          <a:srcRect l="4311" t="4520" r="10345" b="3055"/>
          <a:stretch>
            <a:fillRect/>
          </a:stretch>
        </p:blipFill>
        <p:spPr>
          <a:xfrm>
            <a:off x="152400" y="220663"/>
            <a:ext cx="8686800" cy="6580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Горбатов 1"/>
          <p:cNvPicPr>
            <a:picLocks noChangeAspect="1"/>
          </p:cNvPicPr>
          <p:nvPr/>
        </p:nvPicPr>
        <p:blipFill>
          <a:blip r:embed="rId1"/>
          <a:srcRect l="7274" t="1353" r="6363"/>
          <a:stretch>
            <a:fillRect/>
          </a:stretch>
        </p:blipFill>
        <p:spPr>
          <a:xfrm>
            <a:off x="228600" y="1600200"/>
            <a:ext cx="8686800" cy="319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Горбатов 3"/>
          <p:cNvPicPr>
            <a:picLocks noChangeAspect="1"/>
          </p:cNvPicPr>
          <p:nvPr/>
        </p:nvPicPr>
        <p:blipFill>
          <a:blip r:embed="rId1"/>
          <a:srcRect t="3488" r="13780" b="8139"/>
          <a:stretch>
            <a:fillRect/>
          </a:stretch>
        </p:blipFill>
        <p:spPr>
          <a:xfrm>
            <a:off x="2573338" y="152400"/>
            <a:ext cx="3900487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72072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x-none" sz="4000" b="1" dirty="0"/>
              <a:t>ДЕРАТИЗАЦИЯ</a:t>
            </a:r>
            <a:endParaRPr lang="ru-RU" altLang="x-none" sz="4000" b="1" dirty="0"/>
          </a:p>
        </p:txBody>
      </p:sp>
      <p:sp>
        <p:nvSpPr>
          <p:cNvPr id="26627" name="AutoShape 3"/>
          <p:cNvSpPr/>
          <p:nvPr/>
        </p:nvSpPr>
        <p:spPr>
          <a:xfrm>
            <a:off x="8532813" y="5661025"/>
            <a:ext cx="142875" cy="28892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28" name="Oval 4"/>
          <p:cNvSpPr/>
          <p:nvPr/>
        </p:nvSpPr>
        <p:spPr>
          <a:xfrm>
            <a:off x="8459788" y="5949950"/>
            <a:ext cx="288925" cy="574675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29" name="Oval 5"/>
          <p:cNvSpPr/>
          <p:nvPr/>
        </p:nvSpPr>
        <p:spPr>
          <a:xfrm>
            <a:off x="8316913" y="5876925"/>
            <a:ext cx="215900" cy="144463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30" name="Oval 6"/>
          <p:cNvSpPr/>
          <p:nvPr/>
        </p:nvSpPr>
        <p:spPr>
          <a:xfrm>
            <a:off x="8675688" y="5876925"/>
            <a:ext cx="215900" cy="144463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31" name="AutoShape 7"/>
          <p:cNvSpPr/>
          <p:nvPr/>
        </p:nvSpPr>
        <p:spPr>
          <a:xfrm rot="6552604">
            <a:off x="8267700" y="6330950"/>
            <a:ext cx="309563" cy="2159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455616304" y="0"/>
              </a:cxn>
              <a:cxn ang="0">
                <a:pos x="113903309" y="107800119"/>
              </a:cxn>
              <a:cxn ang="0">
                <a:pos x="455616304" y="53900055"/>
              </a:cxn>
              <a:cxn ang="0">
                <a:pos x="797329499" y="107800119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B2B2B2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6632" name="AutoShape 8"/>
          <p:cNvSpPr/>
          <p:nvPr/>
        </p:nvSpPr>
        <p:spPr>
          <a:xfrm rot="-5400000">
            <a:off x="8639175" y="6348413"/>
            <a:ext cx="285750" cy="2159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330790987" y="0"/>
              </a:cxn>
              <a:cxn ang="0">
                <a:pos x="82698405" y="107800119"/>
              </a:cxn>
              <a:cxn ang="0">
                <a:pos x="330790987" y="53900055"/>
              </a:cxn>
              <a:cxn ang="0">
                <a:pos x="578883568" y="107800119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B2B2B2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6633" name="AutoShape 9"/>
          <p:cNvSpPr/>
          <p:nvPr/>
        </p:nvSpPr>
        <p:spPr>
          <a:xfrm rot="7901822">
            <a:off x="8291513" y="6532563"/>
            <a:ext cx="393700" cy="2159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1191984019" y="0"/>
              </a:cxn>
              <a:cxn ang="0">
                <a:pos x="297999003" y="107800119"/>
              </a:cxn>
              <a:cxn ang="0">
                <a:pos x="1191984019" y="53900055"/>
              </a:cxn>
              <a:cxn ang="0">
                <a:pos x="2085975031" y="107800119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B2B2B2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6634" name="Freeform 10"/>
          <p:cNvSpPr/>
          <p:nvPr/>
        </p:nvSpPr>
        <p:spPr>
          <a:xfrm>
            <a:off x="8629650" y="5743575"/>
            <a:ext cx="123825" cy="9525"/>
          </a:xfrm>
          <a:custGeom>
            <a:avLst/>
            <a:gdLst>
              <a:gd name="txL" fmla="*/ 0 w 78"/>
              <a:gd name="txT" fmla="*/ 0 h 6"/>
              <a:gd name="txR" fmla="*/ 78 w 78"/>
              <a:gd name="txB" fmla="*/ 6 h 6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78" h="6">
                <a:moveTo>
                  <a:pt x="0" y="6"/>
                </a:moveTo>
                <a:cubicBezTo>
                  <a:pt x="70" y="0"/>
                  <a:pt x="44" y="0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6635" name="Freeform 11"/>
          <p:cNvSpPr/>
          <p:nvPr/>
        </p:nvSpPr>
        <p:spPr>
          <a:xfrm>
            <a:off x="8401050" y="5781675"/>
            <a:ext cx="190500" cy="53975"/>
          </a:xfrm>
          <a:custGeom>
            <a:avLst/>
            <a:gdLst>
              <a:gd name="txL" fmla="*/ 0 w 120"/>
              <a:gd name="txT" fmla="*/ 0 h 34"/>
              <a:gd name="txR" fmla="*/ 120 w 120"/>
              <a:gd name="txB" fmla="*/ 34 h 34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120" h="34">
                <a:moveTo>
                  <a:pt x="120" y="6"/>
                </a:moveTo>
                <a:cubicBezTo>
                  <a:pt x="78" y="34"/>
                  <a:pt x="43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6636" name="Freeform 12"/>
          <p:cNvSpPr/>
          <p:nvPr/>
        </p:nvSpPr>
        <p:spPr>
          <a:xfrm>
            <a:off x="8442325" y="5710238"/>
            <a:ext cx="130175" cy="61912"/>
          </a:xfrm>
          <a:custGeom>
            <a:avLst/>
            <a:gdLst>
              <a:gd name="txL" fmla="*/ 0 w 82"/>
              <a:gd name="txT" fmla="*/ 0 h 39"/>
              <a:gd name="txR" fmla="*/ 82 w 82"/>
              <a:gd name="txB" fmla="*/ 39 h 3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2" h="39">
                <a:moveTo>
                  <a:pt x="82" y="39"/>
                </a:moveTo>
                <a:cubicBezTo>
                  <a:pt x="76" y="37"/>
                  <a:pt x="70" y="36"/>
                  <a:pt x="64" y="33"/>
                </a:cubicBezTo>
                <a:cubicBezTo>
                  <a:pt x="58" y="30"/>
                  <a:pt x="53" y="24"/>
                  <a:pt x="46" y="21"/>
                </a:cubicBezTo>
                <a:cubicBezTo>
                  <a:pt x="0" y="0"/>
                  <a:pt x="21" y="20"/>
                  <a:pt x="4" y="3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6637" name="Freeform 13"/>
          <p:cNvSpPr/>
          <p:nvPr/>
        </p:nvSpPr>
        <p:spPr>
          <a:xfrm>
            <a:off x="8601075" y="5676900"/>
            <a:ext cx="152400" cy="66675"/>
          </a:xfrm>
          <a:custGeom>
            <a:avLst/>
            <a:gdLst>
              <a:gd name="txL" fmla="*/ 0 w 96"/>
              <a:gd name="txT" fmla="*/ 0 h 42"/>
              <a:gd name="txR" fmla="*/ 96 w 96"/>
              <a:gd name="txB" fmla="*/ 42 h 4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6" h="42">
                <a:moveTo>
                  <a:pt x="0" y="42"/>
                </a:moveTo>
                <a:cubicBezTo>
                  <a:pt x="6" y="40"/>
                  <a:pt x="12" y="39"/>
                  <a:pt x="18" y="36"/>
                </a:cubicBezTo>
                <a:cubicBezTo>
                  <a:pt x="24" y="33"/>
                  <a:pt x="29" y="27"/>
                  <a:pt x="36" y="24"/>
                </a:cubicBezTo>
                <a:cubicBezTo>
                  <a:pt x="55" y="16"/>
                  <a:pt x="81" y="15"/>
                  <a:pt x="96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6638" name="Text Box 14"/>
          <p:cNvSpPr txBox="1"/>
          <p:nvPr/>
        </p:nvSpPr>
        <p:spPr>
          <a:xfrm>
            <a:off x="395288" y="1196975"/>
            <a:ext cx="2663825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600" b="1" dirty="0">
                <a:latin typeface="Verdana" panose="020B0604030504040204" pitchFamily="34" charset="0"/>
              </a:rPr>
              <a:t>Профилактические</a:t>
            </a:r>
            <a:endParaRPr sz="1600" b="1" dirty="0">
              <a:latin typeface="Verdana" panose="020B0604030504040204" pitchFamily="34" charset="0"/>
            </a:endParaRPr>
          </a:p>
          <a:p>
            <a:r>
              <a:rPr sz="1600" b="1" dirty="0">
                <a:latin typeface="Verdana" panose="020B0604030504040204" pitchFamily="34" charset="0"/>
              </a:rPr>
              <a:t>  </a:t>
            </a:r>
            <a:r>
              <a:rPr lang="ru-RU" altLang="x-none" sz="1600" b="1" dirty="0">
                <a:latin typeface="Verdana" panose="020B0604030504040204" pitchFamily="34" charset="0"/>
              </a:rPr>
              <a:t> мероприятия</a:t>
            </a:r>
            <a:endParaRPr lang="ru-RU" altLang="x-none" sz="1600" b="1" dirty="0">
              <a:latin typeface="Verdana" panose="020B0604030504040204" pitchFamily="34" charset="0"/>
            </a:endParaRPr>
          </a:p>
        </p:txBody>
      </p:sp>
      <p:sp>
        <p:nvSpPr>
          <p:cNvPr id="26639" name="AutoShape 15"/>
          <p:cNvSpPr/>
          <p:nvPr/>
        </p:nvSpPr>
        <p:spPr>
          <a:xfrm rot="-551580">
            <a:off x="2124075" y="912813"/>
            <a:ext cx="1079500" cy="217487"/>
          </a:xfrm>
          <a:prstGeom prst="leftArrow">
            <a:avLst>
              <a:gd name="adj1" fmla="val 50000"/>
              <a:gd name="adj2" fmla="val 12408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ru-RU" altLang="x-none" sz="1800" dirty="0">
              <a:latin typeface="Verdana" panose="020B0604030504040204" pitchFamily="34" charset="0"/>
            </a:endParaRPr>
          </a:p>
        </p:txBody>
      </p:sp>
      <p:sp>
        <p:nvSpPr>
          <p:cNvPr id="26640" name="AutoShape 16"/>
          <p:cNvSpPr/>
          <p:nvPr/>
        </p:nvSpPr>
        <p:spPr>
          <a:xfrm rot="-5400000">
            <a:off x="4319588" y="944563"/>
            <a:ext cx="144462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41" name="AutoShape 17"/>
          <p:cNvSpPr/>
          <p:nvPr/>
        </p:nvSpPr>
        <p:spPr>
          <a:xfrm rot="-5400000">
            <a:off x="1385888" y="1719263"/>
            <a:ext cx="142875" cy="25082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42" name="Text Box 18"/>
          <p:cNvSpPr txBox="1"/>
          <p:nvPr/>
        </p:nvSpPr>
        <p:spPr>
          <a:xfrm>
            <a:off x="250825" y="1989138"/>
            <a:ext cx="3241675" cy="1368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Ветеринарно-санитарные </a:t>
            </a:r>
            <a:endParaRPr lang="ru-RU" altLang="x-none" sz="1400" b="1" dirty="0">
              <a:latin typeface="Verdana" panose="020B0604030504040204" pitchFamily="34" charset="0"/>
            </a:endParaRPr>
          </a:p>
          <a:p>
            <a:r>
              <a:rPr lang="ru-RU" altLang="x-none" sz="1400" b="1" dirty="0">
                <a:latin typeface="Verdana" panose="020B0604030504040204" pitchFamily="34" charset="0"/>
              </a:rPr>
              <a:t>(создание условий, </a:t>
            </a:r>
            <a:endParaRPr lang="ru-RU" altLang="x-none" sz="1400" b="1" dirty="0">
              <a:latin typeface="Verdana" panose="020B0604030504040204" pitchFamily="34" charset="0"/>
            </a:endParaRPr>
          </a:p>
          <a:p>
            <a:r>
              <a:rPr lang="ru-RU" altLang="x-none" sz="1400" b="1" dirty="0">
                <a:latin typeface="Verdana" panose="020B0604030504040204" pitchFamily="34" charset="0"/>
              </a:rPr>
              <a:t>лишающих грызунов корма, </a:t>
            </a:r>
            <a:endParaRPr lang="ru-RU" altLang="x-none" sz="1400" b="1" dirty="0">
              <a:latin typeface="Verdana" panose="020B0604030504040204" pitchFamily="34" charset="0"/>
            </a:endParaRPr>
          </a:p>
          <a:p>
            <a:r>
              <a:rPr lang="ru-RU" altLang="x-none" sz="1400" b="1" dirty="0">
                <a:latin typeface="Verdana" panose="020B0604030504040204" pitchFamily="34" charset="0"/>
              </a:rPr>
              <a:t>воды и убежищ); ветеринарно-</a:t>
            </a:r>
            <a:endParaRPr lang="ru-RU" altLang="x-none" sz="1400" b="1" dirty="0">
              <a:latin typeface="Verdana" panose="020B0604030504040204" pitchFamily="34" charset="0"/>
            </a:endParaRPr>
          </a:p>
          <a:p>
            <a:r>
              <a:rPr lang="ru-RU" altLang="x-none" sz="1400" b="1" dirty="0">
                <a:latin typeface="Verdana" panose="020B0604030504040204" pitchFamily="34" charset="0"/>
              </a:rPr>
              <a:t>просветительная работа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43" name="AutoShape 19"/>
          <p:cNvSpPr/>
          <p:nvPr/>
        </p:nvSpPr>
        <p:spPr>
          <a:xfrm rot="-5400000">
            <a:off x="1385888" y="3303588"/>
            <a:ext cx="142875" cy="25082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44" name="Text Box 20"/>
          <p:cNvSpPr txBox="1"/>
          <p:nvPr/>
        </p:nvSpPr>
        <p:spPr>
          <a:xfrm>
            <a:off x="250825" y="3644900"/>
            <a:ext cx="3384550" cy="942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Строительно-техническая работа</a:t>
            </a:r>
            <a:r>
              <a:rPr sz="1400" b="1" dirty="0">
                <a:latin typeface="Verdana" panose="020B0604030504040204" pitchFamily="34" charset="0"/>
              </a:rPr>
              <a:t> </a:t>
            </a:r>
            <a:r>
              <a:rPr lang="ru-RU" altLang="x-none" sz="1400" b="1" dirty="0">
                <a:latin typeface="Verdana" panose="020B0604030504040204" pitchFamily="34" charset="0"/>
              </a:rPr>
              <a:t>(защита от мышевидных грызунов зданий и сооружений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45" name="AutoShape 21"/>
          <p:cNvSpPr/>
          <p:nvPr/>
        </p:nvSpPr>
        <p:spPr>
          <a:xfrm rot="-5400000">
            <a:off x="1385888" y="4670425"/>
            <a:ext cx="142875" cy="25082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46" name="Text Box 22"/>
          <p:cNvSpPr txBox="1"/>
          <p:nvPr/>
        </p:nvSpPr>
        <p:spPr>
          <a:xfrm>
            <a:off x="250825" y="4797425"/>
            <a:ext cx="3168650" cy="942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Агротехнические( вспашка, своевременная уборка соломы, мякины и др.отходов)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47" name="AutoShape 23"/>
          <p:cNvSpPr/>
          <p:nvPr/>
        </p:nvSpPr>
        <p:spPr>
          <a:xfrm rot="-5400000">
            <a:off x="1385888" y="5751513"/>
            <a:ext cx="142875" cy="25082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48" name="Text Box 24"/>
          <p:cNvSpPr txBox="1"/>
          <p:nvPr/>
        </p:nvSpPr>
        <p:spPr>
          <a:xfrm>
            <a:off x="250825" y="5949950"/>
            <a:ext cx="3168650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Отпугивающие (сланцевое масло,альбихтин, цимат и др.)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49" name="Text Box 25"/>
          <p:cNvSpPr txBox="1"/>
          <p:nvPr/>
        </p:nvSpPr>
        <p:spPr>
          <a:xfrm>
            <a:off x="3276600" y="1262063"/>
            <a:ext cx="215900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600" b="1" dirty="0">
                <a:latin typeface="Verdana" panose="020B0604030504040204" pitchFamily="34" charset="0"/>
              </a:rPr>
              <a:t>Истребительные</a:t>
            </a:r>
            <a:endParaRPr sz="1600" b="1" dirty="0">
              <a:latin typeface="Verdana" panose="020B0604030504040204" pitchFamily="34" charset="0"/>
            </a:endParaRPr>
          </a:p>
          <a:p>
            <a:r>
              <a:rPr sz="1600" b="1" dirty="0">
                <a:latin typeface="Verdana" panose="020B0604030504040204" pitchFamily="34" charset="0"/>
              </a:rPr>
              <a:t>      </a:t>
            </a:r>
            <a:r>
              <a:rPr lang="ru-RU" altLang="x-none" sz="1600" b="1" dirty="0">
                <a:latin typeface="Verdana" panose="020B0604030504040204" pitchFamily="34" charset="0"/>
              </a:rPr>
              <a:t>средства</a:t>
            </a:r>
            <a:endParaRPr lang="ru-RU" altLang="x-none" sz="1600" b="1" dirty="0">
              <a:latin typeface="Verdana" panose="020B0604030504040204" pitchFamily="34" charset="0"/>
            </a:endParaRPr>
          </a:p>
        </p:txBody>
      </p:sp>
      <p:sp>
        <p:nvSpPr>
          <p:cNvPr id="26650" name="AutoShape 26"/>
          <p:cNvSpPr/>
          <p:nvPr/>
        </p:nvSpPr>
        <p:spPr>
          <a:xfrm rot="-5400000">
            <a:off x="4319588" y="1808163"/>
            <a:ext cx="144462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51" name="Text Box 27"/>
          <p:cNvSpPr txBox="1"/>
          <p:nvPr/>
        </p:nvSpPr>
        <p:spPr>
          <a:xfrm>
            <a:off x="3563938" y="2127250"/>
            <a:ext cx="1633537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Химические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52" name="AutoShape 28"/>
          <p:cNvSpPr/>
          <p:nvPr/>
        </p:nvSpPr>
        <p:spPr>
          <a:xfrm rot="-5400000">
            <a:off x="4138613" y="2563813"/>
            <a:ext cx="504825" cy="360362"/>
          </a:xfrm>
          <a:prstGeom prst="leftArrow">
            <a:avLst>
              <a:gd name="adj1" fmla="val 50000"/>
              <a:gd name="adj2" fmla="val 35022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53" name="Text Box 29"/>
          <p:cNvSpPr txBox="1"/>
          <p:nvPr/>
        </p:nvSpPr>
        <p:spPr>
          <a:xfrm>
            <a:off x="3563938" y="3141663"/>
            <a:ext cx="2065337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Биологические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54" name="AutoShape 30"/>
          <p:cNvSpPr/>
          <p:nvPr/>
        </p:nvSpPr>
        <p:spPr>
          <a:xfrm rot="-5400000">
            <a:off x="3924300" y="3860800"/>
            <a:ext cx="935038" cy="360363"/>
          </a:xfrm>
          <a:prstGeom prst="leftArrow">
            <a:avLst>
              <a:gd name="adj1" fmla="val 50000"/>
              <a:gd name="adj2" fmla="val 648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55" name="Text Box 31"/>
          <p:cNvSpPr txBox="1"/>
          <p:nvPr/>
        </p:nvSpPr>
        <p:spPr>
          <a:xfrm>
            <a:off x="3563938" y="4581525"/>
            <a:ext cx="1781175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Механические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56" name="AutoShape 32"/>
          <p:cNvSpPr/>
          <p:nvPr/>
        </p:nvSpPr>
        <p:spPr>
          <a:xfrm rot="-5400000">
            <a:off x="4211638" y="4868863"/>
            <a:ext cx="360362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6657" name="Text Box 33"/>
          <p:cNvSpPr txBox="1"/>
          <p:nvPr/>
        </p:nvSpPr>
        <p:spPr>
          <a:xfrm>
            <a:off x="3276600" y="5229225"/>
            <a:ext cx="2519363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Комбинированные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58" name="AutoShape 34"/>
          <p:cNvSpPr/>
          <p:nvPr/>
        </p:nvSpPr>
        <p:spPr>
          <a:xfrm rot="9381779">
            <a:off x="4946650" y="1901825"/>
            <a:ext cx="714375" cy="215900"/>
          </a:xfrm>
          <a:prstGeom prst="leftArrow">
            <a:avLst>
              <a:gd name="adj1" fmla="val 50000"/>
              <a:gd name="adj2" fmla="val 8272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ru-RU" altLang="x-none" sz="1800" dirty="0">
              <a:latin typeface="Verdana" panose="020B0604030504040204" pitchFamily="34" charset="0"/>
            </a:endParaRPr>
          </a:p>
        </p:txBody>
      </p:sp>
      <p:sp>
        <p:nvSpPr>
          <p:cNvPr id="26659" name="AutoShape 35"/>
          <p:cNvSpPr/>
          <p:nvPr/>
        </p:nvSpPr>
        <p:spPr>
          <a:xfrm rot="10800000">
            <a:off x="5003800" y="2205038"/>
            <a:ext cx="576263" cy="215900"/>
          </a:xfrm>
          <a:prstGeom prst="leftArrow">
            <a:avLst>
              <a:gd name="adj1" fmla="val 50000"/>
              <a:gd name="adj2" fmla="val 6672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ru-RU" altLang="x-none" sz="1800" dirty="0">
              <a:latin typeface="Verdana" panose="020B0604030504040204" pitchFamily="34" charset="0"/>
            </a:endParaRPr>
          </a:p>
        </p:txBody>
      </p:sp>
      <p:sp>
        <p:nvSpPr>
          <p:cNvPr id="26660" name="Text Box 36"/>
          <p:cNvSpPr txBox="1"/>
          <p:nvPr/>
        </p:nvSpPr>
        <p:spPr>
          <a:xfrm>
            <a:off x="5651500" y="981075"/>
            <a:ext cx="3384550" cy="179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Остродействующие яды(фосфид</a:t>
            </a:r>
            <a:endParaRPr lang="ru-RU" altLang="x-none" sz="1400" b="1" dirty="0">
              <a:latin typeface="Verdana" panose="020B0604030504040204" pitchFamily="34" charset="0"/>
            </a:endParaRPr>
          </a:p>
          <a:p>
            <a:r>
              <a:rPr lang="ru-RU" altLang="x-none" sz="1400" b="1" dirty="0">
                <a:latin typeface="Verdana" panose="020B0604030504040204" pitchFamily="34" charset="0"/>
              </a:rPr>
              <a:t>цинка, крысид, монофторин,</a:t>
            </a:r>
            <a:endParaRPr lang="ru-RU" altLang="x-none" sz="1400" b="1" dirty="0">
              <a:latin typeface="Verdana" panose="020B0604030504040204" pitchFamily="34" charset="0"/>
            </a:endParaRPr>
          </a:p>
          <a:p>
            <a:r>
              <a:rPr lang="ru-RU" altLang="x-none" sz="1400" b="1" dirty="0">
                <a:latin typeface="Verdana" panose="020B0604030504040204" pitchFamily="34" charset="0"/>
              </a:rPr>
              <a:t>красный морской лук и др</a:t>
            </a:r>
            <a:r>
              <a:rPr lang="ru-RU" altLang="x-none" sz="1400" dirty="0">
                <a:latin typeface="Verdana" panose="020B0604030504040204" pitchFamily="34" charset="0"/>
              </a:rPr>
              <a:t>.</a:t>
            </a:r>
            <a:endParaRPr lang="ru-RU" altLang="x-none" sz="1400" dirty="0">
              <a:latin typeface="Verdana" panose="020B0604030504040204" pitchFamily="34" charset="0"/>
            </a:endParaRPr>
          </a:p>
          <a:p>
            <a:endParaRPr lang="ru-RU" altLang="x-none" sz="1400" dirty="0">
              <a:latin typeface="Verdana" panose="020B0604030504040204" pitchFamily="34" charset="0"/>
            </a:endParaRPr>
          </a:p>
          <a:p>
            <a:r>
              <a:rPr lang="ru-RU" altLang="x-none" sz="1400" b="1" dirty="0">
                <a:latin typeface="Verdana" panose="020B0604030504040204" pitchFamily="34" charset="0"/>
              </a:rPr>
              <a:t>Антикоагулянты(зоокумарин,</a:t>
            </a:r>
            <a:endParaRPr lang="ru-RU" altLang="x-none" sz="1400" b="1" dirty="0">
              <a:latin typeface="Verdana" panose="020B0604030504040204" pitchFamily="34" charset="0"/>
            </a:endParaRPr>
          </a:p>
          <a:p>
            <a:r>
              <a:rPr lang="ru-RU" altLang="x-none" sz="1400" b="1" dirty="0">
                <a:latin typeface="Verdana" panose="020B0604030504040204" pitchFamily="34" charset="0"/>
              </a:rPr>
              <a:t>ратиндан, пенолацин, фентолацин и др.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61" name="AutoShape 37"/>
          <p:cNvSpPr/>
          <p:nvPr/>
        </p:nvSpPr>
        <p:spPr>
          <a:xfrm rot="9828804">
            <a:off x="5127625" y="2994025"/>
            <a:ext cx="504825" cy="217488"/>
          </a:xfrm>
          <a:prstGeom prst="leftArrow">
            <a:avLst>
              <a:gd name="adj1" fmla="val 50000"/>
              <a:gd name="adj2" fmla="val 58029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ru-RU" altLang="x-none" sz="1800" dirty="0">
              <a:latin typeface="Verdana" panose="020B0604030504040204" pitchFamily="34" charset="0"/>
            </a:endParaRPr>
          </a:p>
        </p:txBody>
      </p:sp>
      <p:sp>
        <p:nvSpPr>
          <p:cNvPr id="26662" name="AutoShape 38"/>
          <p:cNvSpPr/>
          <p:nvPr/>
        </p:nvSpPr>
        <p:spPr>
          <a:xfrm rot="-8796869">
            <a:off x="5065713" y="3563938"/>
            <a:ext cx="649287" cy="244475"/>
          </a:xfrm>
          <a:prstGeom prst="leftArrow">
            <a:avLst>
              <a:gd name="adj1" fmla="val 50000"/>
              <a:gd name="adj2" fmla="val 66396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ru-RU" altLang="x-none" sz="1800" dirty="0">
              <a:latin typeface="Verdana" panose="020B0604030504040204" pitchFamily="34" charset="0"/>
            </a:endParaRPr>
          </a:p>
        </p:txBody>
      </p:sp>
      <p:sp>
        <p:nvSpPr>
          <p:cNvPr id="26663" name="Text Box 39"/>
          <p:cNvSpPr txBox="1"/>
          <p:nvPr/>
        </p:nvSpPr>
        <p:spPr>
          <a:xfrm>
            <a:off x="5651500" y="2846388"/>
            <a:ext cx="3492500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Естественные враги </a:t>
            </a:r>
            <a:endParaRPr lang="ru-RU" altLang="x-none" sz="1400" b="1" dirty="0">
              <a:latin typeface="Verdana" panose="020B0604030504040204" pitchFamily="34" charset="0"/>
            </a:endParaRPr>
          </a:p>
          <a:p>
            <a:r>
              <a:rPr lang="ru-RU" altLang="x-none" sz="1400" b="1" dirty="0">
                <a:latin typeface="Verdana" panose="020B0604030504040204" pitchFamily="34" charset="0"/>
              </a:rPr>
              <a:t>грызунов (кошки, собаки, лисицы, хищные птицы)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64" name="Text Box 40"/>
          <p:cNvSpPr txBox="1"/>
          <p:nvPr/>
        </p:nvSpPr>
        <p:spPr>
          <a:xfrm>
            <a:off x="5638800" y="3581400"/>
            <a:ext cx="3313113" cy="942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Применение бактерий (бактерии Исаченко-Мережковского, Прохорова и др.)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65" name="Text Box 41"/>
          <p:cNvSpPr txBox="1"/>
          <p:nvPr/>
        </p:nvSpPr>
        <p:spPr>
          <a:xfrm>
            <a:off x="5651500" y="4600575"/>
            <a:ext cx="2160588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Ловушки, капканы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66" name="AutoShape 42"/>
          <p:cNvSpPr/>
          <p:nvPr/>
        </p:nvSpPr>
        <p:spPr>
          <a:xfrm rot="10800000">
            <a:off x="5219700" y="4652963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ru-RU" altLang="x-none" sz="1800" dirty="0">
              <a:latin typeface="Verdana" panose="020B0604030504040204" pitchFamily="34" charset="0"/>
            </a:endParaRPr>
          </a:p>
        </p:txBody>
      </p:sp>
      <p:sp>
        <p:nvSpPr>
          <p:cNvPr id="26667" name="Text Box 43"/>
          <p:cNvSpPr txBox="1"/>
          <p:nvPr/>
        </p:nvSpPr>
        <p:spPr>
          <a:xfrm>
            <a:off x="6156325" y="5013325"/>
            <a:ext cx="2232025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400" b="1" dirty="0">
                <a:latin typeface="Verdana" panose="020B0604030504040204" pitchFamily="34" charset="0"/>
              </a:rPr>
              <a:t>Химические яды и бактериальные препараты.</a:t>
            </a:r>
            <a:endParaRPr lang="ru-RU" altLang="x-none" sz="1400" b="1" dirty="0">
              <a:latin typeface="Verdana" panose="020B0604030504040204" pitchFamily="34" charset="0"/>
            </a:endParaRPr>
          </a:p>
        </p:txBody>
      </p:sp>
      <p:sp>
        <p:nvSpPr>
          <p:cNvPr id="26668" name="AutoShape 44"/>
          <p:cNvSpPr/>
          <p:nvPr/>
        </p:nvSpPr>
        <p:spPr>
          <a:xfrm rot="10800000">
            <a:off x="5651500" y="5229225"/>
            <a:ext cx="504825" cy="215900"/>
          </a:xfrm>
          <a:prstGeom prst="leftArrow">
            <a:avLst>
              <a:gd name="adj1" fmla="val 50000"/>
              <a:gd name="adj2" fmla="val 58455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ru-RU" altLang="x-none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x-none" dirty="0"/>
              <a:t>МЕТОДЫ ДЕРАТИЗАЦИИ</a:t>
            </a:r>
            <a:endParaRPr lang="ru-RU" altLang="x-none" dirty="0"/>
          </a:p>
        </p:txBody>
      </p:sp>
      <p:sp>
        <p:nvSpPr>
          <p:cNvPr id="27651" name="AutoShape 3"/>
          <p:cNvSpPr/>
          <p:nvPr/>
        </p:nvSpPr>
        <p:spPr>
          <a:xfrm>
            <a:off x="8532813" y="5661025"/>
            <a:ext cx="142875" cy="28892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7652" name="Oval 4"/>
          <p:cNvSpPr/>
          <p:nvPr/>
        </p:nvSpPr>
        <p:spPr>
          <a:xfrm>
            <a:off x="8459788" y="5949950"/>
            <a:ext cx="288925" cy="574675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7653" name="Oval 5"/>
          <p:cNvSpPr/>
          <p:nvPr/>
        </p:nvSpPr>
        <p:spPr>
          <a:xfrm>
            <a:off x="8316913" y="5876925"/>
            <a:ext cx="215900" cy="144463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7654" name="Oval 6"/>
          <p:cNvSpPr/>
          <p:nvPr/>
        </p:nvSpPr>
        <p:spPr>
          <a:xfrm>
            <a:off x="8675688" y="5876925"/>
            <a:ext cx="215900" cy="144463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7655" name="AutoShape 7"/>
          <p:cNvSpPr/>
          <p:nvPr/>
        </p:nvSpPr>
        <p:spPr>
          <a:xfrm rot="6552604">
            <a:off x="8267700" y="6330950"/>
            <a:ext cx="309563" cy="2159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455616304" y="0"/>
              </a:cxn>
              <a:cxn ang="0">
                <a:pos x="113903309" y="107800119"/>
              </a:cxn>
              <a:cxn ang="0">
                <a:pos x="455616304" y="53900055"/>
              </a:cxn>
              <a:cxn ang="0">
                <a:pos x="797329499" y="107800119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B2B2B2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7656" name="AutoShape 8"/>
          <p:cNvSpPr/>
          <p:nvPr/>
        </p:nvSpPr>
        <p:spPr>
          <a:xfrm rot="-5400000">
            <a:off x="8639175" y="6348413"/>
            <a:ext cx="285750" cy="2159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330790987" y="0"/>
              </a:cxn>
              <a:cxn ang="0">
                <a:pos x="82698405" y="107800119"/>
              </a:cxn>
              <a:cxn ang="0">
                <a:pos x="330790987" y="53900055"/>
              </a:cxn>
              <a:cxn ang="0">
                <a:pos x="578883568" y="107800119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B2B2B2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7657" name="AutoShape 9"/>
          <p:cNvSpPr/>
          <p:nvPr/>
        </p:nvSpPr>
        <p:spPr>
          <a:xfrm rot="7901822">
            <a:off x="8291513" y="6532563"/>
            <a:ext cx="393700" cy="2159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1191984019" y="0"/>
              </a:cxn>
              <a:cxn ang="0">
                <a:pos x="297999003" y="107800119"/>
              </a:cxn>
              <a:cxn ang="0">
                <a:pos x="1191984019" y="53900055"/>
              </a:cxn>
              <a:cxn ang="0">
                <a:pos x="2085975031" y="107800119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B2B2B2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7658" name="Freeform 10"/>
          <p:cNvSpPr/>
          <p:nvPr/>
        </p:nvSpPr>
        <p:spPr>
          <a:xfrm>
            <a:off x="8629650" y="5743575"/>
            <a:ext cx="123825" cy="9525"/>
          </a:xfrm>
          <a:custGeom>
            <a:avLst/>
            <a:gdLst>
              <a:gd name="txL" fmla="*/ 0 w 78"/>
              <a:gd name="txT" fmla="*/ 0 h 6"/>
              <a:gd name="txR" fmla="*/ 78 w 78"/>
              <a:gd name="txB" fmla="*/ 6 h 6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78" h="6">
                <a:moveTo>
                  <a:pt x="0" y="6"/>
                </a:moveTo>
                <a:cubicBezTo>
                  <a:pt x="70" y="0"/>
                  <a:pt x="44" y="0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7659" name="Freeform 11"/>
          <p:cNvSpPr/>
          <p:nvPr/>
        </p:nvSpPr>
        <p:spPr>
          <a:xfrm>
            <a:off x="8401050" y="5781675"/>
            <a:ext cx="190500" cy="53975"/>
          </a:xfrm>
          <a:custGeom>
            <a:avLst/>
            <a:gdLst>
              <a:gd name="txL" fmla="*/ 0 w 120"/>
              <a:gd name="txT" fmla="*/ 0 h 34"/>
              <a:gd name="txR" fmla="*/ 120 w 120"/>
              <a:gd name="txB" fmla="*/ 34 h 34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120" h="34">
                <a:moveTo>
                  <a:pt x="120" y="6"/>
                </a:moveTo>
                <a:cubicBezTo>
                  <a:pt x="78" y="34"/>
                  <a:pt x="43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7660" name="Freeform 12"/>
          <p:cNvSpPr/>
          <p:nvPr/>
        </p:nvSpPr>
        <p:spPr>
          <a:xfrm>
            <a:off x="8442325" y="5710238"/>
            <a:ext cx="130175" cy="61912"/>
          </a:xfrm>
          <a:custGeom>
            <a:avLst/>
            <a:gdLst>
              <a:gd name="txL" fmla="*/ 0 w 82"/>
              <a:gd name="txT" fmla="*/ 0 h 39"/>
              <a:gd name="txR" fmla="*/ 82 w 82"/>
              <a:gd name="txB" fmla="*/ 39 h 3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2" h="39">
                <a:moveTo>
                  <a:pt x="82" y="39"/>
                </a:moveTo>
                <a:cubicBezTo>
                  <a:pt x="76" y="37"/>
                  <a:pt x="70" y="36"/>
                  <a:pt x="64" y="33"/>
                </a:cubicBezTo>
                <a:cubicBezTo>
                  <a:pt x="58" y="30"/>
                  <a:pt x="53" y="24"/>
                  <a:pt x="46" y="21"/>
                </a:cubicBezTo>
                <a:cubicBezTo>
                  <a:pt x="0" y="0"/>
                  <a:pt x="21" y="20"/>
                  <a:pt x="4" y="3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7661" name="Freeform 13"/>
          <p:cNvSpPr/>
          <p:nvPr/>
        </p:nvSpPr>
        <p:spPr>
          <a:xfrm>
            <a:off x="8601075" y="5676900"/>
            <a:ext cx="152400" cy="66675"/>
          </a:xfrm>
          <a:custGeom>
            <a:avLst/>
            <a:gdLst>
              <a:gd name="txL" fmla="*/ 0 w 96"/>
              <a:gd name="txT" fmla="*/ 0 h 42"/>
              <a:gd name="txR" fmla="*/ 96 w 96"/>
              <a:gd name="txB" fmla="*/ 42 h 4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6" h="42">
                <a:moveTo>
                  <a:pt x="0" y="42"/>
                </a:moveTo>
                <a:cubicBezTo>
                  <a:pt x="6" y="40"/>
                  <a:pt x="12" y="39"/>
                  <a:pt x="18" y="36"/>
                </a:cubicBezTo>
                <a:cubicBezTo>
                  <a:pt x="24" y="33"/>
                  <a:pt x="29" y="27"/>
                  <a:pt x="36" y="24"/>
                </a:cubicBezTo>
                <a:cubicBezTo>
                  <a:pt x="55" y="16"/>
                  <a:pt x="81" y="15"/>
                  <a:pt x="96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7662" name="Text Box 14"/>
          <p:cNvSpPr txBox="1"/>
          <p:nvPr/>
        </p:nvSpPr>
        <p:spPr>
          <a:xfrm>
            <a:off x="395288" y="1268413"/>
            <a:ext cx="2881312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800" b="1" dirty="0">
                <a:latin typeface="Verdana" panose="020B0604030504040204" pitchFamily="34" charset="0"/>
              </a:rPr>
              <a:t>Безприманочный</a:t>
            </a:r>
            <a:endParaRPr lang="ru-RU" altLang="x-none" sz="1800" b="1" dirty="0">
              <a:latin typeface="Verdana" panose="020B0604030504040204" pitchFamily="34" charset="0"/>
            </a:endParaRPr>
          </a:p>
          <a:p>
            <a:r>
              <a:rPr lang="ru-RU" altLang="x-none" sz="1800" b="1" dirty="0">
                <a:latin typeface="Verdana" panose="020B0604030504040204" pitchFamily="34" charset="0"/>
              </a:rPr>
              <a:t>(опыливание</a:t>
            </a:r>
            <a:endParaRPr lang="ru-RU" altLang="x-none" sz="1800" b="1" dirty="0">
              <a:latin typeface="Verdana" panose="020B0604030504040204" pitchFamily="34" charset="0"/>
            </a:endParaRPr>
          </a:p>
          <a:p>
            <a:r>
              <a:rPr lang="ru-RU" altLang="x-none" sz="1800" b="1" dirty="0">
                <a:latin typeface="Verdana" panose="020B0604030504040204" pitchFamily="34" charset="0"/>
              </a:rPr>
              <a:t> ядами</a:t>
            </a:r>
            <a:endParaRPr lang="ru-RU" altLang="x-none" sz="1800" b="1" dirty="0">
              <a:latin typeface="Verdana" panose="020B0604030504040204" pitchFamily="34" charset="0"/>
            </a:endParaRPr>
          </a:p>
          <a:p>
            <a:r>
              <a:rPr lang="ru-RU" altLang="x-none" sz="1800" b="1" dirty="0">
                <a:latin typeface="Verdana" panose="020B0604030504040204" pitchFamily="34" charset="0"/>
              </a:rPr>
              <a:t> нор, путей движения)</a:t>
            </a:r>
            <a:endParaRPr lang="ru-RU" altLang="x-none" sz="1800" dirty="0">
              <a:latin typeface="Verdana" panose="020B0604030504040204" pitchFamily="34" charset="0"/>
            </a:endParaRPr>
          </a:p>
        </p:txBody>
      </p:sp>
      <p:sp>
        <p:nvSpPr>
          <p:cNvPr id="27663" name="Text Box 15"/>
          <p:cNvSpPr txBox="1"/>
          <p:nvPr/>
        </p:nvSpPr>
        <p:spPr>
          <a:xfrm>
            <a:off x="2916238" y="2492375"/>
            <a:ext cx="338455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800" b="1" dirty="0">
                <a:latin typeface="Verdana" panose="020B0604030504040204" pitchFamily="34" charset="0"/>
              </a:rPr>
              <a:t>Приманочный (пищевые </a:t>
            </a:r>
            <a:endParaRPr lang="ru-RU" altLang="x-none" sz="1800" b="1" dirty="0">
              <a:latin typeface="Verdana" panose="020B0604030504040204" pitchFamily="34" charset="0"/>
            </a:endParaRPr>
          </a:p>
          <a:p>
            <a:r>
              <a:rPr lang="ru-RU" altLang="x-none" sz="1800" b="1" dirty="0">
                <a:latin typeface="Verdana" panose="020B0604030504040204" pitchFamily="34" charset="0"/>
              </a:rPr>
              <a:t>приманки: каши,хлеб,</a:t>
            </a:r>
            <a:endParaRPr lang="ru-RU" altLang="x-none" sz="1800" b="1" dirty="0">
              <a:latin typeface="Verdana" panose="020B0604030504040204" pitchFamily="34" charset="0"/>
            </a:endParaRPr>
          </a:p>
          <a:p>
            <a:r>
              <a:rPr lang="ru-RU" altLang="x-none" sz="1800" b="1" dirty="0">
                <a:latin typeface="Verdana" panose="020B0604030504040204" pitchFamily="34" charset="0"/>
              </a:rPr>
              <a:t>фарш, ;водные приманки:</a:t>
            </a:r>
            <a:endParaRPr lang="ru-RU" altLang="x-none" sz="1800" b="1" dirty="0">
              <a:latin typeface="Verdana" panose="020B0604030504040204" pitchFamily="34" charset="0"/>
            </a:endParaRPr>
          </a:p>
          <a:p>
            <a:r>
              <a:rPr lang="ru-RU" altLang="x-none" sz="1800" b="1" dirty="0">
                <a:latin typeface="Verdana" panose="020B0604030504040204" pitchFamily="34" charset="0"/>
              </a:rPr>
              <a:t>вода, молоко, бульон</a:t>
            </a:r>
            <a:endParaRPr lang="ru-RU" altLang="x-none" sz="1800" b="1" dirty="0">
              <a:latin typeface="Verdana" panose="020B0604030504040204" pitchFamily="34" charset="0"/>
            </a:endParaRPr>
          </a:p>
        </p:txBody>
      </p:sp>
      <p:sp>
        <p:nvSpPr>
          <p:cNvPr id="27664" name="Text Box 16"/>
          <p:cNvSpPr txBox="1"/>
          <p:nvPr/>
        </p:nvSpPr>
        <p:spPr>
          <a:xfrm>
            <a:off x="5651500" y="4652963"/>
            <a:ext cx="3600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1800" b="1" dirty="0">
                <a:latin typeface="Verdana" panose="020B0604030504040204" pitchFamily="34" charset="0"/>
              </a:rPr>
              <a:t>Газами(углекислый газ)</a:t>
            </a:r>
            <a:endParaRPr lang="ru-RU" altLang="x-none" sz="1800" b="1" dirty="0">
              <a:latin typeface="Verdana" panose="020B0604030504040204" pitchFamily="34" charset="0"/>
            </a:endParaRPr>
          </a:p>
        </p:txBody>
      </p:sp>
      <p:sp>
        <p:nvSpPr>
          <p:cNvPr id="68625" name="AutoShape 17"/>
          <p:cNvSpPr/>
          <p:nvPr/>
        </p:nvSpPr>
        <p:spPr>
          <a:xfrm rot="-2185248">
            <a:off x="3203575" y="1196975"/>
            <a:ext cx="1087438" cy="495300"/>
          </a:xfrm>
          <a:prstGeom prst="leftArrow">
            <a:avLst>
              <a:gd name="adj1" fmla="val 50000"/>
              <a:gd name="adj2" fmla="val 5488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68626" name="AutoShape 18"/>
          <p:cNvSpPr/>
          <p:nvPr/>
        </p:nvSpPr>
        <p:spPr>
          <a:xfrm rot="-5400000">
            <a:off x="3919538" y="1520825"/>
            <a:ext cx="1304925" cy="495300"/>
          </a:xfrm>
          <a:prstGeom prst="leftArrow">
            <a:avLst>
              <a:gd name="adj1" fmla="val 50000"/>
              <a:gd name="adj2" fmla="val 65865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68627" name="AutoShape 19"/>
          <p:cNvSpPr/>
          <p:nvPr/>
        </p:nvSpPr>
        <p:spPr>
          <a:xfrm rot="-7476160">
            <a:off x="4068763" y="2568575"/>
            <a:ext cx="4084637" cy="495300"/>
          </a:xfrm>
          <a:prstGeom prst="leftArrow">
            <a:avLst>
              <a:gd name="adj1" fmla="val 50000"/>
              <a:gd name="adj2" fmla="val 206169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7668" name="AutoShape 20"/>
          <p:cNvSpPr/>
          <p:nvPr/>
        </p:nvSpPr>
        <p:spPr>
          <a:xfrm>
            <a:off x="107950" y="981075"/>
            <a:ext cx="2879725" cy="3057525"/>
          </a:xfrm>
          <a:prstGeom prst="cloudCallout">
            <a:avLst>
              <a:gd name="adj1" fmla="val -18028"/>
              <a:gd name="adj2" fmla="val 54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ru-RU" altLang="x-none" sz="1800" dirty="0">
              <a:latin typeface="Verdana" panose="020B0604030504040204" pitchFamily="34" charset="0"/>
            </a:endParaRPr>
          </a:p>
        </p:txBody>
      </p:sp>
      <p:sp>
        <p:nvSpPr>
          <p:cNvPr id="27669" name="AutoShape 21"/>
          <p:cNvSpPr/>
          <p:nvPr/>
        </p:nvSpPr>
        <p:spPr>
          <a:xfrm>
            <a:off x="3708400" y="4221163"/>
            <a:ext cx="1655763" cy="1008062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68630" name="AutoShape 22"/>
          <p:cNvSpPr/>
          <p:nvPr/>
        </p:nvSpPr>
        <p:spPr>
          <a:xfrm>
            <a:off x="7092950" y="5589588"/>
            <a:ext cx="2051050" cy="1152525"/>
          </a:xfrm>
          <a:prstGeom prst="cloudCallout">
            <a:avLst>
              <a:gd name="adj1" fmla="val -1625"/>
              <a:gd name="adj2" fmla="val 38431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ru-RU" altLang="x-none" sz="1800" dirty="0">
              <a:latin typeface="Verdana" panose="020B0604030504040204" pitchFamily="34" charset="0"/>
            </a:endParaRPr>
          </a:p>
        </p:txBody>
      </p:sp>
      <p:sp>
        <p:nvSpPr>
          <p:cNvPr id="68631" name="Text Box 23"/>
          <p:cNvSpPr txBox="1"/>
          <p:nvPr/>
        </p:nvSpPr>
        <p:spPr>
          <a:xfrm>
            <a:off x="7720013" y="5716588"/>
            <a:ext cx="9175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3200" dirty="0">
                <a:solidFill>
                  <a:srgbClr val="000000"/>
                </a:solidFill>
                <a:latin typeface="Verdana" panose="020B0604030504040204" pitchFamily="34" charset="0"/>
              </a:rPr>
              <a:t>СО</a:t>
            </a:r>
            <a:r>
              <a:rPr lang="ru-RU" altLang="x-none" sz="16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ru-RU" altLang="x-none" sz="3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5" grpId="0" animBg="1"/>
      <p:bldP spid="68626" grpId="0" animBg="1"/>
      <p:bldP spid="68627" grpId="0" animBg="1"/>
      <p:bldP spid="68630" grpId="0" animBg="1"/>
      <p:bldP spid="686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/>
          <a:p>
            <a:pPr eaLnBrk="1" hangingPunct="1"/>
            <a:r>
              <a:rPr lang="ru-RU" altLang="x-none" sz="4000" b="1" dirty="0">
                <a:cs typeface="Times New Roman" panose="02020603050405020304" pitchFamily="18" charset="0"/>
              </a:rPr>
              <a:t>Способы приготовления отравляющих приманок</a:t>
            </a:r>
            <a:r>
              <a:rPr lang="ru-RU" altLang="x-none" sz="4000" dirty="0">
                <a:cs typeface="Times New Roman" panose="02020603050405020304" pitchFamily="18" charset="0"/>
              </a:rPr>
              <a:t>.</a:t>
            </a:r>
            <a:r>
              <a:rPr lang="ru-RU" altLang="x-none" sz="4000" dirty="0"/>
              <a:t> </a:t>
            </a:r>
            <a:endParaRPr lang="ru-RU" altLang="x-none" sz="4000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5339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90000"/>
              </a:lnSpc>
            </a:pPr>
            <a:r>
              <a:rPr lang="ru-RU" altLang="x-none" b="1" dirty="0">
                <a:cs typeface="Times New Roman" panose="02020603050405020304" pitchFamily="18" charset="0"/>
              </a:rPr>
              <a:t> Механическое смешивание </a:t>
            </a:r>
            <a:endParaRPr lang="ru-RU" altLang="x-none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x-none" b="1" dirty="0">
                <a:cs typeface="Times New Roman" panose="02020603050405020304" pitchFamily="18" charset="0"/>
              </a:rPr>
              <a:t> Вымачивание в растворах ядов </a:t>
            </a:r>
            <a:endParaRPr lang="ru-RU" altLang="x-none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x-none" b="1" dirty="0">
                <a:cs typeface="Times New Roman" panose="02020603050405020304" pitchFamily="18" charset="0"/>
              </a:rPr>
              <a:t> Прилипание ядов-порошков к поверхности приманок (растительное масло и другие масла)</a:t>
            </a:r>
            <a:endParaRPr lang="ru-RU" altLang="x-none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x-none" b="1" dirty="0">
                <a:cs typeface="Times New Roman" panose="02020603050405020304" pitchFamily="18" charset="0"/>
              </a:rPr>
              <a:t> Нанесение ядовитых паст на поверхность </a:t>
            </a:r>
            <a:r>
              <a:rPr lang="ru-RU" altLang="x-none" b="1" dirty="0">
                <a:latin typeface="Times New Roman" panose="02020603050405020304" pitchFamily="18" charset="0"/>
              </a:rPr>
              <a:t>п</a:t>
            </a:r>
            <a:r>
              <a:rPr lang="ru-RU" altLang="x-none" b="1" dirty="0">
                <a:cs typeface="Times New Roman" panose="02020603050405020304" pitchFamily="18" charset="0"/>
              </a:rPr>
              <a:t>риманок.</a:t>
            </a:r>
            <a:endParaRPr lang="ru-RU" altLang="x-none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x-none" b="1" dirty="0">
                <a:cs typeface="Times New Roman" panose="02020603050405020304" pitchFamily="18" charset="0"/>
              </a:rPr>
              <a:t> Вымачивание или опыливание растительных приманок ядами.</a:t>
            </a:r>
            <a:endParaRPr lang="ru-RU" altLang="x-none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x-non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x-none" dirty="0"/>
              <a:t>Рецепты приманок </a:t>
            </a:r>
            <a:r>
              <a:rPr lang="ru-RU" altLang="x-none" sz="2400" dirty="0"/>
              <a:t>(в граммах)</a:t>
            </a:r>
            <a:endParaRPr lang="ru-RU" altLang="x-none" dirty="0"/>
          </a:p>
        </p:txBody>
      </p:sp>
      <p:graphicFrame>
        <p:nvGraphicFramePr>
          <p:cNvPr id="79920" name="Group 4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Зоокумарин     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Влажный комбикорм   960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Масло растительное  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Зоокумарин 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Хлебная крошка 580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Фарш мясной или рыбный 400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Фентолацин 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Дробленое зерно 940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Масло растительное 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Фентолацин 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Комбикорм запаренный 930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Сахар 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Крысит 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Хлебная крошка 930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Фосфид цинка 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Зерно дробленое  930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Масло растительное  50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Горбатов 4"/>
          <p:cNvPicPr>
            <a:picLocks noChangeAspect="1"/>
          </p:cNvPicPr>
          <p:nvPr/>
        </p:nvPicPr>
        <p:blipFill>
          <a:blip r:embed="rId1"/>
          <a:srcRect l="1541" t="7777" r="6033" b="2222"/>
          <a:stretch>
            <a:fillRect/>
          </a:stretch>
        </p:blipFill>
        <p:spPr>
          <a:xfrm>
            <a:off x="2133600" y="304800"/>
            <a:ext cx="4854575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484313"/>
            <a:ext cx="8424863" cy="316865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Дезинфекция,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дезинсекция, дератизация: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средства, методы и их роль в противоэпизоотических мероприятиях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333375"/>
            <a:ext cx="7253288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Модуль 2. Общая </a:t>
            </a:r>
            <a:r>
              <a:rPr kumimoji="0" lang="ru-RU" sz="3200" b="1" i="0" u="none" strike="noStrike" kern="1200" cap="small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дезинфектология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5805488"/>
            <a:ext cx="5880100" cy="6588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Автор: Суранова Т.Г.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Горбатов 5"/>
          <p:cNvPicPr>
            <a:picLocks noChangeAspect="1"/>
          </p:cNvPicPr>
          <p:nvPr/>
        </p:nvPicPr>
        <p:blipFill>
          <a:blip r:embed="rId1"/>
          <a:srcRect l="1010" t="3671" r="1010" b="3500"/>
          <a:stretch>
            <a:fillRect/>
          </a:stretch>
        </p:blipFill>
        <p:spPr>
          <a:xfrm>
            <a:off x="1143000" y="838200"/>
            <a:ext cx="6934200" cy="564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/>
          <p:nvPr/>
        </p:nvSpPr>
        <p:spPr>
          <a:xfrm>
            <a:off x="914400" y="228600"/>
            <a:ext cx="74279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3200" b="1" dirty="0">
                <a:latin typeface="Arial" panose="020B0604020202020204" pitchFamily="34" charset="0"/>
              </a:rPr>
              <a:t>Порядок проведения дератизации.</a:t>
            </a:r>
            <a:endParaRPr lang="ru-RU" altLang="x-none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295400"/>
          </a:xfrm>
        </p:spPr>
        <p:txBody>
          <a:bodyPr vert="horz" wrap="square" lIns="91440" tIns="45720" rIns="91440" bIns="45720" numCol="1" rtlCol="0" anchor="ctr" anchorCtr="0" compatLnSpc="1"/>
          <a:p>
            <a:pPr eaLnBrk="1" hangingPunct="1">
              <a:buClrTx/>
              <a:buSzTx/>
              <a:buFontTx/>
            </a:pPr>
            <a:r>
              <a:rPr lang="ru-RU" altLang="x-none" sz="4000" b="1" dirty="0">
                <a:cs typeface="Times New Roman" panose="02020603050405020304" pitchFamily="18" charset="0"/>
              </a:rPr>
              <a:t>Оценка эффективности дератизации.</a:t>
            </a:r>
            <a:r>
              <a:rPr lang="ru-RU" altLang="x-none" sz="4000" dirty="0"/>
              <a:t> </a:t>
            </a:r>
            <a:endParaRPr lang="ru-RU" altLang="x-none" sz="40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05000"/>
            <a:ext cx="9144000" cy="1752600"/>
          </a:xfrm>
        </p:spPr>
        <p:txBody>
          <a:bodyPr vert="horz" wrap="square" lIns="91440" tIns="45720" rIns="91440" bIns="45720" numCol="1" rtlCol="0" anchor="t" anchorCtr="0" compatLnSpc="1"/>
          <a:p>
            <a:pPr algn="just" eaLnBrk="1" hangingPunct="1">
              <a:lnSpc>
                <a:spcPct val="80000"/>
              </a:lnSpc>
              <a:buClrTx/>
              <a:buSzTx/>
            </a:pPr>
            <a:r>
              <a:rPr lang="ru-RU" altLang="x-none" sz="1800" b="1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x-none" sz="1800" b="1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</a:t>
            </a:r>
            <a:r>
              <a:rPr lang="ru-RU" altLang="x-none" sz="1800" b="1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Х = </a:t>
            </a:r>
            <a:r>
              <a:rPr lang="ru-RU" altLang="x-none" sz="1800" b="1" u="sng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(А+ В)х 100</a:t>
            </a:r>
            <a:r>
              <a:rPr lang="ru-RU" altLang="x-none" sz="1800" u="sng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 </a:t>
            </a:r>
            <a:r>
              <a:rPr lang="ru-RU" altLang="x-none" sz="1800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endParaRPr lang="ru-RU" altLang="x-none" sz="18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just" eaLnBrk="1" hangingPunct="1">
              <a:lnSpc>
                <a:spcPct val="80000"/>
              </a:lnSpc>
              <a:buClrTx/>
              <a:buSzTx/>
            </a:pPr>
            <a:r>
              <a:rPr lang="ru-RU" altLang="x-none" sz="1800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    </a:t>
            </a:r>
            <a:r>
              <a:rPr lang="ru-RU" altLang="x-none" sz="18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     </a:t>
            </a:r>
            <a:r>
              <a:rPr lang="ru-RU" altLang="x-none" sz="1800" b="1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А</a:t>
            </a:r>
            <a:r>
              <a:rPr lang="ru-RU" altLang="x-none" sz="1800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endParaRPr lang="ru-RU" altLang="x-none" sz="18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just" eaLnBrk="1" hangingPunct="1">
              <a:lnSpc>
                <a:spcPct val="80000"/>
              </a:lnSpc>
              <a:buClrTx/>
              <a:buSzTx/>
            </a:pPr>
            <a:r>
              <a:rPr lang="ru-RU" altLang="x-none" sz="1800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 </a:t>
            </a:r>
            <a:r>
              <a:rPr lang="ru-RU" altLang="x-none" sz="18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</a:t>
            </a:r>
            <a:r>
              <a:rPr lang="ru-RU" altLang="x-none" sz="1800" b="1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Х</a:t>
            </a:r>
            <a:r>
              <a:rPr lang="ru-RU" altLang="x-none" sz="1800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-  %    эффективности дератизации</a:t>
            </a:r>
            <a:r>
              <a:rPr lang="ru-RU" altLang="x-none" sz="1800" b="1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lang="ru-RU" altLang="x-none" sz="1800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                               </a:t>
            </a:r>
            <a:endParaRPr lang="ru-RU" altLang="x-none" sz="1800" kern="1200" dirty="0">
              <a:solidFill>
                <a:srgbClr val="898989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r>
              <a:rPr lang="ru-RU" altLang="x-none" sz="1800" b="1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lang="ru-RU" altLang="x-none" sz="1800" b="1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А</a:t>
            </a:r>
            <a:r>
              <a:rPr lang="ru-RU" altLang="x-none" sz="1800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- количество жилых нор или  суточное </a:t>
            </a:r>
            <a:r>
              <a:rPr lang="ru-RU" altLang="x-none" sz="18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  <a:t>   		</a:t>
            </a:r>
            <a:r>
              <a:rPr lang="ru-RU" altLang="x-none" sz="1800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колличество съеденной приманки      до      дератизации</a:t>
            </a:r>
            <a:endParaRPr lang="ru-RU" altLang="x-none" sz="1800" kern="1200" dirty="0">
              <a:solidFill>
                <a:srgbClr val="898989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Tx/>
              <a:buSzTx/>
            </a:pPr>
            <a:r>
              <a:rPr lang="ru-RU" altLang="x-none" sz="1800" b="1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</a:t>
            </a:r>
            <a:r>
              <a:rPr lang="ru-RU" altLang="x-none" sz="1800" b="1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В</a:t>
            </a:r>
            <a:r>
              <a:rPr lang="ru-RU" altLang="x-none" sz="1800" kern="1200" dirty="0">
                <a:solidFill>
                  <a:srgbClr val="898989"/>
                </a:solidFill>
                <a:latin typeface="+mn-lt"/>
                <a:ea typeface="+mn-ea"/>
                <a:cs typeface="Times New Roman" panose="02020603050405020304" pitchFamily="18" charset="0"/>
              </a:rPr>
              <a:t> - то же после дератизации</a:t>
            </a:r>
            <a:endParaRPr lang="ru-RU" altLang="x-none" sz="1800" kern="1200" dirty="0">
              <a:solidFill>
                <a:srgbClr val="898989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endParaRPr lang="ru-RU" altLang="x-none" sz="1800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1" name="Picture 3" descr="AN00460_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79950" y="2057400"/>
            <a:ext cx="4464050" cy="4394200"/>
          </a:xfrm>
          <a:ln/>
        </p:spPr>
      </p:pic>
      <p:pic>
        <p:nvPicPr>
          <p:cNvPr id="43012" name="Reco1312.WAV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3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5" name="Text Box 7"/>
          <p:cNvSpPr txBox="1"/>
          <p:nvPr/>
        </p:nvSpPr>
        <p:spPr>
          <a:xfrm rot="-1880648">
            <a:off x="242888" y="2228850"/>
            <a:ext cx="841851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8000" dirty="0">
                <a:latin typeface="Arial" panose="020B0604020202020204" pitchFamily="34" charset="0"/>
              </a:rPr>
              <a:t>ДЕЗИНСЕКЦИЯ</a:t>
            </a:r>
            <a:endParaRPr lang="ru-RU" altLang="x-none" sz="8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2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01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Дезинсекция –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комплекс мероприятий, направленных на уничтожение членистоногих (клещей и насекомых), вызывающих заболевания и являющихся переносчиками возбудителей.</a:t>
            </a:r>
            <a:endParaRPr kumimoji="0" 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Болезни, переносчиками которых являются членистоногие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x-none" sz="2400" dirty="0">
                <a:latin typeface="Times New Roman" panose="02020603050405020304" pitchFamily="18" charset="0"/>
              </a:rPr>
              <a:t>   </a:t>
            </a: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35844" name="Rectangle 4"/>
          <p:cNvSpPr/>
          <p:nvPr/>
        </p:nvSpPr>
        <p:spPr>
          <a:xfrm>
            <a:off x="1828800" y="1817688"/>
            <a:ext cx="6553200" cy="520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228600" algn="just" defTabSz="914400">
              <a:buChar char="•"/>
              <a:tabLst>
                <a:tab pos="32385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ИНАН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ИЭМ лошадей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Миксоматоз кроликов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Японский энцефалит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Болезнь Акабане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Вессельсбронская болезнь овец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Блутанг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Нодулярный дерматит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Африканская чума лошадей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Болезнь Найроби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Шотландский энцефаломиелит овец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Везикулярный стоматит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0" hangingPunct="0">
              <a:buChar char="•"/>
              <a:tabLst>
                <a:tab pos="32385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Панлейкопения кошек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defTabSz="914400" eaLnBrk="0" hangingPunct="0">
              <a:tabLst>
                <a:tab pos="323850" algn="l"/>
              </a:tabLst>
            </a:pPr>
            <a:endParaRPr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7" name="Picture 3" descr="AN0046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530039">
            <a:off x="7594600" y="5589588"/>
            <a:ext cx="936625" cy="1077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 Box 4"/>
          <p:cNvSpPr txBox="1"/>
          <p:nvPr/>
        </p:nvSpPr>
        <p:spPr>
          <a:xfrm>
            <a:off x="1979613" y="0"/>
            <a:ext cx="62880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 dirty="0">
                <a:latin typeface="Arial" panose="020B0604020202020204" pitchFamily="34" charset="0"/>
              </a:rPr>
              <a:t>МЕРЫ БОРЬБЫ С НАСЕКОМЫМИ</a:t>
            </a:r>
            <a:endParaRPr lang="ru-RU" altLang="x-none" sz="2400" b="1" dirty="0">
              <a:latin typeface="Arial" panose="020B0604020202020204" pitchFamily="34" charset="0"/>
            </a:endParaRPr>
          </a:p>
        </p:txBody>
      </p:sp>
      <p:sp>
        <p:nvSpPr>
          <p:cNvPr id="36868" name="AutoShape 5"/>
          <p:cNvSpPr/>
          <p:nvPr/>
        </p:nvSpPr>
        <p:spPr>
          <a:xfrm>
            <a:off x="4086225" y="549275"/>
            <a:ext cx="485775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69" name="Text Box 6"/>
          <p:cNvSpPr txBox="1"/>
          <p:nvPr/>
        </p:nvSpPr>
        <p:spPr>
          <a:xfrm>
            <a:off x="3348038" y="836613"/>
            <a:ext cx="30432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000" b="1" dirty="0">
                <a:latin typeface="Arial" panose="020B0604020202020204" pitchFamily="34" charset="0"/>
              </a:rPr>
              <a:t>ДЕЗИНСЕКЦИЯ</a:t>
            </a:r>
            <a:endParaRPr lang="ru-RU" altLang="x-none" sz="2000" b="1" dirty="0">
              <a:latin typeface="Arial" panose="020B0604020202020204" pitchFamily="34" charset="0"/>
            </a:endParaRPr>
          </a:p>
        </p:txBody>
      </p:sp>
      <p:sp>
        <p:nvSpPr>
          <p:cNvPr id="36870" name="AutoShape 7"/>
          <p:cNvSpPr/>
          <p:nvPr/>
        </p:nvSpPr>
        <p:spPr>
          <a:xfrm>
            <a:off x="4086225" y="1341438"/>
            <a:ext cx="485775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71" name="AutoShape 8"/>
          <p:cNvSpPr/>
          <p:nvPr/>
        </p:nvSpPr>
        <p:spPr>
          <a:xfrm rot="3650105">
            <a:off x="2887663" y="935038"/>
            <a:ext cx="366712" cy="454025"/>
          </a:xfrm>
          <a:prstGeom prst="downArrow">
            <a:avLst>
              <a:gd name="adj1" fmla="val 50000"/>
              <a:gd name="adj2" fmla="val 3095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72" name="Text Box 9"/>
          <p:cNvSpPr txBox="1"/>
          <p:nvPr/>
        </p:nvSpPr>
        <p:spPr>
          <a:xfrm>
            <a:off x="179388" y="1330325"/>
            <a:ext cx="3313112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ru-RU" altLang="x-none" b="1" dirty="0">
                <a:latin typeface="Arial" panose="020B0604020202020204" pitchFamily="34" charset="0"/>
              </a:rPr>
              <a:t>ПРОФИЛАКТИЧЕСКИЕ МЕРОПРИЯТИЯ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73" name="AutoShape 10"/>
          <p:cNvSpPr/>
          <p:nvPr/>
        </p:nvSpPr>
        <p:spPr>
          <a:xfrm>
            <a:off x="1403350" y="1773238"/>
            <a:ext cx="360363" cy="1800225"/>
          </a:xfrm>
          <a:prstGeom prst="downArrow">
            <a:avLst>
              <a:gd name="adj1" fmla="val 50000"/>
              <a:gd name="adj2" fmla="val 12488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74" name="Text Box 11"/>
          <p:cNvSpPr txBox="1"/>
          <p:nvPr/>
        </p:nvSpPr>
        <p:spPr>
          <a:xfrm>
            <a:off x="250825" y="3716338"/>
            <a:ext cx="2808288" cy="210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ПОСТОЯННАЯ ОЧИСТКА ПОМЕЩЕНИЙ; УБОРКА ТЕРРИТОРИЙ; УДАЛЕНИЕ ОТХОДОВ И МУСОРА; ЗАГРАДИТЕЛЬНЫЕ СЕТКИ; ПРОВЕТРИВАНИЕ ПОМЕЩЕНИЙ И СЫРЬЯ; ОСУШЕНИЕ МЕЛКИХ ВОДОЕМОВ, БОЛОТ, ЗАСЫПКА ЯМ, КАНАВ, КАРЬЕРОВ, ЛУЖ; РАСПАШКА ПУСТУЮЩИХ ЗЕМЕЛЬ И ДР.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75" name="Text Box 12"/>
          <p:cNvSpPr txBox="1"/>
          <p:nvPr/>
        </p:nvSpPr>
        <p:spPr>
          <a:xfrm>
            <a:off x="3276600" y="1576388"/>
            <a:ext cx="33083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ИСТРЕБИТЕЛЬНЫЕ</a:t>
            </a:r>
            <a:r>
              <a:rPr lang="ru-RU" altLang="x-none" sz="1800" b="1" dirty="0">
                <a:latin typeface="Arial" panose="020B0604020202020204" pitchFamily="34" charset="0"/>
              </a:rPr>
              <a:t> </a:t>
            </a:r>
            <a:r>
              <a:rPr lang="ru-RU" altLang="x-none" b="1" dirty="0">
                <a:latin typeface="Arial" panose="020B0604020202020204" pitchFamily="34" charset="0"/>
              </a:rPr>
              <a:t>СРЕДСТВА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76" name="AutoShape 13"/>
          <p:cNvSpPr/>
          <p:nvPr/>
        </p:nvSpPr>
        <p:spPr>
          <a:xfrm>
            <a:off x="4086225" y="2060575"/>
            <a:ext cx="485775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77" name="Text Box 14"/>
          <p:cNvSpPr txBox="1"/>
          <p:nvPr/>
        </p:nvSpPr>
        <p:spPr>
          <a:xfrm>
            <a:off x="3708400" y="2420938"/>
            <a:ext cx="1439863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ХИМИЧЕСКИЕ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78" name="AutoShape 15"/>
          <p:cNvSpPr/>
          <p:nvPr/>
        </p:nvSpPr>
        <p:spPr>
          <a:xfrm>
            <a:off x="4086225" y="2852738"/>
            <a:ext cx="485775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79" name="Text Box 16"/>
          <p:cNvSpPr txBox="1"/>
          <p:nvPr/>
        </p:nvSpPr>
        <p:spPr>
          <a:xfrm>
            <a:off x="3708400" y="3284538"/>
            <a:ext cx="1419225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ФИЗИЧЕСКИЕ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80" name="AutoShape 17"/>
          <p:cNvSpPr/>
          <p:nvPr/>
        </p:nvSpPr>
        <p:spPr>
          <a:xfrm>
            <a:off x="4086225" y="3716338"/>
            <a:ext cx="485775" cy="1441450"/>
          </a:xfrm>
          <a:prstGeom prst="downArrow">
            <a:avLst>
              <a:gd name="adj1" fmla="val 50000"/>
              <a:gd name="adj2" fmla="val 741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81" name="Text Box 18"/>
          <p:cNvSpPr txBox="1"/>
          <p:nvPr/>
        </p:nvSpPr>
        <p:spPr>
          <a:xfrm>
            <a:off x="3492500" y="5373688"/>
            <a:ext cx="194310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БИОЛОГИЧЕСКИЕ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82" name="AutoShape 20"/>
          <p:cNvSpPr/>
          <p:nvPr/>
        </p:nvSpPr>
        <p:spPr>
          <a:xfrm rot="-6164557">
            <a:off x="5287963" y="2000250"/>
            <a:ext cx="314325" cy="719138"/>
          </a:xfrm>
          <a:prstGeom prst="downArrow">
            <a:avLst>
              <a:gd name="adj1" fmla="val 50000"/>
              <a:gd name="adj2" fmla="val 5719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83" name="AutoShape 21"/>
          <p:cNvSpPr/>
          <p:nvPr/>
        </p:nvSpPr>
        <p:spPr>
          <a:xfrm rot="-5400000">
            <a:off x="5327650" y="2312988"/>
            <a:ext cx="287338" cy="790575"/>
          </a:xfrm>
          <a:prstGeom prst="downArrow">
            <a:avLst>
              <a:gd name="adj1" fmla="val 50000"/>
              <a:gd name="adj2" fmla="val 687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84" name="AutoShape 22"/>
          <p:cNvSpPr/>
          <p:nvPr/>
        </p:nvSpPr>
        <p:spPr>
          <a:xfrm rot="-4285312">
            <a:off x="5272088" y="2714625"/>
            <a:ext cx="295275" cy="703263"/>
          </a:xfrm>
          <a:prstGeom prst="downArrow">
            <a:avLst>
              <a:gd name="adj1" fmla="val 50000"/>
              <a:gd name="adj2" fmla="val 595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85" name="Text Box 23"/>
          <p:cNvSpPr txBox="1"/>
          <p:nvPr/>
        </p:nvSpPr>
        <p:spPr>
          <a:xfrm>
            <a:off x="5867400" y="1865313"/>
            <a:ext cx="316865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ИНСЕКТИЦИДЫ (ДДВФ, ДИБРОМ, </a:t>
            </a:r>
            <a:endParaRPr lang="ru-RU" altLang="x-none" b="1" dirty="0">
              <a:latin typeface="Arial" panose="020B0604020202020204" pitchFamily="34" charset="0"/>
            </a:endParaRPr>
          </a:p>
          <a:p>
            <a:r>
              <a:rPr lang="ru-RU" altLang="x-none" b="1" dirty="0">
                <a:latin typeface="Arial" panose="020B0604020202020204" pitchFamily="34" charset="0"/>
              </a:rPr>
              <a:t>ХЛОРОФОС, ЦИОДРИН, АМИДОФОС. БАЙТЕКС И ДР.)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86" name="AutoShape 24"/>
          <p:cNvSpPr/>
          <p:nvPr/>
        </p:nvSpPr>
        <p:spPr>
          <a:xfrm rot="-5400000">
            <a:off x="5327650" y="5264150"/>
            <a:ext cx="215900" cy="576263"/>
          </a:xfrm>
          <a:prstGeom prst="downArrow">
            <a:avLst>
              <a:gd name="adj1" fmla="val 50000"/>
              <a:gd name="adj2" fmla="val 667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87" name="Text Box 25"/>
          <p:cNvSpPr txBox="1"/>
          <p:nvPr/>
        </p:nvSpPr>
        <p:spPr>
          <a:xfrm>
            <a:off x="5867400" y="3789363"/>
            <a:ext cx="31686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ПРОМОРАЖИВАНИЕ; КИПЯЧЕНИЕ; ГОРЯЧИЙ ВОЗДУХ, ГОРЯЧАЯ </a:t>
            </a:r>
            <a:endParaRPr lang="ru-RU" altLang="x-none" b="1" dirty="0">
              <a:latin typeface="Arial" panose="020B0604020202020204" pitchFamily="34" charset="0"/>
            </a:endParaRPr>
          </a:p>
          <a:p>
            <a:r>
              <a:rPr lang="ru-RU" altLang="x-none" b="1" dirty="0">
                <a:latin typeface="Arial" panose="020B0604020202020204" pitchFamily="34" charset="0"/>
              </a:rPr>
              <a:t>МОЙКА. ЭЛЕКТРОЛОВУШКИ; ОГОНЬ; ЛИПКАЯ  БУМАГА И ДР.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88" name="Text Box 26"/>
          <p:cNvSpPr txBox="1"/>
          <p:nvPr/>
        </p:nvSpPr>
        <p:spPr>
          <a:xfrm>
            <a:off x="5867400" y="2565400"/>
            <a:ext cx="2835275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РЕПЕЛЛЕНТЫ (ОКСАМАТ И ДР.)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89" name="Text Box 27"/>
          <p:cNvSpPr txBox="1"/>
          <p:nvPr/>
        </p:nvSpPr>
        <p:spPr>
          <a:xfrm>
            <a:off x="5867400" y="3068638"/>
            <a:ext cx="30972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ИНСЕКТИЦИДНО-РЕПЕЛЛЕНТНЫЕ</a:t>
            </a:r>
            <a:endParaRPr lang="ru-RU" altLang="x-none" b="1" dirty="0">
              <a:latin typeface="Arial" panose="020B0604020202020204" pitchFamily="34" charset="0"/>
            </a:endParaRPr>
          </a:p>
          <a:p>
            <a:r>
              <a:rPr lang="ru-RU" altLang="x-none" b="1" dirty="0">
                <a:latin typeface="Arial" panose="020B0604020202020204" pitchFamily="34" charset="0"/>
              </a:rPr>
              <a:t>КОМПОЗИЦИИ (ДИОКС-1, ДИОКС-2)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90" name="Text Box 28"/>
          <p:cNvSpPr txBox="1"/>
          <p:nvPr/>
        </p:nvSpPr>
        <p:spPr>
          <a:xfrm>
            <a:off x="6135688" y="46005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ru-RU" altLang="x-none" sz="1800" dirty="0">
              <a:latin typeface="Arial" panose="020B0604020202020204" pitchFamily="34" charset="0"/>
            </a:endParaRPr>
          </a:p>
        </p:txBody>
      </p:sp>
      <p:sp>
        <p:nvSpPr>
          <p:cNvPr id="36891" name="Text Box 29"/>
          <p:cNvSpPr txBox="1"/>
          <p:nvPr/>
        </p:nvSpPr>
        <p:spPr>
          <a:xfrm>
            <a:off x="5867400" y="4746625"/>
            <a:ext cx="327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РЫБЫ, ОСЫ,СТРЕКОЗЫ, ПАУКИ,</a:t>
            </a:r>
            <a:endParaRPr lang="ru-RU" altLang="x-none" b="1" dirty="0">
              <a:latin typeface="Arial" panose="020B0604020202020204" pitchFamily="34" charset="0"/>
            </a:endParaRPr>
          </a:p>
          <a:p>
            <a:r>
              <a:rPr lang="ru-RU" altLang="x-none" b="1" dirty="0">
                <a:latin typeface="Arial" panose="020B0604020202020204" pitchFamily="34" charset="0"/>
              </a:rPr>
              <a:t>МУРАВЬИ, ЖУКИ , БОЖЬИ КОРОВКИ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92" name="Text Box 30"/>
          <p:cNvSpPr txBox="1"/>
          <p:nvPr/>
        </p:nvSpPr>
        <p:spPr>
          <a:xfrm>
            <a:off x="5867400" y="5394325"/>
            <a:ext cx="3168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ТУРИНГИН, ПАТОГЕННЫЕ ГРИБЫ И ДР.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93" name="Text Box 31"/>
          <p:cNvSpPr txBox="1"/>
          <p:nvPr/>
        </p:nvSpPr>
        <p:spPr>
          <a:xfrm>
            <a:off x="5867400" y="6042025"/>
            <a:ext cx="316865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latin typeface="Arial" panose="020B0604020202020204" pitchFamily="34" charset="0"/>
              </a:rPr>
              <a:t>СТЕРИЛИЗАЦИЯ  НАСЕКОМЫХ</a:t>
            </a:r>
            <a:endParaRPr lang="ru-RU" altLang="x-none" b="1" dirty="0">
              <a:latin typeface="Arial" panose="020B0604020202020204" pitchFamily="34" charset="0"/>
            </a:endParaRPr>
          </a:p>
          <a:p>
            <a:r>
              <a:rPr lang="ru-RU" altLang="x-none" b="1" dirty="0">
                <a:latin typeface="Arial" panose="020B0604020202020204" pitchFamily="34" charset="0"/>
              </a:rPr>
              <a:t>ГАММА-ЛУЧАМИ; ХИМИЧЕСКИМИ ПРЕПАРАТАМИ</a:t>
            </a:r>
            <a:endParaRPr lang="ru-RU" altLang="x-none" b="1" dirty="0">
              <a:latin typeface="Arial" panose="020B0604020202020204" pitchFamily="34" charset="0"/>
            </a:endParaRPr>
          </a:p>
        </p:txBody>
      </p:sp>
      <p:sp>
        <p:nvSpPr>
          <p:cNvPr id="36894" name="AutoShape 32"/>
          <p:cNvSpPr/>
          <p:nvPr/>
        </p:nvSpPr>
        <p:spPr>
          <a:xfrm rot="-3600656">
            <a:off x="5176838" y="3352800"/>
            <a:ext cx="307975" cy="884238"/>
          </a:xfrm>
          <a:prstGeom prst="downArrow">
            <a:avLst>
              <a:gd name="adj1" fmla="val 50000"/>
              <a:gd name="adj2" fmla="val 71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95" name="AutoShape 33"/>
          <p:cNvSpPr/>
          <p:nvPr/>
        </p:nvSpPr>
        <p:spPr>
          <a:xfrm rot="-6749109">
            <a:off x="5330825" y="4699000"/>
            <a:ext cx="214313" cy="849313"/>
          </a:xfrm>
          <a:prstGeom prst="downArrow">
            <a:avLst>
              <a:gd name="adj1" fmla="val 50000"/>
              <a:gd name="adj2" fmla="val 9907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6896" name="AutoShape 34"/>
          <p:cNvSpPr/>
          <p:nvPr/>
        </p:nvSpPr>
        <p:spPr>
          <a:xfrm rot="-3273329">
            <a:off x="5200650" y="5532438"/>
            <a:ext cx="239713" cy="860425"/>
          </a:xfrm>
          <a:prstGeom prst="downArrow">
            <a:avLst>
              <a:gd name="adj1" fmla="val 50000"/>
              <a:gd name="adj2" fmla="val 897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pic>
        <p:nvPicPr>
          <p:cNvPr id="51200" name="Picture 0" descr="AN0046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3363" y="692150"/>
            <a:ext cx="627062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1" name="Picture 1" descr="AN0046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8074146">
            <a:off x="2051050" y="2706688"/>
            <a:ext cx="627063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2" name="Picture 2" descr="AN0046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768021">
            <a:off x="466725" y="117475"/>
            <a:ext cx="936625" cy="107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0" dur="2000" fill="hold"/>
                                        <p:tgtEl>
                                          <p:spTgt spid="51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51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8 0.07152 C -0.08091 0.08356 -0.07309 0.09583 -0.07066 0.10995 C -0.06823 0.125 -0.06823 0.14259 -0.06789 0.16018 C -0.06771 0.17777 -0.07136 0.19189 -0.075 0.20671 C -0.07865 0.22152 -0.08316 0.2368 -0.09167 0.24861 C -0.09896 0.26064 -0.11007 0.26921 -0.1217 0.27523 C -0.13247 0.28055 -0.14497 0.28356 -0.15712 0.28402 C -0.16927 0.28425 -0.18108 0.28263 -0.19184 0.278 C -0.20348 0.27291 -0.21354 0.26412 -0.22136 0.25185 C -0.22917 0.2405 -0.23594 0.22754 -0.2382 0.2125 C -0.24184 0.19814 -0.24167 0.17893 -0.24011 0.16481 C -0.23959 0.15023 -0.23664 0.13263 -0.23021 0.11967 C -0.22396 0.1074 -0.21389 0.09861 -0.20139 0.0956 C -0.18907 0.09398 -0.17761 0.10115 -0.17084 0.11226 C -0.16493 0.12268 -0.16146 0.13773 -0.16233 0.15509 C -0.16424 0.17268 -0.16684 0.18819 -0.17327 0.2 C -0.17969 0.21296 -0.179 0.21504 -0.20052 0.22847 C -0.22049 0.24421 -0.23785 0.23541 -0.24879 0.23449 C -0.25955 0.2324 -0.26789 0.22546 -0.27813 0.21805 C -0.28959 0.20949 -0.29809 0.1956 -0.304 0.18379 C -0.30973 0.17175 -0.31111 0.1581 -0.31285 0.13611 C -0.31355 0.11458 -0.31233 0.10393 -0.31059 0.08796 C -0.30886 0.07222 -0.30712 0.05625 -0.30556 0.0405 " pathEditMode="relative" rAng="483149248" ptsTypes="fffffffffffffffffffffff">
                                      <p:cBhvr>
                                        <p:cTn id="18" dur="2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22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2" descr="AN0046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063" y="2708275"/>
            <a:ext cx="936625" cy="107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AutoShape 40"/>
          <p:cNvSpPr/>
          <p:nvPr/>
        </p:nvSpPr>
        <p:spPr>
          <a:xfrm>
            <a:off x="2700338" y="2060575"/>
            <a:ext cx="2592387" cy="2305050"/>
          </a:xfrm>
          <a:prstGeom prst="cloudCallout">
            <a:avLst>
              <a:gd name="adj1" fmla="val -85148"/>
              <a:gd name="adj2" fmla="val 9256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7892" name="AutoShape 21"/>
          <p:cNvSpPr/>
          <p:nvPr/>
        </p:nvSpPr>
        <p:spPr>
          <a:xfrm>
            <a:off x="7164388" y="4221163"/>
            <a:ext cx="1800225" cy="2016125"/>
          </a:xfrm>
          <a:prstGeom prst="cloudCallout">
            <a:avLst>
              <a:gd name="adj1" fmla="val -85537"/>
              <a:gd name="adj2" fmla="val 10133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7893" name="AutoShape 20"/>
          <p:cNvSpPr/>
          <p:nvPr/>
        </p:nvSpPr>
        <p:spPr>
          <a:xfrm>
            <a:off x="5219700" y="5229225"/>
            <a:ext cx="1512888" cy="9366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7894" name="AutoShape 19"/>
          <p:cNvSpPr/>
          <p:nvPr/>
        </p:nvSpPr>
        <p:spPr>
          <a:xfrm>
            <a:off x="5292725" y="4508500"/>
            <a:ext cx="1366838" cy="7207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7895" name="Freeform 16"/>
          <p:cNvSpPr/>
          <p:nvPr/>
        </p:nvSpPr>
        <p:spPr>
          <a:xfrm rot="-425954">
            <a:off x="173038" y="854075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896" name="Text Box 7"/>
          <p:cNvSpPr txBox="1"/>
          <p:nvPr/>
        </p:nvSpPr>
        <p:spPr>
          <a:xfrm>
            <a:off x="900113" y="188913"/>
            <a:ext cx="7993062" cy="7620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r>
              <a:rPr lang="ru-RU" altLang="x-none" sz="4400" b="1" i="1" dirty="0">
                <a:latin typeface="Arial" panose="020B0604020202020204" pitchFamily="34" charset="0"/>
              </a:rPr>
              <a:t>МЕТОДЫ ДЕЗИНСЕКЦИИ</a:t>
            </a:r>
            <a:endParaRPr lang="ru-RU" altLang="x-none" sz="4400" b="1" i="1" dirty="0">
              <a:latin typeface="Arial" panose="020B0604020202020204" pitchFamily="34" charset="0"/>
            </a:endParaRPr>
          </a:p>
        </p:txBody>
      </p:sp>
      <p:sp>
        <p:nvSpPr>
          <p:cNvPr id="37897" name="Text Box 9"/>
          <p:cNvSpPr txBox="1"/>
          <p:nvPr/>
        </p:nvSpPr>
        <p:spPr>
          <a:xfrm>
            <a:off x="2771775" y="2997200"/>
            <a:ext cx="25209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dirty="0">
                <a:latin typeface="Arial" panose="020B0604020202020204" pitchFamily="34" charset="0"/>
              </a:rPr>
              <a:t>АЭРОЗОЛЬН</a:t>
            </a:r>
            <a:r>
              <a:rPr lang="ru-RU" altLang="x-none" sz="2000" dirty="0">
                <a:latin typeface="Arial" panose="020B0604020202020204" pitchFamily="34" charset="0"/>
              </a:rPr>
              <a:t>ЫЙ</a:t>
            </a:r>
            <a:endParaRPr lang="ru-RU" altLang="x-none" sz="2000" dirty="0">
              <a:latin typeface="Arial" panose="020B0604020202020204" pitchFamily="34" charset="0"/>
            </a:endParaRPr>
          </a:p>
          <a:p>
            <a:endParaRPr lang="ru-RU" altLang="x-none" sz="2000" dirty="0">
              <a:latin typeface="Arial" panose="020B0604020202020204" pitchFamily="34" charset="0"/>
            </a:endParaRPr>
          </a:p>
        </p:txBody>
      </p:sp>
      <p:sp>
        <p:nvSpPr>
          <p:cNvPr id="37898" name="Text Box 11"/>
          <p:cNvSpPr txBox="1"/>
          <p:nvPr/>
        </p:nvSpPr>
        <p:spPr>
          <a:xfrm>
            <a:off x="7235825" y="4437063"/>
            <a:ext cx="190817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dirty="0">
                <a:latin typeface="Arial" panose="020B0604020202020204" pitchFamily="34" charset="0"/>
              </a:rPr>
              <a:t>ГАЗАМИ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dirty="0">
                <a:latin typeface="Arial" panose="020B0604020202020204" pitchFamily="34" charset="0"/>
              </a:rPr>
              <a:t>(</a:t>
            </a:r>
            <a:r>
              <a:rPr lang="ru-RU" altLang="x-none" sz="1800" dirty="0">
                <a:latin typeface="Arial" panose="020B0604020202020204" pitchFamily="34" charset="0"/>
              </a:rPr>
              <a:t>ГАЗЫ,</a:t>
            </a:r>
            <a:endParaRPr lang="ru-RU" altLang="x-none" sz="1800" dirty="0">
              <a:latin typeface="Arial" panose="020B0604020202020204" pitchFamily="34" charset="0"/>
            </a:endParaRPr>
          </a:p>
          <a:p>
            <a:r>
              <a:rPr lang="ru-RU" altLang="x-none" sz="1800" dirty="0">
                <a:latin typeface="Arial" panose="020B0604020202020204" pitchFamily="34" charset="0"/>
              </a:rPr>
              <a:t>ИНСЕКТИЦИДНЫЕ</a:t>
            </a:r>
            <a:endParaRPr lang="ru-RU" altLang="x-none" sz="1800" dirty="0">
              <a:latin typeface="Arial" panose="020B0604020202020204" pitchFamily="34" charset="0"/>
            </a:endParaRPr>
          </a:p>
          <a:p>
            <a:r>
              <a:rPr lang="ru-RU" altLang="x-none" sz="1800" dirty="0">
                <a:latin typeface="Arial" panose="020B0604020202020204" pitchFamily="34" charset="0"/>
              </a:rPr>
              <a:t>ШАШКИ</a:t>
            </a:r>
            <a:r>
              <a:rPr sz="1800" dirty="0">
                <a:latin typeface="Arial" panose="020B0604020202020204" pitchFamily="34" charset="0"/>
              </a:rPr>
              <a:t>)</a:t>
            </a:r>
            <a:endParaRPr lang="ru-RU" altLang="x-none" sz="1800" dirty="0">
              <a:latin typeface="Arial" panose="020B0604020202020204" pitchFamily="34" charset="0"/>
            </a:endParaRPr>
          </a:p>
        </p:txBody>
      </p:sp>
      <p:sp>
        <p:nvSpPr>
          <p:cNvPr id="37899" name="AutoShape 18"/>
          <p:cNvSpPr/>
          <p:nvPr/>
        </p:nvSpPr>
        <p:spPr>
          <a:xfrm>
            <a:off x="5435600" y="3789363"/>
            <a:ext cx="1223963" cy="5778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7900" name="Text Box 10"/>
          <p:cNvSpPr txBox="1"/>
          <p:nvPr/>
        </p:nvSpPr>
        <p:spPr>
          <a:xfrm>
            <a:off x="5219700" y="3860800"/>
            <a:ext cx="1584325" cy="2195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Arial" panose="020B0604020202020204" pitchFamily="34" charset="0"/>
              </a:rPr>
              <a:t>  </a:t>
            </a:r>
            <a:r>
              <a:rPr lang="ru-RU" altLang="x-none" sz="2400" dirty="0">
                <a:latin typeface="Arial" panose="020B0604020202020204" pitchFamily="34" charset="0"/>
              </a:rPr>
              <a:t>СУХОЙ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1800" dirty="0">
                <a:latin typeface="Arial" panose="020B0604020202020204" pitchFamily="34" charset="0"/>
              </a:rPr>
              <a:t>(ПОСЫПКА</a:t>
            </a:r>
            <a:endParaRPr lang="ru-RU" altLang="x-none" sz="1800" dirty="0">
              <a:latin typeface="Arial" panose="020B0604020202020204" pitchFamily="34" charset="0"/>
            </a:endParaRPr>
          </a:p>
          <a:p>
            <a:r>
              <a:rPr lang="ru-RU" altLang="x-none" sz="1800" dirty="0">
                <a:latin typeface="Arial" panose="020B0604020202020204" pitchFamily="34" charset="0"/>
              </a:rPr>
              <a:t>ПОРОШКАМ</a:t>
            </a:r>
            <a:endParaRPr sz="1800" dirty="0">
              <a:latin typeface="Arial" panose="020B0604020202020204" pitchFamily="34" charset="0"/>
            </a:endParaRPr>
          </a:p>
          <a:p>
            <a:r>
              <a:rPr sz="1800" dirty="0">
                <a:latin typeface="Arial" panose="020B0604020202020204" pitchFamily="34" charset="0"/>
              </a:rPr>
              <a:t>         </a:t>
            </a:r>
            <a:r>
              <a:rPr lang="ru-RU" altLang="x-none" sz="1800" dirty="0">
                <a:latin typeface="Arial" panose="020B0604020202020204" pitchFamily="34" charset="0"/>
              </a:rPr>
              <a:t>И</a:t>
            </a:r>
            <a:endParaRPr lang="ru-RU" altLang="x-none" sz="1800" dirty="0">
              <a:latin typeface="Arial" panose="020B0604020202020204" pitchFamily="34" charset="0"/>
            </a:endParaRPr>
          </a:p>
          <a:p>
            <a:r>
              <a:rPr lang="ru-RU" altLang="x-none" sz="1800" dirty="0">
                <a:latin typeface="Arial" panose="020B0604020202020204" pitchFamily="34" charset="0"/>
              </a:rPr>
              <a:t>ТАБЛЕТКАМ</a:t>
            </a:r>
            <a:endParaRPr sz="1800" dirty="0">
              <a:latin typeface="Arial" panose="020B0604020202020204" pitchFamily="34" charset="0"/>
            </a:endParaRPr>
          </a:p>
          <a:p>
            <a:r>
              <a:rPr sz="1800" dirty="0">
                <a:latin typeface="Arial" panose="020B0604020202020204" pitchFamily="34" charset="0"/>
              </a:rPr>
              <a:t>         </a:t>
            </a:r>
            <a:r>
              <a:rPr lang="ru-RU" altLang="x-none" sz="1800" dirty="0">
                <a:latin typeface="Arial" panose="020B0604020202020204" pitchFamily="34" charset="0"/>
              </a:rPr>
              <a:t>И</a:t>
            </a:r>
            <a:endParaRPr lang="ru-RU" altLang="x-none" sz="1800" dirty="0">
              <a:latin typeface="Arial" panose="020B0604020202020204" pitchFamily="34" charset="0"/>
            </a:endParaRPr>
          </a:p>
        </p:txBody>
      </p:sp>
      <p:sp>
        <p:nvSpPr>
          <p:cNvPr id="37901" name="Freeform 26"/>
          <p:cNvSpPr/>
          <p:nvPr/>
        </p:nvSpPr>
        <p:spPr>
          <a:xfrm rot="-425954">
            <a:off x="468313" y="981075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02" name="Freeform 27"/>
          <p:cNvSpPr/>
          <p:nvPr/>
        </p:nvSpPr>
        <p:spPr>
          <a:xfrm rot="-425954">
            <a:off x="827088" y="1196975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03" name="Freeform 28"/>
          <p:cNvSpPr/>
          <p:nvPr/>
        </p:nvSpPr>
        <p:spPr>
          <a:xfrm rot="-425954">
            <a:off x="323850" y="1341438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04" name="Freeform 29"/>
          <p:cNvSpPr/>
          <p:nvPr/>
        </p:nvSpPr>
        <p:spPr>
          <a:xfrm rot="-425954">
            <a:off x="684213" y="1484313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05" name="Freeform 30"/>
          <p:cNvSpPr/>
          <p:nvPr/>
        </p:nvSpPr>
        <p:spPr>
          <a:xfrm rot="-425954">
            <a:off x="1116013" y="1628775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06" name="Freeform 34"/>
          <p:cNvSpPr/>
          <p:nvPr/>
        </p:nvSpPr>
        <p:spPr>
          <a:xfrm rot="-425954">
            <a:off x="468313" y="2420938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07" name="Freeform 35"/>
          <p:cNvSpPr/>
          <p:nvPr/>
        </p:nvSpPr>
        <p:spPr>
          <a:xfrm rot="-425954">
            <a:off x="1042988" y="2492375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08" name="Freeform 36"/>
          <p:cNvSpPr/>
          <p:nvPr/>
        </p:nvSpPr>
        <p:spPr>
          <a:xfrm rot="-425954">
            <a:off x="827088" y="2727325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50214" name="AutoShape 38"/>
          <p:cNvSpPr>
            <a:spLocks noChangeArrowheads="1"/>
          </p:cNvSpPr>
          <p:nvPr/>
        </p:nvSpPr>
        <p:spPr bwMode="auto">
          <a:xfrm>
            <a:off x="1476375" y="5661025"/>
            <a:ext cx="358775" cy="1196975"/>
          </a:xfrm>
          <a:prstGeom prst="can">
            <a:avLst>
              <a:gd name="adj" fmla="val 83407"/>
            </a:avLst>
          </a:prstGeom>
          <a:solidFill>
            <a:schemeClr val="accent1"/>
          </a:solidFill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10" name="AutoShape 39"/>
          <p:cNvSpPr/>
          <p:nvPr/>
        </p:nvSpPr>
        <p:spPr>
          <a:xfrm>
            <a:off x="1547813" y="5373688"/>
            <a:ext cx="215900" cy="503237"/>
          </a:xfrm>
          <a:prstGeom prst="can">
            <a:avLst>
              <a:gd name="adj" fmla="val 582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7911" name="Freeform 41"/>
          <p:cNvSpPr/>
          <p:nvPr/>
        </p:nvSpPr>
        <p:spPr>
          <a:xfrm rot="-425954">
            <a:off x="1403350" y="3573463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12" name="Freeform 42"/>
          <p:cNvSpPr/>
          <p:nvPr/>
        </p:nvSpPr>
        <p:spPr>
          <a:xfrm rot="-425954">
            <a:off x="611188" y="3860800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13" name="Line 43"/>
          <p:cNvSpPr/>
          <p:nvPr/>
        </p:nvSpPr>
        <p:spPr>
          <a:xfrm flipH="1">
            <a:off x="1763713" y="3933825"/>
            <a:ext cx="936625" cy="1366838"/>
          </a:xfrm>
          <a:prstGeom prst="line">
            <a:avLst/>
          </a:prstGeom>
          <a:ln w="381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4" name="Line 44"/>
          <p:cNvSpPr/>
          <p:nvPr/>
        </p:nvSpPr>
        <p:spPr>
          <a:xfrm flipV="1">
            <a:off x="1979613" y="4221163"/>
            <a:ext cx="1655762" cy="1079500"/>
          </a:xfrm>
          <a:prstGeom prst="line">
            <a:avLst/>
          </a:prstGeom>
          <a:ln w="381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5" name="Freeform 31"/>
          <p:cNvSpPr/>
          <p:nvPr/>
        </p:nvSpPr>
        <p:spPr>
          <a:xfrm rot="-425954">
            <a:off x="250825" y="1916113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16" name="Freeform 32"/>
          <p:cNvSpPr/>
          <p:nvPr/>
        </p:nvSpPr>
        <p:spPr>
          <a:xfrm rot="-425954">
            <a:off x="684213" y="1989138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17" name="Freeform 33"/>
          <p:cNvSpPr/>
          <p:nvPr/>
        </p:nvSpPr>
        <p:spPr>
          <a:xfrm rot="-425954">
            <a:off x="1116013" y="2060575"/>
            <a:ext cx="215900" cy="701675"/>
          </a:xfrm>
          <a:custGeom>
            <a:avLst/>
            <a:gdLst>
              <a:gd name="txL" fmla="*/ 0 w 1085"/>
              <a:gd name="txT" fmla="*/ 0 h 1746"/>
              <a:gd name="txR" fmla="*/ 1085 w 1085"/>
              <a:gd name="txB" fmla="*/ 1746 h 17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59444222" y="2147483647"/>
              </a:cxn>
              <a:cxn ang="0">
                <a:pos x="1433950890" y="2147483647"/>
              </a:cxn>
              <a:cxn ang="0">
                <a:pos x="1339436436" y="2147483647"/>
              </a:cxn>
              <a:cxn ang="0">
                <a:pos x="1150328333" y="2147483647"/>
              </a:cxn>
              <a:cxn ang="0">
                <a:pos x="1103051407" y="2147483647"/>
              </a:cxn>
              <a:cxn ang="0">
                <a:pos x="677597673" y="2147483647"/>
              </a:cxn>
              <a:cxn ang="0">
                <a:pos x="299381466" y="2147483647"/>
              </a:cxn>
              <a:cxn ang="0">
                <a:pos x="204867013" y="2147483647"/>
              </a:cxn>
              <a:cxn ang="0">
                <a:pos x="110312961" y="2147483647"/>
              </a:cxn>
              <a:cxn ang="0">
                <a:pos x="346658591" y="2147483647"/>
              </a:cxn>
              <a:cxn ang="0">
                <a:pos x="866666178" y="2147483647"/>
              </a:cxn>
              <a:cxn ang="0">
                <a:pos x="1292159510" y="2147483647"/>
              </a:cxn>
              <a:cxn ang="0">
                <a:pos x="209578965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5" h="1746">
                <a:moveTo>
                  <a:pt x="428" y="138"/>
                </a:moveTo>
                <a:cubicBezTo>
                  <a:pt x="413" y="199"/>
                  <a:pt x="406" y="258"/>
                  <a:pt x="386" y="318"/>
                </a:cubicBezTo>
                <a:cubicBezTo>
                  <a:pt x="377" y="344"/>
                  <a:pt x="365" y="364"/>
                  <a:pt x="356" y="390"/>
                </a:cubicBezTo>
                <a:cubicBezTo>
                  <a:pt x="354" y="396"/>
                  <a:pt x="350" y="408"/>
                  <a:pt x="350" y="408"/>
                </a:cubicBezTo>
                <a:cubicBezTo>
                  <a:pt x="338" y="493"/>
                  <a:pt x="287" y="546"/>
                  <a:pt x="236" y="612"/>
                </a:cubicBezTo>
                <a:cubicBezTo>
                  <a:pt x="215" y="639"/>
                  <a:pt x="196" y="671"/>
                  <a:pt x="182" y="702"/>
                </a:cubicBezTo>
                <a:cubicBezTo>
                  <a:pt x="177" y="714"/>
                  <a:pt x="177" y="727"/>
                  <a:pt x="170" y="738"/>
                </a:cubicBezTo>
                <a:cubicBezTo>
                  <a:pt x="162" y="750"/>
                  <a:pt x="151" y="760"/>
                  <a:pt x="146" y="774"/>
                </a:cubicBezTo>
                <a:cubicBezTo>
                  <a:pt x="144" y="780"/>
                  <a:pt x="143" y="787"/>
                  <a:pt x="140" y="792"/>
                </a:cubicBezTo>
                <a:cubicBezTo>
                  <a:pt x="124" y="821"/>
                  <a:pt x="100" y="846"/>
                  <a:pt x="86" y="876"/>
                </a:cubicBezTo>
                <a:cubicBezTo>
                  <a:pt x="67" y="919"/>
                  <a:pt x="49" y="988"/>
                  <a:pt x="38" y="1032"/>
                </a:cubicBezTo>
                <a:cubicBezTo>
                  <a:pt x="34" y="1050"/>
                  <a:pt x="31" y="1068"/>
                  <a:pt x="26" y="1086"/>
                </a:cubicBezTo>
                <a:cubicBezTo>
                  <a:pt x="23" y="1098"/>
                  <a:pt x="14" y="1122"/>
                  <a:pt x="14" y="1122"/>
                </a:cubicBezTo>
                <a:cubicBezTo>
                  <a:pt x="10" y="1234"/>
                  <a:pt x="0" y="1332"/>
                  <a:pt x="44" y="1434"/>
                </a:cubicBezTo>
                <a:cubicBezTo>
                  <a:pt x="59" y="1470"/>
                  <a:pt x="85" y="1500"/>
                  <a:pt x="110" y="1530"/>
                </a:cubicBezTo>
                <a:cubicBezTo>
                  <a:pt x="125" y="1548"/>
                  <a:pt x="164" y="1572"/>
                  <a:pt x="164" y="1572"/>
                </a:cubicBezTo>
                <a:cubicBezTo>
                  <a:pt x="180" y="1621"/>
                  <a:pt x="221" y="1641"/>
                  <a:pt x="266" y="1656"/>
                </a:cubicBezTo>
                <a:cubicBezTo>
                  <a:pt x="273" y="1658"/>
                  <a:pt x="277" y="1665"/>
                  <a:pt x="284" y="1668"/>
                </a:cubicBezTo>
                <a:cubicBezTo>
                  <a:pt x="349" y="1697"/>
                  <a:pt x="415" y="1724"/>
                  <a:pt x="482" y="1746"/>
                </a:cubicBezTo>
                <a:cubicBezTo>
                  <a:pt x="720" y="1738"/>
                  <a:pt x="604" y="1742"/>
                  <a:pt x="734" y="1716"/>
                </a:cubicBezTo>
                <a:cubicBezTo>
                  <a:pt x="764" y="1696"/>
                  <a:pt x="801" y="1683"/>
                  <a:pt x="836" y="1674"/>
                </a:cubicBezTo>
                <a:cubicBezTo>
                  <a:pt x="879" y="1645"/>
                  <a:pt x="858" y="1653"/>
                  <a:pt x="896" y="1644"/>
                </a:cubicBezTo>
                <a:cubicBezTo>
                  <a:pt x="931" y="1618"/>
                  <a:pt x="966" y="1595"/>
                  <a:pt x="992" y="1560"/>
                </a:cubicBezTo>
                <a:cubicBezTo>
                  <a:pt x="1021" y="1473"/>
                  <a:pt x="1052" y="1388"/>
                  <a:pt x="1070" y="1296"/>
                </a:cubicBezTo>
                <a:cubicBezTo>
                  <a:pt x="1074" y="1193"/>
                  <a:pt x="1085" y="1065"/>
                  <a:pt x="1052" y="966"/>
                </a:cubicBezTo>
                <a:cubicBezTo>
                  <a:pt x="1045" y="945"/>
                  <a:pt x="1028" y="930"/>
                  <a:pt x="1016" y="912"/>
                </a:cubicBezTo>
                <a:cubicBezTo>
                  <a:pt x="1008" y="899"/>
                  <a:pt x="1006" y="883"/>
                  <a:pt x="998" y="870"/>
                </a:cubicBezTo>
                <a:cubicBezTo>
                  <a:pt x="974" y="828"/>
                  <a:pt x="954" y="785"/>
                  <a:pt x="926" y="744"/>
                </a:cubicBezTo>
                <a:cubicBezTo>
                  <a:pt x="895" y="697"/>
                  <a:pt x="839" y="681"/>
                  <a:pt x="800" y="642"/>
                </a:cubicBezTo>
                <a:cubicBezTo>
                  <a:pt x="773" y="615"/>
                  <a:pt x="749" y="585"/>
                  <a:pt x="722" y="558"/>
                </a:cubicBezTo>
                <a:cubicBezTo>
                  <a:pt x="679" y="515"/>
                  <a:pt x="654" y="459"/>
                  <a:pt x="626" y="408"/>
                </a:cubicBezTo>
                <a:cubicBezTo>
                  <a:pt x="606" y="372"/>
                  <a:pt x="559" y="316"/>
                  <a:pt x="548" y="282"/>
                </a:cubicBezTo>
                <a:cubicBezTo>
                  <a:pt x="534" y="241"/>
                  <a:pt x="510" y="197"/>
                  <a:pt x="500" y="156"/>
                </a:cubicBezTo>
                <a:cubicBezTo>
                  <a:pt x="494" y="133"/>
                  <a:pt x="493" y="106"/>
                  <a:pt x="482" y="84"/>
                </a:cubicBezTo>
                <a:cubicBezTo>
                  <a:pt x="468" y="55"/>
                  <a:pt x="458" y="32"/>
                  <a:pt x="452" y="0"/>
                </a:cubicBezTo>
                <a:cubicBezTo>
                  <a:pt x="441" y="32"/>
                  <a:pt x="434" y="75"/>
                  <a:pt x="416" y="102"/>
                </a:cubicBezTo>
                <a:cubicBezTo>
                  <a:pt x="419" y="118"/>
                  <a:pt x="428" y="134"/>
                  <a:pt x="428" y="150"/>
                </a:cubicBezTo>
                <a:cubicBezTo>
                  <a:pt x="428" y="172"/>
                  <a:pt x="422" y="194"/>
                  <a:pt x="422" y="216"/>
                </a:cubicBezTo>
                <a:lnTo>
                  <a:pt x="428" y="13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21300000" lon="6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37918" name="AutoShape 45"/>
          <p:cNvSpPr/>
          <p:nvPr/>
        </p:nvSpPr>
        <p:spPr>
          <a:xfrm rot="-182078">
            <a:off x="3209925" y="1157288"/>
            <a:ext cx="2508250" cy="1909762"/>
          </a:xfrm>
          <a:prstGeom prst="cloudCallout">
            <a:avLst>
              <a:gd name="adj1" fmla="val -112870"/>
              <a:gd name="adj2" fmla="val 16353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7919" name="Text Box 8"/>
          <p:cNvSpPr txBox="1"/>
          <p:nvPr/>
        </p:nvSpPr>
        <p:spPr>
          <a:xfrm>
            <a:off x="107950" y="2133600"/>
            <a:ext cx="2303463" cy="1646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Arial" panose="020B0604020202020204" pitchFamily="34" charset="0"/>
              </a:rPr>
              <a:t>  </a:t>
            </a:r>
            <a:r>
              <a:rPr lang="ru-RU" altLang="x-none" sz="2400" dirty="0">
                <a:latin typeface="Arial" panose="020B0604020202020204" pitchFamily="34" charset="0"/>
              </a:rPr>
              <a:t>ВЛАЖНЫЙ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1800" dirty="0">
                <a:latin typeface="Arial" panose="020B0604020202020204" pitchFamily="34" charset="0"/>
              </a:rPr>
              <a:t>ОПРЫСКИВАНИЕ, </a:t>
            </a:r>
            <a:endParaRPr lang="ru-RU" altLang="x-none" sz="1800" dirty="0">
              <a:latin typeface="Arial" panose="020B0604020202020204" pitchFamily="34" charset="0"/>
            </a:endParaRPr>
          </a:p>
          <a:p>
            <a:r>
              <a:rPr lang="ru-RU" altLang="x-none" sz="1800" dirty="0">
                <a:latin typeface="Arial" panose="020B0604020202020204" pitchFamily="34" charset="0"/>
              </a:rPr>
              <a:t>ПОГРУЖЕНИЕ В</a:t>
            </a:r>
            <a:endParaRPr lang="ru-RU" altLang="x-none" sz="1800" dirty="0">
              <a:latin typeface="Arial" panose="020B0604020202020204" pitchFamily="34" charset="0"/>
            </a:endParaRPr>
          </a:p>
          <a:p>
            <a:r>
              <a:rPr lang="ru-RU" altLang="x-none" sz="1800" dirty="0">
                <a:latin typeface="Arial" panose="020B0604020202020204" pitchFamily="34" charset="0"/>
              </a:rPr>
              <a:t>РАСТВОР</a:t>
            </a:r>
            <a:endParaRPr lang="ru-RU" altLang="x-none" sz="1800" dirty="0">
              <a:latin typeface="Arial" panose="020B0604020202020204" pitchFamily="34" charset="0"/>
            </a:endParaRPr>
          </a:p>
        </p:txBody>
      </p:sp>
      <p:pic>
        <p:nvPicPr>
          <p:cNvPr id="52224" name="Picture 1024" descr="AN0046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352045">
            <a:off x="3508375" y="3295650"/>
            <a:ext cx="750888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5" name="Picture 1025" descr="AN0046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3968390">
            <a:off x="754063" y="765175"/>
            <a:ext cx="936625" cy="107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6" name="Picture 1026" descr="AN0046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352045">
            <a:off x="7867650" y="3516313"/>
            <a:ext cx="750888" cy="86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.0  -0.133 0.0  -0.13 -0.00133  E" pathEditMode="relative" ptsTypes="">
                                      <p:cBhvr>
                                        <p:cTn id="6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21 -0.2956 L 0.44531 -0.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4 0.05787 C -0.06875 -0.03148 -0.11875 -0.1088 -0.18576 -0.11412 C -0.24983 -0.12084 -0.30972 -0.06088 -0.31371 0.02592 C -0.31875 0.10578 -0.27674 0.18055 -0.21667 0.18588 C -0.16181 0.18981 -0.10972 0.14051 -0.10573 0.06597 C -0.10174 -0.00209 -0.13681 -0.06621 -0.18767 -0.07153 C -0.23472 -0.07547 -0.27882 -0.03403 -0.28177 0.02847 C -0.28472 0.08449 -0.25677 0.13912 -0.21476 0.1419 C -0.17674 0.14583 -0.1408 0.11389 -0.13767 0.06319 C -0.13576 0.01782 -0.15677 -0.02616 -0.18958 -0.02871 C -0.21875 -0.03148 -0.24774 -0.00741 -0.24983 0.03125 C -0.25174 0.06458 -0.23681 0.09653 -0.21267 0.0993 C -0.19271 0.10185 -0.1717 0.08727 -0.17066 0.06065 C -0.16875 0.03912 -0.17674 0.01643 -0.19167 0.01389 C -0.20382 0.01389 -0.2158 0.01921 -0.21771 0.03379 C -0.21875 0.04328 -0.21667 0.05254 -0.21076 0.05648 C -0.20781 0.05787 -0.20573 0.05787 -0.20278 0.05648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-255587"/>
            <a:ext cx="9134475" cy="685482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</p:pic>
      <p:pic>
        <p:nvPicPr>
          <p:cNvPr id="38915" name="Рисунок 10"/>
          <p:cNvPicPr>
            <a:picLocks noChangeAspect="1"/>
          </p:cNvPicPr>
          <p:nvPr/>
        </p:nvPicPr>
        <p:blipFill>
          <a:blip r:embed="rId3"/>
          <a:srcRect l="25761" t="10706" r="27187" b="82242"/>
          <a:stretch>
            <a:fillRect/>
          </a:stretch>
        </p:blipFill>
        <p:spPr>
          <a:xfrm>
            <a:off x="746125" y="941388"/>
            <a:ext cx="3678238" cy="1036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bject 2"/>
          <p:cNvSpPr txBox="1"/>
          <p:nvPr/>
        </p:nvSpPr>
        <p:spPr>
          <a:xfrm>
            <a:off x="4572000" y="2546350"/>
            <a:ext cx="3238500" cy="625475"/>
          </a:xfrm>
          <a:prstGeom prst="rect">
            <a:avLst/>
          </a:prstGeom>
        </p:spPr>
        <p:txBody>
          <a:bodyPr lIns="0" tIns="11520" rIns="0" bIns="0">
            <a:spAutoFit/>
          </a:bodyPr>
          <a:p>
            <a:pPr marL="11430">
              <a:spcBef>
                <a:spcPts val="90"/>
              </a:spcBef>
              <a:buNone/>
            </a:pPr>
            <a:r>
              <a:rPr lang="ru-RU" altLang="x-none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 инфекционных болезней и эпидемиологии:</a:t>
            </a:r>
            <a:endParaRPr lang="ru-RU" altLang="x-none" sz="20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 bwMode="auto">
          <a:xfrm>
            <a:off x="360363" y="2400300"/>
            <a:ext cx="3756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520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15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Отдел повышения квалификации, ординатуры и образовательных технологий</a:t>
            </a:r>
            <a:endParaRPr kumimoji="0" lang="ru-RU" sz="1500" b="0" i="0" u="none" strike="noStrike" kern="0" cap="none" spc="-136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/>
            </a:endParaRPr>
          </a:p>
        </p:txBody>
      </p:sp>
      <p:sp>
        <p:nvSpPr>
          <p:cNvPr id="38918" name="object 4"/>
          <p:cNvSpPr txBox="1"/>
          <p:nvPr/>
        </p:nvSpPr>
        <p:spPr>
          <a:xfrm>
            <a:off x="1279525" y="3265488"/>
            <a:ext cx="2165350" cy="2435225"/>
          </a:xfrm>
          <a:prstGeom prst="rect">
            <a:avLst/>
          </a:prstGeom>
          <a:noFill/>
          <a:ln w="9525">
            <a:noFill/>
          </a:ln>
        </p:spPr>
        <p:txBody>
          <a:bodyPr lIns="0" tIns="11520" rIns="0" bIns="0">
            <a:spAutoFit/>
          </a:bodyPr>
          <a:p>
            <a:pPr marL="17780">
              <a:spcBef>
                <a:spcPts val="90"/>
              </a:spcBef>
            </a:pP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(495) 601 91 79</a:t>
            </a:r>
            <a:r>
              <a:rPr lang="ru-RU" altLang="x-none" b="1" dirty="0">
                <a:solidFill>
                  <a:srgbClr val="0070C0"/>
                </a:solidFill>
                <a:latin typeface="Calibri" panose="020F0502020204030204" pitchFamily="34" charset="0"/>
              </a:rPr>
              <a:t> ;</a:t>
            </a:r>
            <a:br>
              <a:rPr lang="ru-RU" altLang="x-none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altLang="x-none" b="1" dirty="0">
                <a:solidFill>
                  <a:srgbClr val="0070C0"/>
                </a:solidFill>
                <a:latin typeface="Calibri" panose="020F0502020204030204" pitchFamily="34" charset="0"/>
              </a:rPr>
              <a:t> (495) 491-35-27</a:t>
            </a:r>
            <a:endParaRPr lang="ru-RU" altLang="x-none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">
              <a:spcBef>
                <a:spcPts val="90"/>
              </a:spcBef>
            </a:pPr>
            <a:r>
              <a:rPr lang="ru-RU" altLang="ru-RU" b="1" dirty="0">
                <a:solidFill>
                  <a:srgbClr val="006FB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opk@medprofedu.ru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">
              <a:spcBef>
                <a:spcPts val="2015"/>
              </a:spcBef>
            </a:pPr>
            <a:r>
              <a:rPr lang="ru-RU" altLang="ru-RU" b="1" dirty="0">
                <a:solidFill>
                  <a:srgbClr val="006FB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www.medprofedu.ru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"/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">
              <a:lnSpc>
                <a:spcPts val="1790"/>
              </a:lnSpc>
            </a:pPr>
            <a:r>
              <a:rPr lang="ru-RU" altLang="ru-RU" b="1" dirty="0">
                <a:solidFill>
                  <a:srgbClr val="006F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 </a:t>
            </a:r>
            <a:br>
              <a:rPr lang="ru-RU" altLang="ru-RU" b="1" dirty="0">
                <a:solidFill>
                  <a:srgbClr val="006FB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b="1" dirty="0">
                <a:solidFill>
                  <a:srgbClr val="006F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Волоколамское  шоссе, д. 91</a:t>
            </a:r>
            <a:endParaRPr lang="ru-RU" alt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572000" y="3265488"/>
            <a:ext cx="3238500" cy="2339975"/>
          </a:xfrm>
          <a:prstGeom prst="rect">
            <a:avLst/>
          </a:prstGeom>
        </p:spPr>
        <p:txBody>
          <a:bodyPr lIns="0" tIns="11520" rIns="0" bIns="0">
            <a:spAutoFit/>
          </a:bodyPr>
          <a:p>
            <a:pPr marL="11430">
              <a:spcBef>
                <a:spcPts val="90"/>
              </a:spcBef>
              <a:buNone/>
            </a:pPr>
            <a:endParaRPr lang="ru-RU" altLang="x-none" sz="1100" dirty="0">
              <a:latin typeface="Arial" panose="020B0604020202020204" pitchFamily="34" charset="0"/>
            </a:endParaRPr>
          </a:p>
          <a:p>
            <a:pPr marL="11430">
              <a:spcBef>
                <a:spcPts val="90"/>
              </a:spcBef>
              <a:buNone/>
            </a:pPr>
            <a:r>
              <a:rPr lang="ru-RU" altLang="ru-RU" b="1" dirty="0">
                <a:solidFill>
                  <a:srgbClr val="006FB8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Телефон</a:t>
            </a:r>
            <a:r>
              <a:rPr lang="en-US" altLang="ru-RU" b="1" dirty="0">
                <a:solidFill>
                  <a:srgbClr val="006FB8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   8-903-266-68-24</a:t>
            </a:r>
            <a:endParaRPr lang="ru-RU" altLang="ru-RU" b="1" dirty="0">
              <a:solidFill>
                <a:srgbClr val="006FB8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1430">
              <a:lnSpc>
                <a:spcPct val="150000"/>
              </a:lnSpc>
              <a:spcBef>
                <a:spcPts val="1700"/>
              </a:spcBef>
              <a:buNone/>
            </a:pPr>
            <a:r>
              <a:rPr lang="en-US" altLang="ru-RU" b="1" dirty="0">
                <a:solidFill>
                  <a:srgbClr val="006FB8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US" altLang="ru-RU" b="1" dirty="0">
              <a:solidFill>
                <a:srgbClr val="006FB8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1430">
              <a:lnSpc>
                <a:spcPct val="150000"/>
              </a:lnSpc>
              <a:spcBef>
                <a:spcPts val="1700"/>
              </a:spcBef>
              <a:buNone/>
            </a:pPr>
            <a:r>
              <a:rPr lang="en-US" altLang="ru-RU" b="1" dirty="0">
                <a:solidFill>
                  <a:srgbClr val="006FB8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epidfmba@mail.ru</a:t>
            </a:r>
            <a:endParaRPr lang="ru-RU" altLang="ru-RU" sz="500" b="1" dirty="0">
              <a:solidFill>
                <a:srgbClr val="006FB8"/>
              </a:solidFill>
              <a:latin typeface="Arial" panose="020B0604020202020204" pitchFamily="34" charset="0"/>
              <a:cs typeface="Calibri" panose="020F0502020204030204" pitchFamily="34" charset="0"/>
              <a:hlinkClick r:id="rId5"/>
            </a:endParaRPr>
          </a:p>
          <a:p>
            <a:pPr marL="11430">
              <a:lnSpc>
                <a:spcPts val="1790"/>
              </a:lnSpc>
              <a:spcAft>
                <a:spcPts val="1090"/>
              </a:spcAft>
              <a:buNone/>
            </a:pPr>
            <a:endParaRPr lang="ru-RU" altLang="ru-RU" sz="1000" b="1" dirty="0">
              <a:solidFill>
                <a:srgbClr val="006FB8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1430">
              <a:lnSpc>
                <a:spcPts val="1790"/>
              </a:lnSpc>
              <a:spcAft>
                <a:spcPts val="1090"/>
              </a:spcAft>
              <a:buNone/>
            </a:pPr>
            <a:endParaRPr lang="ru-RU" altLang="ru-RU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ru-RU" altLang="x-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613" cy="685800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3.5. 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Дезинфектология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(дезинфекция, дезинсекция, дератизация, стерилизация)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Документ или орган, утвердивший санитарные требования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/>
              </a:rPr>
              <a:t>СанПиН 3.3686-21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"Санитарно-эпидемиологические требования по профилактике инфекционных болезней"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Внимание! Срок действия документа ограничен 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01.09.2027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Методические рекомендации 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МР 3.5/2.5.0226-20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"Санитарно-противоэпидемические (профилактические) мероприятия по обеспечению санитарно-эпидемиологической безопасности при перевозках пассажиров по муниципальным и межмуниципальным маршрутам автомобильным транспортом и городским наземным электрическим транспортом"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Методические рекомендации 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МР 3.5.3.0299-22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"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Дератизационные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мероприятия в зимний период в очагах геморрагической лихорадки с почечным синдромом (ГЛПС)"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ru-RU" altLang="x-none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07950" y="115888"/>
            <a:ext cx="8856663" cy="6010275"/>
          </a:xfrm>
          <a:ln/>
        </p:spPr>
        <p:txBody>
          <a:bodyPr vert="horz" wrap="square" lIns="91440" tIns="45720" rIns="91440" bIns="45720" anchor="t" anchorCtr="0"/>
          <a:p>
            <a:pPr eaLnBrk="1" fontAlgn="t" hangingPunct="1"/>
            <a:r>
              <a:rPr lang="ru-RU" altLang="x-none" sz="2000" b="1" dirty="0"/>
              <a:t>Методические рекомендации </a:t>
            </a:r>
            <a:r>
              <a:rPr lang="ru-RU" altLang="x-none" sz="2000" b="1" u="sng" dirty="0">
                <a:hlinkClick r:id="rId1"/>
              </a:rPr>
              <a:t>МР 3.1/3.5.0172/1-20</a:t>
            </a:r>
            <a:r>
              <a:rPr lang="ru-RU" altLang="x-none" sz="2000" b="1" dirty="0"/>
              <a:t> Рекомендации по применению средств индивидуальной защиты (в том числе многоразового использования) для различных категорий граждан при рисках инфицирования COVID-19</a:t>
            </a:r>
            <a:endParaRPr lang="ru-RU" altLang="x-none" sz="2000" b="1" dirty="0"/>
          </a:p>
          <a:p>
            <a:pPr eaLnBrk="1" fontAlgn="t" hangingPunct="1"/>
            <a:r>
              <a:rPr lang="ru-RU" altLang="x-none" sz="2000" b="1" dirty="0"/>
              <a:t> </a:t>
            </a:r>
            <a:endParaRPr lang="ru-RU" altLang="x-none" sz="2000" b="1" dirty="0"/>
          </a:p>
          <a:p>
            <a:pPr eaLnBrk="1" fontAlgn="t" hangingPunct="1"/>
            <a:r>
              <a:rPr lang="ru-RU" altLang="x-none" sz="2000" b="1" dirty="0"/>
              <a:t>Методические рекомендации </a:t>
            </a:r>
            <a:r>
              <a:rPr lang="ru-RU" altLang="x-none" sz="2000" b="1" u="sng" dirty="0">
                <a:hlinkClick r:id="rId2"/>
              </a:rPr>
              <a:t>МР 3.1/3.5.0170/5-20</a:t>
            </a:r>
            <a:r>
              <a:rPr lang="ru-RU" altLang="x-none" sz="2000" b="1" dirty="0"/>
              <a:t> "Рекомендации по использованию и обработке защитной одежды и средств индивидуальной защиты при работе в контакте с больными COVID-19 (подозрительными на заболевание) либо при работе с биологическим материалом от таких пациентов"</a:t>
            </a:r>
            <a:endParaRPr lang="ru-RU" altLang="x-none" sz="2000" b="1" dirty="0"/>
          </a:p>
          <a:p>
            <a:pPr eaLnBrk="1" fontAlgn="t" hangingPunct="1"/>
            <a:r>
              <a:rPr lang="ru-RU" altLang="x-none" sz="2000" b="1" dirty="0"/>
              <a:t> </a:t>
            </a:r>
            <a:endParaRPr lang="ru-RU" altLang="x-none" sz="2000" b="1" dirty="0"/>
          </a:p>
          <a:p>
            <a:pPr eaLnBrk="1" fontAlgn="t" hangingPunct="1"/>
            <a:r>
              <a:rPr lang="ru-RU" altLang="x-none" sz="2000" b="1" dirty="0"/>
              <a:t>Методические указания </a:t>
            </a:r>
            <a:r>
              <a:rPr lang="ru-RU" altLang="x-none" sz="2000" b="1" u="sng" dirty="0">
                <a:hlinkClick r:id="rId3"/>
              </a:rPr>
              <a:t>МУ 3.5.1.3674-20</a:t>
            </a:r>
            <a:endParaRPr lang="ru-RU" altLang="x-none" sz="2000" b="1" dirty="0"/>
          </a:p>
          <a:p>
            <a:pPr eaLnBrk="1" fontAlgn="t" hangingPunct="1"/>
            <a:r>
              <a:rPr lang="ru-RU" altLang="x-none" sz="2000" b="1" dirty="0"/>
              <a:t>Обеззараживание рук медицинских работников и кожных покровов пациентов при оказании медицинской помощи"</a:t>
            </a:r>
            <a:endParaRPr lang="ru-RU" altLang="x-none" sz="2000" b="1" dirty="0"/>
          </a:p>
          <a:p>
            <a:pPr eaLnBrk="1" hangingPunct="1"/>
            <a:endParaRPr lang="ru-RU" altLang="x-none" sz="2000" b="1" dirty="0"/>
          </a:p>
          <a:p>
            <a:pPr eaLnBrk="1" hangingPunct="1"/>
            <a:endParaRPr lang="ru-RU" altLang="x-none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ru-RU" altLang="x-none" dirty="0"/>
          </a:p>
        </p:txBody>
      </p:sp>
      <p:pic>
        <p:nvPicPr>
          <p:cNvPr id="7171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7150" y="476250"/>
            <a:ext cx="8836025" cy="5649913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331152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x-none" sz="7200" dirty="0"/>
              <a:t>ДЕЗИНФЕКЦИЯ</a:t>
            </a:r>
            <a:endParaRPr lang="ru-RU" altLang="x-none" sz="72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684213" y="1555750"/>
            <a:ext cx="8135937" cy="37496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ru-RU" altLang="x-none" sz="4000" b="1" dirty="0">
                <a:latin typeface="Tahoma" panose="020B0604030504040204" pitchFamily="34" charset="0"/>
              </a:rPr>
              <a:t>Дезинфекция</a:t>
            </a:r>
            <a:r>
              <a:rPr lang="ru-RU" altLang="x-none" sz="4000" dirty="0">
                <a:latin typeface="Tahoma" panose="020B0604030504040204" pitchFamily="34" charset="0"/>
              </a:rPr>
              <a:t>- комплексная система мероприятий по уничтожению патогенных</a:t>
            </a:r>
            <a:endParaRPr sz="4000" dirty="0">
              <a:latin typeface="Tahoma" panose="020B0604030504040204" pitchFamily="34" charset="0"/>
            </a:endParaRPr>
          </a:p>
          <a:p>
            <a:r>
              <a:rPr lang="ru-RU" altLang="x-none" sz="4000" dirty="0">
                <a:latin typeface="Tahoma" panose="020B0604030504040204" pitchFamily="34" charset="0"/>
              </a:rPr>
              <a:t> или условно патогенных микроорганизмов во внешней среде и на теле животных.</a:t>
            </a:r>
            <a:endParaRPr lang="ru-RU" altLang="x-none" sz="40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x-none" b="1" dirty="0"/>
              <a:t>Виды дезинфекции</a:t>
            </a:r>
            <a:endParaRPr lang="ru-RU" altLang="x-none" b="1" dirty="0"/>
          </a:p>
        </p:txBody>
      </p:sp>
      <p:graphicFrame>
        <p:nvGraphicFramePr>
          <p:cNvPr id="58371" name="Group 3"/>
          <p:cNvGraphicFramePr>
            <a:graphicFrameLocks noGrp="1"/>
          </p:cNvGraphicFramePr>
          <p:nvPr/>
        </p:nvGraphicFramePr>
        <p:xfrm>
          <a:off x="107950" y="981075"/>
          <a:ext cx="8928100" cy="6270625"/>
        </p:xfrm>
        <a:graphic>
          <a:graphicData uri="http://schemas.openxmlformats.org/drawingml/2006/table">
            <a:tbl>
              <a:tblPr/>
              <a:tblGrid>
                <a:gridCol w="2233613"/>
                <a:gridCol w="2517775"/>
                <a:gridCol w="1728787"/>
                <a:gridCol w="2447925"/>
              </a:tblGrid>
              <a:tr h="8112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ПРОФИЛАКТИЧЕСКАЯ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ОЧАГОВАЯ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17033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ru-RU" sz="2400" dirty="0" smtClean="0"/>
                        <a:t>3548. Профилактическая дезинфекция осуществляется в трех формах: плановой, по эпидемиологическим и по санитарно-гигиеническим показаниям,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Проводится при возникновении инфекционной болезни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текущая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заключительная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10486</Words>
  <Application>WPS Presentation</Application>
  <PresentationFormat>Экран (4:3)</PresentationFormat>
  <Paragraphs>428</Paragraphs>
  <Slides>37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Times New Roman</vt:lpstr>
      <vt:lpstr>Tahoma</vt:lpstr>
      <vt:lpstr>Verdana</vt:lpstr>
      <vt:lpstr>Calibri</vt:lpstr>
      <vt:lpstr>Times New Roman</vt:lpstr>
      <vt:lpstr>Microsoft YaHei</vt:lpstr>
      <vt:lpstr>Arial Unicode MS</vt:lpstr>
      <vt:lpstr>Arial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ОБРАЗОВАТЕЛЬНОЕ УЧЕРЕЖДЕНИЕ ВЫСШЕГО ПРОФЕССИОНАЛЬНОГО ОБРАЗОВАНИЯ «МОСКОВСКАЯ ГОСУДАРСТВЕННАЯ АКАДЕМИЯ ВЕТЕРИНАРНОЙ МЕДИЦИНЫ И БИОТЕХНОЛОГИИ им</dc:title>
  <dc:creator>User</dc:creator>
  <cp:lastModifiedBy>User</cp:lastModifiedBy>
  <cp:revision>29</cp:revision>
  <dcterms:created xsi:type="dcterms:W3CDTF">2024-02-15T08:04:53Z</dcterms:created>
  <dcterms:modified xsi:type="dcterms:W3CDTF">2024-02-15T08:06:15Z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A99ACC06C3C44C99AE3648A37577E180_12</vt:lpwstr>
  </property>
  <property fmtid="{D5CDD505-2E9C-101B-9397-08002B2CF9AE}" pid="3" name="KSOProductBuildVer">
    <vt:lpwstr>1049-12.2.0.13431</vt:lpwstr>
  </property>
</Properties>
</file>