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0"/>
  </p:notesMasterIdLst>
  <p:sldIdLst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34675B5-D1D6-470E-B8EE-FD4DF97C922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B18F48C0-340E-40CE-BD87-FC1308939C5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F40C93E5-E8F4-4A02-A36B-B835200D963A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id="{BC3ACF1B-84DF-45C8-BEC7-C5F85EFD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84D69B-8F98-4670-AF98-55FEDE9D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D4DE6CF8-5BF3-43D7-82FD-EEDAF35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4BB36-63C3-4CDC-9D0B-9FDF6B680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66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507F188B-1BCC-4ACD-9295-3147E39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2DA9D231-1819-412C-BA22-4EAAB8C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08D67516-1EAA-47B4-B456-55727EA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E4AE-6E66-47EC-8395-5651A3AF2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38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C5B4E81-909C-434B-A901-91486B847EE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26.12.2023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0461BE-EEC3-4E59-8FD7-CFAD376FCCA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83C2F5E-DD35-47C8-B156-0EC58573D69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26.12.2023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B551F8B-FA8A-4219-8364-62F0BE4EA8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hindawi.com/journals/crihem/2014/704371/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lo.conicyt.cl/scielo.php?script=sci_arttext&amp;pid=S0370-41062018000200236&amp;lng=en&amp;nrm=iso&amp;tlng=en" TargetMode="Externa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3D394B94-94CA-439E-9147-C406EC5E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7675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882BC180-C63F-449D-90DE-5903EBB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2444750"/>
          </a:xfrm>
          <a:prstGeom prst="rect">
            <a:avLst/>
          </a:prstGeom>
        </p:spPr>
        <p:txBody>
          <a:bodyPr lIns="78203" tIns="123821" rIns="78203" bIns="39101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3763" b="1" dirty="0">
              <a:solidFill>
                <a:srgbClr val="006FB8"/>
              </a:solidFill>
              <a:ea typeface="+mn-ea"/>
              <a:cs typeface="Times New Roman" pitchFamily="18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2600" b="1" i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B1CFC1-9097-830F-D8C7-65C978CD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410" y="2981028"/>
            <a:ext cx="5948314" cy="367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Патология беременности </a:t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(критерии АФС) 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467640" y="1412640"/>
            <a:ext cx="8324640" cy="5445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Один или более случаев необъяснимой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внутриутробной гибели 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 10 недель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Один или более случаев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преждевременных родов из-за выраженной преэклампсии или выраженной плацентарной недостаточности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Три или более последовательных случаев спонтанных абортов до 10 недель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(кроме: анатомические дефекты матки, гормональные нарушения, материнские или отцовские хромосомные нарушения)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Общепринятые признаки плацентарной недостаточности включают (1) отрицательные признаки жизнедеятельности плода, (2) плохие формы кривой допплерограммы сосудов, указывающую на признаки гипоксемии плода, (3) олигогидрамнион с индексом амниотической жидкости менее 5 см, (4) постнатальный вес плода менее 10 перцентиля срока гестации.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6% пациентов с проблемами репродукции имеют АФС (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APS ACTION group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Частота репродуктивных проблем при АФС – от 50 до 75%</a:t>
            </a:r>
          </a:p>
          <a:p>
            <a:pPr marL="64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1880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</a:rPr>
              <a:t>К какому врачу попадает пациент с АФС?</a:t>
            </a:r>
          </a:p>
        </p:txBody>
      </p:sp>
      <p:sp>
        <p:nvSpPr>
          <p:cNvPr id="119" name="CustomShape 2"/>
          <p:cNvSpPr/>
          <p:nvPr/>
        </p:nvSpPr>
        <p:spPr>
          <a:xfrm>
            <a:off x="107640" y="6137280"/>
            <a:ext cx="882000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Arial"/>
              </a:rPr>
              <a:t>Клинические проявления антифосфолипидного синдома на основании обследования 1000 больных АФС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Arial"/>
              </a:rPr>
              <a:t>(R. Cevera et al, Arthritis &amp; Rheumat 46:1019; 2002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‏</a:t>
            </a:r>
            <a:r>
              <a:rPr lang="ru-RU" sz="1000" b="1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ru-RU" sz="1000" b="0" strike="noStrike" spc="-1">
              <a:latin typeface="Arial"/>
            </a:endParaRPr>
          </a:p>
        </p:txBody>
      </p:sp>
      <p:graphicFrame>
        <p:nvGraphicFramePr>
          <p:cNvPr id="120" name="Table 3"/>
          <p:cNvGraphicFramePr/>
          <p:nvPr/>
        </p:nvGraphicFramePr>
        <p:xfrm>
          <a:off x="555120" y="1124640"/>
          <a:ext cx="8229240" cy="3337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Проявления АФС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Симптоматика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Встречаемость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Периферический тромбоз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Тромбоз глубоких вен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Тромбоз артерий/вен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Невынашивание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Ранний/поздний выкидыш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Ранние роды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Ревматические жалобы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Артралгия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Артрит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Неврологические появления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Мигрень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Инсульт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Кожные проявления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Livedo reticularis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Язвы ног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Гематология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Тромбоцитопения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Гемолитическая анемия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Сердечные проявления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Утолщение клапанов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Инфаркт миокарда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Легочные проявления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ТЭЛА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Легочная гипертензия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Дифф.диагностика. Тромбозы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приобретенные и генетические тромбофилии;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дефекты фибринолиза;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неопластические и миелопролиферативные заболевания;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нефротический синдром.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Хотя указание на венозный тромбоз является показателем тромбофилического статуса, в то же время некоторые сопутствующие клинические проявления могут быть признаком системного заболевания с более высоким риском венозного тромбоза. Например, указание в анамнезе на болезненные язвы слизистых во рту и гениталиях у молодых пациентов с венозными тромбозами должно наводить на диагноз болезни Бехчета, при которой подобно АФС поражаются сосуды любого калибра.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Дифф.диагностика. Тромбоз артерий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атеросклероз;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эмболии (при мерцательной аритмии, миксоме предсердия, эндокардите, холестероловые эмболы)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инфаркт миокарда с тромбозом желудочков сердца;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декомпрессионные состояния.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Дифф.диагностика. Сочетанные тромбозы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3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нарушения в системе фибринолиза (дисфибриногенемия или дефицит активатора плазминогена);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гомоцистеинемия;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миелопролиферативные заболевания, полицитемия;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парадоксальная ночная гемоглобинурия;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гипервязкость крови, например, при макроглобулинемии Вальдстрема,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васкулиты;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парадоксальный эмболизм.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Катастрофический АФС</a:t>
            </a: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Катастрофический АФС — особый вариант АФС, обусловленный острым тромбоокклюзивным поражением преимущественно сосудов микроциркуляторного русла (ТМА) жизненно важных органов (не менее трёх одновременно) с развитием полиорганной недостаточности в сроки от нескольких часов до 7 дней </a:t>
            </a:r>
            <a:br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Факторы КАФС</a:t>
            </a: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7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 большинстве случаев (40%) выступает инфекция (вирусная инфекция, инфекция верхних дыхательных путей, пищеварительного тракта, мочеполового тракта, пневмония, кожные язвы, сепсис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специфическая инфекция: малярия, сыпной тиф, лихорадка денге)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хирургические вмешательства (например, гистерэктомия, кесарево сечение, холецистэктомия), в т.ч. даже небольшие (экстракция зуба, ретроградная холецистопанкреатография, кюретаж матки, биопсия)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отмена антикоагулятнов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использование некоторых лекарственных препаратов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онкологические заболевания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Лабораторные критерии АФС</a:t>
            </a: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434800" cy="4996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Волчаночный антикоагулянт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(LA) в плазме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 раза с промежутком не менее 12 недель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Антикардиолипиновые антитела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 крови, ИФА 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IgG и/или IgM изотип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средних или высоких уровнях (например &gt; 40GPL  или MPL или 99 процентилей)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двух или более случаях исследования с промежутком не менее 12 недель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Антитела к бета2-гликопротеину I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 крови, ИФА 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IgG и/или IgM изотип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&gt;99 процентилей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 раза с промежутком не менее 12 недель</a:t>
            </a:r>
          </a:p>
          <a:p>
            <a:pPr marL="537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1403640" y="-360360"/>
            <a:ext cx="7056360" cy="718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Ликбез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GPL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IgG Phospholipid Units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MPL - IgM Phospholipid Units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 1986 году были созданы стандарты сывороток, содержащих антикардиолипиновые антитела, которые используются поныне. Иногда эти стандарты называют стандартами Харриса, по имени ученого, который разработал единицы GPL для антител класса IgG и единицы MPL антител класса IgM.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Одна единица представляет собой связывающую активность 1 мкг аффинно-очищенных поликлональных антител к кардолипину.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Положительный результат определяется при среднем или высоком их титре т.е более 40 GPL и/или MPL единиц. Наличие гетерогенных поликлональных АКЛА от различных пациентов в стандартах приводит к различиям между коммерческими наборами. Инактивация комплемента нагреванием может приводить к ложно-положительным результатам, а повторное перемораживание приводит к снижению титров аутоантител. кг.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Случай 1</a:t>
            </a:r>
          </a:p>
        </p:txBody>
      </p:sp>
      <p:graphicFrame>
        <p:nvGraphicFramePr>
          <p:cNvPr id="91" name="Table 2"/>
          <p:cNvGraphicFramePr/>
          <p:nvPr/>
        </p:nvGraphicFramePr>
        <p:xfrm>
          <a:off x="755640" y="1196640"/>
          <a:ext cx="5832360" cy="5669280"/>
        </p:xfrm>
        <a:graphic>
          <a:graphicData uri="http://schemas.openxmlformats.org/drawingml/2006/table">
            <a:tbl>
              <a:tblPr/>
              <a:tblGrid>
                <a:gridCol w="583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22-летняя женщина с семимесячной аменореей страдала головной болью с последних четырех месяцев. С того же времени ей был поставлен диагноз гипертонии. У нее была полная спонтанная потеря беременности в шесть недель беременности, год назад. У нее также была васкулопатия дистальных передних и задних большеберцовых артерий, что привело к закупорке артерий и гангрены первых 3 пальцев левой ноги, из-за которых она подвергалась дисартикуляции. При осмотре в брюшной полости высота дна соответствовала 28 неделям беременности, тоны сердца плода были слышны и регулярно.</a:t>
                      </a:r>
                      <a:br/>
                      <a:br/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Она была положительно настроена на антитела против волчанки, антитела против кардиолипина и ДНК-антитела с дефицитом фактора II, V, X.</a:t>
                      </a:r>
                      <a:br/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У пациентки была неспособность оценить движения плода через месяц после выписки. Ей был поставлен диагноз внутриутробной смерти.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https://www.ncbi.nlm.nih.gov/pmc/articles/PMC4625277/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" name="Picture 2" descr="An external file that holds a picture, illustration, etc.&#10;Object name is jcdr-9-OD04-g001.jpg"/>
          <p:cNvPicPr/>
          <p:nvPr/>
        </p:nvPicPr>
        <p:blipFill>
          <a:blip r:embed="rId2"/>
          <a:stretch/>
        </p:blipFill>
        <p:spPr>
          <a:xfrm>
            <a:off x="6804360" y="216000"/>
            <a:ext cx="2088000" cy="242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Ликбез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Процентиль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 - это процентная доля индивидов из выборки стандартизации, первичный результат которых ниже данного первичного показателя. Например, фраза «90-й процентиль массы тела у новорожденных мальчиков составляет 4 кг»</a:t>
            </a:r>
            <a:r>
              <a:rPr lang="ru-RU" sz="3200" b="0" strike="noStrike" spc="-1" baseline="300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означает, что 90 % мальчиков рождаются с весом меньше, либо равным 4 кг, а 10 % мальчиков рождаются с весом больше 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79640" y="123120"/>
            <a:ext cx="7776360" cy="114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Особенности АФА</a:t>
            </a:r>
          </a:p>
        </p:txBody>
      </p:sp>
      <p:sp>
        <p:nvSpPr>
          <p:cNvPr id="142" name="TextShape 2"/>
          <p:cNvSpPr txBox="1"/>
          <p:nvPr/>
        </p:nvSpPr>
        <p:spPr>
          <a:xfrm>
            <a:off x="0" y="799560"/>
            <a:ext cx="9143640" cy="6385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В 60% случаев одновременно LA и APA</a:t>
            </a:r>
          </a:p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В 40% случаев присутствуют или LA или APA </a:t>
            </a:r>
          </a:p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Чаще антитела одного типа</a:t>
            </a:r>
          </a:p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Тройная позитивность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Двойная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Моно</a:t>
            </a:r>
          </a:p>
          <a:p>
            <a:pPr marL="448200" lvl="1" indent="-383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Тройная позитивность – риск тромбоза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 25 раз по сравнению с общепопуляционным</a:t>
            </a:r>
          </a:p>
          <a:p>
            <a:pPr marL="448200" lvl="1" indent="-383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ВА является более сильным предиктором тромбозов,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IgG&gt;IgM&gt;IgA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IgA при отсутствии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IgG 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и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IgM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 и подозрении на АФС</a:t>
            </a:r>
          </a:p>
          <a:p>
            <a:pPr marL="448200" lvl="1" indent="-3837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0000"/>
              <a:buFont typeface="Wingdings 2" charset="2"/>
              <a:buChar char="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Незначительное снижение при беременности (дилюция, связывание с мишенями плаценты, снижение продукции антител)</a:t>
            </a: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2% здорового населения</a:t>
            </a: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Транзиторный характер</a:t>
            </a: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Ответ на различные состояния: инфекции, аутоиммунные процессы, злокачественные опухоли, лекарственные, аллергические, радиационные факторы</a:t>
            </a:r>
          </a:p>
          <a:p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6642720" y="1412640"/>
            <a:ext cx="2182680" cy="153144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Виды аутоантител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4400" b="0" strike="noStrike" spc="-1">
                <a:solidFill>
                  <a:srgbClr val="FF0000"/>
                </a:solidFill>
                <a:latin typeface="Calibri"/>
              </a:rPr>
              <a:t>G, M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, A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541800" y="1340640"/>
            <a:ext cx="8250480" cy="1295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1500" lnSpcReduction="10000"/>
          </a:bodyPr>
          <a:lstStyle/>
          <a:p>
            <a:pPr marL="64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АФА - гетерогенная группа аутоантител, реагирующих против фосфолипидов, 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фосфолипид-белковых комплексов (</a:t>
            </a:r>
            <a:r>
              <a:rPr lang="ru-RU" sz="3200" b="1" strike="noStrike" spc="-1">
                <a:solidFill>
                  <a:srgbClr val="FF0066"/>
                </a:solidFill>
                <a:latin typeface="Calibri"/>
              </a:rPr>
              <a:t>«неоэпитоп»)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 фосфолипид-связывающих белков</a:t>
            </a:r>
          </a:p>
          <a:p>
            <a:pPr marL="64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8" name="Table 3"/>
          <p:cNvGraphicFramePr/>
          <p:nvPr/>
        </p:nvGraphicFramePr>
        <p:xfrm>
          <a:off x="611640" y="2700000"/>
          <a:ext cx="8208360" cy="3940200"/>
        </p:xfrm>
        <a:graphic>
          <a:graphicData uri="http://schemas.openxmlformats.org/drawingml/2006/table">
            <a:tbl>
              <a:tblPr/>
              <a:tblGrid>
                <a:gridCol w="462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Волчаночный антикоагулянт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Антитела к анионным фосфолипидам: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Антикардиолипины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Фосфатидилсерин и Фосфатидилсерин-протромбин комплекс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Фосфатидная кислота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Фосфатидилинозитод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Фосфатидилглицерол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Антитела к нейтральным фосфолипидам: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Фосфатидилэтаноламин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Фосфатидилхолин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Антитела к белкам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В2-ГП1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Домен </a:t>
                      </a: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 of β2-glycoprotein 1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аннексин </a:t>
                      </a: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Аннексин А8 </a:t>
                      </a: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(AnxA8)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Протромбин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Протеин С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Протеин </a:t>
                      </a: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</a:t>
                      </a: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и др.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 xmlns:p15="http://schemas.microsoft.com/office/powerpoint/2012/main">
      <p:transition spd="slow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1054440" y="254160"/>
            <a:ext cx="7405560" cy="550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Присутствующие врожденные или приобретенные факторы риска тромбоза не являются причиной исключения АФС у больного.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Однако рекомендуется выделять отдельные группы пациентов в зависимости от (a) отсутствия и (b) наличия дополнительных факторов риска тромбоза.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Факторы риска тромбоза</a:t>
            </a:r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Модифицируемые: артериальная гипертензия, гиперлипидемия, курение, гипергомоцистеинемия, сахарный диабет, ожирение, малоподвижный образ жизни, применение эстрогенсодержащих препаратов, стресс, хирургические операции, инфекции.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Немодифицируемые: старший возраст, генетические формы тромбофилии (особенно дефицит антитромбина III, протеинов C и S, Лейденская мутация фактора V и мутация гена протромбина).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Патогенез АФС: «Двойной удар»</a:t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Антифосфолипидные антитела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«Второй удар» - курение, длительная иммобилизация, беременность и послеродовой период, применение оральных контрацептивов, заместительная гормональная терапия, злокачественные новообразования, нефротический синдром, гипертония и гиперлипидемия.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Антифосфолипидные антитела</a:t>
            </a: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7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Название «антифосфолипидные антитела» не отражает самой сущности взаимодействия антифофолипидных антител со своими антигенами, в котором наряду с фосфолипидами важную роль играет белковые кофакторы этих аутоантител, одним из которых является бета2-гликопротеин-I (бета2ГП). Другими белковыми кофакторами фосфолипидов могут быть протромбин, тромбомодулин, протеины С и S, фактор XI, аннексин V, кининоген, мембранные белки тромбоцитов и эндотелиоцитов. Кроме того, антикардиолипиновые антитела перекрестно реагируют с фосфатидилсерином и другими отрицательно заряженными фосфолипидами, антителами к тромбоцитам, антителами к окисленным липопротеидам низкой плотности и с протромбином. Таким образом антифосфолипидные антитела реагируют с гетерогенной группой фосфолипидов и белковых антигенов сосудистого русла.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539640" y="290160"/>
            <a:ext cx="8208720" cy="597312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" descr="http://gyn.su/img/O_2015_2_b3.jpg"/>
          <p:cNvPicPr/>
          <p:nvPr/>
        </p:nvPicPr>
        <p:blipFill>
          <a:blip r:embed="rId3"/>
          <a:stretch/>
        </p:blipFill>
        <p:spPr>
          <a:xfrm>
            <a:off x="-2628720" y="5290560"/>
            <a:ext cx="5112360" cy="156060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2" descr="http://gyn.su/img/O_2015_2_b3.jpg"/>
          <p:cNvPicPr/>
          <p:nvPr/>
        </p:nvPicPr>
        <p:blipFill>
          <a:blip r:embed="rId3"/>
          <a:stretch/>
        </p:blipFill>
        <p:spPr>
          <a:xfrm>
            <a:off x="6515280" y="5217480"/>
            <a:ext cx="5256720" cy="160452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"/>
          <p:cNvPicPr/>
          <p:nvPr/>
        </p:nvPicPr>
        <p:blipFill>
          <a:blip r:embed="rId4"/>
          <a:stretch/>
        </p:blipFill>
        <p:spPr>
          <a:xfrm>
            <a:off x="-18360" y="14760"/>
            <a:ext cx="2316600" cy="186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АФС и проблемы репродукции</a:t>
            </a: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Акушерский АФС рассматривается отдельно от сосудистого АФС  (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vAFS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oAFS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).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васкулярном АФС всегда есть тромбоз, при акушерском главную роль играют другие механизмы.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Случай 2</a:t>
            </a:r>
          </a:p>
        </p:txBody>
      </p:sp>
      <p:graphicFrame>
        <p:nvGraphicFramePr>
          <p:cNvPr id="94" name="Table 2"/>
          <p:cNvGraphicFramePr/>
          <p:nvPr/>
        </p:nvGraphicFramePr>
        <p:xfrm>
          <a:off x="323640" y="1196640"/>
          <a:ext cx="8568720" cy="5112360"/>
        </p:xfrm>
        <a:graphic>
          <a:graphicData uri="http://schemas.openxmlformats.org/drawingml/2006/table">
            <a:tbl>
              <a:tblPr/>
              <a:tblGrid>
                <a:gridCol w="856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Женщина 36 лет была обнаружена в ванной с сильной слабостью. У пациентки не было проблем со здоровьем, пока за месяц до поступления в больницу у нее не начались частые головные боли и ухудшение зрения. Повышение АД до 207/148 мм рт. Ст., пациентка выглядела растерянной и обезвоженной с множественными ушибами на теле. Количество лейкоцитов (WBC) 20,5 / нл, гемоглобина 12,3 г / дл и тромбоцитов 44000 / мкл. Почечная функция пациента была изменена. Потеря зрения были вторичными по отношению к внутриретинальному кровоизлиянию. КТ головного мозга продемонстрировала многочисленные очаги в лобном и теменном белом веществе. В ОАК - шистоциты с уменьшенным абсолютным количеством тромбоцитов и большими тромбоцитами, что явно свидетельствует о микроангиопатической гемолитической анемии. ADAMTS13 58% (68–163%), исключил тромботическую тромбоцитопеническую пурпуру. LA, взятый до начала плазмафереза, был положительный. Антитела к кардиолипинам и бета-2ГП1 отрицательные (&lt;9 SGU). Отрицательные антиядерные антитела (ANA), а также нормальный уровень комплемента. Повторное тестирование LA было отрицательным  через месяц после первого положительного результата.  </a:t>
                      </a: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LA</a:t>
                      </a: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повторяли снова через 7 недель после плазмафереза, в этот момент результат был положительным (10 секунд), что снова подтвердилось через несколько дней.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u="sng" strike="noStrike" spc="-1">
                          <a:solidFill>
                            <a:srgbClr val="0000FF"/>
                          </a:solidFill>
                          <a:uFillTx/>
                          <a:latin typeface="Calibri"/>
                          <a:hlinkClick r:id="rId2"/>
                        </a:rPr>
                        <a:t>https://www.hindawi.com/journals/crihem/2014/704371/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5" name="Picture 2" descr="https://static-01.hindawi.com/articles/crihem/volume-2014/704371/figures/704371.fig.002.jpg"/>
          <p:cNvPicPr/>
          <p:nvPr/>
        </p:nvPicPr>
        <p:blipFill>
          <a:blip r:embed="rId3"/>
          <a:stretch/>
        </p:blipFill>
        <p:spPr>
          <a:xfrm>
            <a:off x="7452360" y="11880"/>
            <a:ext cx="1528560" cy="117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Механизм развития плацентарных нарушений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755640" y="4797000"/>
            <a:ext cx="7920360" cy="2060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Норма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: инвазия трофобласта, ремоделирование спиральных артерий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Патология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: нарушение инвазии трофобласта, ремоделирования спиральных артерий, нарушение кровотока</a:t>
            </a:r>
          </a:p>
        </p:txBody>
      </p:sp>
      <p:pic>
        <p:nvPicPr>
          <p:cNvPr id="170" name="Picture 4" descr="An external file that holds a picture, illustration, etc.&#10;Object name is nihms871411f1.jpg"/>
          <p:cNvPicPr/>
          <p:nvPr/>
        </p:nvPicPr>
        <p:blipFill>
          <a:blip r:embed="rId2"/>
          <a:stretch/>
        </p:blipFill>
        <p:spPr>
          <a:xfrm>
            <a:off x="683640" y="1700640"/>
            <a:ext cx="7619760" cy="296208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23640" y="4365000"/>
            <a:ext cx="8640720" cy="2492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Трофобласт экспрессирует В2ГП1, с которым связываются антитела</a:t>
            </a:r>
            <a:r>
              <a:rPr lang="ru-RU" sz="1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уменьшение пролиферации и миграции  через белок 8, связанный с рецептором липопротеинов низкой плотности (LRP8); также известен как ApoER2</a:t>
            </a: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Запуск секреции цитокинов и хемокинов путем активации Toll -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like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рецептора (TLR)</a:t>
            </a: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Активация комплемента на клеточной поверхности, что приводит к активации нейтрофилов и моноцитов с выделением активных форм кислорода (ROS), фактора некроза опухоли (TNF), антиангиогенных факторов (рост растворимых сосудов) фактор рецептора (sVEGFR)) и тканевого фактора (TF). </a:t>
            </a: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Непосредственная активация нейтрофилов антителами к бета-2ГП1 и формирование нейтрофильной внеклеточной ловушки (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NET)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. </a:t>
            </a:r>
          </a:p>
        </p:txBody>
      </p:sp>
      <p:pic>
        <p:nvPicPr>
          <p:cNvPr id="173" name="Picture 2" descr="Figure 2"/>
          <p:cNvPicPr/>
          <p:nvPr/>
        </p:nvPicPr>
        <p:blipFill>
          <a:blip r:embed="rId2"/>
          <a:stretch/>
        </p:blipFill>
        <p:spPr>
          <a:xfrm>
            <a:off x="1266480" y="1120320"/>
            <a:ext cx="6489360" cy="324468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5697000" y="3141000"/>
            <a:ext cx="2620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https://www.nature.com/articles/nrdp2017103/figures/2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201960" y="260640"/>
            <a:ext cx="86180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Плацента - основная мишень для β2GPI-зависимого патогенного связывания aPL. aPL может активировать эндотелиальные клетки, тромбоциты, моноциты, систему комплемента и факторы свертывания.</a:t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176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Picture 4" descr="An external file that holds a picture, illustration, etc.&#10;Object name is nihms871411f3.jpg"/>
          <p:cNvPicPr/>
          <p:nvPr/>
        </p:nvPicPr>
        <p:blipFill>
          <a:blip r:embed="rId2"/>
          <a:stretch/>
        </p:blipFill>
        <p:spPr>
          <a:xfrm>
            <a:off x="611640" y="332640"/>
            <a:ext cx="7536240" cy="384336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410400" y="4293000"/>
            <a:ext cx="8712360" cy="12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Существует гипотеза, которая предполагает, что АФС вызывает гибель клеток, образуются узлы и синцитиальные ядерные агрегаты (</a:t>
            </a:r>
            <a:r>
              <a:rPr lang="en-US" sz="2500" b="0" strike="noStrike" spc="-1">
                <a:solidFill>
                  <a:srgbClr val="000000"/>
                </a:solidFill>
                <a:latin typeface="Calibri"/>
              </a:rPr>
              <a:t>SNA) 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и попадают в материнское кровообращение</a:t>
            </a:r>
            <a:endParaRPr lang="ru-RU" sz="2500" b="0" strike="noStrike" spc="-1">
              <a:latin typeface="Arial"/>
            </a:endParaRPr>
          </a:p>
        </p:txBody>
      </p:sp>
      <p:pic>
        <p:nvPicPr>
          <p:cNvPr id="180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Волчаночный антикоагулянт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5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Волчаночный антикоагулянт – смесь антител, определяемая пролонгацией фосфолипид-зависимого времени свертывания крови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Антитела препятствуют взаимодействию фосфолипидов с кофакторами коагуляции</a:t>
            </a:r>
            <a:r>
              <a:rPr lang="ru-RU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нарушение формирования протромбиназного комплекса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 образования тромбина</a:t>
            </a:r>
            <a:r>
              <a:rPr lang="ru-RU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увеличение АЧТВ, теста с ядом гадюки Рассела</a:t>
            </a:r>
            <a:r>
              <a:rPr lang="ru-RU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но не кровотечение, а тромбоз.</a:t>
            </a:r>
          </a:p>
        </p:txBody>
      </p:sp>
      <p:pic>
        <p:nvPicPr>
          <p:cNvPr id="183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 xmlns:p15="http://schemas.microsoft.com/office/powerpoint/2012/main">
      <p:transition spd="slow" advTm="36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67480"/>
            <a:ext cx="8341920" cy="92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Стадии определения ВА</a:t>
            </a:r>
          </a:p>
        </p:txBody>
      </p:sp>
      <p:sp>
        <p:nvSpPr>
          <p:cNvPr id="185" name="TextShape 2"/>
          <p:cNvSpPr txBox="1"/>
          <p:nvPr/>
        </p:nvSpPr>
        <p:spPr>
          <a:xfrm>
            <a:off x="447480" y="1124640"/>
            <a:ext cx="8444520" cy="482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00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Выполняются из одного образца плазмы пациента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1. Скрининговый тест: один из двух. Если положительный – подтверждаем. Отрицательный – делаем второй тест.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dRVVT  - тест с разведенным ядом гадюки Рассела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АЧТВ, чувствительный к ВА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Заключение: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Скрининг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1,2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2. 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Миксинг – тест 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(для исключения дефицита факторов), если  скрининговый тест АЧТВ удлинен.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3.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Подтверждающий тест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 реагентом, давшим удлинение в скрининговом тесте. Тест проводится в случае отсутствия коррекции удлинения в миксинг-тесте: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Тест с высокой концентрацией фосфолипидов, содержащий яд гадюки Рассела в качестве активатора 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Подтверждающий тест 2: АЧТВ с высокой концентрацией фосфолипидов и кремниевым активатором </a:t>
            </a:r>
          </a:p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Заключение: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Нормализованное отношение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ВА присутствует или ВА отсутствует.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Любой из положительных подтверждающих тестов говорит о наличии ВА.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446400" y="5814720"/>
            <a:ext cx="8352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Recommendations for the detection of lupus anticoagulant published in 2009 by the Scientific and Standardization Subcommittee on Antiphospholipid Antibodies of the International Society of Thrombosis and Haemostasis (SSC-ISTH) have been useful in the standardization of this assa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00"/>
    </mc:Choice>
    <mc:Fallback xmlns="" xmlns:p15="http://schemas.microsoft.com/office/powerpoint/2012/main">
      <p:transition spd="slow" advTm="79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07640" y="267480"/>
            <a:ext cx="871272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Тест с ядом гадюки Рассела</a:t>
            </a:r>
          </a:p>
        </p:txBody>
      </p:sp>
      <p:sp>
        <p:nvSpPr>
          <p:cNvPr id="189" name="TextShape 2"/>
          <p:cNvSpPr txBox="1"/>
          <p:nvPr/>
        </p:nvSpPr>
        <p:spPr>
          <a:xfrm>
            <a:off x="408600" y="98064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0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Высокая специфичность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dRVVT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Яд гадюки Рассела + кальций активируют фактор Х</a:t>
            </a:r>
          </a:p>
        </p:txBody>
      </p:sp>
      <p:pic>
        <p:nvPicPr>
          <p:cNvPr id="190" name="Picture 2" descr="Figure 4."/>
          <p:cNvPicPr/>
          <p:nvPr/>
        </p:nvPicPr>
        <p:blipFill>
          <a:blip r:embed="rId2"/>
          <a:stretch/>
        </p:blipFill>
        <p:spPr>
          <a:xfrm>
            <a:off x="539640" y="2205000"/>
            <a:ext cx="3461760" cy="237600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4" descr="Figure 5."/>
          <p:cNvPicPr/>
          <p:nvPr/>
        </p:nvPicPr>
        <p:blipFill>
          <a:blip r:embed="rId3"/>
          <a:stretch/>
        </p:blipFill>
        <p:spPr>
          <a:xfrm>
            <a:off x="4894560" y="2205000"/>
            <a:ext cx="3774240" cy="237600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374400" y="4625280"/>
            <a:ext cx="43308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Скрининг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СО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= время свертывания пациента/время свертывания нормальной плазмы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СО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1.2</a:t>
            </a:r>
            <a:r>
              <a:rPr lang="ru-RU" sz="1800" b="1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подтверждение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865760" y="4669560"/>
            <a:ext cx="3672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Подтверждение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= время свертывания пациента/время свертывания нормальной плазмы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1330200" y="5995080"/>
            <a:ext cx="712836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Нормализованное Отношение =СО/ПО. НО</a:t>
            </a: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1,</a:t>
            </a: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ВА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95" name="Picture 2"/>
          <p:cNvPicPr/>
          <p:nvPr/>
        </p:nvPicPr>
        <p:blipFill>
          <a:blip r:embed="rId4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 xmlns:p15="http://schemas.microsoft.com/office/powerpoint/2012/main">
      <p:transition spd="slow" advTm="6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АЧТВ чувствительный к ВА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467640" y="1340640"/>
            <a:ext cx="3888000" cy="489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Если СО или НО в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dRVV &lt;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1,2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Пулированная нормальная плазма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Реагент, чувствительный к ВА с низкой концентрацией фосфолипидов.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Сравнение с реф.интервалом.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Миксинг-тест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Подтверждение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 высокой концентрацией фосфолипидов (или гексагональная фаза фосфолипидов ) и кремнием в качестве активатора.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Расчет ((скрининг-подтверждение)/скрининг)*100%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Сравнение с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cut-off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2" descr="https://image1.slideserve.com/3424941/aptt-activated-partial-thromboplastin-time-n.jpg"/>
          <p:cNvPicPr/>
          <p:nvPr/>
        </p:nvPicPr>
        <p:blipFill>
          <a:blip r:embed="rId2"/>
          <a:stretch/>
        </p:blipFill>
        <p:spPr>
          <a:xfrm>
            <a:off x="4500000" y="1268640"/>
            <a:ext cx="4464000" cy="334800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 xmlns:p15="http://schemas.microsoft.com/office/powerpoint/2012/main">
      <p:transition spd="slow" advTm="7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Миксинг-тест при удлинении АЧТВ</a:t>
            </a:r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Используется смесь - пулированная нормальная плазма POOL NORM + плазма пациента (1:1) без предварительной инкубации.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Реагент, чувствительный к ВА.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Индекс Циркулирующих Антикоагулянтов (ИЦА)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, ИЦА= [(b-c/a] x 100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где а – время свертывания плазмы пациента,        b – время свертывания в миксинг-тесте,        с – время свертывания нормальной плазмы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ИЦА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15</a:t>
            </a:r>
            <a:r>
              <a:rPr lang="ru-RU" sz="3200" b="1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подтверждающий тест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07640" y="19440"/>
            <a:ext cx="8856720" cy="139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Правила определения ВА	</a:t>
            </a:r>
          </a:p>
        </p:txBody>
      </p:sp>
      <p:sp>
        <p:nvSpPr>
          <p:cNvPr id="204" name="TextShape 2"/>
          <p:cNvSpPr txBox="1"/>
          <p:nvPr/>
        </p:nvSpPr>
        <p:spPr>
          <a:xfrm>
            <a:off x="457200" y="1268640"/>
            <a:ext cx="8434800" cy="5400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0000" lnSpcReduction="10000"/>
          </a:bodyPr>
          <a:lstStyle/>
          <a:p>
            <a:pPr marL="64080"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</a:rPr>
              <a:t>ЗАБОР и ОБРАБОТКА КРОВИ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Используется свежая венозная кровь с цитратом 3,2% натрия в отношении 0.109 М (9:1) 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Кровь должна быть набрана до метки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Бедная тромбоцитами плазма (двойное центрифугирование) 2000g 15 мин и  &gt;2500 g 10 мин – отсутствие осколков фосфолипидных мембран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Замораживание (если необходимо) проводится быстро при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Размораживание проводится быстро при 37° С в течение 5 мин (-4°С  - активация VII ф). Перемешать перед исследованием </a:t>
            </a:r>
          </a:p>
          <a:p>
            <a:pPr marL="64080"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</a:pP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</a:rPr>
              <a:t>ПРЕПАРАТЫ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Аспирин и клопидогрель не влияют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Гидроксихлорохин – незначительно влияет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Приостановка анти-витамин К терапии за 1-2 недели или МНО</a:t>
            </a:r>
            <a:r>
              <a:rPr lang="en-US" sz="3400" b="0" strike="noStrike" spc="-1">
                <a:solidFill>
                  <a:srgbClr val="000000"/>
                </a:solidFill>
                <a:latin typeface="Calibri"/>
              </a:rPr>
              <a:t>&lt;</a:t>
            </a: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1,5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НМГ за 12 часов, но лучше не проводить исследование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Если МНО 1.5-3.0 рекомендуется развести исследуемую плазму в отношении 1:1 пулированной плазмой. В этом случае результат интерпретировать достаточно сложно, т.к. LA разведены в 2 раза 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Новые антикоагулянты также влияют (удлинение АЧТВ – дабигатран, удлинение ПВ – анти-</a:t>
            </a:r>
            <a:r>
              <a:rPr lang="en-US" sz="3400" b="0" strike="noStrike" spc="-1">
                <a:solidFill>
                  <a:srgbClr val="000000"/>
                </a:solidFill>
                <a:latin typeface="Calibri"/>
              </a:rPr>
              <a:t>X</a:t>
            </a: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а препараты- ривароксабан, апиксабан) – отмена на 2 дня. </a:t>
            </a: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libri"/>
              </a:rPr>
              <a:t>Повышенный фактор VIII или С-реактивный белок могут привести к ложноотрицательным или ложноположительным результатам теста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 xmlns:p15="http://schemas.microsoft.com/office/powerpoint/2012/main">
      <p:transition spd="slow" advTm="4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67480"/>
            <a:ext cx="793080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«Некритериальные» антитела	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395640" y="980640"/>
            <a:ext cx="8424720" cy="3672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Роль «некритериальных» антител в APS Оценка тяжести течения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Диагностика серонегативного APS (SNAPS).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Шкалы риска, например GAPSS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08" name="Table 3"/>
          <p:cNvGraphicFramePr/>
          <p:nvPr/>
        </p:nvGraphicFramePr>
        <p:xfrm>
          <a:off x="611640" y="3501000"/>
          <a:ext cx="7799400" cy="2592000"/>
        </p:xfrm>
        <a:graphic>
          <a:graphicData uri="http://schemas.openxmlformats.org/drawingml/2006/table">
            <a:tbl>
              <a:tblPr/>
              <a:tblGrid>
                <a:gridCol w="389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The Global Anti-Phospholipid Syndrome Score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(</a:t>
                      </a:r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GAPSS)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The Antiphospholipid Score(aPL-S)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Anticardiolipin antibodies (immunoglobulin G (IgG) or IgM isotype): 5 points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Anti-</a:t>
                      </a:r>
                      <a:r>
                        <a:rPr lang="el-G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β2-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glycoprotein antibodies (IgG or IgM isotype): 4 points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Lupus anticoagulant: 4 points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Anti-prothrombin/phosphatidylserine complex antibodies (IgG or IgM isotype): 3 points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Hyperlipidaemia: 3 points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Arterial hypertension: 1 point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(IgG/IgM anticardiolipin antibodies, IgG/IgM anti-</a:t>
                      </a:r>
                      <a:r>
                        <a:rPr lang="el-G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β(2)-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glycoprotein I, and IgG/IgM phosphatidylserine-dependent antiprothrombin antibodies)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9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 xmlns:p15="http://schemas.microsoft.com/office/powerpoint/2012/main">
      <p:transition spd="slow" advTm="5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Случай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7" name="Table 2"/>
          <p:cNvGraphicFramePr/>
          <p:nvPr/>
        </p:nvGraphicFramePr>
        <p:xfrm>
          <a:off x="323640" y="1196640"/>
          <a:ext cx="8568720" cy="5112360"/>
        </p:xfrm>
        <a:graphic>
          <a:graphicData uri="http://schemas.openxmlformats.org/drawingml/2006/table">
            <a:tbl>
              <a:tblPr/>
              <a:tblGrid>
                <a:gridCol w="856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Девочка 12 лет жаловалась на боль в течение недели, увеличением объема живота и отеки в нижних конечностях. Была диагностирована красная волчанка, опухолевый процесс был исключен. В течение короткого времени произошло несколько тромбозов, первоначально с наличием отрицательных антифосфолипидных антител, которые впоследствии были положительными. У больной отмечена мультисистемная недостаточность, вторичная по отношению к полиорганному тромбозу, требуется гемодинамическая и вентиляционная поддержка.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u="sng" strike="noStrike" spc="-1">
                          <a:solidFill>
                            <a:srgbClr val="0000FF"/>
                          </a:solidFill>
                          <a:uFillTx/>
                          <a:latin typeface="Calibri"/>
                          <a:hlinkClick r:id="rId2"/>
                        </a:rPr>
                        <a:t>https://scielo.conicyt.cl/scielo.php?script=sci_arttext&amp;pid=S0370-41062018000200236&amp;lng=en&amp;nrm=iso&amp;tlng=en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6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Аннексин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V</a:t>
            </a: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4400" b="1" i="1" strike="noStrike" spc="-1">
                <a:solidFill>
                  <a:srgbClr val="000000"/>
                </a:solidFill>
                <a:latin typeface="Calibri"/>
              </a:rPr>
              <a:t>Плацентарный антикоагулянт</a:t>
            </a: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» (1988 год) </a:t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51640" y="1340640"/>
            <a:ext cx="8208720" cy="2952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Аннексин A5 связывается с фосфолипидами, образуя кристаллы, которые блокируют фосфолипиды от реакций коагуляции.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aPL вызывают разрывы в кристаллизации AnxA5, которые обнажают фосфолипиды и тем самым ускоряют реакции свертывания крови</a:t>
            </a: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Антитела к аннексину </a:t>
            </a:r>
            <a:r>
              <a:rPr lang="en-US" sz="3100" b="0" strike="noStrike" spc="-1">
                <a:solidFill>
                  <a:srgbClr val="000000"/>
                </a:solidFill>
                <a:latin typeface="Calibri"/>
              </a:rPr>
              <a:t>V</a:t>
            </a: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 индуцируют прокоагулянтную активность эндотелиальных клеток</a:t>
            </a:r>
          </a:p>
        </p:txBody>
      </p:sp>
      <p:pic>
        <p:nvPicPr>
          <p:cNvPr id="212" name="Picture 4"/>
          <p:cNvPicPr/>
          <p:nvPr/>
        </p:nvPicPr>
        <p:blipFill>
          <a:blip r:embed="rId2"/>
          <a:stretch/>
        </p:blipFill>
        <p:spPr>
          <a:xfrm>
            <a:off x="1763640" y="4309560"/>
            <a:ext cx="5688360" cy="238644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2"/>
          <p:cNvPicPr/>
          <p:nvPr/>
        </p:nvPicPr>
        <p:blipFill>
          <a:blip r:embed="rId3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 xmlns:p15="http://schemas.microsoft.com/office/powerpoint/2012/main">
      <p:transition spd="slow" advTm="54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000000"/>
                </a:solidFill>
                <a:latin typeface="Calibri"/>
              </a:rPr>
              <a:t>Антитела к аннексину V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строгая корреляция между наличием антител к аннексину V и неудачами оплодотворения in vitro.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важная роль этих антител в развитии тромбозов. 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довольно часто выявляют у пациентов с СКВ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95640" y="620640"/>
            <a:ext cx="8229240" cy="139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Антитела к протромбину или фосфатидилсерин-протромбиновому комплексу</a:t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95640" y="2061000"/>
            <a:ext cx="8208720" cy="500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Антитела к протромбину увеличивают время фосфолипидзависимых коагуляционных тестов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 13% в группе с акушерскими осложнениями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aPS / PT связаны с неблагоприятным исходом беременности независимо от других антифосфолипидных антител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Увеличивается риск тромбоза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Самопроизвольный выкидыш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Тяжелая преэклампсия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Антенатальная гибель плода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 xmlns:p15="http://schemas.microsoft.com/office/powerpoint/2012/main">
      <p:transition spd="slow" advTm="26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Скрининг носительства антител</a:t>
            </a:r>
          </a:p>
        </p:txBody>
      </p:sp>
      <p:sp>
        <p:nvSpPr>
          <p:cNvPr id="2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8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Антифосфолипид-скрининг IgG/IgM (определение суммарного количества антител к кардиолипину, фосфатидилсерину, фосфатидилинозитолу, фосфатидиловой кислоте)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Скрининг определение антител к 8 различным антигенам: протромбин, тромбин, кардиолипин, фосфатидилхолин, фосфатидилэтаноламин, фосфатидилинозитол, фосфатидилсерин и сфингомиелину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Антитела к кардиолипину скрининг (суммарные IgA, IgM, IgG)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Aнтитела к β2-гликопротеину I, скрининг (суммарные IgA, IgM, IgG)</a:t>
            </a:r>
          </a:p>
        </p:txBody>
      </p:sp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 xmlns:p15="http://schemas.microsoft.com/office/powerpoint/2012/main">
      <p:transition spd="slow" advTm="4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67480"/>
            <a:ext cx="8074800" cy="10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Лечение	</a:t>
            </a:r>
          </a:p>
        </p:txBody>
      </p:sp>
      <p:sp>
        <p:nvSpPr>
          <p:cNvPr id="223" name="TextShape 2"/>
          <p:cNvSpPr txBox="1"/>
          <p:nvPr/>
        </p:nvSpPr>
        <p:spPr>
          <a:xfrm>
            <a:off x="457200" y="1196640"/>
            <a:ext cx="8434800" cy="5472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Варфарин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Аспирин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Гепарин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Гидроксихлорохин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Иммуноглобулин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Преднизолон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Правастатин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Стероиды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Плазмаферез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00"/>
    </mc:Choice>
    <mc:Fallback xmlns="" xmlns:p15="http://schemas.microsoft.com/office/powerpoint/2012/main">
      <p:transition spd="slow" advTm="11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Спасибо за внимание!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4572000" y="1556640"/>
            <a:ext cx="4114440" cy="4569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Печёрина Екатерина Юрьевна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Лаборатории ЦИР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+7(903)756-85-42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в</a:t>
            </a:r>
            <a:endParaRPr lang="ru-RU" sz="1200" b="0" strike="noStrike" spc="-1">
              <a:latin typeface="Times New Roman"/>
            </a:endParaRPr>
          </a:p>
        </p:txBody>
      </p:sp>
      <p:pic>
        <p:nvPicPr>
          <p:cNvPr id="228" name="Рисунок 4"/>
          <p:cNvPicPr/>
          <p:nvPr/>
        </p:nvPicPr>
        <p:blipFill>
          <a:blip r:embed="rId2"/>
          <a:stretch/>
        </p:blipFill>
        <p:spPr>
          <a:xfrm>
            <a:off x="755640" y="1772640"/>
            <a:ext cx="3240000" cy="324000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5"/>
          <p:cNvPicPr/>
          <p:nvPr/>
        </p:nvPicPr>
        <p:blipFill>
          <a:blip r:embed="rId3"/>
          <a:stretch/>
        </p:blipFill>
        <p:spPr>
          <a:xfrm>
            <a:off x="7740360" y="3717000"/>
            <a:ext cx="993240" cy="774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"/>
          <p:cNvPicPr/>
          <p:nvPr/>
        </p:nvPicPr>
        <p:blipFill>
          <a:blip r:embed="rId4"/>
          <a:stretch/>
        </p:blipFill>
        <p:spPr>
          <a:xfrm>
            <a:off x="899640" y="5227920"/>
            <a:ext cx="1295640" cy="1294560"/>
          </a:xfrm>
          <a:prstGeom prst="rect">
            <a:avLst/>
          </a:prstGeom>
          <a:ln w="0">
            <a:noFill/>
          </a:ln>
        </p:spPr>
      </p:pic>
      <p:sp>
        <p:nvSpPr>
          <p:cNvPr id="231" name="CustomShape 4"/>
          <p:cNvSpPr/>
          <p:nvPr/>
        </p:nvSpPr>
        <p:spPr>
          <a:xfrm>
            <a:off x="2555640" y="5413680"/>
            <a:ext cx="4571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Центр иммунологии и репродукции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cironline.ru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cirlab.ru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18760" y="1628640"/>
            <a:ext cx="8229240" cy="139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Спасибо за внимание!</a:t>
            </a:r>
          </a:p>
        </p:txBody>
      </p:sp>
      <p:pic>
        <p:nvPicPr>
          <p:cNvPr id="233" name="Picture 2"/>
          <p:cNvPicPr/>
          <p:nvPr/>
        </p:nvPicPr>
        <p:blipFill>
          <a:blip r:embed="rId2"/>
          <a:stretch/>
        </p:blipFill>
        <p:spPr>
          <a:xfrm>
            <a:off x="755640" y="3933000"/>
            <a:ext cx="2592000" cy="2589480"/>
          </a:xfrm>
          <a:prstGeom prst="rect">
            <a:avLst/>
          </a:prstGeom>
          <a:ln w="0"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3780000" y="4077000"/>
            <a:ext cx="4968360" cy="223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Центр иммунологии и репродукции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cironline.ru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cirlab.ru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 xmlns:p15="http://schemas.microsoft.com/office/powerpoint/2012/main">
      <p:transition spd="slow" advTm="7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1">
            <a:extLst>
              <a:ext uri="{FF2B5EF4-FFF2-40B4-BE49-F238E27FC236}">
                <a16:creationId xmlns:a16="http://schemas.microsoft.com/office/drawing/2014/main" id="{1BCBA137-657F-42CF-90BC-D8FF6E6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3" y="197644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Рисунок 10">
            <a:extLst>
              <a:ext uri="{FF2B5EF4-FFF2-40B4-BE49-F238E27FC236}">
                <a16:creationId xmlns:a16="http://schemas.microsoft.com/office/drawing/2014/main" id="{E40DA6F3-E74F-408B-A54C-2E7A11A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4467225" y="2205038"/>
            <a:ext cx="3862388" cy="879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360363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275013"/>
            <a:ext cx="1779588" cy="160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object 5">
            <a:extLst>
              <a:ext uri="{FF2B5EF4-FFF2-40B4-BE49-F238E27FC236}">
                <a16:creationId xmlns:a16="http://schemas.microsoft.com/office/drawing/2014/main" id="{BA689B7C-04E9-4F05-B39A-F3B7A99B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275013"/>
            <a:ext cx="3459637" cy="18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</a:t>
            </a:r>
            <a:r>
              <a:rPr lang="ru-RU" altLang="ru-RU" sz="2000" b="1" dirty="0" err="1">
                <a:solidFill>
                  <a:srgbClr val="006FB8"/>
                </a:solidFill>
                <a:cs typeface="Calibri" panose="020F0502020204030204" pitchFamily="34" charset="0"/>
              </a:rPr>
              <a:t>вотсапп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88"/>
              </a:spcBef>
            </a:pPr>
            <a:endParaRPr lang="ru-RU" altLang="ru-RU" sz="1000" dirty="0"/>
          </a:p>
          <a:p>
            <a:pPr eaLnBrk="1" hangingPunct="1">
              <a:spcBef>
                <a:spcPts val="1600"/>
              </a:spcBef>
            </a:pP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 dirty="0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8"/>
              </a:lnSpc>
              <a:spcAft>
                <a:spcPts val="1025"/>
              </a:spcAft>
            </a:pPr>
            <a:endParaRPr lang="ru-RU" altLang="ru-RU" sz="2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67640" y="404640"/>
            <a:ext cx="8229240" cy="139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Антифосфолипидный синдром</a:t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Сиднейские критерии 2006 г.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467640" y="2133000"/>
            <a:ext cx="8324640" cy="3488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Аутоиммунное заболевание, которое характеризуется </a:t>
            </a: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</a:rPr>
              <a:t>лабораторными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 признаками (1 и более)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Волчаночный антикоагулянт (LA)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Антитела к бета2-гликопротеину I в крови  IgG/IgM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Антикардиолипиновые антитела в крови IgG/ IgM</a:t>
            </a: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и </a:t>
            </a:r>
            <a:r>
              <a:rPr lang="ru-RU" sz="2500" b="1" strike="noStrike" spc="-1">
                <a:solidFill>
                  <a:srgbClr val="000000"/>
                </a:solidFill>
                <a:latin typeface="Calibri"/>
              </a:rPr>
              <a:t>клиническими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 проявлениями (1 и более)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Венозный или артериальный тромбоз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Патология беременности  </a:t>
            </a:r>
          </a:p>
        </p:txBody>
      </p:sp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3982680" y="5949360"/>
            <a:ext cx="4571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Miyakis S. et al.J.Thromb.Haemostasis  2006;4:295-306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Классификация АФС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467640" y="1556640"/>
            <a:ext cx="8424720" cy="4536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</a:rPr>
              <a:t>Первичный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2500" b="0" strike="noStrike" spc="-1">
                <a:solidFill>
                  <a:srgbClr val="000000"/>
                </a:solidFill>
                <a:latin typeface="Calibri"/>
              </a:rPr>
              <a:t>&gt;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50%</a:t>
            </a: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</a:rPr>
              <a:t>Вторичный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 – на фоне таких заболеваний как СКВ, синдром Шегрена, склеродермии, опухолей, инфекционных заболеваний (ВИЧ, ВГС), приёма лекарств</a:t>
            </a: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</a:rPr>
              <a:t>Катастрофический</a:t>
            </a:r>
            <a:r>
              <a:rPr lang="ru-RU" sz="2500" b="0" strike="noStrike" spc="-1">
                <a:solidFill>
                  <a:srgbClr val="000000"/>
                </a:solidFill>
                <a:latin typeface="Calibri"/>
              </a:rPr>
              <a:t> 1% (синдром Ашерсона (</a:t>
            </a:r>
            <a:r>
              <a:rPr lang="en-US" sz="2500" b="0" strike="noStrike" spc="-1">
                <a:solidFill>
                  <a:srgbClr val="000000"/>
                </a:solidFill>
                <a:latin typeface="Calibri"/>
              </a:rPr>
              <a:t>Asherson’ssyndrome)</a:t>
            </a:r>
            <a:endParaRPr lang="ru-RU" sz="25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8316360" y="332640"/>
            <a:ext cx="475920" cy="46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p15="http://schemas.microsoft.com/office/powerpoint/2012/main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Антифосфолипидный синдром (синдром Хьюза)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3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Распространённость АФС в общей популяции составляет не менее 1%. Частота выявления антифосфолипидных антител у здоровых людей составляет в среднем 6% (2-12%).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СКВ частота выявления АФЛ составляет 30-50%, у женщин с привычным невынашиванием беременности – 10-40%.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Среди пациентов с первым острым нарушением мозгового кровообращения АФЛ выявляют в 10-26% случаев.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Заболевание развивается преимущественно в молодом возрасте, средний возраст дебюта болезни – 31 год.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Женщины болеют АФС в 4-5 раз чаще мужчин.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795200" y="3213000"/>
            <a:ext cx="3736800" cy="2912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Международный регистр случаев КАФС</a:t>
            </a:r>
          </a:p>
        </p:txBody>
      </p:sp>
      <p:pic>
        <p:nvPicPr>
          <p:cNvPr id="109" name="Picture 2" descr="Sex"/>
          <p:cNvPicPr/>
          <p:nvPr/>
        </p:nvPicPr>
        <p:blipFill>
          <a:blip r:embed="rId2"/>
          <a:stretch/>
        </p:blipFill>
        <p:spPr>
          <a:xfrm>
            <a:off x="611640" y="502920"/>
            <a:ext cx="3954240" cy="253908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4" descr="Outcome"/>
          <p:cNvPicPr/>
          <p:nvPr/>
        </p:nvPicPr>
        <p:blipFill>
          <a:blip r:embed="rId3"/>
          <a:stretch/>
        </p:blipFill>
        <p:spPr>
          <a:xfrm>
            <a:off x="4788000" y="513000"/>
            <a:ext cx="3527280" cy="252900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6" descr="Precipitating factors"/>
          <p:cNvPicPr/>
          <p:nvPr/>
        </p:nvPicPr>
        <p:blipFill>
          <a:blip r:embed="rId4"/>
          <a:stretch/>
        </p:blipFill>
        <p:spPr>
          <a:xfrm>
            <a:off x="851760" y="708480"/>
            <a:ext cx="7428240" cy="533808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395640" y="6249600"/>
            <a:ext cx="8748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https://ontocrf.grupocostaisa.com/web/caps/global-results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Сосудистый тромбоз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7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Один или несколько эпизодов артериального, венозного или тромбоза мелких сосудов в любой ткани или органе.    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Тромбоз должен быть подтвержден КТ/МРТ, доплеровским исследованием или морфологически.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морфологическом исследовании тромбоз не должен сочетаться с воспалительными изменениями стенки сосуда.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Эпизод тромбоза в прошлом может рассматриваться как положительный критерий если он был объективно подтвержден клинически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Тромбоз поверхностных вен не включен в клинические критерии.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</TotalTime>
  <Words>3195</Words>
  <Application>Microsoft Office PowerPoint</Application>
  <PresentationFormat>Экран (4:3)</PresentationFormat>
  <Paragraphs>318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Wingdings 2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диагностика антифосфолипидного синдрома</dc:title>
  <dc:subject/>
  <dc:creator>Александр Печёрин</dc:creator>
  <dc:description/>
  <cp:lastModifiedBy>Ольга Денисова</cp:lastModifiedBy>
  <cp:revision>189</cp:revision>
  <dcterms:created xsi:type="dcterms:W3CDTF">2019-04-09T06:33:21Z</dcterms:created>
  <dcterms:modified xsi:type="dcterms:W3CDTF">2023-12-26T08:46:48Z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