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7" r:id="rId3"/>
    <p:sldId id="258" r:id="rId4"/>
    <p:sldId id="259" r:id="rId5"/>
    <p:sldId id="260" r:id="rId6"/>
    <p:sldId id="270" r:id="rId7"/>
    <p:sldId id="26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31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21489-1AA7-4BB6-BFDB-BC483BBA7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EED2A2-8489-4EF5-BB09-78163DE36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64C4E-90F2-4DF4-A8E2-A969B839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A4D0A4-8D12-4A6D-8B31-6B712290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44AD7-A6D0-4A09-A599-DF48C323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6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1E8DD-A858-4B81-B13A-28A0EAEB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91C94B-7DD9-4996-BF4D-AA5591833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AEE10-4BCF-4848-8197-BAE924EC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E7487-C6AA-4948-8FA5-FC0AE054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9F8A6-28BA-44E9-A5C8-DF8B54A1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2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9DFB46-78C0-42DA-A946-E67FE94A2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C033EB-1BBD-4F9A-9185-E3A450D1E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A2DC9F-0F93-4EFF-839E-98883ACA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C12B34-D005-4B09-876B-E7B70C68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33AE79-6A64-4D6E-A852-686C8ACD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8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DB438-BFE6-457D-A6B4-683958BA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CC59D-B80E-4005-B6CE-1FA0AFFC7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3E547-B50B-40F4-A8DE-CC4C6581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F4F749-C7C8-4842-A13C-717A9832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43E3D-82C2-43CA-943F-98462E76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1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34878-2B3B-47F7-ACCA-CA04070E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942043-6394-4477-8E25-B088571B4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6B66A-2E8C-427A-BE78-CEE66591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E12A5-1D2A-4C46-BE1E-38FF8DF9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4A998-8B42-471A-A511-A908A034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8B437C-977E-42A0-AB39-A55341C4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AD275-39E7-40F7-8436-917D370D5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0EDFC1-256E-47E1-9C03-9DB133AC3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342501-6817-48BC-938D-C1776DA8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327D00-6EB9-4C3C-ACE2-BD23500B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62B373-6C20-46A6-8DA6-EB0C0EA2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2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B0685-E9D8-473A-B90C-227313FA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5C16D6-08CB-4FA6-A37C-79C0C60AD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80F24C-98EC-4B27-A97D-2171F9EC4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E1DB47-0E81-46E8-8D81-D26427AA6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36A13A-02D1-4FB3-A254-FB581B84B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F73F38-1E02-425D-88CB-26D54B63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3CCEC9-683B-4A84-813C-E73DDD45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D716AA-EBDF-4B19-B6D2-D976A0A9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8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116A5-DCBB-4F2A-AADC-7C780BAF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D7F15C-1A08-4DA6-8EEF-1BFDEE30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85D9BA-E69E-4CDE-8273-C7F416FE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228216-B667-410C-BFF9-C4C31FFC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913BB8-0572-444E-A883-C89614F7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24AEF7-F7A4-4961-BC30-B1C2B547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2B718D-FC2D-406B-951E-48EF2A4B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9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BD263-B738-447D-A31C-0DF3EB76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1B137C-0110-4AE8-8B9E-1E864881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F6DA6B-3A0A-4FF3-9212-A0F1726EA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B8EAD3-3090-4A81-9596-49785F93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7F45D4-9722-4067-A894-607E206C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8F87D-796C-4714-846F-71E38749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9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EFF23-322A-458A-97C9-77D67068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CFF204-64A4-47F0-AF20-1F46E7413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3FA7AC-97B6-456D-AD33-55773002A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C2A1A0-A9CF-41E0-BEB1-52F7087A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3B18A3-A2AF-4876-A42B-ACD95BD3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58BC9-8F80-4B28-ADA8-FF844FB8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7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0D90D-CB8A-4E6E-B5C4-2B46B0CC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F80993-F674-4511-A72A-623E75C2F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3B34A-1AC1-4E7C-9414-259DC0473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C918-FCA9-4BEC-A101-75FD28DB3FBE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69A05-4262-407A-8AED-CF0CC49D0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90CB1-C46D-4852-A91B-043240378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B41A-7D28-4412-A7AD-DD9CDB9EF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7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>
            <a:extLst>
              <a:ext uri="{FF2B5EF4-FFF2-40B4-BE49-F238E27FC236}">
                <a16:creationId xmlns:a16="http://schemas.microsoft.com/office/drawing/2014/main" id="{CFDE297E-6F99-4FA6-918F-C2C543D9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47676"/>
            <a:ext cx="9134475" cy="581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77069977-33B9-4BC9-B290-98CC7900B674}"/>
              </a:ext>
            </a:extLst>
          </p:cNvPr>
          <p:cNvSpPr txBox="1">
            <a:spLocks/>
          </p:cNvSpPr>
          <p:nvPr/>
        </p:nvSpPr>
        <p:spPr>
          <a:xfrm>
            <a:off x="1849438" y="1652589"/>
            <a:ext cx="7594600" cy="1050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8203" tIns="123821" rIns="78203" bIns="39101">
            <a:normAutofit fontScale="55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r>
              <a:rPr lang="ru-RU" sz="5400" b="1" dirty="0">
                <a:solidFill>
                  <a:srgbClr val="660033"/>
                </a:solidFill>
              </a:rPr>
              <a:t>Кафедра клинической лабораторной диагностики и патологической анатомии</a:t>
            </a:r>
            <a:endParaRPr lang="ru-RU" altLang="ru-RU" sz="5656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pic>
        <p:nvPicPr>
          <p:cNvPr id="8196" name="Рисунок 10">
            <a:extLst>
              <a:ext uri="{FF2B5EF4-FFF2-40B4-BE49-F238E27FC236}">
                <a16:creationId xmlns:a16="http://schemas.microsoft.com/office/drawing/2014/main" id="{056B23F8-4B9B-4839-B0E2-F93224BB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1849439" y="447675"/>
            <a:ext cx="46069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B91FAC5E-E899-4AAF-B11A-64505272C216}"/>
              </a:ext>
            </a:extLst>
          </p:cNvPr>
          <p:cNvSpPr txBox="1">
            <a:spLocks/>
          </p:cNvSpPr>
          <p:nvPr/>
        </p:nvSpPr>
        <p:spPr>
          <a:xfrm>
            <a:off x="1849438" y="3071814"/>
            <a:ext cx="7594600" cy="1049337"/>
          </a:xfrm>
          <a:prstGeom prst="rect">
            <a:avLst/>
          </a:prstGeom>
        </p:spPr>
        <p:txBody>
          <a:bodyPr lIns="78203" tIns="123821" rIns="78203" bIns="39101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61" algn="l">
              <a:lnSpc>
                <a:spcPct val="110000"/>
              </a:lnSpc>
              <a:spcBef>
                <a:spcPts val="973"/>
              </a:spcBef>
              <a:defRPr/>
            </a:pPr>
            <a:endParaRPr lang="ru-RU" altLang="ru-RU" sz="4618" b="1" dirty="0">
              <a:solidFill>
                <a:srgbClr val="231F2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04A31-64D8-40EF-88F7-AFCAF0A7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604" y="5205411"/>
            <a:ext cx="5190553" cy="65037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Светлана Вячеславовна Кулешова, 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Ольга Владимировна Денисова</a:t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Москва, версия 05-2022</a:t>
            </a:r>
            <a:br>
              <a:rPr lang="ru-RU" sz="1100" b="1" dirty="0">
                <a:solidFill>
                  <a:srgbClr val="7030A0"/>
                </a:solidFill>
              </a:rPr>
            </a:br>
            <a:endParaRPr lang="ru-RU" sz="1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CFE875-D32C-43C0-9D3C-838E09E8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6314" y="2930526"/>
            <a:ext cx="5073823" cy="14727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Миниатлас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по теме «Лабораторная диагностика малярии»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для самоконтроля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80469B-4E8A-066A-C44A-880A83474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247" y="3744262"/>
            <a:ext cx="3259079" cy="27450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6F126-3020-3E05-8F43-8CADA1708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53097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Выбрать один правильный ответ: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7B528-8A5F-76B8-70FB-E0E922F78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Вопрос 12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В толстой капле крови, взятой на 10-день заболевания малярией, все поля зрения усеяны кольцевидными </a:t>
            </a:r>
            <a:r>
              <a:rPr lang="ru-RU" sz="19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трофозоитами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Можно думать о паразите вида: </a:t>
            </a:r>
            <a:endParaRPr lang="ru-RU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vivax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malariae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P.ovale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P.falciparum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любому из перечисленных паразитов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Answer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D 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479054-31F9-783D-F797-8EB144D66E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4CA4B-259C-3E90-563B-8C5DA81A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33545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13. Какой вид плазмодий малярии изображен на рисунке: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D851A3F-7E04-6CA5-C5BA-8DF08217F8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9710" y="1825625"/>
            <a:ext cx="4477407" cy="4351338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D35B3F1A-736C-4645-81E0-039D9CEB5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2727434" cy="285673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P. falciparum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P. vivax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P. Malariae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P.ovale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Answer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А.</a:t>
            </a:r>
            <a:endParaRPr lang="ru-RU" sz="1800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6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E4A2A-C912-0B33-7E0D-BF5D0ADF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14.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плазмодиев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малярии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BC904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90A278-E3AA-4A19-BA80-9D3FB2F420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737" r="15997" b="-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7A88C47-FA96-F374-08BA-17391D93F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817" y="2338388"/>
            <a:ext cx="4099607" cy="367823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rgbClr val="BC9048"/>
              </a:buClr>
            </a:pPr>
            <a:r>
              <a:rPr lang="en-US" sz="1800" dirty="0">
                <a:effectLst/>
              </a:rPr>
              <a:t>А. </a:t>
            </a:r>
            <a:r>
              <a:rPr lang="en-US" sz="1800" dirty="0" err="1">
                <a:effectLst/>
              </a:rPr>
              <a:t>толстый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мазок</a:t>
            </a:r>
            <a:endParaRPr lang="en-US" sz="1800" dirty="0">
              <a:effectLst/>
            </a:endParaRPr>
          </a:p>
          <a:p>
            <a:pPr>
              <a:spcAft>
                <a:spcPts val="1000"/>
              </a:spcAft>
              <a:buClr>
                <a:srgbClr val="BC9048"/>
              </a:buClr>
            </a:pPr>
            <a:r>
              <a:rPr lang="en-US" sz="1800" dirty="0">
                <a:effectLst/>
              </a:rPr>
              <a:t>В. </a:t>
            </a:r>
            <a:r>
              <a:rPr lang="en-US" sz="1800" dirty="0" err="1">
                <a:effectLst/>
              </a:rPr>
              <a:t>тонкий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мазок</a:t>
            </a:r>
            <a:endParaRPr lang="en-US" sz="1800" dirty="0">
              <a:effectLst/>
            </a:endParaRPr>
          </a:p>
          <a:p>
            <a:pPr>
              <a:spcAft>
                <a:spcPts val="1000"/>
              </a:spcAft>
              <a:buClr>
                <a:srgbClr val="BC9048"/>
              </a:buClr>
            </a:pPr>
            <a:r>
              <a:rPr lang="en-US" sz="1800" dirty="0">
                <a:effectLst/>
              </a:rPr>
              <a:t>С. </a:t>
            </a:r>
            <a:r>
              <a:rPr lang="en-US" sz="1800" dirty="0" err="1">
                <a:effectLst/>
              </a:rPr>
              <a:t>сложный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мазок</a:t>
            </a:r>
            <a:endParaRPr lang="en-US" sz="1800" dirty="0">
              <a:effectLst/>
            </a:endParaRPr>
          </a:p>
          <a:p>
            <a:pPr>
              <a:spcAft>
                <a:spcPts val="1000"/>
              </a:spcAft>
              <a:buClr>
                <a:srgbClr val="BC9048"/>
              </a:buClr>
            </a:pPr>
            <a:r>
              <a:rPr lang="en-US" sz="1800" dirty="0">
                <a:effectLst/>
              </a:rPr>
              <a:t>D. </a:t>
            </a:r>
            <a:r>
              <a:rPr lang="en-US" sz="1800" dirty="0" err="1">
                <a:effectLst/>
              </a:rPr>
              <a:t>все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ответы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неправильные</a:t>
            </a:r>
            <a:r>
              <a:rPr lang="en-US" sz="1800" dirty="0">
                <a:effectLst/>
              </a:rPr>
              <a:t> </a:t>
            </a:r>
          </a:p>
          <a:p>
            <a:pPr>
              <a:buClr>
                <a:srgbClr val="BC9048"/>
              </a:buClr>
            </a:pPr>
            <a:r>
              <a:rPr lang="en-US" sz="1800" dirty="0">
                <a:solidFill>
                  <a:schemeClr val="bg1"/>
                </a:solidFill>
                <a:effectLst/>
              </a:rPr>
              <a:t>Answer: А.</a:t>
            </a:r>
          </a:p>
          <a:p>
            <a:pPr>
              <a:buClr>
                <a:srgbClr val="BC9048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649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606AB-5449-3973-9FE3-CFF49590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15.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плазмодиев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EAE5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FF8727-BD23-F364-5C40-B9A4AF688B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510" r="3628" b="-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6421B85-F8BA-047D-3623-60362D7CA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818" y="2338389"/>
            <a:ext cx="3347196" cy="2793288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rgbClr val="EAE562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мазок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EAE562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тонкий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мазок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EAE562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мазок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EAE562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EAE562"/>
              </a:buClr>
            </a:pPr>
            <a:r>
              <a:rPr lang="en-US" sz="1800" dirty="0">
                <a:solidFill>
                  <a:schemeClr val="bg1"/>
                </a:solidFill>
                <a:effectLst/>
              </a:rPr>
              <a:t>Answer: В.</a:t>
            </a:r>
          </a:p>
          <a:p>
            <a:pPr>
              <a:buClr>
                <a:srgbClr val="EAE562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182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18101-F40D-978D-C627-772AB24F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16.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стадии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бесполых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плазмодий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7A85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86F91E-0535-088E-3368-27871D43AD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2014" r="13007" b="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C2DCD85-E627-503D-6BC7-BBDEB5B0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817" y="2338388"/>
            <a:ext cx="4099607" cy="3678237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rgbClr val="D7A85E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кольцевидные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амёбовидные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трофозоиты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D7A85E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полувзрослые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трофозоиты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D7A85E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шизонты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D7A85E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D7A85E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Answer: А.</a:t>
            </a:r>
          </a:p>
          <a:p>
            <a:pPr marL="0">
              <a:buClr>
                <a:srgbClr val="D7A85E"/>
              </a:buClr>
            </a:pP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784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2BC60-3199-C945-0493-8BCAF012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17.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стадия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бесполых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плазмодий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0A26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57B42A-B80A-F96A-90F6-3EE8E4656C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369" r="31219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4406A4F-AAD8-5CB3-62E1-C45949073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818" y="2940269"/>
            <a:ext cx="3375770" cy="2749332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rgbClr val="D0A266"/>
              </a:buClr>
            </a:pPr>
            <a:r>
              <a:rPr lang="en-US" sz="1800" dirty="0">
                <a:effectLst/>
              </a:rPr>
              <a:t>А. </a:t>
            </a:r>
            <a:r>
              <a:rPr lang="en-US" sz="1800" dirty="0" err="1">
                <a:effectLst/>
              </a:rPr>
              <a:t>зрелые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шизонты</a:t>
            </a:r>
            <a:endParaRPr lang="en-US" sz="1800" dirty="0">
              <a:effectLst/>
            </a:endParaRPr>
          </a:p>
          <a:p>
            <a:pPr>
              <a:spcAft>
                <a:spcPts val="1000"/>
              </a:spcAft>
              <a:buClr>
                <a:srgbClr val="D0A266"/>
              </a:buClr>
            </a:pPr>
            <a:r>
              <a:rPr lang="en-US" sz="1800" dirty="0">
                <a:effectLst/>
              </a:rPr>
              <a:t>В.  </a:t>
            </a:r>
            <a:r>
              <a:rPr lang="en-US" sz="1800" dirty="0" err="1">
                <a:effectLst/>
              </a:rPr>
              <a:t>гаметоциты</a:t>
            </a:r>
            <a:endParaRPr lang="en-US" sz="1800" dirty="0">
              <a:effectLst/>
            </a:endParaRPr>
          </a:p>
          <a:p>
            <a:pPr>
              <a:spcAft>
                <a:spcPts val="1000"/>
              </a:spcAft>
              <a:buClr>
                <a:srgbClr val="D0A266"/>
              </a:buClr>
            </a:pPr>
            <a:r>
              <a:rPr lang="en-US" sz="1800" dirty="0">
                <a:effectLst/>
              </a:rPr>
              <a:t>С. </a:t>
            </a:r>
            <a:r>
              <a:rPr lang="en-US" sz="1800" dirty="0" err="1">
                <a:effectLst/>
              </a:rPr>
              <a:t>ранние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шизонты</a:t>
            </a:r>
            <a:endParaRPr lang="en-US" sz="1800" dirty="0">
              <a:effectLst/>
            </a:endParaRPr>
          </a:p>
          <a:p>
            <a:pPr>
              <a:spcAft>
                <a:spcPts val="1000"/>
              </a:spcAft>
              <a:buClr>
                <a:srgbClr val="D0A266"/>
              </a:buClr>
            </a:pPr>
            <a:r>
              <a:rPr lang="en-US" sz="1800" dirty="0">
                <a:effectLst/>
              </a:rPr>
              <a:t>D. </a:t>
            </a:r>
            <a:r>
              <a:rPr lang="en-US" sz="1800" dirty="0" err="1">
                <a:effectLst/>
              </a:rPr>
              <a:t>правильного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ответа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нет</a:t>
            </a:r>
            <a:r>
              <a:rPr lang="en-US" sz="1800" dirty="0">
                <a:effectLst/>
              </a:rPr>
              <a:t> </a:t>
            </a:r>
          </a:p>
          <a:p>
            <a:pPr>
              <a:buClr>
                <a:srgbClr val="D0A266"/>
              </a:buClr>
            </a:pPr>
            <a:r>
              <a:rPr lang="en-US" sz="1800" dirty="0">
                <a:solidFill>
                  <a:schemeClr val="bg1"/>
                </a:solidFill>
                <a:effectLst/>
              </a:rPr>
              <a:t>Answer: С.</a:t>
            </a:r>
          </a:p>
          <a:p>
            <a:pPr marL="0">
              <a:buClr>
                <a:srgbClr val="D0A266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965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BC916-C813-340D-7515-28BB5EBF6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18.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Какая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стадия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половых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плазмодий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B28C6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1C5C496-703C-9DEA-FD18-F01B6966E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2487" r="25367" b="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929D28D-CF87-41E0-FF41-61C853B04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818" y="2585545"/>
            <a:ext cx="2824908" cy="3176752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rgbClr val="B28C65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юные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трофозоиты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B28C65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гаметоциты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B28C65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зрелые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шизонты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B28C65"/>
              </a:buClr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спорозоиты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B28C65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Answer: В.</a:t>
            </a:r>
          </a:p>
          <a:p>
            <a:pPr>
              <a:buClr>
                <a:srgbClr val="B28C65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526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B2869-7905-42BC-8E7C-9F99BE470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000" b="1"/>
              <a:t>Спасибо за внимание! </a:t>
            </a:r>
          </a:p>
        </p:txBody>
      </p:sp>
      <p:sp>
        <p:nvSpPr>
          <p:cNvPr id="9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3187" name="Picture 2" descr="C:\Users\Public\Pictures\Sample Pictures\Winter Leaves.jpg">
            <a:extLst>
              <a:ext uri="{FF2B5EF4-FFF2-40B4-BE49-F238E27FC236}">
                <a16:creationId xmlns:a16="http://schemas.microsoft.com/office/drawing/2014/main" id="{8A93A42A-F45F-4FAF-92C4-7FCC86CEB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 r="1" b="687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D77FA-0C56-49C7-BC12-ECD77378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500" dirty="0"/>
            </a:br>
            <a:endParaRPr lang="en-US" sz="15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5A94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80B0F0-129F-447C-A486-5DF1DA678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817" y="3208338"/>
            <a:ext cx="4099607" cy="142081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5A94FF"/>
              </a:buClr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–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гаметоцит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falciparum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кольцевидные </a:t>
            </a:r>
            <a:r>
              <a:rPr lang="ru-RU" alt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трофозоиты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эритроцит с базофильной зернистостью. </a:t>
            </a:r>
          </a:p>
          <a:p>
            <a:pPr>
              <a:buClr>
                <a:srgbClr val="5A94FF"/>
              </a:buClr>
            </a:pPr>
            <a:endParaRPr lang="en-US" sz="1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8E540F2-F543-2311-C3FE-A7C05ABE64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3242" y="1536970"/>
            <a:ext cx="4011516" cy="403257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438E574-9450-E285-41D0-31850D32AEAE}"/>
              </a:ext>
            </a:extLst>
          </p:cNvPr>
          <p:cNvSpPr txBox="1"/>
          <p:nvPr/>
        </p:nvSpPr>
        <p:spPr>
          <a:xfrm>
            <a:off x="7269685" y="504497"/>
            <a:ext cx="3499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71C279-4327-B53F-6070-A962C1199CFE}"/>
              </a:ext>
            </a:extLst>
          </p:cNvPr>
          <p:cNvSpPr txBox="1"/>
          <p:nvPr/>
        </p:nvSpPr>
        <p:spPr>
          <a:xfrm>
            <a:off x="7535541" y="565150"/>
            <a:ext cx="377137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каком виде малярии можно думать? Что обращает на себя внимание в этом поле зрения.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мазок крови. Окраска по Романовскому. Увеличение 1000 . Пациент инфекционного отделения. </a:t>
            </a:r>
          </a:p>
        </p:txBody>
      </p:sp>
    </p:spTree>
    <p:extLst>
      <p:ext uri="{BB962C8B-B14F-4D97-AF65-F5344CB8AC3E}">
        <p14:creationId xmlns:p14="http://schemas.microsoft.com/office/powerpoint/2010/main" val="161358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D77FA-0C56-49C7-BC12-ECD77378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695" y="771526"/>
            <a:ext cx="4123738" cy="2097797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500" dirty="0"/>
            </a:b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К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К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отнести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пораженного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мерозоита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5A94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igure A: Schizont of &lt;em&gt;P. falciparum&lt;/em&gt; in a thin blood smear.">
            <a:extLst>
              <a:ext uri="{FF2B5EF4-FFF2-40B4-BE49-F238E27FC236}">
                <a16:creationId xmlns:a16="http://schemas.microsoft.com/office/drawing/2014/main" id="{5ED32CB6-15D3-43DF-952B-280F5826BE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 r="-1" b="10180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E80B0F0-129F-447C-A486-5DF1DA678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817" y="3153103"/>
            <a:ext cx="4099607" cy="2863522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5A94FF"/>
              </a:buClr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шизонт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Plasmodium falciparum.</a:t>
            </a:r>
            <a:b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Шизонты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обнаруживаются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инфекциях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вызванных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Plasmodium falciparum,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тяжелых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шизонты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мерозоитов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Зрелый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шизонт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инфицированных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эритроцитов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9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30FBA-1D67-4671-ACAF-E16B6771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790292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трофозоид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vivax 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кольца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E08DF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igure G: Ring-form trophozoites of &lt;em&gt;P. vivax&lt;/em&gt; in a thin blood smear.">
            <a:extLst>
              <a:ext uri="{FF2B5EF4-FFF2-40B4-BE49-F238E27FC236}">
                <a16:creationId xmlns:a16="http://schemas.microsoft.com/office/drawing/2014/main" id="{A3F9BAC0-C4FB-43AC-825F-56AC5F0D45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r="-1" b="-1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09C7976-A5BA-495E-BA79-61AB680D5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817" y="2774731"/>
            <a:ext cx="4099607" cy="3241894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Clr>
                <a:srgbClr val="E08DF6"/>
              </a:buClr>
            </a:pP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Кольцевые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трофозоиты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vivax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толстую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цитоплазму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крупным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ядром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точкой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хроматина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отличить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колец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ovale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амебоидной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созревания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трофозоитов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появляться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Шуффнера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Пораженные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эритроциты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неинфицированные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инфицированные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эритроциты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редкость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134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A43D0-39F9-440C-91E4-EFCD9D84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чего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дифференциальную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возбудителями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малярии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79DE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gure D: Trophozoite of &lt;em&gt;P. vivax&lt;/em&gt; in a thin blood smear. Note the amoeboid appearance, Schüffner's dots and enlarged infected RBCs.">
            <a:extLst>
              <a:ext uri="{FF2B5EF4-FFF2-40B4-BE49-F238E27FC236}">
                <a16:creationId xmlns:a16="http://schemas.microsoft.com/office/drawing/2014/main" id="{D772087D-1BAD-46C5-A6BC-46D8A0E3F0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" r="-1" b="8323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B128A70-5FDE-40C9-A9C2-7F8F01828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3817" y="3160713"/>
            <a:ext cx="4099607" cy="2855912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F79DE9"/>
              </a:buClr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Трофозоит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vivax в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тонком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мазке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амебоподобный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пятнистость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Шуффнера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увеличенные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инфицированные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эритроциты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448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AE5CE-C2E4-462D-ABB5-BD63A17BD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 О каком виде малярии можно думать, глядя на это фото. Выберите один правильный ответ.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AB697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6F7E73-29CD-43D4-8D5C-C3B78ED19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4" r="-1" b="-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54A02A-2D91-669D-D725-B25DC963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459228"/>
            <a:ext cx="4099607" cy="3557398"/>
          </a:xfrm>
          <a:ln>
            <a:solidFill>
              <a:schemeClr val="accent2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  <a:buClr>
                <a:srgbClr val="D7A85E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кольцевидные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амёбовидные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трофозоиты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D7A85E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полувзрослые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трофозоиты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D7A85E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шизонты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buClr>
                <a:srgbClr val="D7A85E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ответа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>
                <a:srgbClr val="D7A85E"/>
              </a:buClr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Answer: А.</a:t>
            </a:r>
          </a:p>
          <a:p>
            <a:pPr>
              <a:buClr>
                <a:srgbClr val="AB697C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231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B94D3-9BE2-1841-60DF-AC911D3E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95441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Выбрать один правильный ответ: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746ECF-2138-2D44-57C1-B196526BA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3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Вопрос 6. В ответе лаборатории указывать, какие стадии малярийных паразитов были обнаружены:</a:t>
            </a: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Нужно всегда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Нужно при некоторых видах малярии (особенно тропической)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Нужно на некоторых стадиях болезни (инкубационный период)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D. Ненужно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Нет общепринятого мнения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Answer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А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5868-0A33-F457-B11B-1069F0AF3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Вопрос 7. Кровь у пациента для исследования на малярию следует брать: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Во время озноба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Во время жара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В период потоотделения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D. В межприступный период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В любое время вне зависимости от приступа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Answer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E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62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1BDCA-9298-FD9C-C83D-30ABACD6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00848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Выбрать один правильный ответ: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48C5B-0D55-A328-BBF7-0DAC5B3E2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13934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3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Вопрос 8</a:t>
            </a:r>
            <a:r>
              <a:rPr lang="ru-RU" sz="23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ru-RU" sz="23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Инвазированные</a:t>
            </a:r>
            <a:r>
              <a:rPr lang="ru-RU" sz="23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эритроциты увеличиваются в размере при  малярии:</a:t>
            </a:r>
            <a:endParaRPr lang="ru-RU" sz="23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Тропической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Четырехдневной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Трехдневной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D. Овале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Answer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C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8E26C7-B37A-CC35-6DB5-EF0B3B692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Вопрос 9. При диспансерном обследовании у пациента, прибывшего из Юго-Восточной Азии, в толстой капле крови обнаружены паразиты малярии, изогнутые в виде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полулуний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Одни из них имеют более крупное, рыхлое  ядро,  цитоплазма  окрашена  бледнее, зерна  пигмента рассеяны по цитоплазме. Обнаруженный паразит относится к: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vivax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malariae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ovale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falciparum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любому из перечисленных паразитов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Answer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D 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91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D5B75-4D7E-7B5C-75A8-F306FB023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68862" cy="10064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Выбрать один правильный ответ: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78C799-4FEC-7CEE-C85D-5B34FD006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Вопрос 10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Наиболее частой причиной  самофиксации толстых капель крови является: </a:t>
            </a:r>
            <a:endParaRPr lang="ru-RU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А. высыхание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В. холод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С. жара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D. пыль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Е. вибрация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Answer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А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5C36F1-46E5-79B5-1808-0B169B56E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Вопрос 11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В толстой капле крови, взятой на 10-день заболевания малярией, все поля зрения усеяны кольцевидными </a:t>
            </a:r>
            <a:r>
              <a:rPr lang="ru-RU" sz="19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трофозоитами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Можно думать о паразите вида: 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vivax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malariae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P.ovale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P.falciparum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любому из перечисленных паразитов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Answer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D 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812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913</Words>
  <Application>Microsoft Office PowerPoint</Application>
  <PresentationFormat>Широкоэкранный</PresentationFormat>
  <Paragraphs>110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Rockwell</vt:lpstr>
      <vt:lpstr>Times New Roman</vt:lpstr>
      <vt:lpstr>Тема Office</vt:lpstr>
      <vt:lpstr>Светлана Вячеславовна Кулешова,  Ольга Владимировна Денисова Москва, версия 05-2022 </vt:lpstr>
      <vt:lpstr> </vt:lpstr>
      <vt:lpstr> Вопрос 2. Какая форма возбудителя малярии перед вами? К какому виду возбудителя можно его  отнести, если он занимает 2/3 пораженного эритроцита и содержит 24 мерозоита? </vt:lpstr>
      <vt:lpstr>Вопрос 3. На основании чего можно предположить, что перед нами трофозоид P. vivax ( стадия кольца)?  </vt:lpstr>
      <vt:lpstr>Вопрос 4. На основании чего в данном поле зрения мы проводим дифференциальную диагностику между различными возбудителями малярии? Что на фото? </vt:lpstr>
      <vt:lpstr>Вопрос 5. О каком виде малярии можно думать, глядя на это фото. Выберите один правильный ответ.</vt:lpstr>
      <vt:lpstr>Выбрать один правильный ответ:</vt:lpstr>
      <vt:lpstr>Выбрать один правильный ответ:</vt:lpstr>
      <vt:lpstr>Выбрать один правильный ответ:</vt:lpstr>
      <vt:lpstr>Выбрать один правильный ответ:</vt:lpstr>
      <vt:lpstr>Вопрос 13. Какой вид плазмодий малярии изображен на рисунке:</vt:lpstr>
      <vt:lpstr>Вопрос 14. Какой вид препарата плазмодиев малярии представлен на фото:</vt:lpstr>
      <vt:lpstr>Вопрос 15. Какой вид препарата плазмодиев малярии представлен на фото:</vt:lpstr>
      <vt:lpstr>Вопрос 16. Какие стадии бесполых форм плазмодий изображены на рисунке:</vt:lpstr>
      <vt:lpstr>Вопрос 17. Какая стадия бесполых форм плазмодий изображена на рисунке:</vt:lpstr>
      <vt:lpstr>Вопрос 18. Какая стадия половых форм плазмодий изображена на рисунке: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В. Кулешова</dc:creator>
  <cp:lastModifiedBy>Ольга Денисова</cp:lastModifiedBy>
  <cp:revision>8</cp:revision>
  <dcterms:created xsi:type="dcterms:W3CDTF">2021-12-02T09:37:07Z</dcterms:created>
  <dcterms:modified xsi:type="dcterms:W3CDTF">2022-05-12T17:34:57Z</dcterms:modified>
</cp:coreProperties>
</file>