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9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83" r:id="rId32"/>
    <p:sldId id="284" r:id="rId33"/>
    <p:sldId id="286" r:id="rId34"/>
    <p:sldId id="288" r:id="rId35"/>
    <p:sldId id="289" r:id="rId36"/>
    <p:sldId id="290" r:id="rId37"/>
    <p:sldId id="291" r:id="rId38"/>
    <p:sldId id="294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0" y="-12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2CD85-8EDA-496C-97DF-D1B56C316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E8B3B-3F4B-4394-A1B0-87AA0693F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B9332-0B1B-41BA-BF14-31F68BBE7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5875A-1FB2-4028-99BC-7100BCF76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CAA1-78F2-4B43-A8D0-ADE851602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C161-BF3A-4CAE-AEA8-481FBA2D2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574EC-383C-4DAD-BDEE-BE7BE137F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73F37-133C-4D83-968C-214476BB8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A52D6-9148-4E88-B3E5-D5A23AE2E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85339-8DA7-4DBC-8F1B-007E83A2D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D8F38-56FE-44D6-B6C1-AC29FFC22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146CAF89-BB5F-4C13-A09F-2BB73B107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Организацинные основы и задачи службы крови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800" smtClean="0">
                <a:solidFill>
                  <a:srgbClr val="C00000"/>
                </a:solidFill>
              </a:rPr>
              <a:t>Центр крови ФМБА России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solidFill>
                  <a:srgbClr val="990033"/>
                </a:solidFill>
              </a:rPr>
              <a:t>Доноры сдают кровь</a:t>
            </a:r>
          </a:p>
        </p:txBody>
      </p:sp>
      <p:pic>
        <p:nvPicPr>
          <p:cNvPr id="11267" name="Picture 3" descr="00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Плазмаферез</a:t>
            </a:r>
          </a:p>
        </p:txBody>
      </p:sp>
      <p:pic>
        <p:nvPicPr>
          <p:cNvPr id="12291" name="Picture 3" descr="01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773238"/>
            <a:ext cx="4316412" cy="3432175"/>
          </a:xfrm>
          <a:noFill/>
        </p:spPr>
      </p:pic>
      <p:pic>
        <p:nvPicPr>
          <p:cNvPr id="12292" name="Picture 4" descr="01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773238"/>
            <a:ext cx="4321175" cy="3384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Тромбоцитаферез</a:t>
            </a:r>
          </a:p>
        </p:txBody>
      </p:sp>
      <p:pic>
        <p:nvPicPr>
          <p:cNvPr id="13315" name="Picture 3" descr="01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268413"/>
            <a:ext cx="6807200" cy="4857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Регистрация заготовленной крови</a:t>
            </a:r>
          </a:p>
        </p:txBody>
      </p:sp>
      <p:pic>
        <p:nvPicPr>
          <p:cNvPr id="14339" name="Picture 3" descr="018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1600200"/>
            <a:ext cx="3592512" cy="4924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Подготовка к разделению крови на компоненты</a:t>
            </a:r>
          </a:p>
        </p:txBody>
      </p:sp>
      <p:pic>
        <p:nvPicPr>
          <p:cNvPr id="15363" name="Picture 3" descr="019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Центрифугирование</a:t>
            </a:r>
          </a:p>
        </p:txBody>
      </p:sp>
      <p:pic>
        <p:nvPicPr>
          <p:cNvPr id="16387" name="Picture 3" descr="02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492375"/>
            <a:ext cx="4038600" cy="3216275"/>
          </a:xfrm>
          <a:noFill/>
        </p:spPr>
      </p:pic>
      <p:pic>
        <p:nvPicPr>
          <p:cNvPr id="16388" name="Picture 4" descr="020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1844675"/>
            <a:ext cx="32972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Разделение крови на компоненты</a:t>
            </a:r>
          </a:p>
        </p:txBody>
      </p:sp>
      <p:pic>
        <p:nvPicPr>
          <p:cNvPr id="17411" name="Picture 3" descr="02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Компоненты крови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Эритроцитная масса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Эритроцитная взвесь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Эритроцитная масса (взвесь) фильтров.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Отмытые эритроциты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Тромбоконцентрат (из дозы крови, аферезный)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Плазма свежезамороженная 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Плазма гипериммунная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990033"/>
                </a:solidFill>
              </a:rPr>
              <a:t>Плазма вирусинактивированная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Компоненты крови</a:t>
            </a:r>
          </a:p>
        </p:txBody>
      </p:sp>
      <p:pic>
        <p:nvPicPr>
          <p:cNvPr id="19459" name="Picture 3" descr="02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Замораживание плазмы</a:t>
            </a:r>
          </a:p>
        </p:txBody>
      </p:sp>
      <p:pic>
        <p:nvPicPr>
          <p:cNvPr id="20483" name="Picture 3" descr="02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76475"/>
            <a:ext cx="4038600" cy="3168650"/>
          </a:xfrm>
          <a:noFill/>
        </p:spPr>
      </p:pic>
      <p:pic>
        <p:nvPicPr>
          <p:cNvPr id="20484" name="Picture 4" descr="026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62550" y="1600200"/>
            <a:ext cx="30099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1223963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Трансфузиология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484313"/>
            <a:ext cx="8207375" cy="431958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ru-RU" smtClean="0">
                <a:solidFill>
                  <a:srgbClr val="990033"/>
                </a:solidFill>
              </a:rPr>
              <a:t>- раздел медицины, изучающий проблемы получения, хранения, переработки крови и ее компонентов, создания кровезаменителей (производственная трансфузиология), клинические и физиологические аспекты применения компонентов крови, препаратов и кровезаменителей у больного (клиническая трансфузиология)</a:t>
            </a:r>
          </a:p>
        </p:txBody>
      </p:sp>
      <p:sp>
        <p:nvSpPr>
          <p:cNvPr id="3076" name="Rectangle 2"/>
          <p:cNvSpPr>
            <a:spLocks noGrp="1" noChangeArrowheads="1"/>
          </p:cNvSpPr>
          <p:nvPr/>
        </p:nvSpPr>
        <p:spPr bwMode="auto">
          <a:xfrm>
            <a:off x="685800" y="3387725"/>
            <a:ext cx="77724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>
              <a:solidFill>
                <a:schemeClr val="tx2"/>
              </a:solidFill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/>
        </p:nvSpPr>
        <p:spPr bwMode="auto">
          <a:xfrm>
            <a:off x="838200" y="3540125"/>
            <a:ext cx="77724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Образцы крови для исследования в лабораториях</a:t>
            </a:r>
          </a:p>
        </p:txBody>
      </p:sp>
      <p:pic>
        <p:nvPicPr>
          <p:cNvPr id="21507" name="Picture 3" descr="02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Работа на анализаторе</a:t>
            </a:r>
          </a:p>
        </p:txBody>
      </p:sp>
      <p:pic>
        <p:nvPicPr>
          <p:cNvPr id="22531" name="Picture 3" descr="028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990033"/>
                </a:solidFill>
              </a:rPr>
              <a:t>Проведение</a:t>
            </a:r>
            <a:r>
              <a:rPr lang="ru-RU" sz="2800" smtClean="0">
                <a:solidFill>
                  <a:srgbClr val="990033"/>
                </a:solidFill>
              </a:rPr>
              <a:t> </a:t>
            </a:r>
            <a:r>
              <a:rPr lang="ru-RU" sz="2800" b="1" smtClean="0">
                <a:solidFill>
                  <a:srgbClr val="990033"/>
                </a:solidFill>
              </a:rPr>
              <a:t>иммуногематологических исследований</a:t>
            </a:r>
          </a:p>
        </p:txBody>
      </p:sp>
      <p:pic>
        <p:nvPicPr>
          <p:cNvPr id="23555" name="Picture 3" descr="029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В лаборатории иммуно-ферментного  анализа</a:t>
            </a:r>
          </a:p>
        </p:txBody>
      </p:sp>
      <p:pic>
        <p:nvPicPr>
          <p:cNvPr id="24579" name="Picture 3" descr="03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133600"/>
            <a:ext cx="4038600" cy="3071813"/>
          </a:xfrm>
          <a:noFill/>
        </p:spPr>
      </p:pic>
      <p:pic>
        <p:nvPicPr>
          <p:cNvPr id="24580" name="Picture 4" descr="03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133600"/>
            <a:ext cx="4038600" cy="3071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Контроль качества</a:t>
            </a:r>
          </a:p>
        </p:txBody>
      </p:sp>
      <p:pic>
        <p:nvPicPr>
          <p:cNvPr id="25603" name="Picture 3" descr="03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Этикетирование готовой продукции</a:t>
            </a:r>
          </a:p>
        </p:txBody>
      </p:sp>
      <p:pic>
        <p:nvPicPr>
          <p:cNvPr id="26627" name="Picture 3" descr="03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Карантинизация плазмы</a:t>
            </a:r>
          </a:p>
        </p:txBody>
      </p:sp>
      <p:pic>
        <p:nvPicPr>
          <p:cNvPr id="27651" name="Picture 3" descr="03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9488" y="1600200"/>
            <a:ext cx="71834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Вирусная инактивация</a:t>
            </a:r>
          </a:p>
        </p:txBody>
      </p:sp>
      <p:pic>
        <p:nvPicPr>
          <p:cNvPr id="28675" name="Picture 3" descr="03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990033"/>
                </a:solidFill>
              </a:rPr>
              <a:t>Выдача продукции в лечебные учреждения</a:t>
            </a:r>
          </a:p>
        </p:txBody>
      </p:sp>
      <p:pic>
        <p:nvPicPr>
          <p:cNvPr id="29699" name="Picture 3" descr="03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1268413"/>
            <a:ext cx="3736975" cy="5356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800000"/>
                </a:solidFill>
              </a:rPr>
              <a:t>Подготовка к переливанию крови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>
              <a:solidFill>
                <a:srgbClr val="800000"/>
              </a:solidFill>
            </a:endParaRP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Определение показаний к переливанию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Получение добровольного информированного согласия пациента</a:t>
            </a:r>
          </a:p>
          <a:p>
            <a:pPr eaLnBrk="1" hangingPunct="1">
              <a:buFontTx/>
              <a:buNone/>
            </a:pPr>
            <a:r>
              <a:rPr lang="ru-RU" smtClean="0">
                <a:solidFill>
                  <a:srgbClr val="800000"/>
                </a:solidFill>
              </a:rPr>
              <a:t>   (разъяснение целей, рисков, альтернативных методов).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СЛУЖБА КРОВИ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11175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990033"/>
                </a:solidFill>
              </a:rPr>
              <a:t>Сеть специализированных организаций, задачами которых является обеспечение ЛПУ компонентами и препаратами крови для трансфузий.</a:t>
            </a:r>
          </a:p>
          <a:p>
            <a:pPr eaLnBrk="1" hangingPunct="1">
              <a:buFontTx/>
              <a:buNone/>
            </a:pPr>
            <a:r>
              <a:rPr lang="ru-RU" smtClean="0">
                <a:solidFill>
                  <a:srgbClr val="990033"/>
                </a:solidFill>
              </a:rPr>
              <a:t> 1 </a:t>
            </a:r>
            <a:r>
              <a:rPr lang="ru-RU" sz="2800" smtClean="0">
                <a:solidFill>
                  <a:srgbClr val="990033"/>
                </a:solidFill>
              </a:rPr>
              <a:t>звено – НИИ гематологии и переливания крови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rgbClr val="990033"/>
                </a:solidFill>
              </a:rPr>
              <a:t>2 звено – 170 СПК (краевых, областных, городских, ведомственныех) и Центров крови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rgbClr val="990033"/>
                </a:solidFill>
              </a:rPr>
              <a:t>3 звено – 584 ОПК и 114 больниц, заготавливающих кровь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00000"/>
                </a:solidFill>
              </a:rPr>
              <a:t>Подготовка к переливанию крови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534400" cy="5364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800000"/>
                </a:solidFill>
              </a:rPr>
              <a:t>Определение группы крови (АВО и </a:t>
            </a:r>
            <a:r>
              <a:rPr lang="en-US" sz="2400" smtClean="0">
                <a:solidFill>
                  <a:srgbClr val="800000"/>
                </a:solidFill>
              </a:rPr>
              <a:t>Rh) </a:t>
            </a:r>
            <a:r>
              <a:rPr lang="ru-RU" sz="2400" smtClean="0">
                <a:solidFill>
                  <a:srgbClr val="800000"/>
                </a:solidFill>
              </a:rPr>
              <a:t>при поступлении в плановом порядке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800000"/>
                </a:solidFill>
              </a:rPr>
              <a:t>Визуальный контроль трансфузионной среды, этикетки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800000"/>
                </a:solidFill>
              </a:rPr>
              <a:t>Проведение врачом, осуществляющим трансфузию, контрольных исследований у постели больного: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- проверить группу крови реципиента по с-ме АВО  (сверить с историей болезни)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- проверить группу крови из контейнера (сверить с этикеткой)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- сравнить группу и резус донора и реципиента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- провести пробу на индивидуальную совместимость (эритроциты донора и сыворотка реципиента)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- уточнить у реципиента его паспортные данные  и сверить с историей болезни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- провести биологическую пробу (для всех доз!)</a:t>
            </a:r>
          </a:p>
          <a:p>
            <a:pPr eaLnBrk="1" hangingPunct="1">
              <a:lnSpc>
                <a:spcPct val="80000"/>
              </a:lnSpc>
            </a:pPr>
            <a:endParaRPr lang="ru-RU" sz="240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Размораживание плазмы</a:t>
            </a:r>
          </a:p>
        </p:txBody>
      </p:sp>
      <p:pic>
        <p:nvPicPr>
          <p:cNvPr id="32771" name="Picture 3" descr="039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Переливание компонентов крови</a:t>
            </a:r>
          </a:p>
        </p:txBody>
      </p:sp>
      <p:pic>
        <p:nvPicPr>
          <p:cNvPr id="33795" name="Picture 3" descr="040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67050" y="1600200"/>
            <a:ext cx="30099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800000"/>
                </a:solidFill>
              </a:rPr>
              <a:t>Мероприятия при переливании крови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800000"/>
                </a:solidFill>
              </a:rPr>
              <a:t>Наблюдение за пациентом в ходе трансфузии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800000"/>
                </a:solidFill>
              </a:rPr>
              <a:t>Измерение и запись АД, пульса, </a:t>
            </a:r>
            <a:r>
              <a:rPr lang="en-US" sz="2800" smtClean="0">
                <a:solidFill>
                  <a:srgbClr val="800000"/>
                </a:solidFill>
              </a:rPr>
              <a:t>t </a:t>
            </a:r>
            <a:r>
              <a:rPr lang="ru-RU" sz="2800" smtClean="0">
                <a:solidFill>
                  <a:srgbClr val="800000"/>
                </a:solidFill>
              </a:rPr>
              <a:t>тела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>
                <a:solidFill>
                  <a:srgbClr val="800000"/>
                </a:solidFill>
              </a:rPr>
              <a:t>   через 1,2,3 часа после трансфузии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>
                <a:solidFill>
                  <a:srgbClr val="800000"/>
                </a:solidFill>
              </a:rPr>
              <a:t> - Протокол переливания трансфузионных сред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800000"/>
                </a:solidFill>
              </a:rPr>
              <a:t>После переливания эритросодержащих сред – через 1 сутки – анализ мочи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>
                <a:solidFill>
                  <a:srgbClr val="800000"/>
                </a:solidFill>
              </a:rPr>
              <a:t>               через 3 суток – клин.анализ крови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>
                <a:solidFill>
                  <a:srgbClr val="800000"/>
                </a:solidFill>
              </a:rPr>
              <a:t>- Сохранение остатков трансфузионных сред и пробирок в холодильнике 48 часов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800000"/>
                </a:solidFill>
              </a:rPr>
              <a:t>Осложнения и реакции при переливании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1.Механического характера(нарушение техники трансфузии)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2. Осложнения реактивного характера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 - гемолитические (несовместимые по АВО, </a:t>
            </a:r>
            <a:r>
              <a:rPr lang="en-US" sz="2400" smtClean="0">
                <a:solidFill>
                  <a:srgbClr val="800000"/>
                </a:solidFill>
              </a:rPr>
              <a:t>Rh, K</a:t>
            </a:r>
            <a:r>
              <a:rPr lang="ru-RU" sz="2400" smtClean="0">
                <a:solidFill>
                  <a:srgbClr val="80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 - при трансфузии измененной или         инфицированной трансфузионой среды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3. Негемолитические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 - несовместимые по </a:t>
            </a:r>
            <a:r>
              <a:rPr lang="en-US" sz="2400" smtClean="0">
                <a:solidFill>
                  <a:srgbClr val="800000"/>
                </a:solidFill>
              </a:rPr>
              <a:t>L, tr, </a:t>
            </a:r>
            <a:r>
              <a:rPr lang="ru-RU" sz="2400" smtClean="0">
                <a:solidFill>
                  <a:srgbClr val="800000"/>
                </a:solidFill>
              </a:rPr>
              <a:t>плазменным белкам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    - синдром массивных трансфузий (цитратная интоксикация, гиперкалиемия)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4. Связанные с недоучетом противопоказаний к гемотрансфузии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800000"/>
                </a:solidFill>
              </a:rPr>
              <a:t>5. Перенесение инфекционных заболеваний.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800000"/>
                </a:solidFill>
              </a:rPr>
              <a:t>Симптомы гемолитического осложнения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4525963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Беспокойство,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Боли в </a:t>
            </a:r>
            <a:r>
              <a:rPr lang="ru-RU" u="sng" smtClean="0">
                <a:solidFill>
                  <a:srgbClr val="800000"/>
                </a:solidFill>
              </a:rPr>
              <a:t>эпигастральной</a:t>
            </a:r>
            <a:r>
              <a:rPr lang="ru-RU" smtClean="0">
                <a:solidFill>
                  <a:srgbClr val="800000"/>
                </a:solidFill>
              </a:rPr>
              <a:t> и поясничной области</a:t>
            </a:r>
          </a:p>
          <a:p>
            <a:pPr eaLnBrk="1" hangingPunct="1"/>
            <a:r>
              <a:rPr lang="ru-RU" u="sng" smtClean="0">
                <a:solidFill>
                  <a:srgbClr val="800000"/>
                </a:solidFill>
              </a:rPr>
              <a:t>Резкая бледность кожных покровов,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Одышка, озноб, повышение температуры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Тахикардия, гипотония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Уменьшение количества отделяемой мочи, примесь крови</a:t>
            </a:r>
          </a:p>
          <a:p>
            <a:pPr eaLnBrk="1" hangingPunct="1"/>
            <a:endParaRPr lang="ru-RU" u="sng" smtClean="0">
              <a:solidFill>
                <a:srgbClr val="800000"/>
              </a:solidFill>
            </a:endParaRPr>
          </a:p>
          <a:p>
            <a:pPr eaLnBrk="1" hangingPunct="1"/>
            <a:endParaRPr lang="ru-RU" u="sng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800000"/>
                </a:solidFill>
              </a:rPr>
              <a:t>При гемолитическом осложнении: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Сразу взять кровь из вены – проба на гемолиз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Перепроверить группу крови </a:t>
            </a:r>
            <a:r>
              <a:rPr lang="ru-RU" u="sng" smtClean="0">
                <a:solidFill>
                  <a:srgbClr val="800000"/>
                </a:solidFill>
              </a:rPr>
              <a:t>у больного </a:t>
            </a:r>
            <a:r>
              <a:rPr lang="ru-RU" smtClean="0">
                <a:solidFill>
                  <a:srgbClr val="800000"/>
                </a:solidFill>
              </a:rPr>
              <a:t>и донора, пробы на совместимость</a:t>
            </a:r>
          </a:p>
          <a:p>
            <a:pPr eaLnBrk="1" hangingPunct="1"/>
            <a:r>
              <a:rPr lang="ru-RU" smtClean="0">
                <a:solidFill>
                  <a:srgbClr val="800000"/>
                </a:solidFill>
              </a:rPr>
              <a:t>Оставить все катетеры в венах, катетеризировать мочевой пузырь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"/>
            <a:ext cx="8229600" cy="78486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Немедленно прекратить переливание крови</a:t>
            </a:r>
          </a:p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Переливание     преднизолона 3-5 мг/кг</a:t>
            </a:r>
          </a:p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Переливание спазмолитиков, антигистаминных препаратов, с/с</a:t>
            </a:r>
          </a:p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Переливание солевых растворов, коллоидов (альбумин)</a:t>
            </a:r>
          </a:p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Гепарин 50-70 ЕД /кг массы в 200 мл физраствора</a:t>
            </a:r>
          </a:p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«Форсированный диурез»- до 2-2,5 л мочи в сутки</a:t>
            </a:r>
          </a:p>
          <a:p>
            <a:pPr eaLnBrk="1" hangingPunct="1"/>
            <a:r>
              <a:rPr lang="ru-RU" sz="2800" smtClean="0">
                <a:solidFill>
                  <a:srgbClr val="800000"/>
                </a:solidFill>
              </a:rPr>
              <a:t>Плазмаферез (после стабилизации гемодинамики) - </a:t>
            </a:r>
            <a:endParaRPr lang="ru-RU" sz="2800" b="1" smtClean="0">
              <a:solidFill>
                <a:srgbClr val="800000"/>
              </a:solidFill>
            </a:endParaRPr>
          </a:p>
          <a:p>
            <a:pPr eaLnBrk="1" hangingPunct="1"/>
            <a:endParaRPr lang="ru-RU" sz="280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3700" b="1" smtClean="0"/>
              <a:t> </a:t>
            </a:r>
          </a:p>
          <a:p>
            <a:pPr algn="ctr" eaLnBrk="1" hangingPunct="1">
              <a:buFontTx/>
              <a:buNone/>
            </a:pPr>
            <a:endParaRPr lang="ru-RU" sz="3700" b="1" smtClean="0"/>
          </a:p>
          <a:p>
            <a:pPr algn="ctr" eaLnBrk="1" hangingPunct="1">
              <a:buFontTx/>
              <a:buNone/>
            </a:pPr>
            <a:endParaRPr lang="ru-RU" sz="3700" b="1" smtClean="0"/>
          </a:p>
          <a:p>
            <a:pPr algn="ctr" eaLnBrk="1" hangingPunct="1">
              <a:buFontTx/>
              <a:buNone/>
            </a:pPr>
            <a:r>
              <a:rPr lang="ru-RU" sz="3700" b="1" smtClean="0">
                <a:solidFill>
                  <a:srgbClr val="FF0000"/>
                </a:solidFill>
                <a:latin typeface="Verdana" pitchFamily="34" charset="0"/>
              </a:rPr>
              <a:t>БЛАГОДАРЮ ЗА ВНИМАНИЕ!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294063" y="990600"/>
            <a:ext cx="2105025" cy="2374900"/>
          </a:xfrm>
          <a:solidFill>
            <a:schemeClr val="bg2">
              <a:alpha val="76862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990033"/>
                </a:solidFill>
              </a:rPr>
              <a:t>СЛУЖБА КРОВИ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11175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990033"/>
                </a:solidFill>
              </a:rPr>
              <a:t>Сеть специализированных организаций, задачами которых является обеспечение ЛПУ компонентами и препаратами крови для трансфузий.</a:t>
            </a:r>
          </a:p>
          <a:p>
            <a:pPr eaLnBrk="1" hangingPunct="1">
              <a:buFontTx/>
              <a:buNone/>
            </a:pPr>
            <a:r>
              <a:rPr lang="ru-RU" smtClean="0">
                <a:solidFill>
                  <a:srgbClr val="990033"/>
                </a:solidFill>
              </a:rPr>
              <a:t> 1 </a:t>
            </a:r>
            <a:r>
              <a:rPr lang="ru-RU" sz="2800" smtClean="0">
                <a:solidFill>
                  <a:srgbClr val="990033"/>
                </a:solidFill>
              </a:rPr>
              <a:t>звено – НИИ гематологии и переливания крови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rgbClr val="990033"/>
                </a:solidFill>
              </a:rPr>
              <a:t>2 звено – 170 СПК (краевых, областных, городских, ведомственныех) и Центров крови</a:t>
            </a:r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rgbClr val="990033"/>
                </a:solidFill>
              </a:rPr>
              <a:t>3 звено – 584 ОПК и 114 больниц, заготавливающих кровь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rgbClr val="990033"/>
                </a:solidFill>
              </a:rPr>
              <a:t>ФГУЗ Центр крови ФМБА России</a:t>
            </a:r>
          </a:p>
        </p:txBody>
      </p:sp>
      <p:pic>
        <p:nvPicPr>
          <p:cNvPr id="6147" name="Picture 3" descr="00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268413"/>
            <a:ext cx="7278687" cy="5400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60350"/>
            <a:ext cx="8686800" cy="58229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Донором может быть каждый дееспособный гражданин, прошедший медицинское обследование.</a:t>
            </a:r>
          </a:p>
          <a:p>
            <a:pPr eaLnBrk="1" hangingPunct="1"/>
            <a:endParaRPr lang="ru-RU" smtClean="0">
              <a:solidFill>
                <a:srgbClr val="990033"/>
              </a:solidFill>
            </a:endParaRPr>
          </a:p>
          <a:p>
            <a:pPr eaLnBrk="1" hangingPunct="1">
              <a:buFontTx/>
              <a:buNone/>
            </a:pPr>
            <a:r>
              <a:rPr lang="ru-RU" b="1" smtClean="0">
                <a:solidFill>
                  <a:srgbClr val="990033"/>
                </a:solidFill>
              </a:rPr>
              <a:t>    Виды донорства:</a:t>
            </a:r>
            <a:endParaRPr lang="ru-RU" smtClean="0">
              <a:solidFill>
                <a:srgbClr val="990033"/>
              </a:solidFill>
            </a:endParaRP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rgbClr val="990033"/>
                </a:solidFill>
              </a:rPr>
              <a:t>донорство крови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rgbClr val="990033"/>
                </a:solidFill>
              </a:rPr>
              <a:t>донорство плазмы (в т.ч. иммунной)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rgbClr val="990033"/>
                </a:solidFill>
              </a:rPr>
              <a:t>донорство плазмы для фракционирования.</a:t>
            </a:r>
          </a:p>
          <a:p>
            <a:pPr eaLnBrk="1" hangingPunct="1">
              <a:buFontTx/>
              <a:buChar char="-"/>
            </a:pPr>
            <a:r>
              <a:rPr lang="ru-RU" smtClean="0">
                <a:solidFill>
                  <a:srgbClr val="990033"/>
                </a:solidFill>
              </a:rPr>
              <a:t>донорство клеток крови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Проверка донора через ЕДЦ</a:t>
            </a:r>
          </a:p>
        </p:txBody>
      </p:sp>
      <p:pic>
        <p:nvPicPr>
          <p:cNvPr id="8195" name="Picture 3" descr="00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990033"/>
                </a:solidFill>
              </a:rPr>
              <a:t>Осмотр терапевтом</a:t>
            </a:r>
          </a:p>
        </p:txBody>
      </p:sp>
      <p:pic>
        <p:nvPicPr>
          <p:cNvPr id="9219" name="Picture 3" descr="00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600200"/>
            <a:ext cx="6805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3" name="Picture 3" descr="00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515938"/>
            <a:ext cx="8064500" cy="5610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677</Words>
  <Application>Microsoft PowerPoint</Application>
  <PresentationFormat>Экран (4:3)</PresentationFormat>
  <Paragraphs>108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Verdana</vt:lpstr>
      <vt:lpstr>Оформление по умолчанию</vt:lpstr>
      <vt:lpstr>Организацинные основы и задачи службы крови</vt:lpstr>
      <vt:lpstr>Трансфузиология</vt:lpstr>
      <vt:lpstr>СЛУЖБА КРОВИ</vt:lpstr>
      <vt:lpstr>СЛУЖБА КРОВИ</vt:lpstr>
      <vt:lpstr>ФГУЗ Центр крови ФМБА России</vt:lpstr>
      <vt:lpstr>Слайд 6</vt:lpstr>
      <vt:lpstr>Проверка донора через ЕДЦ</vt:lpstr>
      <vt:lpstr>Осмотр терапевтом</vt:lpstr>
      <vt:lpstr>Слайд 9</vt:lpstr>
      <vt:lpstr>Доноры сдают кровь</vt:lpstr>
      <vt:lpstr>Плазмаферез</vt:lpstr>
      <vt:lpstr>Тромбоцитаферез</vt:lpstr>
      <vt:lpstr>Регистрация заготовленной крови</vt:lpstr>
      <vt:lpstr>Подготовка к разделению крови на компоненты</vt:lpstr>
      <vt:lpstr>Центрифугирование</vt:lpstr>
      <vt:lpstr>Разделение крови на компоненты</vt:lpstr>
      <vt:lpstr>Компоненты крови</vt:lpstr>
      <vt:lpstr>Компоненты крови</vt:lpstr>
      <vt:lpstr>Замораживание плазмы</vt:lpstr>
      <vt:lpstr>Образцы крови для исследования в лабораториях</vt:lpstr>
      <vt:lpstr>Работа на анализаторе</vt:lpstr>
      <vt:lpstr>Проведение иммуногематологических исследований</vt:lpstr>
      <vt:lpstr>В лаборатории иммуно-ферментного  анализа</vt:lpstr>
      <vt:lpstr>Контроль качества</vt:lpstr>
      <vt:lpstr>Этикетирование готовой продукции</vt:lpstr>
      <vt:lpstr>Карантинизация плазмы</vt:lpstr>
      <vt:lpstr>Вирусная инактивация</vt:lpstr>
      <vt:lpstr>Выдача продукции в лечебные учреждения</vt:lpstr>
      <vt:lpstr>Подготовка к переливанию крови</vt:lpstr>
      <vt:lpstr>Подготовка к переливанию крови</vt:lpstr>
      <vt:lpstr>Размораживание плазмы</vt:lpstr>
      <vt:lpstr>Переливание компонентов крови</vt:lpstr>
      <vt:lpstr>Мероприятия при переливании крови</vt:lpstr>
      <vt:lpstr>Осложнения и реакции при переливании</vt:lpstr>
      <vt:lpstr>Симптомы гемолитического осложнения</vt:lpstr>
      <vt:lpstr>При гемолитическом осложнении: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Клюева Елена Александровна</dc:creator>
  <cp:lastModifiedBy>eklyueva</cp:lastModifiedBy>
  <cp:revision>12</cp:revision>
  <cp:lastPrinted>1601-01-01T00:00:00Z</cp:lastPrinted>
  <dcterms:created xsi:type="dcterms:W3CDTF">1601-01-01T00:00:00Z</dcterms:created>
  <dcterms:modified xsi:type="dcterms:W3CDTF">2017-05-11T09:53:48Z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