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04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66" r:id="rId20"/>
    <p:sldId id="267" r:id="rId21"/>
    <p:sldId id="276" r:id="rId22"/>
    <p:sldId id="278" r:id="rId23"/>
    <p:sldId id="279" r:id="rId24"/>
    <p:sldId id="280" r:id="rId25"/>
    <p:sldId id="282" r:id="rId26"/>
    <p:sldId id="281" r:id="rId27"/>
    <p:sldId id="268" r:id="rId28"/>
    <p:sldId id="283" r:id="rId29"/>
    <p:sldId id="269" r:id="rId30"/>
    <p:sldId id="270" r:id="rId31"/>
    <p:sldId id="286" r:id="rId32"/>
    <p:sldId id="287" r:id="rId33"/>
    <p:sldId id="288" r:id="rId34"/>
    <p:sldId id="289" r:id="rId35"/>
    <p:sldId id="293" r:id="rId36"/>
    <p:sldId id="290" r:id="rId37"/>
    <p:sldId id="291" r:id="rId38"/>
    <p:sldId id="284" r:id="rId39"/>
    <p:sldId id="285" r:id="rId40"/>
    <p:sldId id="297" r:id="rId41"/>
    <p:sldId id="298" r:id="rId42"/>
    <p:sldId id="294" r:id="rId43"/>
    <p:sldId id="295" r:id="rId44"/>
    <p:sldId id="299" r:id="rId45"/>
    <p:sldId id="300" r:id="rId46"/>
    <p:sldId id="301" r:id="rId47"/>
    <p:sldId id="302" r:id="rId48"/>
    <p:sldId id="303" r:id="rId49"/>
    <p:sldId id="30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4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27FC-3FE3-49FE-85BB-AA4B04F5F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39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4D5A5-9203-46F2-BA3B-8FFE8733D1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0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5253-5978-4E52-89C7-39E8B4C8B9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3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EE5A-E1E0-49E2-BB26-49E8C7B7F2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9841-8584-4F79-97DA-FD01B6B70F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8268-7FA3-4FDC-BAE4-A084F8C338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9EE-68EF-4D84-A743-DE4343B68C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41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E16A-D6A5-46D6-B916-737E0D66A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3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C19C-B79C-4BBD-AA26-C73B4BC04B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8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0EF3-BA94-409D-B3D5-D5D4497E34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1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1571-028A-4E08-820C-E0F60408A2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3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66FB-AB14-4D80-85B9-B039B1B037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67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4D5A5-9203-46F2-BA3B-8FFE8733D1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40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5253-5978-4E52-89C7-39E8B4C8B9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26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EE5A-E1E0-49E2-BB26-49E8C7B7F2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92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9841-8584-4F79-97DA-FD01B6B70F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1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8268-7FA3-4FDC-BAE4-A084F8C338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5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9EE-68EF-4D84-A743-DE4343B68C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4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4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E16A-D6A5-46D6-B916-737E0D66A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7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C19C-B79C-4BBD-AA26-C73B4BC04B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0EF3-BA94-409D-B3D5-D5D4497E34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1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1571-028A-4E08-820C-E0F60408A2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1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66FB-AB14-4D80-85B9-B039B1B037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1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9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5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6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4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7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8891-5FC9-4367-82F3-0F7C331F8F43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71F5-0CEE-4A2E-9099-53A1864F5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3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B4C5E-E17A-4FE2-9E96-46BEF5665BB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B4C5E-E17A-4FE2-9E96-46BEF5665BB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7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hyperlink" Target="mailto:kedova.anna@gmail.co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do.medprofedu.ru/" TargetMode="External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opk@medprofedu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274638"/>
            <a:ext cx="5387911" cy="24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F2CDE5-65DA-4564-94E5-2C5B415273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Кафедра клинической лабораторной диагностики и патологической анатомии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Москва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Раздел «МИКРОСКОПИЯ КРОВИ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С ПОДСЧЕТОМ ЛЕЙКОЦИТАРНОЙ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ФОРМУЛЫ» (препараты лаборатории)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331" y="2096813"/>
            <a:ext cx="7244255" cy="399189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Данный раздел чрезвычайно полезен для выявления индивидуальных ошибок в КДЛ.</a:t>
            </a:r>
          </a:p>
          <a:p>
            <a:r>
              <a:rPr lang="ru-RU" dirty="0"/>
              <a:t>Производится оценка экспертами в области лабораторной гематологии как качества препарата (стекла, формы и размера мазка, фиксация, окраска), так и качества работы врача КЛД по подсчету лейкоцитарной формулы, выявлению патологических форм эритроцитов, определению числа нормобластов. </a:t>
            </a:r>
          </a:p>
        </p:txBody>
      </p:sp>
    </p:spTree>
    <p:extLst>
      <p:ext uri="{BB962C8B-B14F-4D97-AF65-F5344CB8AC3E}">
        <p14:creationId xmlns:p14="http://schemas.microsoft.com/office/powerpoint/2010/main" val="428448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4018" y="1390895"/>
            <a:ext cx="1898630" cy="2901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33579" y="2693465"/>
            <a:ext cx="2119508" cy="29013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65581"/>
            <a:ext cx="7971439" cy="123699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Качество препаратов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(наиболее часто встречающиеся ошибки)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69" y="1368425"/>
            <a:ext cx="7792106" cy="1240768"/>
          </a:xfrm>
        </p:spPr>
        <p:txBody>
          <a:bodyPr>
            <a:normAutofit/>
          </a:bodyPr>
          <a:lstStyle/>
          <a:p>
            <a:r>
              <a:rPr lang="ru-RU" sz="2400" dirty="0"/>
              <a:t>Приготовление слишком толстых или коротких мазков на стеклах, которые имеют многочисленные механические повреждения.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590" y="2433462"/>
            <a:ext cx="5674358" cy="3475152"/>
          </a:xfrm>
          <a:prstGeom prst="rect">
            <a:avLst/>
          </a:prstGeom>
        </p:spPr>
      </p:pic>
      <p:sp>
        <p:nvSpPr>
          <p:cNvPr id="9" name="Минус 8"/>
          <p:cNvSpPr/>
          <p:nvPr/>
        </p:nvSpPr>
        <p:spPr>
          <a:xfrm>
            <a:off x="6333559" y="2135833"/>
            <a:ext cx="648211" cy="376833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6335192" y="3319022"/>
            <a:ext cx="648211" cy="424889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66" y="4701726"/>
            <a:ext cx="2925314" cy="1714554"/>
          </a:xfrm>
          <a:prstGeom prst="rect">
            <a:avLst/>
          </a:prstGeom>
        </p:spPr>
      </p:pic>
      <p:sp>
        <p:nvSpPr>
          <p:cNvPr id="13" name="Плюс 12"/>
          <p:cNvSpPr/>
          <p:nvPr/>
        </p:nvSpPr>
        <p:spPr>
          <a:xfrm>
            <a:off x="6333559" y="4791838"/>
            <a:ext cx="372958" cy="293095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90" y="6037146"/>
            <a:ext cx="875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Данные представлены АСНП  «Центр внешнего контроля качества клинических лабораторных исследований» (руководитель - В.Н. Малахов, ведущий специалист - О.М. Исаева).</a:t>
            </a:r>
          </a:p>
        </p:txBody>
      </p:sp>
    </p:spTree>
    <p:extLst>
      <p:ext uri="{BB962C8B-B14F-4D97-AF65-F5344CB8AC3E}">
        <p14:creationId xmlns:p14="http://schemas.microsoft.com/office/powerpoint/2010/main" val="155773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58" y="662152"/>
            <a:ext cx="8034501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Какие же требования предъявляются к этапу приготовления препаратов (мазков) периферической крови? </a:t>
            </a:r>
          </a:p>
        </p:txBody>
      </p:sp>
    </p:spTree>
    <p:extLst>
      <p:ext uri="{BB962C8B-B14F-4D97-AF65-F5344CB8AC3E}">
        <p14:creationId xmlns:p14="http://schemas.microsoft.com/office/powerpoint/2010/main" val="73688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124035"/>
            <a:ext cx="7753028" cy="833121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Предметные стекла </a:t>
            </a:r>
            <a:endParaRPr lang="ru-RU" altLang="ru-RU" dirty="0"/>
          </a:p>
        </p:txBody>
      </p:sp>
      <p:pic>
        <p:nvPicPr>
          <p:cNvPr id="41986" name="Picture 2" descr="http://zao-liar.ucoz.ru/PB1601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9" y="1772817"/>
            <a:ext cx="4253595" cy="264900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386254" y="1072599"/>
            <a:ext cx="5825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Стекла толщиной 1 мм</a:t>
            </a:r>
          </a:p>
        </p:txBody>
      </p:sp>
      <p:pic>
        <p:nvPicPr>
          <p:cNvPr id="41990" name="Picture 6" descr="http://www.asia.ru/images/target/img/product/10/57/55/10575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543300" cy="2419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992" name="Picture 8" descr="http://www.mentor-lab.ru/pic/12_28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21820"/>
            <a:ext cx="3578342" cy="2373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127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Подготовка стекол к работе: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Замачиваются в мыльном растворе;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Кипятятся (до момента закипания);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Многократно промываются в проточной воде;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Ополаскиваются дистиллированной водой;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Высушиваются;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Обезжириваются;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Натираются </a:t>
            </a:r>
            <a:r>
              <a:rPr lang="ru-RU" dirty="0" err="1"/>
              <a:t>безворсовым</a:t>
            </a:r>
            <a:r>
              <a:rPr lang="ru-RU" dirty="0"/>
              <a:t> материалом. </a:t>
            </a:r>
          </a:p>
        </p:txBody>
      </p:sp>
    </p:spTree>
    <p:extLst>
      <p:ext uri="{BB962C8B-B14F-4D97-AF65-F5344CB8AC3E}">
        <p14:creationId xmlns:p14="http://schemas.microsoft.com/office/powerpoint/2010/main" val="175388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15888"/>
            <a:ext cx="8218487" cy="8509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Техника приготовления мазков.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6121400" cy="5616575"/>
          </a:xfrm>
        </p:spPr>
        <p:txBody>
          <a:bodyPr/>
          <a:lstStyle/>
          <a:p>
            <a:pPr marL="609600" indent="-609600" eaLnBrk="1" hangingPunct="1">
              <a:spcBef>
                <a:spcPct val="30000"/>
              </a:spcBef>
            </a:pPr>
            <a:r>
              <a:rPr lang="ru-RU" altLang="ru-RU" sz="2200"/>
              <a:t>На сухое обезжиренное предметное стекло наносится капля крови на расстоянии 1-2 см от одного из краев, посередине.</a:t>
            </a:r>
          </a:p>
          <a:p>
            <a:pPr marL="609600" indent="-609600" eaLnBrk="1" hangingPunct="1">
              <a:spcBef>
                <a:spcPct val="30000"/>
              </a:spcBef>
            </a:pPr>
            <a:r>
              <a:rPr lang="ru-RU" altLang="ru-RU" sz="2200"/>
              <a:t>На горизонтальной поверхности шлифованное стекло ставят на предметное стекло  под углом  на 1-2 мм перед каплей и осторожно двигают его назад, чтобы оно соприкоснулось с каплей крови, и капля растеклась по углу между двумя стеклами. </a:t>
            </a:r>
          </a:p>
          <a:p>
            <a:pPr marL="609600" indent="-609600" eaLnBrk="1" hangingPunct="1">
              <a:spcBef>
                <a:spcPct val="30000"/>
              </a:spcBef>
            </a:pPr>
            <a:r>
              <a:rPr lang="ru-RU" altLang="ru-RU" sz="2200"/>
              <a:t>Затем быстро размазывают каплю крови по стеклу, двигая шлифованное стекло вперед, не отрывая от предметного стекла и сильно не нажимая. </a:t>
            </a:r>
          </a:p>
        </p:txBody>
      </p:sp>
      <p:pic>
        <p:nvPicPr>
          <p:cNvPr id="389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412875"/>
            <a:ext cx="2816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724400"/>
            <a:ext cx="2476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9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922337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</a:rPr>
              <a:t>Техника приготовления мазков.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141413"/>
            <a:ext cx="8229600" cy="4525962"/>
          </a:xfrm>
        </p:spPr>
        <p:txBody>
          <a:bodyPr/>
          <a:lstStyle/>
          <a:p>
            <a:pPr marL="609600" indent="-609600" eaLnBrk="1" hangingPunct="1"/>
            <a:r>
              <a:rPr lang="ru-RU" altLang="ru-RU"/>
              <a:t>Мазки высушивают на воздухе, маркируют простым карандашом.</a:t>
            </a:r>
          </a:p>
          <a:p>
            <a:pPr marL="609600" indent="-609600" eaLnBrk="1" hangingPunct="1"/>
            <a:r>
              <a:rPr lang="ru-RU" altLang="ru-RU"/>
              <a:t>Высохший мазок должен быть равномерно тонким, желтоватого цвета, занимать 2/3 ил ¾  длины предметного стекла и оканчиваться «метелочкой» («щеточкой»).</a:t>
            </a:r>
          </a:p>
        </p:txBody>
      </p:sp>
      <p:pic>
        <p:nvPicPr>
          <p:cNvPr id="3994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724400"/>
            <a:ext cx="29130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183188"/>
            <a:ext cx="33305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63525" y="4832350"/>
            <a:ext cx="3714750" cy="182721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2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86298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Качество препаратов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(наиболее часто встречающиеся ошибки)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05" y="1611861"/>
            <a:ext cx="7886700" cy="4535761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Недостаточная </a:t>
            </a:r>
            <a:r>
              <a:rPr lang="ru-RU" u="sng" dirty="0">
                <a:solidFill>
                  <a:prstClr val="black"/>
                </a:solidFill>
              </a:rPr>
              <a:t>фиксация</a:t>
            </a:r>
            <a:r>
              <a:rPr lang="ru-RU" dirty="0">
                <a:solidFill>
                  <a:prstClr val="black"/>
                </a:solidFill>
              </a:rPr>
              <a:t> препаратов. Неудовлетворительная фиксация ядер клеток обуславливает </a:t>
            </a:r>
            <a:r>
              <a:rPr lang="ru-RU" dirty="0">
                <a:solidFill>
                  <a:srgbClr val="C00000"/>
                </a:solidFill>
              </a:rPr>
              <a:t>критические ошибки </a:t>
            </a:r>
            <a:r>
              <a:rPr lang="ru-RU" dirty="0">
                <a:solidFill>
                  <a:prstClr val="black"/>
                </a:solidFill>
              </a:rPr>
              <a:t>при подсчете лейкоцитарной формулы – невозможно правильное </a:t>
            </a:r>
            <a:r>
              <a:rPr lang="ru-RU" dirty="0" err="1">
                <a:solidFill>
                  <a:prstClr val="black"/>
                </a:solidFill>
              </a:rPr>
              <a:t>распознование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бластов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промиелоцитов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пролимфоцитов</a:t>
            </a:r>
            <a:r>
              <a:rPr lang="ru-RU" dirty="0">
                <a:solidFill>
                  <a:prstClr val="black"/>
                </a:solidFill>
              </a:rPr>
              <a:t> и др. клеток.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По данным ФСВОК (2011-1015) доля участников использующих для фиксации мазков </a:t>
            </a:r>
            <a:r>
              <a:rPr lang="ru-RU" dirty="0">
                <a:solidFill>
                  <a:srgbClr val="C00000"/>
                </a:solidFill>
              </a:rPr>
              <a:t>этиловый спирт ≈ 20%.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3486" y="5791572"/>
            <a:ext cx="875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Данные представлены АСНП «Центр внешнего контроля качества клинических лабораторных исследований» (руководитель - В.Н. Малахов, ведущий специалист - О.М. Исаева).</a:t>
            </a:r>
          </a:p>
        </p:txBody>
      </p:sp>
    </p:spTree>
    <p:extLst>
      <p:ext uri="{BB962C8B-B14F-4D97-AF65-F5344CB8AC3E}">
        <p14:creationId xmlns:p14="http://schemas.microsoft.com/office/powerpoint/2010/main" val="330552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Качество препаратов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(наиболее часто встречающиеся ошибки)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13734"/>
          </a:xfrm>
        </p:spPr>
        <p:txBody>
          <a:bodyPr/>
          <a:lstStyle/>
          <a:p>
            <a:r>
              <a:rPr lang="ru-RU" dirty="0"/>
              <a:t>При приготовлении рабочего раствора краски используется водопроводная вода (нарушение инструкции производителя) или дистиллированная вода.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9" y="3860539"/>
            <a:ext cx="4249692" cy="2514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003" y="3464545"/>
            <a:ext cx="550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Доля участников, использующих различные варианты</a:t>
            </a:r>
          </a:p>
          <a:p>
            <a:r>
              <a:rPr lang="ru-RU" dirty="0">
                <a:solidFill>
                  <a:prstClr val="black"/>
                </a:solidFill>
              </a:rPr>
              <a:t> для приготовления рабочего раствора краски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6303" y="4240631"/>
            <a:ext cx="3609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Последствия</a:t>
            </a:r>
            <a:r>
              <a:rPr lang="ru-RU" dirty="0">
                <a:solidFill>
                  <a:prstClr val="black"/>
                </a:solidFill>
              </a:rPr>
              <a:t> – </a:t>
            </a:r>
            <a:r>
              <a:rPr lang="ru-RU" dirty="0">
                <a:solidFill>
                  <a:srgbClr val="C00000"/>
                </a:solidFill>
              </a:rPr>
              <a:t>неудовлетворительная</a:t>
            </a:r>
          </a:p>
          <a:p>
            <a:r>
              <a:rPr lang="ru-RU" dirty="0">
                <a:solidFill>
                  <a:srgbClr val="C00000"/>
                </a:solidFill>
              </a:rPr>
              <a:t>окраска препарата</a:t>
            </a:r>
            <a:r>
              <a:rPr lang="ru-RU" dirty="0">
                <a:solidFill>
                  <a:prstClr val="black"/>
                </a:solidFill>
              </a:rPr>
              <a:t>, что часто не позволяет четко</a:t>
            </a:r>
          </a:p>
          <a:p>
            <a:r>
              <a:rPr lang="ru-RU" dirty="0">
                <a:solidFill>
                  <a:prstClr val="black"/>
                </a:solidFill>
              </a:rPr>
              <a:t>идентифицировать зернистость гранулоцитов, а значит дифференцировать клетки.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486" y="6271956"/>
            <a:ext cx="863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Данные представлены АСНП «Центр внешнего контроля качества клинических лабораторных исследований» (руководитель - В.Н. Малахов, ведущий специалист - О.М. Исаева).</a:t>
            </a:r>
          </a:p>
        </p:txBody>
      </p:sp>
    </p:spTree>
    <p:extLst>
      <p:ext uri="{BB962C8B-B14F-4D97-AF65-F5344CB8AC3E}">
        <p14:creationId xmlns:p14="http://schemas.microsoft.com/office/powerpoint/2010/main" val="57727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Фиксация мазков крови.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475" y="6554788"/>
            <a:ext cx="3965575" cy="1852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.</a:t>
            </a:r>
          </a:p>
        </p:txBody>
      </p:sp>
      <p:pic>
        <p:nvPicPr>
          <p:cNvPr id="41988" name="Picture 5" descr="http://www.ua.all.biz/img/ua/catalog/6654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19" y="1690689"/>
            <a:ext cx="26098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1417638"/>
            <a:ext cx="502285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3200" u="sng" dirty="0"/>
              <a:t>Реактивы для фиксации: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800" dirty="0"/>
              <a:t>Метиловый спирт </a:t>
            </a:r>
            <a:r>
              <a:rPr lang="ru-RU" altLang="ru-RU" sz="2800" dirty="0" err="1"/>
              <a:t>х.ч</a:t>
            </a:r>
            <a:r>
              <a:rPr lang="ru-RU" altLang="ru-RU" sz="2800" dirty="0"/>
              <a:t>.,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800" dirty="0"/>
              <a:t>Раствор эозинметиленового синего по Маю-</a:t>
            </a:r>
            <a:r>
              <a:rPr lang="ru-RU" altLang="ru-RU" sz="2800" dirty="0" err="1"/>
              <a:t>Грюнвальду</a:t>
            </a:r>
            <a:endParaRPr lang="ru-RU" altLang="ru-RU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Раствор </a:t>
            </a:r>
            <a:r>
              <a:rPr lang="ru-RU" altLang="ru-RU" sz="2800" dirty="0"/>
              <a:t>эозинметиленового синего типа </a:t>
            </a:r>
            <a:r>
              <a:rPr lang="ru-RU" altLang="ru-RU" sz="2800" dirty="0" err="1"/>
              <a:t>Лейшмана</a:t>
            </a:r>
            <a:endParaRPr lang="ru-RU" altLang="ru-RU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Этиловый спирт </a:t>
            </a:r>
            <a:r>
              <a:rPr lang="ru-RU" sz="2800" b="1" dirty="0"/>
              <a:t>не рекомендуется</a:t>
            </a:r>
            <a:r>
              <a:rPr lang="ru-RU" sz="2800" dirty="0"/>
              <a:t>, так как </a:t>
            </a:r>
            <a:r>
              <a:rPr lang="ru-RU" sz="2800" b="1" dirty="0"/>
              <a:t>не</a:t>
            </a:r>
            <a:r>
              <a:rPr lang="ru-RU" sz="2800" dirty="0"/>
              <a:t> обеспечивает удовлетворительную фиксацию ядер клеток.</a:t>
            </a:r>
          </a:p>
        </p:txBody>
      </p:sp>
      <p:pic>
        <p:nvPicPr>
          <p:cNvPr id="41990" name="Picture 7" descr="http://www.abrisplus.ru/upload/iblock/523/%D0%91%D1%83%D1%82%D1%8B%D0%BB%D0%BA%D0%B0-%D0%9B%D0%B5%D0%B9%D1%88%D0%BC%D0%B0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63975"/>
            <a:ext cx="2087562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6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178" y="1688756"/>
            <a:ext cx="8097603" cy="163109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Методы контроля качества в гематологии. Особенности. Внешний контроль качества в лабораторной гематологии,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402" y="3771595"/>
            <a:ext cx="7571157" cy="2332597"/>
          </a:xfrm>
        </p:spPr>
        <p:txBody>
          <a:bodyPr>
            <a:normAutofit fontScale="92500" lnSpcReduction="10000"/>
          </a:bodyPr>
          <a:lstStyle/>
          <a:p>
            <a:r>
              <a:rPr lang="ru-RU" sz="3400" dirty="0"/>
              <a:t>доцент кафедры, к.м.н. </a:t>
            </a:r>
          </a:p>
          <a:p>
            <a:r>
              <a:rPr lang="ru-RU" sz="4600" dirty="0"/>
              <a:t>Соколова Наталья Александровна,</a:t>
            </a:r>
          </a:p>
          <a:p>
            <a:r>
              <a:rPr lang="ru-RU" sz="4600" dirty="0"/>
              <a:t>Версия 2022</a:t>
            </a:r>
          </a:p>
        </p:txBody>
      </p:sp>
    </p:spTree>
    <p:extLst>
      <p:ext uri="{BB962C8B-B14F-4D97-AF65-F5344CB8AC3E}">
        <p14:creationId xmlns:p14="http://schemas.microsoft.com/office/powerpoint/2010/main" val="399569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Окраска мазков крови.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3600" dirty="0"/>
              <a:t>Существуют 3 метода:</a:t>
            </a:r>
          </a:p>
          <a:p>
            <a:pPr eaLnBrk="1" hangingPunct="1">
              <a:spcBef>
                <a:spcPct val="75000"/>
              </a:spcBef>
            </a:pPr>
            <a:r>
              <a:rPr lang="ru-RU" altLang="ru-RU" sz="3600" dirty="0"/>
              <a:t>окраска по Романовскому;</a:t>
            </a:r>
          </a:p>
          <a:p>
            <a:pPr eaLnBrk="1" hangingPunct="1"/>
            <a:r>
              <a:rPr lang="ru-RU" altLang="ru-RU" sz="3600" dirty="0"/>
              <a:t>окраска по </a:t>
            </a:r>
            <a:r>
              <a:rPr lang="ru-RU" altLang="ru-RU" sz="3600" dirty="0" err="1"/>
              <a:t>Нохту</a:t>
            </a:r>
            <a:r>
              <a:rPr lang="ru-RU" altLang="ru-RU" sz="3600" dirty="0"/>
              <a:t>;</a:t>
            </a:r>
          </a:p>
          <a:p>
            <a:pPr eaLnBrk="1" hangingPunct="1"/>
            <a:r>
              <a:rPr lang="ru-RU" altLang="ru-RU" sz="3600" dirty="0"/>
              <a:t>окраска по </a:t>
            </a:r>
            <a:r>
              <a:rPr lang="ru-RU" altLang="ru-RU" sz="3600" dirty="0" err="1"/>
              <a:t>Паппенгейму</a:t>
            </a:r>
            <a:r>
              <a:rPr lang="ru-RU" altLang="ru-RU" sz="3600" dirty="0"/>
              <a:t>-Крюкову.</a:t>
            </a:r>
          </a:p>
        </p:txBody>
      </p:sp>
    </p:spTree>
    <p:extLst>
      <p:ext uri="{BB962C8B-B14F-4D97-AF65-F5344CB8AC3E}">
        <p14:creationId xmlns:p14="http://schemas.microsoft.com/office/powerpoint/2010/main" val="88609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Компоненты красителей: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sz="3200" u="sng" dirty="0"/>
              <a:t>Щелочная часть </a:t>
            </a:r>
            <a:r>
              <a:rPr lang="ru-RU" altLang="ru-RU" sz="3200" dirty="0"/>
              <a:t>– </a:t>
            </a:r>
            <a:r>
              <a:rPr lang="ru-RU" altLang="ru-RU" sz="3200" b="1" dirty="0"/>
              <a:t>азур </a:t>
            </a:r>
            <a:r>
              <a:rPr lang="en-US" altLang="ru-RU" sz="3200" b="1" dirty="0"/>
              <a:t>II</a:t>
            </a:r>
            <a:r>
              <a:rPr lang="ru-RU" altLang="ru-RU" sz="3200" dirty="0"/>
              <a:t>, который окрашивает в ярко-синий цвет структуры клетки, имеющие кислую реакцию.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u="sng" dirty="0"/>
              <a:t>Кислая часть </a:t>
            </a:r>
            <a:r>
              <a:rPr lang="ru-RU" altLang="ru-RU" sz="3200" dirty="0"/>
              <a:t>– </a:t>
            </a:r>
            <a:r>
              <a:rPr lang="ru-RU" altLang="ru-RU" sz="3200" b="1" dirty="0"/>
              <a:t>эозин</a:t>
            </a:r>
            <a:r>
              <a:rPr lang="ru-RU" altLang="ru-RU" sz="3200" dirty="0"/>
              <a:t>, который окрашивает в розово-красный цвет структуры клетки, имеющие щелочную реакцию.</a:t>
            </a:r>
          </a:p>
        </p:txBody>
      </p:sp>
    </p:spTree>
    <p:extLst>
      <p:ext uri="{BB962C8B-B14F-4D97-AF65-F5344CB8AC3E}">
        <p14:creationId xmlns:p14="http://schemas.microsoft.com/office/powerpoint/2010/main" val="220701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C00000"/>
                </a:solidFill>
              </a:rPr>
              <a:t>Тинкториальные</a:t>
            </a:r>
            <a:r>
              <a:rPr lang="ru-RU" altLang="ru-RU" sz="3600" b="1" dirty="0">
                <a:solidFill>
                  <a:srgbClr val="C00000"/>
                </a:solidFill>
              </a:rPr>
              <a:t> свойства клеток: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147050" cy="5183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Эозинофильная зернистость</a:t>
            </a:r>
            <a:r>
              <a:rPr lang="ru-RU" altLang="ru-RU" sz="2400" dirty="0"/>
              <a:t> (щелочная реакция воспринимает </a:t>
            </a:r>
            <a:r>
              <a:rPr lang="ru-RU" altLang="ru-RU" sz="2400" u="sng" dirty="0"/>
              <a:t>кислую краску эозин</a:t>
            </a:r>
            <a:r>
              <a:rPr lang="ru-RU" altLang="ru-RU" sz="2400" dirty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/>
              <a:t>Базофильная</a:t>
            </a:r>
            <a:r>
              <a:rPr lang="ru-RU" altLang="ru-RU" sz="2400" b="1" dirty="0"/>
              <a:t> зернистость</a:t>
            </a:r>
            <a:r>
              <a:rPr lang="ru-RU" altLang="ru-RU" sz="2400" dirty="0"/>
              <a:t> (имеет кислую реакцию) воспринимает </a:t>
            </a:r>
            <a:r>
              <a:rPr lang="ru-RU" altLang="ru-RU" sz="2400" u="sng" dirty="0"/>
              <a:t>щелочную краску</a:t>
            </a:r>
            <a:r>
              <a:rPr lang="ru-RU" altLang="ru-RU" sz="2400" dirty="0"/>
              <a:t>, например, метиленовый синий;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/>
              <a:t>Нейтрофильная</a:t>
            </a:r>
            <a:r>
              <a:rPr lang="ru-RU" altLang="ru-RU" sz="2400" b="1" dirty="0"/>
              <a:t> зернистость</a:t>
            </a:r>
            <a:r>
              <a:rPr lang="ru-RU" altLang="ru-RU" sz="2400" dirty="0"/>
              <a:t> (амфотерна, рН нейтральная) воспринимает в </a:t>
            </a:r>
            <a:r>
              <a:rPr lang="ru-RU" altLang="ru-RU" sz="2400" u="sng" dirty="0"/>
              <a:t>одинаковой степени кислые и основные красители</a:t>
            </a:r>
            <a:r>
              <a:rPr lang="ru-RU" altLang="ru-RU" sz="2400" dirty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Цитоплазма молодых клеток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базофильная</a:t>
            </a:r>
            <a:r>
              <a:rPr lang="ru-RU" altLang="ru-RU" sz="2400" dirty="0"/>
              <a:t>, голубой цвет) воспринимает </a:t>
            </a:r>
            <a:r>
              <a:rPr lang="ru-RU" altLang="ru-RU" sz="2400" u="sng" dirty="0"/>
              <a:t>основные красители</a:t>
            </a:r>
            <a:r>
              <a:rPr lang="ru-RU" altLang="ru-RU" sz="2400" dirty="0"/>
              <a:t>, поскольку содержит много РНК и рН ее кислая;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Цитоплазма зрелых клеток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оксифильная</a:t>
            </a:r>
            <a:r>
              <a:rPr lang="ru-RU" altLang="ru-RU" sz="2400" dirty="0"/>
              <a:t>, розовый цвет) воспринимает </a:t>
            </a:r>
            <a:r>
              <a:rPr lang="ru-RU" altLang="ru-RU" sz="2400" u="sng" dirty="0"/>
              <a:t>кислые красители</a:t>
            </a:r>
            <a:r>
              <a:rPr lang="ru-RU" altLang="ru-RU" sz="2400" dirty="0"/>
              <a:t>, поскольку рН ее щелочная. </a:t>
            </a:r>
          </a:p>
        </p:txBody>
      </p:sp>
    </p:spTree>
    <p:extLst>
      <p:ext uri="{BB962C8B-B14F-4D97-AF65-F5344CB8AC3E}">
        <p14:creationId xmlns:p14="http://schemas.microsoft.com/office/powerpoint/2010/main" val="143842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917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Окраска мазков периферической крови: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4303"/>
            <a:ext cx="7886700" cy="524991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Очень важно, чтобы рабочий раствор краски  имел рН в </a:t>
            </a:r>
            <a:r>
              <a:rPr lang="ru-RU" b="1" dirty="0"/>
              <a:t>диапазоне 6,8-7,2</a:t>
            </a:r>
            <a:r>
              <a:rPr lang="ru-RU" dirty="0"/>
              <a:t>.</a:t>
            </a:r>
          </a:p>
          <a:p>
            <a:r>
              <a:rPr lang="ru-RU" dirty="0"/>
              <a:t>Проще всего обеспечить это использованием в работе для разведения концентрата краски фосфатного буфера (можно приобретать буфер, готовый к использованию, концентрированный буферный раствор, навески солей и другие варианты).</a:t>
            </a:r>
          </a:p>
          <a:p>
            <a:r>
              <a:rPr lang="ru-RU" dirty="0"/>
              <a:t>Рекомендуется регулярно проверять рН рабочего раствора краски с помощью рН-метра, особенно при получении новой партии реагентов, смене реагентов (другой производитель), при неудовлетворительной окраске препаратов. </a:t>
            </a:r>
          </a:p>
        </p:txBody>
      </p:sp>
    </p:spTree>
    <p:extLst>
      <p:ext uri="{BB962C8B-B14F-4D97-AF65-F5344CB8AC3E}">
        <p14:creationId xmlns:p14="http://schemas.microsoft.com/office/powerpoint/2010/main" val="25166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Приготовление фосфатного буфера (смесь Вейзе, рН – 7,4÷7,5).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229600" cy="3341688"/>
          </a:xfrm>
        </p:spPr>
        <p:txBody>
          <a:bodyPr/>
          <a:lstStyle/>
          <a:p>
            <a:pPr marL="609600" indent="-609600" eaLnBrk="1" hangingPunct="1"/>
            <a:r>
              <a:rPr lang="ru-RU" altLang="ru-RU"/>
              <a:t>          (однозамещенный, безводный) – 0,49 г;</a:t>
            </a:r>
          </a:p>
          <a:p>
            <a:pPr marL="609600" indent="-609600" eaLnBrk="1" hangingPunct="1"/>
            <a:r>
              <a:rPr lang="ru-RU" altLang="ru-RU"/>
              <a:t>             (двузамещенный, безводный) – 0,909 г;</a:t>
            </a:r>
          </a:p>
          <a:p>
            <a:pPr marL="609600" indent="-609600" eaLnBrk="1" hangingPunct="1"/>
            <a:r>
              <a:rPr lang="ru-RU" altLang="ru-RU"/>
              <a:t>дистиллированная вода – 1000 мл. 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900113" y="2349500"/>
          <a:ext cx="1295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Формула" r:id="rId3" imgW="583693" imgH="215713" progId="Equation.3">
                  <p:embed/>
                </p:oleObj>
              </mc:Choice>
              <mc:Fallback>
                <p:oleObj name="Формула" r:id="rId3" imgW="583693" imgH="215713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12954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971550" y="3500438"/>
          <a:ext cx="14398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Формула" r:id="rId5" imgW="660113" imgH="215806" progId="Equation.3">
                  <p:embed/>
                </p:oleObj>
              </mc:Choice>
              <mc:Fallback>
                <p:oleObj name="Формула" r:id="rId5" imgW="660113" imgH="215806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00438"/>
                        <a:ext cx="14398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62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60" y="0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Квалификация специалиста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Выявленные проблемы.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60" y="1515169"/>
            <a:ext cx="7886700" cy="1193472"/>
          </a:xfrm>
        </p:spPr>
        <p:txBody>
          <a:bodyPr>
            <a:normAutofit fontScale="92500"/>
          </a:bodyPr>
          <a:lstStyle/>
          <a:p>
            <a:r>
              <a:rPr lang="ru-RU" dirty="0"/>
              <a:t>Методические ошибки – схема подсчета мазка, количество подсчитанных клеток, использованное оптическое увеличение (нередко х400).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03" y="2711816"/>
            <a:ext cx="4255052" cy="361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789" y="3154033"/>
            <a:ext cx="2711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10% </a:t>
            </a:r>
            <a:r>
              <a:rPr lang="ru-RU" sz="2400" dirty="0">
                <a:solidFill>
                  <a:prstClr val="black"/>
                </a:solidFill>
              </a:rPr>
              <a:t>врачей КЛД</a:t>
            </a:r>
          </a:p>
          <a:p>
            <a:r>
              <a:rPr lang="ru-RU" sz="2400" dirty="0">
                <a:solidFill>
                  <a:prstClr val="black"/>
                </a:solidFill>
              </a:rPr>
              <a:t>Ведут подсчет лейкоцитарной формулы в мазках</a:t>
            </a:r>
          </a:p>
          <a:p>
            <a:r>
              <a:rPr lang="ru-RU" sz="2400" dirty="0">
                <a:solidFill>
                  <a:prstClr val="black"/>
                </a:solidFill>
              </a:rPr>
              <a:t>без всякой схемы, произвольным способом.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486" y="6271956"/>
            <a:ext cx="863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Данные представлены АСНП «Центр внешнего контроля качества клинических лабораторных исследований» (руководитель - В.Н. Малахов, ведущий специалист - О.М. Исаева).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40" y="2485988"/>
            <a:ext cx="1583867" cy="2267316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73558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Рекомендованные методы подсчета лейкоцитарной формулы: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По линии Меандра по верхнему и нижнему краям мазка (100 или 200 клеток всего, то есть приблизительно 50 (100) по верхнему и 50 (100) по нижнему краю</a:t>
            </a:r>
            <a:r>
              <a:rPr lang="ru-RU"/>
              <a:t>.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Сквозной метод – не прерываясь от нижнего к верхнему краю, начиная немного отступив от области щетки.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Рекомендованное увеличение должно быть х1000 (окуляры х10, объектив х100) при исследовании мазков крови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268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59" y="97113"/>
            <a:ext cx="7758605" cy="9670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Квалификация специалиста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Выявленные проблемы.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9" y="4058091"/>
            <a:ext cx="5092262" cy="2799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59" y="3626937"/>
            <a:ext cx="40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РАСПРЕДЕЛЕНИЕ ЛАБОРАТОРИЙ ПО КОЛИЧЕСТВУ ПРАВИЛЬНО ПОДСЧИТАННЫХ ПРЕПАРАТОВ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779" y="1245950"/>
            <a:ext cx="5391500" cy="2964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0995" y="567252"/>
            <a:ext cx="280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ДОЛЯ УДОВЛЕТВОРИТЕЛЬНЫХ РЕЗУЛЬТАТОВ ПОДСЧЕТА ЛЕЙКОЦИТАРНОЙ ФОРМУЛЫ ЛАБОРАТОРИЯМИ ПО ГОДАМ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198" y="1402431"/>
            <a:ext cx="3545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Ошибки, связанные с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правильным распознаванием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клеток!!!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5600" y="5688449"/>
            <a:ext cx="354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Данные представлены АСНП «Центр внешнего контроля качества клинических лабораторных исследований» (руководитель - В.Н. Малахов, ведущий специалист - О.М. Исаева).</a:t>
            </a:r>
          </a:p>
        </p:txBody>
      </p:sp>
    </p:spTree>
    <p:extLst>
      <p:ext uri="{BB962C8B-B14F-4D97-AF65-F5344CB8AC3E}">
        <p14:creationId xmlns:p14="http://schemas.microsoft.com/office/powerpoint/2010/main" val="368158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Квалификация специалиста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Выявленные проблемы.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Основные ошибки связаны с идентификацией: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бластов</a:t>
            </a:r>
            <a:r>
              <a:rPr lang="ru-RU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бластов</a:t>
            </a:r>
            <a:r>
              <a:rPr lang="ru-RU" dirty="0"/>
              <a:t> при остром </a:t>
            </a:r>
            <a:r>
              <a:rPr lang="ru-RU" dirty="0" err="1"/>
              <a:t>промиелоцитарном</a:t>
            </a:r>
            <a:r>
              <a:rPr lang="ru-RU" dirty="0"/>
              <a:t> лейкозе (атипичных </a:t>
            </a:r>
            <a:r>
              <a:rPr lang="ru-RU" dirty="0" err="1"/>
              <a:t>промиелоцитов</a:t>
            </a:r>
            <a:r>
              <a:rPr lang="ru-RU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пролимфоцитов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активированных лимфоцитов (атипичных </a:t>
            </a:r>
            <a:r>
              <a:rPr lang="ru-RU" dirty="0" err="1"/>
              <a:t>мононуклеаров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0216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386" y="274637"/>
            <a:ext cx="8040414" cy="9223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err="1">
                <a:solidFill>
                  <a:srgbClr val="C00000"/>
                </a:solidFill>
              </a:rPr>
              <a:t>Бласт</a:t>
            </a:r>
            <a:r>
              <a:rPr lang="ru-RU" altLang="ru-RU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18487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строение хроматина нежно-петлистое, мелкосетчатое, наблюдается  равномерный калибр и окраска нитей хроматина; «сетка капронового чулка»;</a:t>
            </a:r>
          </a:p>
          <a:p>
            <a:pPr eaLnBrk="1" hangingPunct="1">
              <a:spcBef>
                <a:spcPct val="25000"/>
              </a:spcBef>
            </a:pPr>
            <a:r>
              <a:rPr lang="ru-RU" altLang="ru-RU" sz="2800" dirty="0"/>
              <a:t>характерно высокое ядерно-цитоплазматическое отношение;</a:t>
            </a:r>
          </a:p>
          <a:p>
            <a:pPr eaLnBrk="1" hangingPunct="1">
              <a:spcBef>
                <a:spcPct val="25000"/>
              </a:spcBef>
            </a:pPr>
            <a:r>
              <a:rPr lang="ru-RU" altLang="ru-RU" sz="2800" dirty="0"/>
              <a:t>цитоплазма </a:t>
            </a:r>
            <a:r>
              <a:rPr lang="ru-RU" altLang="ru-RU" sz="2800" dirty="0" err="1"/>
              <a:t>базофильная</a:t>
            </a:r>
            <a:r>
              <a:rPr lang="ru-RU" altLang="ru-RU" sz="2800" dirty="0"/>
              <a:t>;</a:t>
            </a:r>
            <a:endParaRPr lang="ru-RU" altLang="ru-RU" sz="2800" i="1" dirty="0"/>
          </a:p>
          <a:p>
            <a:pPr eaLnBrk="1" hangingPunct="1">
              <a:spcBef>
                <a:spcPct val="25000"/>
              </a:spcBef>
            </a:pPr>
            <a:r>
              <a:rPr lang="ru-RU" altLang="ru-RU" sz="2800" i="1" dirty="0"/>
              <a:t>наличие </a:t>
            </a:r>
            <a:r>
              <a:rPr lang="ru-RU" altLang="ru-RU" sz="2800" i="1" dirty="0" err="1"/>
              <a:t>нуклеол</a:t>
            </a:r>
            <a:r>
              <a:rPr lang="ru-RU" altLang="ru-RU" sz="2800" i="1" dirty="0"/>
              <a:t> (необязательный признак);</a:t>
            </a:r>
            <a:endParaRPr lang="ru-RU" altLang="ru-RU" sz="2800" dirty="0"/>
          </a:p>
          <a:p>
            <a:pPr eaLnBrk="1" hangingPunct="1">
              <a:spcBef>
                <a:spcPct val="25000"/>
              </a:spcBef>
            </a:pPr>
            <a:r>
              <a:rPr lang="ru-RU" altLang="ru-RU" sz="2800" dirty="0"/>
              <a:t>может быть неспецифическая зернистость, </a:t>
            </a:r>
            <a:r>
              <a:rPr lang="ru-RU" altLang="ru-RU" sz="2800" dirty="0" err="1"/>
              <a:t>азурофильная</a:t>
            </a:r>
            <a:r>
              <a:rPr lang="ru-RU" altLang="ru-RU" sz="2800" dirty="0"/>
              <a:t> (определяется в </a:t>
            </a:r>
            <a:r>
              <a:rPr lang="ru-RU" altLang="ru-RU" sz="2800" dirty="0" err="1"/>
              <a:t>миелобластах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монобластах</a:t>
            </a:r>
            <a:r>
              <a:rPr lang="ru-RU" alt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7192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159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Почему КДЛ должны участвовать в системе внешнего контроля качества?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77418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Это связано с основополагающим международным стандартом ISO 15189:2012, устанавливающем требования к деятельности КДЛ;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отечественным стандартом ГОСТ P ИСО 15189-2015;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приказами Минздрава России (№ 9 от 26.01.94, № 117 от 03.05.95, № 60 от 19.02.96, № 380 от 25.12.97, № 45 от 07.02.2000) и других ГОСТах (ГОСТ P 53022.1-2008, ГОСТ P 53079.2-2008 и др.).</a:t>
            </a:r>
          </a:p>
        </p:txBody>
      </p:sp>
    </p:spTree>
    <p:extLst>
      <p:ext uri="{BB962C8B-B14F-4D97-AF65-F5344CB8AC3E}">
        <p14:creationId xmlns:p14="http://schemas.microsoft.com/office/powerpoint/2010/main" val="778269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591207" y="365126"/>
            <a:ext cx="7924143" cy="1014357"/>
          </a:xfrm>
        </p:spPr>
        <p:txBody>
          <a:bodyPr/>
          <a:lstStyle/>
          <a:p>
            <a:pPr eaLnBrk="1" hangingPunct="1"/>
            <a:r>
              <a:rPr lang="ru-RU" altLang="ru-RU" b="1" dirty="0" err="1">
                <a:solidFill>
                  <a:srgbClr val="C00000"/>
                </a:solidFill>
              </a:rPr>
              <a:t>Бласты</a:t>
            </a:r>
            <a:r>
              <a:rPr lang="ru-RU" altLang="ru-RU" b="1" dirty="0">
                <a:solidFill>
                  <a:srgbClr val="C00000"/>
                </a:solidFill>
              </a:rPr>
              <a:t> (№3, 6)</a:t>
            </a:r>
          </a:p>
        </p:txBody>
      </p:sp>
      <p:pic>
        <p:nvPicPr>
          <p:cNvPr id="35843" name="Picture 6" descr="bl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44675"/>
            <a:ext cx="3394075" cy="4597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9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87203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10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710"/>
            <a:ext cx="8229600" cy="1474076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</a:rPr>
              <a:t>Морфология </a:t>
            </a:r>
            <a:r>
              <a:rPr lang="ru-RU" altLang="ru-RU" sz="2800" dirty="0" err="1">
                <a:solidFill>
                  <a:srgbClr val="C00000"/>
                </a:solidFill>
              </a:rPr>
              <a:t>бласто</a:t>
            </a:r>
            <a:r>
              <a:rPr lang="ru-RU" altLang="ru-RU" sz="2800" dirty="0">
                <a:solidFill>
                  <a:srgbClr val="C00000"/>
                </a:solidFill>
              </a:rPr>
              <a:t> при М3 варианте (остром </a:t>
            </a:r>
            <a:r>
              <a:rPr lang="ru-RU" altLang="ru-RU" sz="2800" dirty="0" err="1">
                <a:solidFill>
                  <a:srgbClr val="C00000"/>
                </a:solidFill>
              </a:rPr>
              <a:t>промиелоцитарном</a:t>
            </a:r>
            <a:r>
              <a:rPr lang="ru-RU" altLang="ru-RU" sz="2800" dirty="0">
                <a:solidFill>
                  <a:srgbClr val="C00000"/>
                </a:solidFill>
              </a:rPr>
              <a:t> лейкозе и его атипичном варианте М3</a:t>
            </a:r>
            <a:r>
              <a:rPr lang="en-US" altLang="ru-RU" sz="2800" dirty="0">
                <a:solidFill>
                  <a:srgbClr val="C00000"/>
                </a:solidFill>
              </a:rPr>
              <a:t>v</a:t>
            </a:r>
            <a:r>
              <a:rPr lang="ru-RU" altLang="ru-RU" sz="2800" dirty="0">
                <a:solidFill>
                  <a:srgbClr val="C00000"/>
                </a:solidFill>
              </a:rPr>
              <a:t>)</a:t>
            </a:r>
            <a:br>
              <a:rPr lang="ru-RU" altLang="ru-RU" sz="2800" u="sng" dirty="0">
                <a:solidFill>
                  <a:srgbClr val="C00000"/>
                </a:solidFill>
              </a:rPr>
            </a:br>
            <a:endParaRPr lang="ru-RU" altLang="ru-RU" sz="2800" dirty="0">
              <a:solidFill>
                <a:srgbClr val="C000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6986"/>
            <a:ext cx="8166538" cy="456674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 err="1"/>
              <a:t>Бластные</a:t>
            </a:r>
            <a:r>
              <a:rPr lang="ru-RU" altLang="ru-RU" sz="2000" dirty="0"/>
              <a:t> клетки крупных и средних размеров.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/>
              <a:t> Ядра расположены часто эксцентрично, варьируют по форме и размеру, часто лопастные, </a:t>
            </a:r>
            <a:r>
              <a:rPr lang="ru-RU" altLang="ru-RU" sz="2000" dirty="0" err="1"/>
              <a:t>двудольчатые</a:t>
            </a:r>
            <a:r>
              <a:rPr lang="ru-RU" altLang="ru-RU" sz="2000" dirty="0"/>
              <a:t>. Нередко их описывают «скрученные», «складчатые». Называют </a:t>
            </a:r>
            <a:r>
              <a:rPr lang="ru-RU" altLang="ru-RU" sz="2000" dirty="0" err="1"/>
              <a:t>бласты</a:t>
            </a:r>
            <a:r>
              <a:rPr lang="ru-RU" altLang="ru-RU" sz="2000" dirty="0"/>
              <a:t> «атипичными </a:t>
            </a:r>
            <a:r>
              <a:rPr lang="ru-RU" altLang="ru-RU" sz="2000" dirty="0" err="1"/>
              <a:t>промиелоцитами</a:t>
            </a:r>
            <a:r>
              <a:rPr lang="ru-RU" altLang="ru-RU" sz="2000" dirty="0"/>
              <a:t>».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/>
              <a:t>Цвет цитоплазмы </a:t>
            </a:r>
            <a:r>
              <a:rPr lang="ru-RU" altLang="ru-RU" sz="2000" dirty="0" err="1"/>
              <a:t>базофильный</a:t>
            </a:r>
            <a:r>
              <a:rPr lang="ru-RU" altLang="ru-RU" sz="20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/>
              <a:t>Цитоплазма  </a:t>
            </a:r>
            <a:r>
              <a:rPr lang="ru-RU" altLang="ru-RU" sz="2000" dirty="0" err="1"/>
              <a:t>бластов</a:t>
            </a:r>
            <a:r>
              <a:rPr lang="ru-RU" altLang="ru-RU" sz="2000" dirty="0"/>
              <a:t> содержит крупную зернистость, палочки Ауэра (единичные и в большом количестве – «вязанки и пучки»).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/>
              <a:t>В нетипичных </a:t>
            </a:r>
            <a:r>
              <a:rPr lang="ru-RU" altLang="ru-RU" sz="2000" dirty="0" err="1"/>
              <a:t>гипогранулярных</a:t>
            </a:r>
            <a:r>
              <a:rPr lang="ru-RU" altLang="ru-RU" sz="2000" dirty="0"/>
              <a:t> случаях (М3</a:t>
            </a:r>
            <a:r>
              <a:rPr lang="en-US" altLang="ru-RU" sz="2000" dirty="0"/>
              <a:t>v</a:t>
            </a:r>
            <a:r>
              <a:rPr lang="ru-RU" altLang="ru-RU" sz="2000" dirty="0"/>
              <a:t>) зернистость выявляется только при электронной микроскопии. </a:t>
            </a:r>
          </a:p>
        </p:txBody>
      </p:sp>
    </p:spTree>
    <p:extLst>
      <p:ext uri="{BB962C8B-B14F-4D97-AF65-F5344CB8AC3E}">
        <p14:creationId xmlns:p14="http://schemas.microsoft.com/office/powerpoint/2010/main" val="269612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Бласты</a:t>
            </a:r>
            <a:r>
              <a:rPr lang="ru-RU" alt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. Острый </a:t>
            </a:r>
            <a:r>
              <a:rPr lang="ru-RU" altLang="ru-RU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промиелоцитарный</a:t>
            </a:r>
            <a:r>
              <a:rPr lang="ru-RU" alt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 лейкоз</a:t>
            </a:r>
          </a:p>
        </p:txBody>
      </p:sp>
      <p:pic>
        <p:nvPicPr>
          <p:cNvPr id="84995" name="Picture 7" descr="M3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8229600" cy="5876925"/>
          </a:xfrm>
          <a:noFill/>
        </p:spPr>
      </p:pic>
    </p:spTree>
    <p:extLst>
      <p:ext uri="{BB962C8B-B14F-4D97-AF65-F5344CB8AC3E}">
        <p14:creationId xmlns:p14="http://schemas.microsoft.com/office/powerpoint/2010/main" val="1540671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1794" y="1192816"/>
            <a:ext cx="7750722" cy="4608895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5400" b="1" dirty="0"/>
              <a:t>Почему врач КЛД должен распознавать атипичные </a:t>
            </a:r>
            <a:r>
              <a:rPr lang="ru-RU" sz="5400" b="1" dirty="0" err="1"/>
              <a:t>промиелоциты</a:t>
            </a:r>
            <a:r>
              <a:rPr lang="ru-RU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483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701566" y="365126"/>
            <a:ext cx="7813784" cy="848819"/>
          </a:xfrm>
        </p:spPr>
        <p:txBody>
          <a:bodyPr/>
          <a:lstStyle/>
          <a:p>
            <a:r>
              <a:rPr lang="ru-RU" altLang="ru-RU" b="1" dirty="0">
                <a:solidFill>
                  <a:srgbClr val="7030A0"/>
                </a:solidFill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/>
              <a:t>При возникновении </a:t>
            </a:r>
            <a:r>
              <a:rPr lang="ru-RU" b="1" dirty="0">
                <a:solidFill>
                  <a:srgbClr val="C00000"/>
                </a:solidFill>
              </a:rPr>
              <a:t>подозрений</a:t>
            </a:r>
            <a:r>
              <a:rPr lang="ru-RU" dirty="0"/>
              <a:t> на ОПЛ клиническая ситуация и </a:t>
            </a:r>
            <a:r>
              <a:rPr lang="ru-RU" b="1" dirty="0">
                <a:solidFill>
                  <a:srgbClr val="C00000"/>
                </a:solidFill>
              </a:rPr>
              <a:t>любые действия</a:t>
            </a:r>
            <a:r>
              <a:rPr lang="ru-RU" dirty="0"/>
              <a:t> в отношении больного должны рассматриваться как </a:t>
            </a:r>
            <a:r>
              <a:rPr lang="ru-RU" b="1" dirty="0">
                <a:solidFill>
                  <a:srgbClr val="C00000"/>
                </a:solidFill>
              </a:rPr>
              <a:t>неотложные</a:t>
            </a:r>
            <a:r>
              <a:rPr lang="ru-RU" dirty="0"/>
              <a:t> (уровень доказательности </a:t>
            </a:r>
            <a:r>
              <a:rPr lang="en-US" dirty="0"/>
              <a:t>IV</a:t>
            </a:r>
            <a:r>
              <a:rPr lang="ru-RU" dirty="0"/>
              <a:t>, уровень рекомендации С)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sz="2000" dirty="0"/>
              <a:t>(Савченко В.Г., </a:t>
            </a:r>
            <a:r>
              <a:rPr lang="ru-RU" sz="2000" dirty="0" err="1"/>
              <a:t>Паровичникова</a:t>
            </a:r>
            <a:r>
              <a:rPr lang="ru-RU" sz="2000" dirty="0"/>
              <a:t> Е.Н., Соколов А.Н. и др. Клинические рекомендации по диагностике и лечению острого </a:t>
            </a:r>
            <a:r>
              <a:rPr lang="ru-RU" sz="2000" dirty="0" err="1"/>
              <a:t>промиелоцитарного</a:t>
            </a:r>
            <a:r>
              <a:rPr lang="ru-RU" sz="2000" dirty="0"/>
              <a:t> лейкоза у взрослых, 2014, с. 36.)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300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7030A0"/>
                </a:solidFill>
              </a:rPr>
              <a:t>Подозрение на ОПЛ</a:t>
            </a:r>
          </a:p>
        </p:txBody>
      </p:sp>
      <p:sp>
        <p:nvSpPr>
          <p:cNvPr id="9011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ru-RU" altLang="ru-RU" u="sng" dirty="0"/>
              <a:t>Учитываются любые подозрения:</a:t>
            </a:r>
          </a:p>
          <a:p>
            <a:pPr marL="0" indent="0">
              <a:buFontTx/>
              <a:buNone/>
            </a:pPr>
            <a:endParaRPr lang="ru-RU" altLang="ru-RU" u="sng" dirty="0"/>
          </a:p>
          <a:p>
            <a:pPr marL="0" indent="0">
              <a:buFontTx/>
              <a:buAutoNum type="arabicPeriod"/>
            </a:pPr>
            <a:r>
              <a:rPr lang="ru-RU" altLang="ru-RU" dirty="0"/>
              <a:t>Тяжелая </a:t>
            </a:r>
            <a:r>
              <a:rPr lang="ru-RU" altLang="ru-RU" dirty="0" err="1"/>
              <a:t>коагулопатия</a:t>
            </a:r>
            <a:r>
              <a:rPr lang="ru-RU" altLang="ru-RU" dirty="0"/>
              <a:t>;</a:t>
            </a:r>
          </a:p>
          <a:p>
            <a:pPr marL="0" indent="0">
              <a:buFontTx/>
              <a:buAutoNum type="arabicPeriod"/>
            </a:pPr>
            <a:r>
              <a:rPr lang="ru-RU" altLang="ru-RU" dirty="0"/>
              <a:t>Геморрагический синдром;</a:t>
            </a:r>
          </a:p>
          <a:p>
            <a:pPr marL="0" indent="0">
              <a:buFontTx/>
              <a:buAutoNum type="arabicPeriod"/>
            </a:pPr>
            <a:r>
              <a:rPr lang="ru-RU" altLang="ru-RU" dirty="0"/>
              <a:t>Лейкопения;</a:t>
            </a:r>
          </a:p>
          <a:p>
            <a:pPr marL="0" indent="0">
              <a:buFontTx/>
              <a:buAutoNum type="arabicPeriod"/>
            </a:pPr>
            <a:r>
              <a:rPr lang="ru-RU" altLang="ru-RU" b="1" dirty="0"/>
              <a:t>Характерная морфологическая картина </a:t>
            </a:r>
            <a:r>
              <a:rPr lang="ru-RU" altLang="ru-RU" b="1" dirty="0" err="1"/>
              <a:t>бластных</a:t>
            </a:r>
            <a:r>
              <a:rPr lang="ru-RU" altLang="ru-RU" b="1" dirty="0"/>
              <a:t> клеток.</a:t>
            </a:r>
          </a:p>
          <a:p>
            <a:pPr marL="0" indent="0">
              <a:buNone/>
            </a:pPr>
            <a:r>
              <a:rPr lang="ru-RU" altLang="ru-RU" b="1" dirty="0"/>
              <a:t>Именно поэтому врач КЛД должен уметь распознавать </a:t>
            </a:r>
            <a:r>
              <a:rPr lang="ru-RU" altLang="ru-RU" b="1" dirty="0" err="1"/>
              <a:t>бласты</a:t>
            </a:r>
            <a:r>
              <a:rPr lang="ru-RU" altLang="ru-RU" b="1" dirty="0"/>
              <a:t>, характерные для острого </a:t>
            </a:r>
            <a:r>
              <a:rPr lang="ru-RU" altLang="ru-RU" b="1" dirty="0" err="1"/>
              <a:t>промиелоцитарного</a:t>
            </a:r>
            <a:r>
              <a:rPr lang="ru-RU" altLang="ru-RU" b="1" dirty="0"/>
              <a:t> лейкоза.</a:t>
            </a:r>
          </a:p>
        </p:txBody>
      </p:sp>
    </p:spTree>
    <p:extLst>
      <p:ext uri="{BB962C8B-B14F-4D97-AF65-F5344CB8AC3E}">
        <p14:creationId xmlns:p14="http://schemas.microsoft.com/office/powerpoint/2010/main" val="1221166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850900"/>
          </a:xfrm>
        </p:spPr>
        <p:txBody>
          <a:bodyPr/>
          <a:lstStyle/>
          <a:p>
            <a:pPr algn="ctr" eaLnBrk="1" hangingPunct="1"/>
            <a:r>
              <a:rPr lang="ru-RU" altLang="ru-RU" b="1" dirty="0" err="1">
                <a:solidFill>
                  <a:srgbClr val="C00000"/>
                </a:solidFill>
              </a:rPr>
              <a:t>Пролимфоцит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18428" y="1756159"/>
            <a:ext cx="8261131" cy="4400276"/>
          </a:xfrm>
        </p:spPr>
        <p:txBody>
          <a:bodyPr/>
          <a:lstStyle/>
          <a:p>
            <a:pPr eaLnBrk="1" hangingPunct="1"/>
            <a:r>
              <a:rPr lang="ru-RU" altLang="ru-RU" dirty="0"/>
              <a:t>это клетки среднего размера,  диаметром 10—15 мкм, </a:t>
            </a:r>
          </a:p>
          <a:p>
            <a:pPr eaLnBrk="1" hangingPunct="1"/>
            <a:r>
              <a:rPr lang="ru-RU" altLang="ru-RU" dirty="0"/>
              <a:t>Ядро округлой, реже неправильной формы, </a:t>
            </a:r>
          </a:p>
          <a:p>
            <a:pPr eaLnBrk="1" hangingPunct="1"/>
            <a:r>
              <a:rPr lang="ru-RU" altLang="ru-RU" dirty="0"/>
              <a:t>умеренно конденсированный хроматин,</a:t>
            </a:r>
          </a:p>
          <a:p>
            <a:pPr eaLnBrk="1" hangingPunct="1"/>
            <a:r>
              <a:rPr lang="ru-RU" altLang="ru-RU" dirty="0"/>
              <a:t>Есть </a:t>
            </a:r>
            <a:r>
              <a:rPr lang="ru-RU" altLang="ru-RU" dirty="0" err="1"/>
              <a:t>нуклеолы</a:t>
            </a:r>
            <a:r>
              <a:rPr lang="ru-RU" altLang="ru-RU" dirty="0"/>
              <a:t>, чаще одна </a:t>
            </a:r>
            <a:r>
              <a:rPr lang="ru-RU" altLang="ru-RU" dirty="0" err="1"/>
              <a:t>нуклеола</a:t>
            </a:r>
            <a:r>
              <a:rPr lang="ru-RU" altLang="ru-RU" dirty="0"/>
              <a:t> в ядре, </a:t>
            </a:r>
          </a:p>
          <a:p>
            <a:pPr eaLnBrk="1" hangingPunct="1"/>
            <a:r>
              <a:rPr lang="ru-RU" altLang="ru-RU" dirty="0"/>
              <a:t>и относительно небольшая цитоплазма </a:t>
            </a:r>
            <a:r>
              <a:rPr lang="ru-RU" altLang="ru-RU" dirty="0" err="1"/>
              <a:t>базофильного</a:t>
            </a:r>
            <a:r>
              <a:rPr lang="ru-RU" altLang="ru-RU" dirty="0"/>
              <a:t> или слабо </a:t>
            </a:r>
            <a:r>
              <a:rPr lang="ru-RU" altLang="ru-RU" dirty="0" err="1"/>
              <a:t>базофильного</a:t>
            </a:r>
            <a:r>
              <a:rPr lang="ru-RU" altLang="ru-RU" dirty="0"/>
              <a:t> цвета.</a:t>
            </a:r>
          </a:p>
        </p:txBody>
      </p:sp>
    </p:spTree>
    <p:extLst>
      <p:ext uri="{BB962C8B-B14F-4D97-AF65-F5344CB8AC3E}">
        <p14:creationId xmlns:p14="http://schemas.microsoft.com/office/powerpoint/2010/main" val="2881089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654268" y="365127"/>
            <a:ext cx="7861081" cy="1093184"/>
          </a:xfrm>
        </p:spPr>
        <p:txBody>
          <a:bodyPr/>
          <a:lstStyle/>
          <a:p>
            <a:pPr algn="ctr" eaLnBrk="1" hangingPunct="1"/>
            <a:r>
              <a:rPr lang="ru-RU" altLang="ru-RU" dirty="0" err="1">
                <a:solidFill>
                  <a:srgbClr val="C00000"/>
                </a:solidFill>
              </a:rPr>
              <a:t>Пролимфоциты</a:t>
            </a:r>
            <a:r>
              <a:rPr lang="ru-RU" altLang="ru-RU" dirty="0">
                <a:solidFill>
                  <a:srgbClr val="C00000"/>
                </a:solidFill>
              </a:rPr>
              <a:t> (№2,3,4,5)</a:t>
            </a:r>
          </a:p>
        </p:txBody>
      </p:sp>
      <p:pic>
        <p:nvPicPr>
          <p:cNvPr id="20483" name="Picture 10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5532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285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dirty="0">
                <a:solidFill>
                  <a:srgbClr val="C00000"/>
                </a:solidFill>
                <a:latin typeface="Calibri" panose="020F0502020204030204" pitchFamily="34" charset="0"/>
              </a:rPr>
              <a:t>Морфология атипичных </a:t>
            </a:r>
            <a:r>
              <a:rPr lang="ru-RU" altLang="ru-RU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мононуклеаров</a:t>
            </a:r>
            <a:r>
              <a:rPr lang="ru-RU" altLang="ru-RU" sz="3200" dirty="0">
                <a:solidFill>
                  <a:srgbClr val="C00000"/>
                </a:solidFill>
                <a:latin typeface="Calibri" panose="020F0502020204030204" pitchFamily="34" charset="0"/>
              </a:rPr>
              <a:t> (активированных лимфоцитов, реактивных лимфоцитов)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0" y="1757855"/>
            <a:ext cx="8312369" cy="47703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</a:rPr>
              <a:t>выраженные </a:t>
            </a:r>
            <a:r>
              <a:rPr lang="ru-RU" altLang="ru-RU" sz="2800" dirty="0" err="1">
                <a:latin typeface="Times New Roman" panose="02020603050405020304" pitchFamily="18" charset="0"/>
              </a:rPr>
              <a:t>анизоцитоз</a:t>
            </a:r>
            <a:r>
              <a:rPr lang="ru-RU" altLang="ru-RU" sz="2800" dirty="0">
                <a:latin typeface="Times New Roman" panose="02020603050405020304" pitchFamily="18" charset="0"/>
              </a:rPr>
              <a:t> и полиморфизм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величина</a:t>
            </a:r>
            <a:r>
              <a:rPr lang="ru-RU" altLang="ru-RU" sz="2400" dirty="0">
                <a:latin typeface="Times New Roman" panose="02020603050405020304" pitchFamily="18" charset="0"/>
              </a:rPr>
              <a:t> – от малой до большой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ядерно-</a:t>
            </a:r>
            <a:r>
              <a:rPr lang="ru-RU" altLang="ru-RU" sz="2400" u="sng" dirty="0" err="1">
                <a:latin typeface="Times New Roman" panose="02020603050405020304" pitchFamily="18" charset="0"/>
              </a:rPr>
              <a:t>цитоплазматич.соотношение</a:t>
            </a:r>
            <a:r>
              <a:rPr lang="ru-RU" altLang="ru-RU" sz="2400" dirty="0">
                <a:latin typeface="Times New Roman" panose="02020603050405020304" pitchFamily="18" charset="0"/>
              </a:rPr>
              <a:t>  - от низкого до высокого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форма ядра</a:t>
            </a:r>
            <a:r>
              <a:rPr lang="ru-RU" altLang="ru-RU" sz="2400" dirty="0">
                <a:latin typeface="Times New Roman" panose="02020603050405020304" pitchFamily="18" charset="0"/>
              </a:rPr>
              <a:t> округлая, </a:t>
            </a:r>
            <a:r>
              <a:rPr lang="ru-RU" altLang="ru-RU" sz="2400" dirty="0" err="1">
                <a:latin typeface="Times New Roman" panose="02020603050405020304" pitchFamily="18" charset="0"/>
              </a:rPr>
              <a:t>моноцитоидная</a:t>
            </a:r>
            <a:r>
              <a:rPr lang="ru-RU" altLang="ru-RU" sz="2400" dirty="0">
                <a:latin typeface="Times New Roman" panose="02020603050405020304" pitchFamily="18" charset="0"/>
              </a:rPr>
              <a:t>, треугольная и др.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строение хроматина</a:t>
            </a:r>
            <a:r>
              <a:rPr lang="ru-RU" altLang="ru-RU" sz="2400" dirty="0">
                <a:latin typeface="Times New Roman" panose="02020603050405020304" pitchFamily="18" charset="0"/>
              </a:rPr>
              <a:t> сглаженное, гомогенное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цвет цитоплазмы</a:t>
            </a:r>
            <a:r>
              <a:rPr lang="ru-RU" altLang="ru-RU" sz="2400" dirty="0">
                <a:latin typeface="Times New Roman" panose="02020603050405020304" pitchFamily="18" charset="0"/>
              </a:rPr>
              <a:t> – от бесцветного до темно-синего; выраженная краевая базофилия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форма клетки</a:t>
            </a:r>
            <a:r>
              <a:rPr lang="ru-RU" altLang="ru-RU" sz="2400" dirty="0">
                <a:latin typeface="Times New Roman" panose="02020603050405020304" pitchFamily="18" charset="0"/>
              </a:rPr>
              <a:t> чаще неправильная с образованием «затеков» между эритроцитами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цитоплазма может содержать </a:t>
            </a:r>
            <a:r>
              <a:rPr lang="ru-RU" altLang="ru-RU" sz="2400" dirty="0" err="1">
                <a:latin typeface="Times New Roman" panose="02020603050405020304" pitchFamily="18" charset="0"/>
              </a:rPr>
              <a:t>азурофильные</a:t>
            </a:r>
            <a:r>
              <a:rPr lang="ru-RU" altLang="ru-RU" sz="2400" dirty="0">
                <a:latin typeface="Times New Roman" panose="02020603050405020304" pitchFamily="18" charset="0"/>
              </a:rPr>
              <a:t> гранулы или вакуоли</a:t>
            </a:r>
          </a:p>
        </p:txBody>
      </p:sp>
    </p:spTree>
    <p:extLst>
      <p:ext uri="{BB962C8B-B14F-4D97-AF65-F5344CB8AC3E}">
        <p14:creationId xmlns:p14="http://schemas.microsoft.com/office/powerpoint/2010/main" val="982299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C00000"/>
                </a:solidFill>
              </a:rPr>
              <a:t>Атипичные </a:t>
            </a:r>
            <a:r>
              <a:rPr lang="ru-RU" altLang="ru-RU" dirty="0" err="1">
                <a:solidFill>
                  <a:srgbClr val="C00000"/>
                </a:solidFill>
              </a:rPr>
              <a:t>мононуклеары</a:t>
            </a:r>
            <a:endParaRPr lang="ru-RU" altLang="ru-RU" dirty="0">
              <a:solidFill>
                <a:srgbClr val="C00000"/>
              </a:solidFill>
            </a:endParaRPr>
          </a:p>
        </p:txBody>
      </p:sp>
      <p:pic>
        <p:nvPicPr>
          <p:cNvPr id="80899" name="Picture 5" descr="ин%20мон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5029200" cy="359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0" name="Picture 8" descr="ин%20мон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05000"/>
            <a:ext cx="30480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 ФСВОК - кратко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262" y="1690689"/>
            <a:ext cx="7995088" cy="45051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Функционирование МСИ «ФСВОК» обеспечивает Ассоциация специалистов некоммерческое партнерство «Центр внешнего контроля качества клинических лабораторных исследований» (АСНП «ЦВКК»), независимая официально признанная Федеральной службой по аккредитации и Федеральным агентством по техническому регулированию и метрологии в качестве Провайдера межлабораторных сличительных испытаний (МСИ) в области исследований, выполняемых в КДЛ организация, осуществляющая эту работу совместно с экспертами, представляющими ведущие научные, практические медицинские и другие организации, главными внештатными специалистами по клинической лабораторной диагностике органов управления здравоохранением субъектов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19078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6202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Атипичные </a:t>
            </a:r>
            <a:r>
              <a:rPr lang="ru-RU" altLang="ru-RU" b="1" dirty="0" err="1">
                <a:solidFill>
                  <a:srgbClr val="C00000"/>
                </a:solidFill>
              </a:rPr>
              <a:t>мононуклеары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5" y="1533525"/>
            <a:ext cx="8137525" cy="48355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dirty="0"/>
              <a:t>В бланке указывается число (%) лимфоцитов, а в дополнительной графе или рядом - % атипичных </a:t>
            </a:r>
            <a:r>
              <a:rPr lang="ru-RU" dirty="0" err="1"/>
              <a:t>мононуклеаров</a:t>
            </a:r>
            <a:r>
              <a:rPr lang="ru-RU" dirty="0"/>
              <a:t> от общего числа лейкоцитов.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dirty="0" err="1"/>
              <a:t>Диагностически</a:t>
            </a:r>
            <a:r>
              <a:rPr lang="ru-RU" dirty="0"/>
              <a:t> значимое число более 10% от всех лейкоцитов.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dirty="0"/>
              <a:t>Появляются при инфекционном мононуклеозе и многих других вирусных инфекциях, онкологических и аутоиммунных заболеваниях.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dirty="0"/>
              <a:t>При инфекционном мононуклеозе количество </a:t>
            </a:r>
            <a:r>
              <a:rPr lang="ru-RU" dirty="0" err="1"/>
              <a:t>мононуклеаров</a:t>
            </a:r>
            <a:r>
              <a:rPr lang="ru-RU" dirty="0"/>
              <a:t> только увеличивается до 14 дня болезни, долго циркулируют, снижается их число медленно.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56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81963" cy="1325563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C00000"/>
                </a:solidFill>
              </a:rPr>
              <a:t>Есть ли у здоровых людей активированные (реактивные) лимфоциты?</a:t>
            </a:r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09838"/>
          </a:xfrm>
        </p:spPr>
        <p:txBody>
          <a:bodyPr/>
          <a:lstStyle/>
          <a:p>
            <a:r>
              <a:rPr lang="ru-RU" altLang="ru-RU" b="1">
                <a:solidFill>
                  <a:srgbClr val="C00000"/>
                </a:solidFill>
              </a:rPr>
              <a:t>ДА!!!</a:t>
            </a:r>
          </a:p>
          <a:p>
            <a:r>
              <a:rPr lang="ru-RU" altLang="ru-RU"/>
              <a:t>У здорового человека их количество составляет </a:t>
            </a:r>
            <a:r>
              <a:rPr lang="ru-RU" altLang="ru-RU" b="1">
                <a:solidFill>
                  <a:srgbClr val="C00000"/>
                </a:solidFill>
              </a:rPr>
              <a:t>до 1/6 </a:t>
            </a:r>
            <a:r>
              <a:rPr lang="ru-RU" altLang="ru-RU"/>
              <a:t>от числа лимфоцитов (≈ до 6%)</a:t>
            </a:r>
          </a:p>
        </p:txBody>
      </p:sp>
      <p:pic>
        <p:nvPicPr>
          <p:cNvPr id="7270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024313"/>
            <a:ext cx="18970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4032250"/>
            <a:ext cx="194786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24313"/>
            <a:ext cx="1801812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61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676" y="365126"/>
            <a:ext cx="7955674" cy="249631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Программа проверки квалификации лабораторий посредством межлабораторных сличений по микроскопическим исследованиям крови человека с использованием микрофотографий, отпечатанных на бумажном носителе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48" y="2944977"/>
            <a:ext cx="7514240" cy="295920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Позволяет повышать квалификацию по распознаванию клеток крови;</a:t>
            </a:r>
          </a:p>
          <a:p>
            <a:r>
              <a:rPr lang="ru-RU" dirty="0"/>
              <a:t>Тренинг в лабораторной диагностики анемий;</a:t>
            </a:r>
          </a:p>
          <a:p>
            <a:r>
              <a:rPr lang="ru-RU" dirty="0"/>
              <a:t>Дополнительная функция – создание банка (атласа) микрофотографий клеток крови, что очень полезно для молодых специалистов и в сложных диагностических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3839472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676" y="365126"/>
            <a:ext cx="7955674" cy="249631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Программа проверки квалификации лабораторий посредством межлабораторных сличений по микроскопическим исследованиям крови человека с использованием микрофотографий, отпечатанных на бумажном носителе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48" y="2944977"/>
            <a:ext cx="7514240" cy="2959209"/>
          </a:xfrm>
        </p:spPr>
        <p:txBody>
          <a:bodyPr/>
          <a:lstStyle/>
          <a:p>
            <a:r>
              <a:rPr lang="ru-RU" dirty="0"/>
              <a:t>Наиболее часто встречающиеся ошибки также в распознавании клеток, характерных для </a:t>
            </a:r>
            <a:r>
              <a:rPr lang="ru-RU" dirty="0" err="1"/>
              <a:t>лимфопролиферативных</a:t>
            </a:r>
            <a:r>
              <a:rPr lang="ru-RU" dirty="0"/>
              <a:t> заболеваний (</a:t>
            </a:r>
            <a:r>
              <a:rPr lang="ru-RU" dirty="0" err="1"/>
              <a:t>пролимфоциты</a:t>
            </a:r>
            <a:r>
              <a:rPr lang="ru-RU" dirty="0"/>
              <a:t> в первую очередь), атипичных </a:t>
            </a:r>
            <a:r>
              <a:rPr lang="ru-RU" dirty="0" err="1"/>
              <a:t>промиелоцитов</a:t>
            </a:r>
            <a:r>
              <a:rPr lang="ru-RU" dirty="0"/>
              <a:t>, </a:t>
            </a:r>
            <a:r>
              <a:rPr lang="ru-RU" dirty="0" err="1"/>
              <a:t>бластов</a:t>
            </a:r>
            <a:r>
              <a:rPr lang="ru-RU" dirty="0"/>
              <a:t>.</a:t>
            </a:r>
          </a:p>
          <a:p>
            <a:r>
              <a:rPr lang="ru-RU" dirty="0"/>
              <a:t>Также ряд ошибок связан с определением различных видов </a:t>
            </a:r>
            <a:r>
              <a:rPr lang="ru-RU" dirty="0" err="1"/>
              <a:t>пойкилоцитов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14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995" y="323193"/>
            <a:ext cx="8028591" cy="2309648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Программа проверки квалификации лабораторий посредством межлабораторных сличений микроскопического исследования крови человека с подсчетом лейкоцитарной формулы, нормобластов и исследованием морфологии эритроцитов с использованием виртуальных препаратов крови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38" y="2971800"/>
            <a:ext cx="7309288" cy="3460531"/>
          </a:xfrm>
        </p:spPr>
        <p:txBody>
          <a:bodyPr>
            <a:normAutofit/>
          </a:bodyPr>
          <a:lstStyle/>
          <a:p>
            <a:r>
              <a:rPr lang="ru-RU" sz="2400" dirty="0"/>
              <a:t>Позволяет эффективно контролировать свою работу при наличии оборудования, которое осуществляет сьемку препаратов и врач КЛД работает большей частью с видеоизображениями клеток.</a:t>
            </a:r>
          </a:p>
          <a:p>
            <a:r>
              <a:rPr lang="ru-RU" sz="2400" dirty="0"/>
              <a:t>Банк препаратов (максимально близких к реальным) с редко встречающимися патологиями;</a:t>
            </a:r>
          </a:p>
          <a:p>
            <a:r>
              <a:rPr lang="ru-RU" sz="2400" dirty="0"/>
              <a:t>Дополнительная подготовка молодых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3430540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995" y="323193"/>
            <a:ext cx="8028591" cy="23096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Программа проверки квалификации лабораторий посредством межлабораторных сличений микроскопического исследования мазков крови человека с подсчетом лейкоцитарной формулы, нормобластов и исследованием морфологии эритроцитов в мазках крови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38" y="2971800"/>
            <a:ext cx="7309288" cy="3460531"/>
          </a:xfrm>
        </p:spPr>
        <p:txBody>
          <a:bodyPr>
            <a:normAutofit/>
          </a:bodyPr>
          <a:lstStyle/>
          <a:p>
            <a:r>
              <a:rPr lang="ru-RU" sz="2400" dirty="0"/>
              <a:t>Позволяет эффективно контролировать свою работу в большинстве лабораторий – максимальное число этапов (фиксация, окраска, </a:t>
            </a:r>
            <a:r>
              <a:rPr lang="ru-RU" sz="2400" dirty="0" err="1"/>
              <a:t>распознование</a:t>
            </a:r>
            <a:r>
              <a:rPr lang="ru-RU" sz="2400" dirty="0"/>
              <a:t> клеток крови) </a:t>
            </a:r>
          </a:p>
          <a:p>
            <a:pPr marL="0" indent="0">
              <a:buNone/>
            </a:pPr>
            <a:r>
              <a:rPr lang="ru-RU" sz="2400" dirty="0"/>
              <a:t>Дополнительно:</a:t>
            </a:r>
          </a:p>
          <a:p>
            <a:r>
              <a:rPr lang="ru-RU" sz="2400" dirty="0"/>
              <a:t>Банк препаратов с редко встречающимися патологиями;</a:t>
            </a:r>
          </a:p>
          <a:p>
            <a:r>
              <a:rPr lang="ru-RU" sz="2400" dirty="0"/>
              <a:t>Данные препараты можно использовать для подготовки молодых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3961712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175"/>
            <a:ext cx="34036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175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" y="1539875"/>
            <a:ext cx="7689850" cy="1071563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solidFill>
                  <a:srgbClr val="74003A"/>
                </a:solidFill>
              </a:rPr>
              <a:t>Спасибо за внимание !</a:t>
            </a:r>
          </a:p>
        </p:txBody>
      </p:sp>
      <p:sp>
        <p:nvSpPr>
          <p:cNvPr id="261125" name="Текст 4"/>
          <p:cNvSpPr>
            <a:spLocks noGrp="1"/>
          </p:cNvSpPr>
          <p:nvPr>
            <p:ph type="body" idx="1"/>
          </p:nvPr>
        </p:nvSpPr>
        <p:spPr>
          <a:xfrm>
            <a:off x="622300" y="2832100"/>
            <a:ext cx="8056563" cy="3332163"/>
          </a:xfrm>
        </p:spPr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4573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11">
            <a:extLst>
              <a:ext uri="{FF2B5EF4-FFF2-40B4-BE49-F238E27FC236}">
                <a16:creationId xmlns:a16="http://schemas.microsoft.com/office/drawing/2014/main" id="{F65163BD-7C7A-467F-A33B-FFAD0412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438"/>
            <a:ext cx="91344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Рисунок 10">
            <a:extLst>
              <a:ext uri="{FF2B5EF4-FFF2-40B4-BE49-F238E27FC236}">
                <a16:creationId xmlns:a16="http://schemas.microsoft.com/office/drawing/2014/main" id="{B7EC84FF-AE58-4DB5-9C88-F10B5082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746125" y="1084263"/>
            <a:ext cx="46085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6DAE3A9-B096-45FE-B7EC-3E79A9C0F05A}"/>
              </a:ext>
            </a:extLst>
          </p:cNvPr>
          <p:cNvSpPr txBox="1"/>
          <p:nvPr/>
        </p:nvSpPr>
        <p:spPr>
          <a:xfrm>
            <a:off x="4467225" y="2205038"/>
            <a:ext cx="3862388" cy="879475"/>
          </a:xfrm>
          <a:prstGeom prst="rect">
            <a:avLst/>
          </a:prstGeom>
        </p:spPr>
        <p:txBody>
          <a:bodyPr lIns="0" tIns="10861" rIns="0" bIns="0">
            <a:spAutoFit/>
          </a:bodyPr>
          <a:lstStyle/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sz="1881" kern="0" spc="-128" dirty="0">
                <a:solidFill>
                  <a:srgbClr val="00B050"/>
                </a:solidFill>
                <a:latin typeface="Arial"/>
                <a:ea typeface="+mj-ea"/>
                <a:cs typeface="Arial"/>
              </a:rPr>
              <a:t>Кафедра Клинической лабораторной диагностики и патологической анатомии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7819B30-A8DF-49A7-B243-630D7882EF36}"/>
              </a:ext>
            </a:extLst>
          </p:cNvPr>
          <p:cNvSpPr txBox="1">
            <a:spLocks/>
          </p:cNvSpPr>
          <p:nvPr/>
        </p:nvSpPr>
        <p:spPr bwMode="auto">
          <a:xfrm>
            <a:off x="360363" y="2473325"/>
            <a:ext cx="3756025" cy="431800"/>
          </a:xfrm>
          <a:prstGeom prst="rect">
            <a:avLst/>
          </a:prstGeom>
          <a:noFill/>
          <a:ln>
            <a:noFill/>
          </a:ln>
        </p:spPr>
        <p:txBody>
          <a:bodyPr lIns="0" tIns="10861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sz="1368" b="1" dirty="0">
                <a:solidFill>
                  <a:srgbClr val="00B050"/>
                </a:solidFill>
              </a:rPr>
              <a:t>Отдел повышения квалификации, ординатуры и образовательных технологий</a:t>
            </a:r>
            <a:endParaRPr lang="ru-RU" sz="1368" kern="0" spc="-128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B69403-25B0-47B4-8011-5480EBCD5233}"/>
              </a:ext>
            </a:extLst>
          </p:cNvPr>
          <p:cNvSpPr txBox="1"/>
          <p:nvPr/>
        </p:nvSpPr>
        <p:spPr>
          <a:xfrm>
            <a:off x="1279524" y="3275013"/>
            <a:ext cx="2716411" cy="3160163"/>
          </a:xfrm>
          <a:prstGeom prst="rect">
            <a:avLst/>
          </a:prstGeom>
        </p:spPr>
        <p:txBody>
          <a:bodyPr wrap="square" lIns="0" tIns="10861" rIns="0" bIns="0">
            <a:spAutoFit/>
          </a:bodyPr>
          <a:lstStyle>
            <a:lvl1pPr marL="17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86"/>
              </a:spcBef>
              <a:defRPr/>
            </a:pPr>
            <a:r>
              <a:rPr lang="ru-RU" altLang="ru-RU" sz="2052" b="1" dirty="0">
                <a:solidFill>
                  <a:srgbClr val="0070C0"/>
                </a:solidFill>
                <a:cs typeface="Calibri" panose="020F0502020204030204" pitchFamily="34" charset="0"/>
              </a:rPr>
              <a:t>(495) 601 91 79</a:t>
            </a:r>
            <a:r>
              <a:rPr lang="ru-RU" sz="2052" b="1" dirty="0">
                <a:solidFill>
                  <a:srgbClr val="0070C0"/>
                </a:solidFill>
              </a:rPr>
              <a:t> ;</a:t>
            </a:r>
            <a:br>
              <a:rPr lang="ru-RU" sz="2052" b="1" dirty="0">
                <a:solidFill>
                  <a:srgbClr val="0070C0"/>
                </a:solidFill>
              </a:rPr>
            </a:br>
            <a:r>
              <a:rPr lang="ru-RU" sz="2052" b="1" dirty="0">
                <a:solidFill>
                  <a:srgbClr val="0070C0"/>
                </a:solidFill>
              </a:rPr>
              <a:t> (495) 491-35-27</a:t>
            </a:r>
            <a:endParaRPr lang="ru-RU" sz="2052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spcBef>
                <a:spcPts val="86"/>
              </a:spcBef>
              <a:defRPr/>
            </a:pPr>
            <a:r>
              <a:rPr lang="ru-RU" altLang="ru-RU" sz="2052" b="1" dirty="0" err="1">
                <a:solidFill>
                  <a:srgbClr val="006FB8"/>
                </a:solidFill>
                <a:cs typeface="Calibri" panose="020F0502020204030204" pitchFamily="34" charset="0"/>
                <a:hlinkClick r:id="rId4"/>
              </a:rPr>
              <a:t>opk@medprofedu.ru</a:t>
            </a:r>
            <a:endParaRPr lang="ru-RU" altLang="ru-RU" sz="2052" dirty="0">
              <a:cs typeface="Calibri" panose="020F0502020204030204" pitchFamily="34" charset="0"/>
            </a:endParaRPr>
          </a:p>
          <a:p>
            <a:pPr eaLnBrk="1" hangingPunct="1">
              <a:spcBef>
                <a:spcPts val="1903"/>
              </a:spcBef>
              <a:defRPr/>
            </a:pPr>
            <a: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  <a:hlinkClick r:id="rId5"/>
              </a:rPr>
              <a:t>www.medprofedu.ru</a:t>
            </a:r>
            <a: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  <a:t>, </a:t>
            </a:r>
            <a:r>
              <a:rPr lang="en-US" altLang="ru-RU" sz="2052" b="1" dirty="0">
                <a:solidFill>
                  <a:srgbClr val="006FB8"/>
                </a:solidFill>
                <a:cs typeface="Calibri" panose="020F0502020204030204" pitchFamily="34" charset="0"/>
                <a:hlinkClick r:id="rId6"/>
              </a:rPr>
              <a:t>www.sdo.medprofedu.ru</a:t>
            </a:r>
            <a:endParaRPr lang="en-US" altLang="ru-RU" sz="2052" b="1" dirty="0">
              <a:solidFill>
                <a:srgbClr val="006FB8"/>
              </a:solidFill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ru-RU" altLang="ru-RU" sz="21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689"/>
              </a:lnSpc>
              <a:defRPr/>
            </a:pPr>
            <a: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  <a:t>Москва, </a:t>
            </a:r>
            <a:b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</a:br>
            <a: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  <a:t>Волоколамское  шоссе, д. 91</a:t>
            </a:r>
            <a:endParaRPr lang="ru-RU" altLang="ru-RU" sz="2052" dirty="0">
              <a:cs typeface="Calibri" panose="020F050202020403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C7E9A24-35F7-4C3A-A932-A0D1ADBAA63A}"/>
              </a:ext>
            </a:extLst>
          </p:cNvPr>
          <p:cNvSpPr txBox="1"/>
          <p:nvPr/>
        </p:nvSpPr>
        <p:spPr>
          <a:xfrm>
            <a:off x="4572000" y="3275013"/>
            <a:ext cx="2382838" cy="2506662"/>
          </a:xfrm>
          <a:prstGeom prst="rect">
            <a:avLst/>
          </a:prstGeom>
        </p:spPr>
        <p:txBody>
          <a:bodyPr lIns="0" tIns="10861" rIns="0" bIns="0">
            <a:spAutoFit/>
          </a:bodyPr>
          <a:lstStyle/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  <a:t>Телефон +7-499-409-23-09 (в том числе </a:t>
            </a:r>
            <a:r>
              <a:rPr lang="ru-RU" altLang="ru-RU" sz="2052" b="1" dirty="0" err="1">
                <a:solidFill>
                  <a:srgbClr val="006FB8"/>
                </a:solidFill>
                <a:cs typeface="Calibri" panose="020F0502020204030204" pitchFamily="34" charset="0"/>
              </a:rPr>
              <a:t>вотсапп</a:t>
            </a:r>
            <a: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  <a:t>)</a:t>
            </a:r>
          </a:p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ru-RU" sz="1026" dirty="0"/>
          </a:p>
          <a:p>
            <a:pPr marL="19550" eaLnBrk="1" fontAlgn="auto" hangingPunct="1">
              <a:spcBef>
                <a:spcPts val="1599"/>
              </a:spcBef>
              <a:spcAft>
                <a:spcPts val="0"/>
              </a:spcAft>
              <a:defRPr/>
            </a:pPr>
            <a:r>
              <a:rPr lang="en-US" altLang="ru-RU" sz="2052" b="1" dirty="0">
                <a:solidFill>
                  <a:srgbClr val="006FB8"/>
                </a:solidFill>
                <a:cs typeface="Calibri" panose="020F0502020204030204" pitchFamily="34" charset="0"/>
                <a:hlinkClick r:id="rId7"/>
              </a:rPr>
              <a:t>email.com</a:t>
            </a:r>
            <a:r>
              <a:rPr lang="ru-RU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  <a:t> </a:t>
            </a:r>
            <a:r>
              <a:rPr lang="en-US" altLang="ru-RU" sz="2052" b="1" dirty="0">
                <a:solidFill>
                  <a:srgbClr val="006FB8"/>
                </a:solidFill>
                <a:cs typeface="Calibri" panose="020F0502020204030204" pitchFamily="34" charset="0"/>
              </a:rPr>
              <a:t>denisova_ov@inbox.ru</a:t>
            </a:r>
            <a:endParaRPr lang="ru-RU" altLang="ru-RU" sz="428" b="1" dirty="0">
              <a:solidFill>
                <a:srgbClr val="006FB8"/>
              </a:solidFill>
              <a:cs typeface="Calibri" panose="020F0502020204030204" pitchFamily="34" charset="0"/>
              <a:hlinkClick r:id="rId5"/>
            </a:endParaRPr>
          </a:p>
          <a:p>
            <a:pPr eaLnBrk="1" hangingPunct="1">
              <a:lnSpc>
                <a:spcPts val="1689"/>
              </a:lnSpc>
              <a:spcAft>
                <a:spcPts val="1026"/>
              </a:spcAft>
              <a:defRPr/>
            </a:pPr>
            <a:endParaRPr lang="ru-RU" altLang="ru-RU" sz="2052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Цель ФСВОК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оказание помощи КДЛ в обеспечении качества выполняемых исследований путем предоставления им информации о правильности результатов исследования контрольных образцов, рекомендаций по устранению источников выявляемых ошибок и совершенствованию используемых методик.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87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Основные разделы ФСВОК: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Программа проверки квалификации лабораторий посредством межлабораторных сличений измерения гемоглобина крови человека</a:t>
            </a:r>
          </a:p>
          <a:p>
            <a:r>
              <a:rPr lang="ru-RU" dirty="0"/>
              <a:t>Программа проверки квалификации лабораторий посредством межлабораторных сличений измерения гематологических показателей крови человека с использованием многопараметровых гематологических анализаторов (без дифференцировки лейкоцитов)</a:t>
            </a:r>
          </a:p>
          <a:p>
            <a:r>
              <a:rPr lang="ru-RU" dirty="0"/>
              <a:t>Программа проверки квалификации лабораторий посредством межлабораторных сличений измерения гематологических показателей крови человека с использованием автоматических анализаторов, дифференцирующих лейкоциты на 3 популяции</a:t>
            </a:r>
          </a:p>
        </p:txBody>
      </p:sp>
    </p:spTree>
    <p:extLst>
      <p:ext uri="{BB962C8B-B14F-4D97-AF65-F5344CB8AC3E}">
        <p14:creationId xmlns:p14="http://schemas.microsoft.com/office/powerpoint/2010/main" val="309546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Основные разделы ФСВОК: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Микроскопия крови  с подсчетом лейкоцитарной формулы, оценкой морфологии эритроцитов в препаратах лабораторий (участников данной программы)</a:t>
            </a:r>
          </a:p>
          <a:p>
            <a:r>
              <a:rPr lang="ru-RU" dirty="0"/>
              <a:t>Программа проверки квалификации лабораторий посредством межлабораторных сличений по микроскопическим исследованиям крови человека с использованием микрофотографий, отпечатанных на бумажном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val="26062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Основные разделы ФСВОК: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Программа проверки квалификации лабораторий посредством межлабораторных сличений микроскопического исследования крови человека с подсчетом лейкоцитарной формулы, нормобластов и исследованием морфологии эритроцитов с использованием виртуальных препаратов крови человека</a:t>
            </a:r>
          </a:p>
          <a:p>
            <a:r>
              <a:rPr lang="ru-RU" dirty="0"/>
              <a:t>Программа проверки квалификации лабораторий посредством межлабораторных сличений микроскопического исследования мазков крови человека с подсчетом лейкоцитарной формулы, нормобластов и исследованием морфологии эритроцитов в мазках крови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31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Раздел «МИКРОСКОПИЯ КРОВИ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С ПОДСЧЕТОМ ЛЕЙКОЦИТАРНОЙ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ФОРМУЛЫ» (препараты лаборатории)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262" y="2033753"/>
            <a:ext cx="8316310" cy="455623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течение месяца после получения посылки отберите шесть рутинных препаратов крови разных пациентов: три препарата с преимущественной патологией лейкоцитарного ростка и три – с патологией </a:t>
            </a:r>
            <a:r>
              <a:rPr lang="ru-RU" dirty="0" err="1"/>
              <a:t>эритроидного</a:t>
            </a:r>
            <a:r>
              <a:rPr lang="ru-RU" dirty="0"/>
              <a:t>. </a:t>
            </a:r>
          </a:p>
          <a:p>
            <a:r>
              <a:rPr lang="ru-RU" dirty="0"/>
              <a:t>Препараты должны быть очищены от иммерсионного масла. </a:t>
            </a:r>
          </a:p>
          <a:p>
            <a:r>
              <a:rPr lang="ru-RU" dirty="0"/>
              <a:t>Наклейте на каждый из шести отобранных препаратов этикетки с номерами от 1 до 6. </a:t>
            </a:r>
          </a:p>
          <a:p>
            <a:r>
              <a:rPr lang="ru-RU" dirty="0"/>
              <a:t>Заполните форму </a:t>
            </a:r>
            <a:r>
              <a:rPr lang="ru-RU" dirty="0" err="1"/>
              <a:t>ЛФлаб</a:t>
            </a:r>
            <a:r>
              <a:rPr lang="ru-RU" dirty="0"/>
              <a:t> (приложение к Инструкции): – укажите в таблице на стр. 1 краткую клиническую информацию о пациентах (при наличии), кровь которых была использована для приготовления препаратов; – отметьте числа, соответствующие Вашей методике приготовления препаратов крови и подсчета в них лейкоцитарной формулы; – для каждого препарата укажите в соответствующей графе таблицы на стр. 2 общее число просчитанных в препарате лейкоцитов, результаты подсчета лейкоцитарной формулы, выраженные в процентных долях разных видов лейкоцитов, и число нормобластов (на 100 лейкоцитов); – на стр. 3 отметьте числа, соответствующие найденным в каждом препарате видам эритроцитов;</a:t>
            </a:r>
          </a:p>
          <a:p>
            <a:r>
              <a:rPr lang="ru-RU" dirty="0"/>
              <a:t> сообщите, вернуть или не возвращать препараты в лабораторию, отметив соответствующий прямоугольник на стр. 3, укажите дату заполнения формы</a:t>
            </a:r>
          </a:p>
        </p:txBody>
      </p:sp>
    </p:spTree>
    <p:extLst>
      <p:ext uri="{BB962C8B-B14F-4D97-AF65-F5344CB8AC3E}">
        <p14:creationId xmlns:p14="http://schemas.microsoft.com/office/powerpoint/2010/main" val="508720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2312</Words>
  <Application>Microsoft Office PowerPoint</Application>
  <PresentationFormat>Экран (4:3)</PresentationFormat>
  <Paragraphs>199</Paragraphs>
  <Slides>47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Тема Office</vt:lpstr>
      <vt:lpstr>Оформление по умолчанию</vt:lpstr>
      <vt:lpstr>1_Оформление по умолчанию</vt:lpstr>
      <vt:lpstr>Формула</vt:lpstr>
      <vt:lpstr>Презентация PowerPoint</vt:lpstr>
      <vt:lpstr>Методы контроля качества в гематологии. Особенности. Внешний контроль качества в лабораторной гематологии, </vt:lpstr>
      <vt:lpstr>Почему КДЛ должны участвовать в системе внешнего контроля качества?</vt:lpstr>
      <vt:lpstr>О ФСВОК - кратко</vt:lpstr>
      <vt:lpstr>Цель ФСВОК</vt:lpstr>
      <vt:lpstr>Основные разделы ФСВОК:</vt:lpstr>
      <vt:lpstr>Основные разделы ФСВОК:</vt:lpstr>
      <vt:lpstr>Основные разделы ФСВОК:</vt:lpstr>
      <vt:lpstr>Раздел «МИКРОСКОПИЯ КРОВИ С ПОДСЧЕТОМ ЛЕЙКОЦИТАРНОЙ ФОРМУЛЫ» (препараты лаборатории)</vt:lpstr>
      <vt:lpstr>Раздел «МИКРОСКОПИЯ КРОВИ С ПОДСЧЕТОМ ЛЕЙКОЦИТАРНОЙ ФОРМУЛЫ» (препараты лаборатории)</vt:lpstr>
      <vt:lpstr>Качество препаратов (наиболее часто встречающиеся ошибки)</vt:lpstr>
      <vt:lpstr>Какие же требования предъявляются к этапу приготовления препаратов (мазков) периферической крови? </vt:lpstr>
      <vt:lpstr>Предметные стекла </vt:lpstr>
      <vt:lpstr>Подготовка стекол к работе:</vt:lpstr>
      <vt:lpstr>Техника приготовления мазков.</vt:lpstr>
      <vt:lpstr>Техника приготовления мазков.</vt:lpstr>
      <vt:lpstr>Качество препаратов (наиболее часто встречающиеся ошибки)</vt:lpstr>
      <vt:lpstr>Качество препаратов (наиболее часто встречающиеся ошибки)</vt:lpstr>
      <vt:lpstr>Фиксация мазков крови.</vt:lpstr>
      <vt:lpstr>Окраска мазков крови.</vt:lpstr>
      <vt:lpstr>Компоненты красителей:</vt:lpstr>
      <vt:lpstr>Тинкториальные свойства клеток:</vt:lpstr>
      <vt:lpstr>Окраска мазков периферической крови:</vt:lpstr>
      <vt:lpstr>Приготовление фосфатного буфера (смесь Вейзе, рН – 7,4÷7,5).</vt:lpstr>
      <vt:lpstr>Квалификация специалиста Выявленные проблемы.</vt:lpstr>
      <vt:lpstr>Рекомендованные методы подсчета лейкоцитарной формулы:</vt:lpstr>
      <vt:lpstr>Квалификация специалиста Выявленные проблемы.</vt:lpstr>
      <vt:lpstr>Квалификация специалиста Выявленные проблемы.</vt:lpstr>
      <vt:lpstr>Бласт:</vt:lpstr>
      <vt:lpstr>Бласты (№3, 6)</vt:lpstr>
      <vt:lpstr>Морфология бласто при М3 варианте (остром промиелоцитарном лейкозе и его атипичном варианте М3v) </vt:lpstr>
      <vt:lpstr>Бласты. Острый промиелоцитарный лейкоз</vt:lpstr>
      <vt:lpstr>Почему врач КЛД должен распознавать атипичные промиелоциты?</vt:lpstr>
      <vt:lpstr>Рекомендации</vt:lpstr>
      <vt:lpstr>Подозрение на ОПЛ</vt:lpstr>
      <vt:lpstr>Пролимфоцит</vt:lpstr>
      <vt:lpstr>Пролимфоциты (№2,3,4,5)</vt:lpstr>
      <vt:lpstr>Морфология атипичных мононуклеаров (активированных лимфоцитов, реактивных лимфоцитов)</vt:lpstr>
      <vt:lpstr>Атипичные мононуклеары</vt:lpstr>
      <vt:lpstr>Атипичные мононуклеары</vt:lpstr>
      <vt:lpstr>Есть ли у здоровых людей активированные (реактивные) лимфоциты?</vt:lpstr>
      <vt:lpstr>Программа проверки квалификации лабораторий посредством межлабораторных сличений по микроскопическим исследованиям крови человека с использованием микрофотографий, отпечатанных на бумажном носителе </vt:lpstr>
      <vt:lpstr>Программа проверки квалификации лабораторий посредством межлабораторных сличений по микроскопическим исследованиям крови человека с использованием микрофотографий, отпечатанных на бумажном носителе </vt:lpstr>
      <vt:lpstr>Программа проверки квалификации лабораторий посредством межлабораторных сличений микроскопического исследования крови человека с подсчетом лейкоцитарной формулы, нормобластов и исследованием морфологии эритроцитов с использованием виртуальных препаратов крови человека</vt:lpstr>
      <vt:lpstr>Программа проверки квалификации лабораторий посредством межлабораторных сличений микроскопического исследования мазков крови человека с подсчетом лейкоцитарной формулы, нормобластов и исследованием морфологии эритроцитов в мазках крови человека</vt:lpstr>
      <vt:lpstr>Спасибо за внимание 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Внешний контроль качества в лабораторной гематологии</dc:title>
  <dc:creator>Nataliya</dc:creator>
  <cp:lastModifiedBy>Ольга Денисова</cp:lastModifiedBy>
  <cp:revision>24</cp:revision>
  <dcterms:created xsi:type="dcterms:W3CDTF">2017-03-12T17:50:59Z</dcterms:created>
  <dcterms:modified xsi:type="dcterms:W3CDTF">2023-01-28T19:18:11Z</dcterms:modified>
  <cp:contentStatus/>
</cp:coreProperties>
</file>