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6" r:id="rId2"/>
    <p:sldId id="303" r:id="rId3"/>
    <p:sldId id="346" r:id="rId4"/>
    <p:sldId id="257" r:id="rId5"/>
    <p:sldId id="258" r:id="rId6"/>
    <p:sldId id="260" r:id="rId7"/>
    <p:sldId id="261" r:id="rId8"/>
    <p:sldId id="345" r:id="rId9"/>
    <p:sldId id="304" r:id="rId10"/>
    <p:sldId id="262" r:id="rId11"/>
    <p:sldId id="306" r:id="rId12"/>
    <p:sldId id="263" r:id="rId13"/>
    <p:sldId id="286" r:id="rId14"/>
    <p:sldId id="264" r:id="rId15"/>
    <p:sldId id="265" r:id="rId16"/>
    <p:sldId id="266" r:id="rId17"/>
    <p:sldId id="267" r:id="rId18"/>
    <p:sldId id="268" r:id="rId19"/>
    <p:sldId id="354" r:id="rId20"/>
    <p:sldId id="355" r:id="rId21"/>
    <p:sldId id="348" r:id="rId22"/>
    <p:sldId id="270" r:id="rId23"/>
    <p:sldId id="343" r:id="rId24"/>
    <p:sldId id="337" r:id="rId25"/>
    <p:sldId id="356" r:id="rId26"/>
    <p:sldId id="333" r:id="rId27"/>
    <p:sldId id="339" r:id="rId28"/>
    <p:sldId id="334" r:id="rId29"/>
    <p:sldId id="338" r:id="rId30"/>
    <p:sldId id="340" r:id="rId31"/>
    <p:sldId id="344" r:id="rId32"/>
    <p:sldId id="350" r:id="rId33"/>
    <p:sldId id="351" r:id="rId34"/>
    <p:sldId id="336" r:id="rId35"/>
    <p:sldId id="283" r:id="rId36"/>
    <p:sldId id="310" r:id="rId37"/>
    <p:sldId id="349" r:id="rId38"/>
    <p:sldId id="347" r:id="rId39"/>
    <p:sldId id="284" r:id="rId40"/>
    <p:sldId id="323" r:id="rId41"/>
    <p:sldId id="324" r:id="rId42"/>
    <p:sldId id="285" r:id="rId43"/>
    <p:sldId id="299" r:id="rId44"/>
    <p:sldId id="300" r:id="rId45"/>
    <p:sldId id="301" r:id="rId46"/>
    <p:sldId id="311" r:id="rId47"/>
    <p:sldId id="312" r:id="rId48"/>
    <p:sldId id="313" r:id="rId49"/>
    <p:sldId id="314" r:id="rId50"/>
    <p:sldId id="315" r:id="rId51"/>
    <p:sldId id="316" r:id="rId52"/>
    <p:sldId id="317" r:id="rId53"/>
    <p:sldId id="320" r:id="rId54"/>
    <p:sldId id="319" r:id="rId55"/>
    <p:sldId id="341" r:id="rId56"/>
    <p:sldId id="342" r:id="rId57"/>
    <p:sldId id="352" r:id="rId58"/>
    <p:sldId id="330" r:id="rId59"/>
    <p:sldId id="331" r:id="rId60"/>
    <p:sldId id="353" r:id="rId61"/>
    <p:sldId id="302" r:id="rId6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76"/>
  </p:normalViewPr>
  <p:slideViewPr>
    <p:cSldViewPr>
      <p:cViewPr varScale="1">
        <p:scale>
          <a:sx n="106" d="100"/>
          <a:sy n="106" d="100"/>
        </p:scale>
        <p:origin x="180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8BC7AC-507D-427E-BBFC-A2D1E5463CDC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33E306-E807-4716-93F5-8B735757A5F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58CA296-E3BD-41F2-8221-B7AF476AD103}" type="slidenum">
              <a:rPr lang="ru-RU"/>
              <a:pPr/>
              <a:t>19</a:t>
            </a:fld>
            <a:endParaRPr lang="ru-RU"/>
          </a:p>
        </p:txBody>
      </p:sp>
      <p:sp>
        <p:nvSpPr>
          <p:cNvPr id="40961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67900A4-3C29-47BC-8C4E-8E76EBE03ACA}" type="slidenum">
              <a:rPr lang="ru-RU"/>
              <a:pPr/>
              <a:t>20</a:t>
            </a:fld>
            <a:endParaRPr lang="ru-RU"/>
          </a:p>
        </p:txBody>
      </p:sp>
      <p:sp>
        <p:nvSpPr>
          <p:cNvPr id="4198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FDDB20-78A7-49ED-AE02-8C4E68AD84F8}" type="slidenum">
              <a:rPr lang="ru-RU"/>
              <a:pPr/>
              <a:t>25</a:t>
            </a:fld>
            <a:endParaRPr lang="ru-RU"/>
          </a:p>
        </p:txBody>
      </p:sp>
      <p:sp>
        <p:nvSpPr>
          <p:cNvPr id="47105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95325"/>
            <a:ext cx="4568825" cy="3427413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Rectangle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512" y="4343230"/>
            <a:ext cx="5486976" cy="4115139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554E37-BB42-410D-B498-6C18A7EA9D23}" type="datetimeFigureOut">
              <a:rPr lang="ru-RU" smtClean="0"/>
              <a:pPr/>
              <a:t>07.04.2024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054E4D-2F93-4036-BB65-23CFFE47CA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domashniy.ru/article/moda_i_krasota/zdorovie/solyarij_za_i_protiv.html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tolen.com/index.php?option=com_content&amp;task=view&amp;id=460" TargetMode="External"/><Relationship Id="rId2" Type="http://schemas.openxmlformats.org/officeDocument/2006/relationships/hyperlink" Target="http://www.etolen.com/index.php?option=com_content&amp;task=view&amp;id=508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«Витамин </a:t>
            </a:r>
            <a:r>
              <a:rPr lang="en-US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 </a:t>
            </a:r>
            <a: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в гериатрии»</a:t>
            </a:r>
            <a:br>
              <a:rPr lang="ru-RU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endParaRPr lang="ru-RU" b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b="1" dirty="0" err="1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Носкова</a:t>
            </a:r>
            <a:r>
              <a:rPr lang="ru-RU" b="1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И.С.</a:t>
            </a:r>
          </a:p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735637"/>
            <a:ext cx="18954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e-BY" sz="2800" b="1" dirty="0">
                <a:solidFill>
                  <a:srgbClr val="00B050"/>
                </a:solidFill>
                <a:latin typeface="Arial Black" pitchFamily="34" charset="0"/>
                <a:ea typeface="Times New Roman"/>
                <a:cs typeface="Times New Roman"/>
              </a:rPr>
              <a:t>Витамин D играет важную роль при развитии сердечно-сосудистых заболеваний</a:t>
            </a:r>
            <a:endParaRPr lang="ru-RU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be-BY" dirty="0">
                <a:latin typeface="Tahoma"/>
                <a:ea typeface="Times New Roman"/>
                <a:cs typeface="Times New Roman"/>
              </a:rPr>
              <a:t>Современные клинические исследования доказали, что гиповитаминоз D считается фактором риска развития атеросклероза. Достоверно показано, что при этом происходит изменение сосудистых гладкомышечных клеток, развивается эндотелиальная дисфункция, возрастает скорость перикисного окисления липидов и воспаления. </a:t>
            </a:r>
            <a:endParaRPr lang="ru-RU" sz="2800" dirty="0">
              <a:ea typeface="Times New Roman"/>
              <a:cs typeface="Times New Roman"/>
            </a:endParaRPr>
          </a:p>
          <a:p>
            <a:pPr algn="just">
              <a:lnSpc>
                <a:spcPct val="120000"/>
              </a:lnSpc>
            </a:pPr>
            <a:r>
              <a:rPr lang="be-BY" dirty="0">
                <a:latin typeface="Tahoma"/>
                <a:ea typeface="Times New Roman"/>
              </a:rPr>
              <a:t>Есть данные, подтверждающие влияние витамина D на течение гипертонической болезни, в частности, добавление витамина D в схемы лечения при артериальной гипертензии приводит к более значительному снижению систолического артериального давления и улучшению функции левого желудочка. </a:t>
            </a:r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Витамин Д и атеросклероз – модель на мышах</a:t>
            </a:r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Блок рецепторов витамина Д у мышей:</a:t>
            </a:r>
          </a:p>
          <a:p>
            <a:r>
              <a:rPr lang="ru-RU" dirty="0"/>
              <a:t>ускорение развития атеросклероза;</a:t>
            </a:r>
          </a:p>
          <a:p>
            <a:r>
              <a:rPr lang="ru-RU" dirty="0"/>
              <a:t>повышение воспалительной активности; </a:t>
            </a:r>
          </a:p>
          <a:p>
            <a:r>
              <a:rPr lang="ru-RU" dirty="0"/>
              <a:t>повышение уровня </a:t>
            </a:r>
            <a:r>
              <a:rPr lang="ru-RU" dirty="0" err="1"/>
              <a:t>паратгормона</a:t>
            </a:r>
            <a:r>
              <a:rPr lang="ru-RU" dirty="0"/>
              <a:t>.</a:t>
            </a:r>
          </a:p>
          <a:p>
            <a:pPr>
              <a:buNone/>
            </a:pPr>
            <a:r>
              <a:rPr lang="ru-RU" dirty="0"/>
              <a:t> 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Добавление витамина Д:</a:t>
            </a:r>
          </a:p>
          <a:p>
            <a:r>
              <a:rPr lang="ru-RU" dirty="0" err="1"/>
              <a:t>антиатеросклеротический</a:t>
            </a:r>
            <a:r>
              <a:rPr lang="ru-RU" dirty="0"/>
              <a:t> эффект;</a:t>
            </a:r>
          </a:p>
          <a:p>
            <a:r>
              <a:rPr lang="ru-RU" dirty="0"/>
              <a:t>противовоспалительный эффект;</a:t>
            </a:r>
          </a:p>
          <a:p>
            <a:r>
              <a:rPr lang="ru-RU" dirty="0" err="1"/>
              <a:t>кардиопротекторный</a:t>
            </a:r>
            <a:r>
              <a:rPr lang="ru-RU" dirty="0"/>
              <a:t> эффект;</a:t>
            </a:r>
          </a:p>
          <a:p>
            <a:r>
              <a:rPr lang="ru-RU" dirty="0"/>
              <a:t>подавление уровня </a:t>
            </a:r>
            <a:r>
              <a:rPr lang="ru-RU" dirty="0" err="1"/>
              <a:t>паратгормона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7431" y="2852936"/>
            <a:ext cx="3106569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b="1" dirty="0">
                <a:solidFill>
                  <a:srgbClr val="00B050"/>
                </a:solidFill>
                <a:latin typeface="Arial Black" pitchFamily="34" charset="0"/>
                <a:ea typeface="Times New Roman"/>
                <a:cs typeface="Times New Roman"/>
              </a:rPr>
              <a:t>Витамин D в регуляции деятельности иммунной системы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ahoma"/>
                <a:ea typeface="Times New Roman"/>
                <a:cs typeface="Times New Roman"/>
              </a:rPr>
              <a:t>О з</a:t>
            </a:r>
            <a:r>
              <a:rPr lang="be-BY" dirty="0">
                <a:latin typeface="Tahoma"/>
                <a:ea typeface="Times New Roman"/>
                <a:cs typeface="Times New Roman"/>
              </a:rPr>
              <a:t>начени</a:t>
            </a:r>
            <a:r>
              <a:rPr lang="ru-RU" dirty="0">
                <a:latin typeface="Tahoma"/>
                <a:ea typeface="Times New Roman"/>
                <a:cs typeface="Times New Roman"/>
              </a:rPr>
              <a:t>и</a:t>
            </a:r>
            <a:r>
              <a:rPr lang="be-BY" dirty="0">
                <a:latin typeface="Tahoma"/>
                <a:ea typeface="Times New Roman"/>
                <a:cs typeface="Times New Roman"/>
              </a:rPr>
              <a:t> впервые </a:t>
            </a:r>
            <a:r>
              <a:rPr lang="ru-RU" dirty="0">
                <a:latin typeface="Tahoma"/>
                <a:ea typeface="Times New Roman"/>
                <a:cs typeface="Times New Roman"/>
              </a:rPr>
              <a:t>стали говорить </a:t>
            </a:r>
            <a:r>
              <a:rPr lang="be-BY" dirty="0">
                <a:latin typeface="Tahoma"/>
                <a:ea typeface="Times New Roman"/>
                <a:cs typeface="Times New Roman"/>
              </a:rPr>
              <a:t>после идентификации рецепторов витамина D (VDR) в лимфоцитах. На сегодняшний день известно, что большинство органов и клет</a:t>
            </a:r>
            <a:r>
              <a:rPr lang="ru-RU" dirty="0">
                <a:latin typeface="Tahoma"/>
                <a:ea typeface="Times New Roman"/>
                <a:cs typeface="Times New Roman"/>
              </a:rPr>
              <a:t>о</a:t>
            </a:r>
            <a:r>
              <a:rPr lang="be-BY" dirty="0">
                <a:latin typeface="Tahoma"/>
                <a:ea typeface="Times New Roman"/>
                <a:cs typeface="Times New Roman"/>
              </a:rPr>
              <a:t>к иммунной системы имеют рецепторы витамина D. VDR были найдены не только в тканях, участвующих в гомеостазе кальция, но и в мононуклеарах, дендритных клетках, лимфоцитах. В последние годы подтверждается тот факт, что гиповитаминоз витамина Д является одним из важных факторов в развитии аутоиммунных заболеваний.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0266"/>
          </a:xfrm>
        </p:spPr>
        <p:txBody>
          <a:bodyPr>
            <a:noAutofit/>
          </a:bodyPr>
          <a:lstStyle/>
          <a:p>
            <a:pPr algn="just"/>
            <a:r>
              <a:rPr lang="ru-RU" sz="2800" b="1" dirty="0">
                <a:latin typeface="+mn-lt"/>
              </a:rPr>
              <a:t>Витамин D3 значим для иммунной системы модуляцией и метаболизмом костной ткани, значим в превентивной гериатрии (антивозрастной медицине)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2" y="2276872"/>
            <a:ext cx="7999038" cy="3740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669237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Роль витамина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D</a:t>
            </a:r>
            <a:r>
              <a:rPr lang="be-BY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 в патогенезе всех типов сахарного диабета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dirty="0">
                <a:ea typeface="Times New Roman"/>
                <a:cs typeface="Times New Roman"/>
              </a:rPr>
              <a:t>Было показано, что лица с диабетом первого и второго типа имеют более высокий уровень гиповитаминоза D, по сравнению со здоровыми. Клинические исследования подтвердили также, что гиповитаминоз D является фактором риска развития резистентности к инсулину независимо от наличия ожирения.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Витамин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D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 при бронхиальной астме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ru-RU" sz="2800" dirty="0">
                <a:latin typeface="Tahoma"/>
                <a:ea typeface="Times New Roman"/>
                <a:cs typeface="Times New Roman"/>
              </a:rPr>
              <a:t>С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ниж</a:t>
            </a:r>
            <a:r>
              <a:rPr lang="ru-RU" sz="2800" dirty="0" err="1">
                <a:latin typeface="Tahoma"/>
                <a:ea typeface="Times New Roman"/>
                <a:cs typeface="Times New Roman"/>
              </a:rPr>
              <a:t>ает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 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 активност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ь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 воспалительных реакций, уменьш</a:t>
            </a:r>
            <a:r>
              <a:rPr lang="ru-RU" sz="2800" dirty="0" err="1">
                <a:latin typeface="Tahoma"/>
                <a:ea typeface="Times New Roman"/>
                <a:cs typeface="Times New Roman"/>
              </a:rPr>
              <a:t>ает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 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процесс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ы 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 гиперплазии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,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  повыш</a:t>
            </a:r>
            <a:r>
              <a:rPr lang="ru-RU" sz="2800" dirty="0" err="1">
                <a:latin typeface="Tahoma"/>
                <a:ea typeface="Times New Roman"/>
                <a:cs typeface="Times New Roman"/>
              </a:rPr>
              <a:t>ает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 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чувствительност</a:t>
            </a:r>
            <a:r>
              <a:rPr lang="ru-RU" sz="2800" dirty="0">
                <a:latin typeface="Tahoma"/>
                <a:ea typeface="Times New Roman"/>
                <a:cs typeface="Times New Roman"/>
              </a:rPr>
              <a:t>ь</a:t>
            </a:r>
            <a:r>
              <a:rPr lang="be-BY" sz="2800" dirty="0">
                <a:latin typeface="Tahoma"/>
                <a:ea typeface="Times New Roman"/>
                <a:cs typeface="Times New Roman"/>
              </a:rPr>
              <a:t> к воздействию экзогенных стероидов.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Витамин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</a:rPr>
              <a:t>D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при онкологической патологии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dirty="0">
                <a:latin typeface="Tahoma"/>
                <a:ea typeface="Times New Roman"/>
                <a:cs typeface="Times New Roman"/>
              </a:rPr>
              <a:t>Выявлено также, что рецепторный статус VDR может быть прогностическим маркером при раке легкого. Существует высокая распространенность дефицита витамина Д у пациентов с болезнями легочной интестициальной ткани, и это связано со снижением функции легких. 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dirty="0">
                <a:latin typeface="Tahoma"/>
                <a:ea typeface="Times New Roman"/>
                <a:cs typeface="Times New Roman"/>
              </a:rPr>
              <a:t>Дефицит витамина Д способствует развитию легочного фиброза. Выявлено, что витамин Д тормозит профиброзный фенотип легочных фибробластов и эпителиальных клеток. </a:t>
            </a:r>
            <a:endParaRPr lang="ru-RU" sz="2800" dirty="0">
              <a:ea typeface="Times New Roman"/>
              <a:cs typeface="Times New Roman"/>
            </a:endParaRPr>
          </a:p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dirty="0">
                <a:latin typeface="Tahoma"/>
                <a:ea typeface="Times New Roman"/>
                <a:cs typeface="Times New Roman"/>
              </a:rPr>
              <a:t>На современном этапе ряд исследований подтверждают роль витамина D в качестве профилактического и лечебного средства в онкологии. Так, в ряде рандомизированных исследований доказано, что прием витамина D уменьшает прогрессирование меланомы.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Витамин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</a:rPr>
              <a:t>D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при онкологической патологии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lnSpc>
                <a:spcPct val="150000"/>
              </a:lnSpc>
              <a:spcAft>
                <a:spcPts val="0"/>
              </a:spcAft>
            </a:pPr>
            <a:r>
              <a:rPr lang="be-BY" dirty="0">
                <a:latin typeface="Tahoma"/>
                <a:ea typeface="Times New Roman"/>
                <a:cs typeface="Times New Roman"/>
              </a:rPr>
              <a:t>Эпидемиологические данные свидетельствуют о том, что низкий уровень витамина D может играть определенную роль в возникновении и прогрессировании рака молочной железы, легких, толстой кишки, и рака предстательной железы. Кальцитриол обладает сильным антипролиферативным действием в простате, молочной железе, толстой кишке, при раке легких, а также лимфатической системы, лейкемии, миеломе. 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Витамин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</a:rPr>
              <a:t>D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 в профилактике синдрома старческой астении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be-BY" dirty="0">
                <a:ea typeface="Times New Roman"/>
              </a:rPr>
              <a:t>В частности, добавление препаратов и продуктов, содержащих витамин D в рацион показало улучшение работы мышц, повышение нервно-мышечной или нейропротекторной функции, что важно для снижения частоты падений и переломов, особенно в старшем возрасте.</a:t>
            </a:r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ru-RU" sz="2800" dirty="0">
                <a:solidFill>
                  <a:srgbClr val="00B050"/>
                </a:solidFill>
                <a:latin typeface="Arial Black" pitchFamily="34" charset="0"/>
              </a:rPr>
              <a:t>Положительный эффект на активность и деятельность головного мозга</a:t>
            </a:r>
            <a:endParaRPr lang="en-US" sz="28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>
                <a:solidFill>
                  <a:srgbClr val="000000"/>
                </a:solidFill>
                <a:latin typeface="Trebuchet MS" charset="0"/>
              </a:rPr>
              <a:t>В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итамин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D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принимает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активное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участие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функционировании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мозга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с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помощью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ядерных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рецепторов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для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витамина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D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находящихся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нейронах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глиальных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клетках</a:t>
            </a:r>
            <a:endParaRPr lang="ru-RU" dirty="0"/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2915816" y="4077072"/>
            <a:ext cx="5883207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>
                <a:solidFill>
                  <a:srgbClr val="00B050"/>
                </a:solidFill>
                <a:latin typeface="Arial Black" pitchFamily="34" charset="0"/>
              </a:rPr>
              <a:t>Введение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Витамин </a:t>
            </a:r>
            <a:r>
              <a:rPr lang="en-US" dirty="0"/>
              <a:t>D </a:t>
            </a:r>
            <a:r>
              <a:rPr lang="ru-RU" dirty="0"/>
              <a:t>один из ключевых факторов развития и сохранения здоровой костной ткани в течение всей жизни человека;</a:t>
            </a:r>
            <a:endParaRPr lang="en-US" dirty="0"/>
          </a:p>
          <a:p>
            <a:pPr algn="just"/>
            <a:r>
              <a:rPr lang="ru-RU" dirty="0"/>
              <a:t>В настоящее время от 30 % до 50 % населения подвержены риску дефицита витамина D в Европе и в США;</a:t>
            </a:r>
          </a:p>
          <a:p>
            <a:pPr algn="just"/>
            <a:r>
              <a:rPr lang="ru-RU" dirty="0"/>
              <a:t>Снижение концентрации витамина D ниже 30 </a:t>
            </a:r>
            <a:r>
              <a:rPr lang="ru-RU" dirty="0" err="1"/>
              <a:t>нмоль</a:t>
            </a:r>
            <a:r>
              <a:rPr lang="ru-RU" dirty="0"/>
              <a:t>/л (12ng/мл) приводит к снижению мышечной силы;</a:t>
            </a:r>
          </a:p>
          <a:p>
            <a:pPr algn="just"/>
            <a:r>
              <a:rPr lang="ru-RU" dirty="0"/>
              <a:t>Витамин D снижает риск развития синдрома падений у пожилых людей более чем на 20 %.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3600" b="1" dirty="0" err="1">
                <a:solidFill>
                  <a:srgbClr val="00B050"/>
                </a:solidFill>
                <a:latin typeface="Arial Black" pitchFamily="34" charset="0"/>
              </a:rPr>
              <a:t>Витамин</a:t>
            </a:r>
            <a:r>
              <a:rPr lang="en-US" sz="3600" b="1" dirty="0">
                <a:solidFill>
                  <a:srgbClr val="00B050"/>
                </a:solidFill>
                <a:latin typeface="Arial Black" pitchFamily="34" charset="0"/>
              </a:rPr>
              <a:t> Д и </a:t>
            </a:r>
            <a:r>
              <a:rPr lang="en-US" sz="3600" b="1" dirty="0" err="1">
                <a:solidFill>
                  <a:srgbClr val="00B050"/>
                </a:solidFill>
                <a:latin typeface="Arial Black" pitchFamily="34" charset="0"/>
              </a:rPr>
              <a:t>мозг</a:t>
            </a:r>
            <a:endParaRPr lang="en-US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457200" y="1268760"/>
            <a:ext cx="5915000" cy="4857403"/>
          </a:xfrm>
        </p:spPr>
        <p:txBody>
          <a:bodyPr>
            <a:normAutofit fontScale="77500" lnSpcReduction="20000"/>
          </a:bodyPr>
          <a:lstStyle/>
          <a:p>
            <a:pPr indent="-341313">
              <a:lnSpc>
                <a:spcPct val="90000"/>
              </a:lnSpc>
              <a:spcBef>
                <a:spcPts val="1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ru-RU" dirty="0">
              <a:solidFill>
                <a:srgbClr val="000000"/>
              </a:solidFill>
              <a:latin typeface="Trebuchet MS" charset="0"/>
            </a:endParaRPr>
          </a:p>
          <a:p>
            <a:pPr indent="-341313">
              <a:lnSpc>
                <a:spcPct val="90000"/>
              </a:lnSpc>
              <a:spcBef>
                <a:spcPts val="1000"/>
              </a:spcBef>
              <a:buClr>
                <a:srgbClr val="FF3300"/>
              </a:buClr>
              <a:buSzPct val="120000"/>
              <a:buFont typeface="Wingdings" pitchFamily="2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Позитивное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влияние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на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сезонные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смены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настроения</a:t>
            </a:r>
            <a:endParaRPr lang="en-US" dirty="0">
              <a:solidFill>
                <a:srgbClr val="000000"/>
              </a:solidFill>
              <a:latin typeface="Trebuchet MS" charset="0"/>
            </a:endParaRPr>
          </a:p>
          <a:p>
            <a:pPr indent="-341313">
              <a:lnSpc>
                <a:spcPct val="90000"/>
              </a:lnSpc>
              <a:spcBef>
                <a:spcPts val="1000"/>
              </a:spcBef>
              <a:buClr>
                <a:srgbClr val="FF3300"/>
              </a:buClr>
              <a:buSzPct val="12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Перепады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настроения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могут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быть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очень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серьезными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зависеть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от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сезона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широты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солнца</a:t>
            </a:r>
            <a:endParaRPr lang="en-US" dirty="0">
              <a:solidFill>
                <a:srgbClr val="000000"/>
              </a:solidFill>
              <a:latin typeface="Trebuchet MS" charset="0"/>
            </a:endParaRPr>
          </a:p>
          <a:p>
            <a:pPr indent="-341313">
              <a:lnSpc>
                <a:spcPct val="90000"/>
              </a:lnSpc>
              <a:spcBef>
                <a:spcPts val="1000"/>
              </a:spcBef>
              <a:buClr>
                <a:srgbClr val="FF3300"/>
              </a:buClr>
              <a:buSzPct val="12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Улучшение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настроения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связано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с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увеличением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витамина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Д</a:t>
            </a:r>
          </a:p>
          <a:p>
            <a:pPr indent="-341313">
              <a:lnSpc>
                <a:spcPct val="90000"/>
              </a:lnSpc>
              <a:spcBef>
                <a:spcPts val="1000"/>
              </a:spcBef>
              <a:buClr>
                <a:srgbClr val="FF3300"/>
              </a:buClr>
              <a:buSzPct val="12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Существуют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факты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что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пациенты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с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депрессией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имеют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низкий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уровень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витамина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Д  в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крови</a:t>
            </a:r>
            <a:endParaRPr lang="en-US" dirty="0">
              <a:solidFill>
                <a:srgbClr val="000000"/>
              </a:solidFill>
              <a:latin typeface="Trebuchet MS" charset="0"/>
            </a:endParaRPr>
          </a:p>
          <a:p>
            <a:pPr indent="-341313">
              <a:lnSpc>
                <a:spcPct val="90000"/>
              </a:lnSpc>
              <a:spcBef>
                <a:spcPts val="1000"/>
              </a:spcBef>
              <a:buClr>
                <a:srgbClr val="FF3300"/>
              </a:buClr>
              <a:buSzPct val="12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Депрессии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усилились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в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прошлом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веке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так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как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уровни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витамина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Д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упали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(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стиль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жизни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“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под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rebuchet MS" charset="0"/>
              </a:rPr>
              <a:t>крышей</a:t>
            </a:r>
            <a:r>
              <a:rPr lang="en-US" dirty="0">
                <a:solidFill>
                  <a:srgbClr val="000000"/>
                </a:solidFill>
                <a:latin typeface="Trebuchet MS" charset="0"/>
              </a:rPr>
              <a:t>”</a:t>
            </a:r>
            <a:r>
              <a:rPr lang="ru-RU" dirty="0">
                <a:solidFill>
                  <a:srgbClr val="000000"/>
                </a:solidFill>
                <a:latin typeface="Trebuchet MS" charset="0"/>
              </a:rPr>
              <a:t>)</a:t>
            </a:r>
            <a:endParaRPr lang="en-US" dirty="0">
              <a:solidFill>
                <a:srgbClr val="000000"/>
              </a:solidFill>
              <a:latin typeface="Trebuchet MS" charset="0"/>
            </a:endParaRPr>
          </a:p>
          <a:p>
            <a:endParaRPr lang="ru-RU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340768"/>
            <a:ext cx="2697956" cy="20701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72213" y="4048125"/>
            <a:ext cx="2722960" cy="20256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</p:pic>
    </p:spTree>
  </p:cSld>
  <p:clrMapOvr>
    <a:masterClrMapping/>
  </p:clrMapOvr>
  <p:transition>
    <p:cover dir="lu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Причины гиповитаминоза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D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600" dirty="0"/>
              <a:t>На образование витамина D в коже под действием солнечного света влияют географическая широта, время года, время суток, облачность и степень загрязнения воздуха. </a:t>
            </a:r>
            <a:endParaRPr lang="en-US" sz="2600" dirty="0"/>
          </a:p>
          <a:p>
            <a:pPr algn="just"/>
            <a:r>
              <a:rPr lang="ru-RU" sz="2600" dirty="0"/>
              <a:t>Учитывая географическое положение России, в нашем регионе витамин D образуется в коже в достаточном количестве только в летние солнечные дни. </a:t>
            </a:r>
            <a:endParaRPr lang="en-US" sz="2600" dirty="0"/>
          </a:p>
          <a:p>
            <a:pPr algn="just"/>
            <a:r>
              <a:rPr lang="en-US" sz="2600" dirty="0"/>
              <a:t>C</a:t>
            </a:r>
            <a:r>
              <a:rPr lang="ru-RU" sz="2600" dirty="0" err="1"/>
              <a:t>идячий</a:t>
            </a:r>
            <a:r>
              <a:rPr lang="ru-RU" sz="2600" dirty="0"/>
              <a:t>, закрытый стиль жизни.</a:t>
            </a:r>
          </a:p>
          <a:p>
            <a:r>
              <a:rPr lang="ru-RU" sz="2600" dirty="0"/>
              <a:t>Витамин D источники - питание 10-20%, солнечные лучи 80-90%.</a:t>
            </a:r>
            <a:br>
              <a:rPr lang="ru-RU" sz="2600" dirty="0"/>
            </a:br>
            <a:br>
              <a:rPr lang="ru-RU" sz="2600" dirty="0"/>
            </a:br>
            <a:endParaRPr lang="ru-RU" sz="26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Причины гиповитаминоза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D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>
              <a:lnSpc>
                <a:spcPct val="150000"/>
              </a:lnSpc>
              <a:buFont typeface="Wingdings" pitchFamily="2" charset="2"/>
              <a:buChar char="v"/>
              <a:tabLst>
                <a:tab pos="540385" algn="l"/>
              </a:tabLst>
            </a:pPr>
            <a:r>
              <a:rPr lang="be-BY" dirty="0">
                <a:latin typeface="Tahoma"/>
                <a:ea typeface="Times New Roman"/>
                <a:cs typeface="Times New Roman"/>
              </a:rPr>
              <a:t>Алиментарная недостаточность – низкое содержание в суточном рационе,</a:t>
            </a:r>
            <a:r>
              <a:rPr lang="ru-RU" dirty="0">
                <a:latin typeface="Tahoma"/>
                <a:ea typeface="Times New Roman"/>
                <a:cs typeface="Times New Roman"/>
              </a:rPr>
              <a:t> причиной которого могут быть: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  <a:tabLst>
                <a:tab pos="540385" algn="l"/>
              </a:tabLst>
            </a:pPr>
            <a:r>
              <a:rPr lang="be-BY" dirty="0">
                <a:latin typeface="Tahoma"/>
                <a:ea typeface="Times New Roman"/>
                <a:cs typeface="Times New Roman"/>
              </a:rPr>
              <a:t>неправильная обработка пищи,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  <a:tabLst>
                <a:tab pos="540385" algn="l"/>
              </a:tabLst>
            </a:pPr>
            <a:r>
              <a:rPr lang="be-BY" dirty="0">
                <a:latin typeface="Tahoma"/>
                <a:ea typeface="Times New Roman"/>
                <a:cs typeface="Times New Roman"/>
              </a:rPr>
              <a:t>действие авитаминных факторов,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  <a:tabLst>
                <a:tab pos="540385" algn="l"/>
              </a:tabLst>
            </a:pPr>
            <a:r>
              <a:rPr lang="be-BY" dirty="0">
                <a:latin typeface="Tahoma"/>
                <a:ea typeface="Times New Roman"/>
                <a:cs typeface="Times New Roman"/>
              </a:rPr>
              <a:t>малоусвояемая форма,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  <a:tabLst>
                <a:tab pos="540385" algn="l"/>
              </a:tabLst>
            </a:pPr>
            <a:r>
              <a:rPr lang="be-BY" dirty="0">
                <a:latin typeface="Tahoma"/>
                <a:ea typeface="Times New Roman"/>
                <a:cs typeface="Times New Roman"/>
              </a:rPr>
              <a:t>нарушение соотношения витаминов и других нутриентов,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  <a:tabLst>
                <a:tab pos="540385" algn="l"/>
              </a:tabLst>
            </a:pPr>
            <a:r>
              <a:rPr lang="be-BY" dirty="0">
                <a:latin typeface="Tahoma"/>
                <a:ea typeface="Times New Roman"/>
                <a:cs typeface="Times New Roman"/>
              </a:rPr>
              <a:t>религиозные запреты, </a:t>
            </a:r>
          </a:p>
          <a:p>
            <a:pPr lvl="0" algn="just">
              <a:lnSpc>
                <a:spcPct val="150000"/>
              </a:lnSpc>
              <a:buFont typeface="Wingdings" pitchFamily="2" charset="2"/>
              <a:buChar char="§"/>
              <a:tabLst>
                <a:tab pos="540385" algn="l"/>
              </a:tabLst>
            </a:pPr>
            <a:r>
              <a:rPr lang="be-BY" dirty="0">
                <a:latin typeface="Tahoma"/>
                <a:ea typeface="Times New Roman"/>
                <a:cs typeface="Times New Roman"/>
              </a:rPr>
              <a:t>анорексия.</a:t>
            </a:r>
            <a:endParaRPr lang="ru-RU" sz="2800" dirty="0">
              <a:ea typeface="Times New Roman"/>
              <a:cs typeface="Times New Roman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Причины гиповитаминоза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D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>
              <a:buFont typeface="Wingdings" pitchFamily="2" charset="2"/>
              <a:buChar char="§"/>
            </a:pPr>
            <a:r>
              <a:rPr lang="be-BY" dirty="0"/>
              <a:t>Нарушение </a:t>
            </a:r>
            <a:r>
              <a:rPr lang="ru-RU" dirty="0"/>
              <a:t> состояния </a:t>
            </a:r>
            <a:r>
              <a:rPr lang="be-BY" dirty="0"/>
              <a:t>микрофлоры кишечника</a:t>
            </a:r>
            <a:r>
              <a:rPr lang="ru-RU" dirty="0"/>
              <a:t>, связанное с </a:t>
            </a:r>
            <a:r>
              <a:rPr lang="be-BY" dirty="0"/>
              <a:t> хронически</a:t>
            </a:r>
            <a:r>
              <a:rPr lang="ru-RU" dirty="0"/>
              <a:t>ми </a:t>
            </a:r>
            <a:r>
              <a:rPr lang="be-BY" dirty="0"/>
              <a:t> заболевания</a:t>
            </a:r>
            <a:r>
              <a:rPr lang="ru-RU" dirty="0"/>
              <a:t>ми</a:t>
            </a:r>
            <a:r>
              <a:rPr lang="be-BY" dirty="0"/>
              <a:t> и побочны</a:t>
            </a:r>
            <a:r>
              <a:rPr lang="ru-RU" dirty="0"/>
              <a:t>ми эффектами </a:t>
            </a:r>
            <a:r>
              <a:rPr lang="be-BY" dirty="0"/>
              <a:t> лекарственных препаратов и т.д.</a:t>
            </a:r>
          </a:p>
          <a:p>
            <a:pPr algn="just">
              <a:buFont typeface="Wingdings" pitchFamily="2" charset="2"/>
              <a:buChar char="§"/>
            </a:pPr>
            <a:r>
              <a:rPr lang="be-BY" dirty="0"/>
              <a:t>Нарушение ассимиляции витамина</a:t>
            </a:r>
            <a:r>
              <a:rPr lang="ru-RU" dirty="0"/>
              <a:t>, обусловленное  проблемами с его </a:t>
            </a:r>
            <a:r>
              <a:rPr lang="be-BY" dirty="0"/>
              <a:t>всасывани</a:t>
            </a:r>
            <a:r>
              <a:rPr lang="ru-RU" dirty="0"/>
              <a:t>ем и метаболизмом в целом</a:t>
            </a:r>
            <a:r>
              <a:rPr lang="be-BY" dirty="0"/>
              <a:t>, угнетение</a:t>
            </a:r>
            <a:r>
              <a:rPr lang="ru-RU" dirty="0"/>
              <a:t>м</a:t>
            </a:r>
            <a:r>
              <a:rPr lang="be-BY" dirty="0"/>
              <a:t> на фоне паразитарных инфекций, врожденны</a:t>
            </a:r>
            <a:r>
              <a:rPr lang="ru-RU" dirty="0"/>
              <a:t>ми</a:t>
            </a:r>
            <a:r>
              <a:rPr lang="be-BY" dirty="0"/>
              <a:t> дефект</a:t>
            </a:r>
            <a:r>
              <a:rPr lang="ru-RU" dirty="0" err="1"/>
              <a:t>ами</a:t>
            </a:r>
            <a:r>
              <a:rPr lang="ru-RU" dirty="0"/>
              <a:t> </a:t>
            </a:r>
            <a:r>
              <a:rPr lang="be-BY" dirty="0"/>
              <a:t> транспортных систем, авитаминн</a:t>
            </a:r>
            <a:r>
              <a:rPr lang="ru-RU" dirty="0" err="1"/>
              <a:t>ым</a:t>
            </a:r>
            <a:r>
              <a:rPr lang="ru-RU" dirty="0"/>
              <a:t> </a:t>
            </a:r>
            <a:r>
              <a:rPr lang="be-BY" dirty="0"/>
              <a:t> действие</a:t>
            </a:r>
            <a:r>
              <a:rPr lang="ru-RU" dirty="0"/>
              <a:t>м</a:t>
            </a:r>
            <a:r>
              <a:rPr lang="be-BY" dirty="0"/>
              <a:t> лекарственных препаратов. </a:t>
            </a:r>
          </a:p>
          <a:p>
            <a:pPr lvl="0" algn="just">
              <a:buFont typeface="Wingdings" pitchFamily="2" charset="2"/>
              <a:buChar char="§"/>
            </a:pP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e-BY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Причины гиповитаминоза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imes New Roman"/>
              </a:rPr>
              <a:t>D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 algn="just">
              <a:lnSpc>
                <a:spcPct val="110000"/>
              </a:lnSpc>
              <a:buFont typeface="Symbol"/>
              <a:buChar char=""/>
              <a:tabLst>
                <a:tab pos="540385" algn="l"/>
              </a:tabLst>
            </a:pPr>
            <a:r>
              <a:rPr lang="be-BY" dirty="0"/>
              <a:t>В исследованиях, посвященных изучению мер профилактики дефицита витамина D, достоверно показано, что при хронической гранулемообразующей патологии, некоторых формах лимфомы и первичном гиперпаратиреозе также имеют высокий риск дефицита витамина D.</a:t>
            </a:r>
            <a:endParaRPr lang="ru-RU" dirty="0"/>
          </a:p>
          <a:p>
            <a:pPr lvl="0" algn="just">
              <a:lnSpc>
                <a:spcPct val="110000"/>
              </a:lnSpc>
              <a:buFont typeface="Symbol"/>
              <a:buChar char=""/>
              <a:tabLst>
                <a:tab pos="540385" algn="l"/>
              </a:tabLst>
            </a:pPr>
            <a:r>
              <a:rPr lang="be-BY" dirty="0"/>
              <a:t>Повышенная потребность в витамине D.</a:t>
            </a:r>
            <a:endParaRPr lang="ru-RU" dirty="0"/>
          </a:p>
          <a:p>
            <a:pPr>
              <a:lnSpc>
                <a:spcPct val="110000"/>
              </a:lnSpc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1259632" y="260648"/>
            <a:ext cx="6447234" cy="1320800"/>
          </a:xfrm>
          <a:ln/>
        </p:spPr>
        <p:txBody>
          <a:bodyPr>
            <a:normAutofit/>
          </a:bodyPr>
          <a:lstStyle/>
          <a:p>
            <a:pPr>
              <a:lnSpc>
                <a:spcPct val="100000"/>
              </a:lnSpc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b="1" dirty="0" err="1">
                <a:solidFill>
                  <a:srgbClr val="00B050"/>
                </a:solidFill>
                <a:latin typeface="Arial Black" pitchFamily="34" charset="0"/>
              </a:rPr>
              <a:t>Последствия</a:t>
            </a:r>
            <a:r>
              <a:rPr lang="en-US" sz="28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 Black" pitchFamily="34" charset="0"/>
              </a:rPr>
              <a:t>нехватки</a:t>
            </a:r>
            <a:r>
              <a:rPr lang="en-US" sz="2800" b="1" dirty="0">
                <a:solidFill>
                  <a:srgbClr val="00B050"/>
                </a:solidFill>
                <a:latin typeface="Arial Black" pitchFamily="34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Arial Black" pitchFamily="34" charset="0"/>
              </a:rPr>
              <a:t>витамина</a:t>
            </a:r>
            <a:r>
              <a:rPr lang="en-US" sz="2800" b="1" dirty="0">
                <a:solidFill>
                  <a:srgbClr val="00B050"/>
                </a:solidFill>
                <a:latin typeface="Arial Black" pitchFamily="34" charset="0"/>
              </a:rPr>
              <a:t> Д</a:t>
            </a: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508396" y="1747839"/>
            <a:ext cx="8024043" cy="3769394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/>
          <a:lstStyle/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FF33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Ускорение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развития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остеопороза</a:t>
            </a:r>
            <a:endParaRPr lang="en-US" sz="2800" dirty="0">
              <a:solidFill>
                <a:srgbClr val="00000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FF33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Ускорение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развития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саркопении</a:t>
            </a:r>
            <a:endParaRPr lang="en-US" sz="2800" dirty="0">
              <a:solidFill>
                <a:srgbClr val="00000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FF33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Повышенная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восприимчивость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к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инфекциям</a:t>
            </a:r>
            <a:endParaRPr lang="en-US" sz="2800" dirty="0">
              <a:solidFill>
                <a:srgbClr val="00000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FF33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Склонность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к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хроническим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заболеваниям</a:t>
            </a:r>
            <a:endParaRPr lang="en-US" sz="2800" dirty="0">
              <a:solidFill>
                <a:srgbClr val="00000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FF33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Склонность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к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плохому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настроению</a:t>
            </a:r>
            <a:endParaRPr lang="en-US" sz="2800" dirty="0">
              <a:solidFill>
                <a:srgbClr val="00000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>
                <a:srgbClr val="FF3300"/>
              </a:buClr>
              <a:buSzPct val="80000"/>
              <a:buFont typeface="Wingdings" charset="2"/>
              <a:buChar char="v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Ускорение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когнитивного</a:t>
            </a:r>
            <a:r>
              <a:rPr lang="en-US" sz="2800" dirty="0">
                <a:solidFill>
                  <a:srgbClr val="000000"/>
                </a:solidFill>
                <a:latin typeface="Trebuchet MS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Trebuchet MS" charset="0"/>
              </a:rPr>
              <a:t>снижения</a:t>
            </a:r>
            <a:endParaRPr lang="en-US" sz="2800" dirty="0">
              <a:solidFill>
                <a:srgbClr val="00000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sz="2400" dirty="0">
              <a:solidFill>
                <a:srgbClr val="00000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sz="2400" dirty="0">
                <a:solidFill>
                  <a:srgbClr val="000000"/>
                </a:solidFill>
                <a:latin typeface="Trebuchet MS" charset="0"/>
              </a:rPr>
              <a:t>                       </a:t>
            </a:r>
            <a:endParaRPr lang="en-US" sz="2800" b="1" i="1" dirty="0">
              <a:solidFill>
                <a:srgbClr val="00B0F0"/>
              </a:solidFill>
              <a:latin typeface="Trebuchet MS" charset="0"/>
            </a:endParaRPr>
          </a:p>
          <a:p>
            <a:pPr marL="342900" indent="-341313" hangingPunct="1">
              <a:lnSpc>
                <a:spcPct val="100000"/>
              </a:lnSpc>
              <a:spcBef>
                <a:spcPts val="1000"/>
              </a:spcBef>
              <a:buClrTx/>
              <a:buSzTx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endParaRPr lang="en-US" dirty="0">
              <a:solidFill>
                <a:srgbClr val="404040"/>
              </a:solidFill>
              <a:latin typeface="Trebuchet MS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solidFill>
                  <a:srgbClr val="00B050"/>
                </a:solidFill>
                <a:latin typeface="Arial Black" pitchFamily="34" charset="0"/>
              </a:rPr>
              <a:t>Нормы пребывания на солнце для  восполнения дефицита витамина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ru-RU" sz="2800" dirty="0"/>
              <a:t>Суточная потребность в витамине D для взрослого человека составляет 600 МЕ (международных единиц). </a:t>
            </a:r>
          </a:p>
          <a:p>
            <a:pPr algn="just"/>
            <a:r>
              <a:rPr lang="ru-RU" sz="2800" dirty="0"/>
              <a:t>Если перевести эту норму в часы, проведенные на солнце, то достаточно 30 минут пребывания в период с 10.00 до 15.00, дважды в неделю.</a:t>
            </a:r>
          </a:p>
          <a:p>
            <a:pPr algn="just"/>
            <a:r>
              <a:rPr lang="ru-RU" sz="2800" dirty="0"/>
              <a:t>Со светлой кожей достаточно 5-минутной солнечной ванны, темнокожие должны находиться на солнце не менее получаса.</a:t>
            </a:r>
          </a:p>
          <a:p>
            <a:pPr algn="just"/>
            <a:r>
              <a:rPr lang="ru-RU" sz="2800" dirty="0"/>
              <a:t>Более длительное пребывание на солнце уже чревато последствиями. </a:t>
            </a:r>
          </a:p>
        </p:txBody>
      </p:sp>
    </p:spTree>
    <p:extLst>
      <p:ext uri="{BB962C8B-B14F-4D97-AF65-F5344CB8AC3E}">
        <p14:creationId xmlns:p14="http://schemas.microsoft.com/office/powerpoint/2010/main" val="13099725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Суточная норма витамина Д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0 - 12 месяцев – 400 МЕ;</a:t>
            </a:r>
          </a:p>
          <a:p>
            <a:r>
              <a:rPr lang="ru-RU" dirty="0"/>
              <a:t>1-13 лет – 600 МЕ;</a:t>
            </a:r>
          </a:p>
          <a:p>
            <a:r>
              <a:rPr lang="ru-RU" dirty="0"/>
              <a:t>14-18 лет – 600 МЕ;</a:t>
            </a:r>
          </a:p>
          <a:p>
            <a:r>
              <a:rPr lang="ru-RU" dirty="0"/>
              <a:t>19-70 лет – 600 МЕ;</a:t>
            </a:r>
          </a:p>
          <a:p>
            <a:r>
              <a:rPr lang="ru-RU" dirty="0"/>
              <a:t>71 год и старше – 800 МЕ;</a:t>
            </a:r>
          </a:p>
          <a:p>
            <a:r>
              <a:rPr lang="ru-RU" dirty="0"/>
              <a:t>беременные и кормящие женщины – 600 МЕ.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Как же восполнить запасы витамина D зимой?</a:t>
            </a:r>
            <a:endParaRPr lang="ru-RU" sz="3200" dirty="0">
              <a:solidFill>
                <a:srgbClr val="00B050"/>
              </a:solidFill>
              <a:latin typeface="Arial Black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ru-RU" dirty="0"/>
              <a:t>Понятно, что основным источником витамина D является солнце. Но, когда его мало, приходится искать альтернативы. </a:t>
            </a:r>
          </a:p>
          <a:p>
            <a:pPr algn="just"/>
            <a:r>
              <a:rPr lang="ru-RU" dirty="0"/>
              <a:t>Современные аппараты для принятия солнечных ванн – </a:t>
            </a:r>
            <a:r>
              <a:rPr lang="ru-RU" dirty="0">
                <a:hlinkClick r:id="rId2"/>
              </a:rPr>
              <a:t>солярии обещают совершенный загар</a:t>
            </a:r>
            <a:r>
              <a:rPr lang="ru-RU" dirty="0"/>
              <a:t> и, конечно же, нужное обогащение витамином D. И все же искусственный загар таит больше вреда, а не пользы – ускоряет процессы старения кожи и может провоцировать развитие злокачественных кожных заболеваний. </a:t>
            </a:r>
          </a:p>
          <a:p>
            <a:pPr algn="just"/>
            <a:r>
              <a:rPr lang="ru-RU" dirty="0"/>
              <a:t>Солярий – это физиотерапевтическая процедура!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040471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1"/>
            <a:ext cx="8229600" cy="4032448"/>
          </a:xfrm>
        </p:spPr>
        <p:txBody>
          <a:bodyPr>
            <a:normAutofit fontScale="85000" lnSpcReduction="10000"/>
          </a:bodyPr>
          <a:lstStyle/>
          <a:p>
            <a:r>
              <a:rPr lang="ru-RU" dirty="0"/>
              <a:t>Зимой, если есть солнце, важно совершать долгие прогулки, хорошо бы отправиться кататься на лыжах в горы. Если такой возможности нет, то необходимо принимать кальциферол.</a:t>
            </a:r>
          </a:p>
          <a:p>
            <a:r>
              <a:rPr lang="ru-RU" dirty="0"/>
              <a:t>выработке витамина D в организме способствуют воздушные и водные контрастные ванны и массаж. Происходит своеобразный массаж капилляров, и организм обогащается витамином D.</a:t>
            </a:r>
          </a:p>
          <a:p>
            <a:r>
              <a:rPr lang="ru-RU" dirty="0"/>
              <a:t>Зимой очень важно употреблять продукты, богатые содержанием витамина D.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4686826"/>
            <a:ext cx="3857620" cy="217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err="1">
                <a:solidFill>
                  <a:srgbClr val="00B050"/>
                </a:solidFill>
                <a:latin typeface="Arial Black" pitchFamily="34" charset="0"/>
              </a:rPr>
              <a:t>Субнормальная</a:t>
            </a:r>
            <a:r>
              <a:rPr lang="ru-RU" sz="2400" dirty="0">
                <a:solidFill>
                  <a:srgbClr val="00B050"/>
                </a:solidFill>
                <a:latin typeface="Arial Black" pitchFamily="34" charset="0"/>
              </a:rPr>
              <a:t> обеспеченность витаминами (биохимическая недостаточность)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err="1"/>
              <a:t>Субклиническая</a:t>
            </a:r>
            <a:r>
              <a:rPr lang="ru-RU" dirty="0"/>
              <a:t> стадия дефицита витаминов, характеризуется только биохимическими нарушениями;</a:t>
            </a:r>
          </a:p>
          <a:p>
            <a:r>
              <a:rPr lang="ru-RU" dirty="0"/>
              <a:t>Широко распространяются у лиц пожилого возраста;</a:t>
            </a:r>
          </a:p>
          <a:p>
            <a:r>
              <a:rPr lang="ru-RU" dirty="0"/>
              <a:t>Причиной является 1) алиментарные факторы: рафинированные продукты, потеря витаминов при длительном и нерациональном хранении и кулинарной обработке продуктов; 2) гиподинамия.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Продукты содержащие витамин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D</a:t>
            </a:r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41379"/>
          </a:xfrm>
        </p:spPr>
        <p:txBody>
          <a:bodyPr>
            <a:noAutofit/>
          </a:bodyPr>
          <a:lstStyle/>
          <a:p>
            <a:pPr algn="just"/>
            <a:r>
              <a:rPr lang="ru-RU" sz="2200" b="1" i="1" dirty="0">
                <a:solidFill>
                  <a:srgbClr val="4B4B4B"/>
                </a:solidFill>
              </a:rPr>
              <a:t>Рыба и морепродукты</a:t>
            </a:r>
            <a:r>
              <a:rPr lang="ru-RU" sz="2200" dirty="0">
                <a:solidFill>
                  <a:srgbClr val="4B4B4B"/>
                </a:solidFill>
              </a:rPr>
              <a:t> - Жирные сорта рыбы считаются абсолютными лидерами по содержанию витамина D. Самая питательная – лосось. 100 граммов этой рыбы обеспечат суточную потребность витамина D. Свежая скумбрия, причем некопченая, справится с ежедневным дефицитом на 70–90%. Она также богата ценным Омега-3, а стоит на порядок меньше многих других лососевых. </a:t>
            </a:r>
            <a:r>
              <a:rPr lang="en-US" sz="2200" dirty="0">
                <a:solidFill>
                  <a:srgbClr val="4B4B4B"/>
                </a:solidFill>
              </a:rPr>
              <a:t> </a:t>
            </a:r>
            <a:r>
              <a:rPr lang="ru-RU" sz="2200" dirty="0">
                <a:solidFill>
                  <a:srgbClr val="4B4B4B"/>
                </a:solidFill>
              </a:rPr>
              <a:t>Треска, пикша.</a:t>
            </a:r>
          </a:p>
          <a:p>
            <a:pPr algn="just"/>
            <a:r>
              <a:rPr lang="ru-RU" sz="2200" b="1" i="1" dirty="0">
                <a:solidFill>
                  <a:srgbClr val="4B4B4B"/>
                </a:solidFill>
              </a:rPr>
              <a:t>Мясные продукты </a:t>
            </a:r>
            <a:r>
              <a:rPr lang="ru-RU" sz="2200" dirty="0">
                <a:solidFill>
                  <a:srgbClr val="4B4B4B"/>
                </a:solidFill>
              </a:rPr>
              <a:t>– печень, почки.</a:t>
            </a:r>
          </a:p>
          <a:p>
            <a:pPr algn="just"/>
            <a:r>
              <a:rPr lang="ru-RU" sz="2200" b="1" i="1" dirty="0">
                <a:solidFill>
                  <a:srgbClr val="4B4B4B"/>
                </a:solidFill>
              </a:rPr>
              <a:t> Кисломолочные продукты - </a:t>
            </a:r>
            <a:r>
              <a:rPr lang="ru-RU" sz="2200" dirty="0">
                <a:solidFill>
                  <a:srgbClr val="4B4B4B"/>
                </a:solidFill>
              </a:rPr>
              <a:t>Четверть суточной потребности витамина D готов обеспечить стакан цельного молока. Во время переработки молока полезные вещества не разрушаются и переносятся на молочные продукты. Особенно стоит обратить внимание на сыры твердых сортов, сметану и сливочное масло.</a:t>
            </a:r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28404378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</a:b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 Продукты содержащие витамин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D </a:t>
            </a:r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b="1" i="1" dirty="0">
                <a:solidFill>
                  <a:srgbClr val="4B4B4B"/>
                </a:solidFill>
              </a:rPr>
              <a:t>Яйца</a:t>
            </a:r>
            <a:r>
              <a:rPr lang="ru-RU" dirty="0">
                <a:solidFill>
                  <a:srgbClr val="4B4B4B"/>
                </a:solidFill>
              </a:rPr>
              <a:t> - Глазунья – не только самый популярный и простой в исполнении завтрак, но еще вкусный и полезный. Яичница с утра обеспечит 10% суточной нормы витамина D, содержащегося в желтке. Но это при условии, что яйца свежие, а курица, которая их снесла, не питалась синтетическими кормами.  </a:t>
            </a:r>
          </a:p>
          <a:p>
            <a:r>
              <a:rPr lang="ru-RU" b="1" i="1" dirty="0">
                <a:solidFill>
                  <a:srgbClr val="4B4B4B"/>
                </a:solidFill>
              </a:rPr>
              <a:t> Грибы</a:t>
            </a:r>
            <a:r>
              <a:rPr lang="ru-RU" dirty="0">
                <a:solidFill>
                  <a:srgbClr val="4B4B4B"/>
                </a:solidFill>
              </a:rPr>
              <a:t> - Витамин D вырабатывается в грибах также под действием солнечных лучей. Причем его содержание не меняется в зависимости от метода их приготовления: витамины есть и в сушеных, и в маринованных грибочках. Наиболее витаминными считаются грибы с темной шляпкой. Количество полезных элементов зависит от разновидности грибов, а сохраняются они в течение недели хранения в холодильнике.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Продукты содержащие витамин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  <a:ea typeface="Tahoma" pitchFamily="34" charset="0"/>
                <a:cs typeface="Tahoma" pitchFamily="34" charset="0"/>
              </a:rPr>
              <a:t>D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Дрожжи не являются источником  активного витамина для человека, но из них получают искусственный витамин </a:t>
            </a:r>
            <a:r>
              <a:rPr lang="en-US" dirty="0"/>
              <a:t>D</a:t>
            </a:r>
            <a:r>
              <a:rPr lang="ru-RU" dirty="0"/>
              <a:t> в промышленности. Поэтому не следует рассчитывать на то, что с хлебом или пивом организм сможет получить хоть какие-то количества этого вещества.</a:t>
            </a:r>
          </a:p>
          <a:p>
            <a:r>
              <a:rPr lang="be-BY" dirty="0"/>
              <a:t>В большинстве растений витамин </a:t>
            </a:r>
            <a:r>
              <a:rPr lang="en-US" dirty="0"/>
              <a:t>D</a:t>
            </a:r>
            <a:r>
              <a:rPr lang="be-BY" dirty="0"/>
              <a:t> (или его непосредственные предшественники) содержится в столь малых концентрациях, что рассматривать овощи, ягоды и фрукты как его источник также не стоит.</a:t>
            </a:r>
            <a:endParaRPr lang="ru-RU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Витамин </a:t>
            </a: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D 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и холестерин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/>
              <a:t>витамин D в продуктах тесно связан с холестерином - по сути, холестерин является исходным сырьем для его производства в организме. Соответственно, чем более богат тот или иной продукт витамином D, тем более богат он же холестерином. </a:t>
            </a:r>
            <a:endParaRPr lang="ru-RU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r>
              <a:rPr lang="ru-RU" sz="2800" b="1" dirty="0">
                <a:latin typeface="+mn-lt"/>
              </a:rPr>
              <a:t>Без достаточного нахождения на солнце потребность организма в витамине D не может быть полностью обеспечена.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600199"/>
            <a:ext cx="7056783" cy="5240837"/>
          </a:xfrm>
        </p:spPr>
      </p:pic>
    </p:spTree>
    <p:extLst>
      <p:ext uri="{BB962C8B-B14F-4D97-AF65-F5344CB8AC3E}">
        <p14:creationId xmlns:p14="http://schemas.microsoft.com/office/powerpoint/2010/main" val="16747080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Диагностика гиповитаминоза витамина Д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Критерием оценки обеспеченности организма витамином </a:t>
            </a:r>
            <a:r>
              <a:rPr lang="en-US" dirty="0"/>
              <a:t>D</a:t>
            </a:r>
            <a:r>
              <a:rPr lang="ru-RU" dirty="0"/>
              <a:t> является его содержание в сыворотке крови.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3356992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1774007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Уровни витамина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</a:rPr>
              <a:t>D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Дефицит витамина D определяется как концентрация 25(ОН)D &lt; 20 </a:t>
            </a:r>
            <a:r>
              <a:rPr lang="ru-RU" dirty="0" err="1"/>
              <a:t>нг</a:t>
            </a:r>
            <a:r>
              <a:rPr lang="ru-RU" dirty="0"/>
              <a:t>/мл (50 </a:t>
            </a:r>
            <a:r>
              <a:rPr lang="ru-RU" dirty="0" err="1"/>
              <a:t>нмоль</a:t>
            </a:r>
            <a:r>
              <a:rPr lang="ru-RU" dirty="0"/>
              <a:t>/л);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Недостаточность - концентрация 25(ОН)D от 20 до 30 </a:t>
            </a:r>
            <a:r>
              <a:rPr lang="ru-RU" dirty="0" err="1"/>
              <a:t>нг</a:t>
            </a:r>
            <a:r>
              <a:rPr lang="ru-RU" dirty="0"/>
              <a:t>/мл (от 50 до 75 </a:t>
            </a:r>
            <a:r>
              <a:rPr lang="ru-RU" dirty="0" err="1"/>
              <a:t>нмоль</a:t>
            </a:r>
            <a:r>
              <a:rPr lang="ru-RU" dirty="0"/>
              <a:t>/л);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Адекватные уровни 30-100 </a:t>
            </a:r>
            <a:r>
              <a:rPr lang="ru-RU" dirty="0" err="1"/>
              <a:t>нг</a:t>
            </a:r>
            <a:r>
              <a:rPr lang="ru-RU" dirty="0"/>
              <a:t>/мл (75-250 </a:t>
            </a:r>
            <a:r>
              <a:rPr lang="ru-RU" dirty="0" err="1"/>
              <a:t>нмоль</a:t>
            </a:r>
            <a:r>
              <a:rPr lang="ru-RU" dirty="0"/>
              <a:t>/л);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Рекомендуемые целевые значения 25(ОН)D при коррекции дефицита витамина D - 30-60 </a:t>
            </a:r>
            <a:r>
              <a:rPr lang="ru-RU" dirty="0" err="1"/>
              <a:t>нг</a:t>
            </a:r>
            <a:r>
              <a:rPr lang="ru-RU" dirty="0"/>
              <a:t>/мл (75-150 </a:t>
            </a:r>
            <a:r>
              <a:rPr lang="ru-RU" dirty="0" err="1"/>
              <a:t>нмоль</a:t>
            </a:r>
            <a:r>
              <a:rPr lang="ru-RU" dirty="0"/>
              <a:t>/л).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/>
              <a:t>Признано, что содержание витамина на уровне выше 50 </a:t>
            </a:r>
            <a:r>
              <a:rPr lang="ru-RU" dirty="0" err="1"/>
              <a:t>нг</a:t>
            </a:r>
            <a:r>
              <a:rPr lang="ru-RU" dirty="0"/>
              <a:t>/мл необходимо для обеспечения всех </a:t>
            </a:r>
            <a:r>
              <a:rPr lang="ru-RU" dirty="0" err="1"/>
              <a:t>внекостных</a:t>
            </a:r>
            <a:r>
              <a:rPr lang="ru-RU" dirty="0"/>
              <a:t> влияний этого витамина на организм человека. </a:t>
            </a:r>
          </a:p>
          <a:p>
            <a:pPr algn="just"/>
            <a:r>
              <a:rPr lang="ru-RU" dirty="0"/>
              <a:t>На основании научных данных установлено, что избыточным считается уровень витамина D в крови выше 100 - 120 </a:t>
            </a:r>
            <a:r>
              <a:rPr lang="ru-RU" dirty="0" err="1"/>
              <a:t>нг</a:t>
            </a:r>
            <a:r>
              <a:rPr lang="ru-RU" dirty="0"/>
              <a:t>/мл. </a:t>
            </a:r>
          </a:p>
          <a:p>
            <a:pPr algn="just"/>
            <a:r>
              <a:rPr lang="ru-RU" dirty="0"/>
              <a:t>Интоксикация витамином D проявляется развитием повышением уровня кальция и фосфора в крови, а также повышенным выделением кальция с мочой. 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Проявления дефицита витамина </a:t>
            </a: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D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dirty="0"/>
              <a:t>Легкая форма гиповитаминоза: </a:t>
            </a:r>
          </a:p>
          <a:p>
            <a:r>
              <a:rPr lang="ru-RU" dirty="0"/>
              <a:t>ухудшение аппетита, </a:t>
            </a:r>
          </a:p>
          <a:p>
            <a:r>
              <a:rPr lang="ru-RU" dirty="0"/>
              <a:t>потеря веса,</a:t>
            </a:r>
          </a:p>
          <a:p>
            <a:r>
              <a:rPr lang="ru-RU" dirty="0"/>
              <a:t>бессонница,</a:t>
            </a:r>
          </a:p>
          <a:p>
            <a:r>
              <a:rPr lang="ru-RU" dirty="0"/>
              <a:t>раздражение (жжение) во рту и в горле,</a:t>
            </a:r>
          </a:p>
          <a:p>
            <a:r>
              <a:rPr lang="ru-RU" dirty="0"/>
              <a:t>снижение остроты зрения.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46250"/>
          </a:xfrm>
        </p:spPr>
        <p:txBody>
          <a:bodyPr>
            <a:noAutofit/>
          </a:bodyPr>
          <a:lstStyle/>
          <a:p>
            <a:r>
              <a:rPr lang="ru-RU" sz="2800" dirty="0">
                <a:latin typeface="+mn-lt"/>
              </a:rPr>
              <a:t>Витамин D-содержащие препараты. Рекомендации для правильного выбора препарата в современном фармацевтическом рынке</a:t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6868" y="2132856"/>
            <a:ext cx="7390263" cy="399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420000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Роль витамина </a:t>
            </a:r>
            <a:r>
              <a:rPr lang="be-BY" sz="3200" b="1" dirty="0">
                <a:solidFill>
                  <a:srgbClr val="00B050"/>
                </a:solidFill>
                <a:latin typeface="Arial Black" pitchFamily="34" charset="0"/>
              </a:rPr>
              <a:t>D </a:t>
            </a:r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 обмене веществ</a:t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be-BY" dirty="0"/>
              <a:t>Витамин D - жирорастворимый витамин из группы стероидных прогормонов.</a:t>
            </a:r>
          </a:p>
          <a:p>
            <a:r>
              <a:rPr lang="be-BY" dirty="0"/>
              <a:t>Функции: 1) усиливает поглощение и метаболизм кальция и фосфора; 2) повышает синтез цитокинов, стимулирующих пролиферацию и дифференцировку остеобластов. </a:t>
            </a:r>
          </a:p>
          <a:p>
            <a:r>
              <a:rPr lang="be-BY" dirty="0"/>
              <a:t>Вырабатывается при облучении кожи солнечным светом, а также может поступать извне с пищей.</a:t>
            </a:r>
            <a:endParaRPr lang="ru-RU" dirty="0"/>
          </a:p>
          <a:p>
            <a:endParaRPr lang="ru-RU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Рекомендуемым препаратом для лечения дефицита витамина D является </a:t>
            </a:r>
            <a:r>
              <a:rPr lang="ru-RU" dirty="0" err="1"/>
              <a:t>колекальциферол</a:t>
            </a:r>
            <a:r>
              <a:rPr lang="ru-RU" dirty="0"/>
              <a:t> (D3). </a:t>
            </a:r>
          </a:p>
          <a:p>
            <a:pPr algn="just"/>
            <a:r>
              <a:rPr lang="ru-RU" dirty="0"/>
              <a:t>Лечение дефицита витамина D (уровень 25(ОН)D в сыворотке крови ˂20 </a:t>
            </a:r>
            <a:r>
              <a:rPr lang="ru-RU" dirty="0" err="1"/>
              <a:t>нг</a:t>
            </a:r>
            <a:r>
              <a:rPr lang="ru-RU" dirty="0"/>
              <a:t>/мл) у взрослых рекомендуется начинать с суммарной насыщающей дозы </a:t>
            </a:r>
            <a:r>
              <a:rPr lang="ru-RU" dirty="0" err="1"/>
              <a:t>колекальциферола</a:t>
            </a:r>
            <a:r>
              <a:rPr lang="ru-RU" dirty="0"/>
              <a:t> 400000 МЕ с использованием одной из предлагаемых схем, с дальнейшим переходом на поддерживающие дозы.</a:t>
            </a:r>
          </a:p>
        </p:txBody>
      </p:sp>
    </p:spTree>
    <p:extLst>
      <p:ext uri="{BB962C8B-B14F-4D97-AF65-F5344CB8AC3E}">
        <p14:creationId xmlns:p14="http://schemas.microsoft.com/office/powerpoint/2010/main" val="3090312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Коррекция недостатка витамина D (уровень 25(ОН)D в сыворотке крови 20-29 </a:t>
            </a:r>
            <a:r>
              <a:rPr lang="ru-RU" dirty="0" err="1"/>
              <a:t>нг</a:t>
            </a:r>
            <a:r>
              <a:rPr lang="ru-RU" dirty="0"/>
              <a:t>/мл) у пациентов из групп риска костной патологии рекомендуется с использованием половинной суммарной насыщающей дозы </a:t>
            </a:r>
            <a:r>
              <a:rPr lang="ru-RU" dirty="0" err="1"/>
              <a:t>колекальциферола</a:t>
            </a:r>
            <a:r>
              <a:rPr lang="ru-RU" dirty="0"/>
              <a:t> равной 200 000 МЕ с дальнейшим переходом на поддерживающие дозы </a:t>
            </a:r>
          </a:p>
          <a:p>
            <a:pPr algn="just"/>
            <a:r>
              <a:rPr lang="ru-RU" dirty="0"/>
              <a:t>У пациентов с ожирением, синдромами </a:t>
            </a:r>
            <a:r>
              <a:rPr lang="ru-RU" dirty="0" err="1"/>
              <a:t>мальабсорбции</a:t>
            </a:r>
            <a:r>
              <a:rPr lang="ru-RU" dirty="0"/>
              <a:t>, а также принимающих препараты, нарушающие метаболизм витамина D, целесообразен прием высоких доз </a:t>
            </a:r>
            <a:r>
              <a:rPr lang="ru-RU" dirty="0" err="1"/>
              <a:t>колекальциферола</a:t>
            </a:r>
            <a:r>
              <a:rPr lang="ru-RU" dirty="0"/>
              <a:t> (6 000-10 000 МЕ/</a:t>
            </a:r>
            <a:r>
              <a:rPr lang="ru-RU" dirty="0" err="1"/>
              <a:t>сут</a:t>
            </a:r>
            <a:r>
              <a:rPr lang="ru-RU" dirty="0"/>
              <a:t>) в ежедневном режиме. </a:t>
            </a:r>
          </a:p>
        </p:txBody>
      </p:sp>
    </p:spTree>
    <p:extLst>
      <p:ext uri="{BB962C8B-B14F-4D97-AF65-F5344CB8AC3E}">
        <p14:creationId xmlns:p14="http://schemas.microsoft.com/office/powerpoint/2010/main" val="511859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000" b="1" dirty="0">
                <a:solidFill>
                  <a:srgbClr val="00B050"/>
                </a:solidFill>
                <a:latin typeface="Arial Black" pitchFamily="34" charset="0"/>
              </a:rPr>
              <a:t>Показания к терапии препаратами, содержащими витамин Д</a:t>
            </a:r>
            <a:b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/>
              <a:t>Профилактика и лечение </a:t>
            </a:r>
            <a:r>
              <a:rPr lang="ru-RU" dirty="0" err="1"/>
              <a:t>постменопаузального</a:t>
            </a:r>
            <a:r>
              <a:rPr lang="ru-RU" dirty="0"/>
              <a:t> и старческого </a:t>
            </a:r>
            <a:r>
              <a:rPr lang="ru-RU" dirty="0" err="1"/>
              <a:t>остеопороза</a:t>
            </a:r>
            <a:r>
              <a:rPr lang="ru-RU" dirty="0"/>
              <a:t>; </a:t>
            </a:r>
          </a:p>
          <a:p>
            <a:r>
              <a:rPr lang="ru-RU" dirty="0"/>
              <a:t>Вторичный </a:t>
            </a:r>
            <a:r>
              <a:rPr lang="ru-RU" dirty="0" err="1"/>
              <a:t>остеопороз</a:t>
            </a:r>
            <a:r>
              <a:rPr lang="ru-RU" dirty="0"/>
              <a:t>;</a:t>
            </a:r>
          </a:p>
          <a:p>
            <a:r>
              <a:rPr lang="ru-RU" dirty="0"/>
              <a:t>Почечная остеодистрофия;</a:t>
            </a:r>
          </a:p>
          <a:p>
            <a:r>
              <a:rPr lang="ru-RU" dirty="0"/>
              <a:t>Остеомаляция;</a:t>
            </a:r>
          </a:p>
          <a:p>
            <a:r>
              <a:rPr lang="ru-RU" dirty="0" err="1"/>
              <a:t>Мальабсорбция</a:t>
            </a:r>
            <a:r>
              <a:rPr lang="ru-RU" dirty="0"/>
              <a:t>;</a:t>
            </a:r>
          </a:p>
          <a:p>
            <a:r>
              <a:rPr lang="ru-RU" dirty="0"/>
              <a:t>Постгастрорезекционные синдромы;</a:t>
            </a:r>
          </a:p>
          <a:p>
            <a:r>
              <a:rPr lang="ru-RU" dirty="0" err="1"/>
              <a:t>Гипопаратиреоз</a:t>
            </a:r>
            <a:r>
              <a:rPr lang="ru-RU" dirty="0"/>
              <a:t>; </a:t>
            </a:r>
          </a:p>
          <a:p>
            <a:r>
              <a:rPr lang="ru-RU" dirty="0" err="1"/>
              <a:t>Гипофосфатемия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602372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00B050"/>
                </a:solidFill>
                <a:latin typeface="Arial Black" pitchFamily="34" charset="0"/>
              </a:rPr>
              <a:t>Взаимодействие</a:t>
            </a:r>
            <a:br>
              <a:rPr lang="ru-RU" sz="3600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/>
              <a:t>Витамин D повышает эффективность и токсичность </a:t>
            </a:r>
            <a:r>
              <a:rPr lang="ru-RU" dirty="0" err="1"/>
              <a:t>кардиотоников</a:t>
            </a:r>
            <a:r>
              <a:rPr lang="ru-RU" dirty="0"/>
              <a:t>  (наперстянка - </a:t>
            </a:r>
            <a:r>
              <a:rPr lang="ru-RU" dirty="0" err="1"/>
              <a:t>дигоксин</a:t>
            </a:r>
            <a:r>
              <a:rPr lang="ru-RU" dirty="0"/>
              <a:t>);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 err="1"/>
              <a:t>Тиазидные</a:t>
            </a:r>
            <a:r>
              <a:rPr lang="ru-RU" dirty="0"/>
              <a:t>  </a:t>
            </a:r>
            <a:r>
              <a:rPr lang="ru-RU" dirty="0" err="1"/>
              <a:t>диуретики</a:t>
            </a:r>
            <a:r>
              <a:rPr lang="ru-RU" dirty="0"/>
              <a:t> - снижение выведения кальция, повышается риск развития </a:t>
            </a:r>
            <a:r>
              <a:rPr lang="ru-RU" dirty="0" err="1"/>
              <a:t>гиперкальциемии</a:t>
            </a:r>
            <a:r>
              <a:rPr lang="ru-RU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Барбитураты (</a:t>
            </a:r>
            <a:r>
              <a:rPr lang="ru-RU" dirty="0" err="1"/>
              <a:t>фенобарбитал</a:t>
            </a:r>
            <a:r>
              <a:rPr lang="ru-RU" dirty="0"/>
              <a:t>) – уменьшает концентрацию в плазме 25-ОН Д3; 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Стероиды – одновременный прием может снизить эффективность витамина Д3;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Высокие дозы витамина Д3 могут вызвать </a:t>
            </a:r>
            <a:r>
              <a:rPr lang="ru-RU" dirty="0" err="1"/>
              <a:t>гиперкальциемию</a:t>
            </a:r>
            <a:r>
              <a:rPr lang="ru-RU" dirty="0"/>
              <a:t>, </a:t>
            </a:r>
            <a:r>
              <a:rPr lang="ru-RU" dirty="0" err="1"/>
              <a:t>гиперхолестеринемию</a:t>
            </a:r>
            <a:r>
              <a:rPr lang="ru-RU" dirty="0"/>
              <a:t>, могут снизить активность щелочной фосфатазы, спровоцировать алкалоз.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600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600" b="1" dirty="0">
                <a:solidFill>
                  <a:srgbClr val="00B050"/>
                </a:solidFill>
                <a:latin typeface="Arial Black" pitchFamily="34" charset="0"/>
              </a:rPr>
              <a:t>Взаимодействие</a:t>
            </a:r>
            <a:br>
              <a:rPr lang="ru-RU" sz="3600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6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Font typeface="Wingdings" pitchFamily="2" charset="2"/>
              <a:buChar char="Ø"/>
            </a:pPr>
            <a:r>
              <a:rPr lang="ru-RU" dirty="0" err="1"/>
              <a:t>Рифампицин</a:t>
            </a:r>
            <a:r>
              <a:rPr lang="ru-RU" dirty="0"/>
              <a:t> и </a:t>
            </a:r>
            <a:r>
              <a:rPr lang="ru-RU" dirty="0" err="1"/>
              <a:t>изониазид</a:t>
            </a:r>
            <a:r>
              <a:rPr lang="ru-RU" dirty="0"/>
              <a:t> – может ускорить метаболизм витамина D с эффективностью снижения;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Витамин D не рекомендуется комбинировать с метаболитами или аналогами витамина Д;</a:t>
            </a:r>
          </a:p>
          <a:p>
            <a:pPr algn="just">
              <a:buFont typeface="Wingdings" pitchFamily="2" charset="2"/>
              <a:buChar char="Ø"/>
            </a:pPr>
            <a:r>
              <a:rPr lang="ru-RU" dirty="0"/>
              <a:t>Витамин D не рекомендуется назначать вместе с магний и алюминий содержащими препаратами (</a:t>
            </a:r>
            <a:r>
              <a:rPr lang="ru-RU" dirty="0" err="1"/>
              <a:t>колестирамин</a:t>
            </a:r>
            <a:r>
              <a:rPr lang="ru-RU" dirty="0"/>
              <a:t>, </a:t>
            </a:r>
            <a:r>
              <a:rPr lang="ru-RU" dirty="0" err="1"/>
              <a:t>сакралфат</a:t>
            </a:r>
            <a:r>
              <a:rPr lang="ru-RU" dirty="0"/>
              <a:t>, антациды), происходит увеличение их концентрацию в крови и риск возникновения интоксикации (особенно при наличии хронической почечной недостаточности). </a:t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Arial Black" pitchFamily="34" charset="0"/>
              </a:rPr>
              <a:t>Побочные явления</a:t>
            </a:r>
            <a:br>
              <a:rPr lang="ru-RU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После длительного лечения высокими дозировками витамина D:</a:t>
            </a:r>
          </a:p>
          <a:p>
            <a:r>
              <a:rPr lang="ru-RU" dirty="0"/>
              <a:t>Жажда, тошнота, понос, боли в животе, метеоризм, запор;</a:t>
            </a:r>
          </a:p>
          <a:p>
            <a:r>
              <a:rPr lang="ru-RU" dirty="0"/>
              <a:t>Зуд, сыпь, крапивница;</a:t>
            </a:r>
          </a:p>
          <a:p>
            <a:r>
              <a:rPr lang="ru-RU" dirty="0"/>
              <a:t>Головная боль;</a:t>
            </a:r>
          </a:p>
          <a:p>
            <a:r>
              <a:rPr lang="ru-RU" dirty="0" err="1"/>
              <a:t>Гиперфосфатемия</a:t>
            </a:r>
            <a:r>
              <a:rPr lang="ru-RU" dirty="0"/>
              <a:t>, </a:t>
            </a:r>
            <a:r>
              <a:rPr lang="ru-RU" dirty="0" err="1"/>
              <a:t>гиперкальциемия</a:t>
            </a:r>
            <a:r>
              <a:rPr lang="ru-RU" dirty="0"/>
              <a:t>, </a:t>
            </a:r>
            <a:r>
              <a:rPr lang="ru-RU" dirty="0" err="1"/>
              <a:t>гиперкальциурия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US" b="1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b="1" dirty="0">
                <a:solidFill>
                  <a:srgbClr val="00B050"/>
                </a:solidFill>
                <a:latin typeface="Arial Black" pitchFamily="34" charset="0"/>
              </a:rPr>
              <a:t>Препараты</a:t>
            </a:r>
            <a:br>
              <a:rPr lang="ru-RU" b="1" dirty="0">
                <a:solidFill>
                  <a:srgbClr val="00B050"/>
                </a:solidFill>
                <a:latin typeface="Arial Black" pitchFamily="34" charset="0"/>
              </a:rPr>
            </a:br>
            <a:endParaRPr lang="ru-RU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800" dirty="0"/>
              <a:t>Витамин D2 – </a:t>
            </a:r>
            <a:r>
              <a:rPr lang="ru-RU" sz="2800" dirty="0" err="1"/>
              <a:t>эргокальциферол</a:t>
            </a:r>
            <a:r>
              <a:rPr lang="ru-RU" sz="2800" dirty="0"/>
              <a:t>;</a:t>
            </a:r>
          </a:p>
          <a:p>
            <a:pPr>
              <a:buFont typeface="Wingdings" pitchFamily="2" charset="2"/>
              <a:buChar char="Ø"/>
            </a:pPr>
            <a:endParaRPr lang="ru-RU" sz="2800" dirty="0"/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Витамин Д3 – </a:t>
            </a:r>
            <a:r>
              <a:rPr lang="ru-RU" sz="2800" dirty="0" err="1"/>
              <a:t>холекальциферол</a:t>
            </a:r>
            <a:r>
              <a:rPr lang="ru-RU" sz="2800" dirty="0"/>
              <a:t>;</a:t>
            </a:r>
          </a:p>
          <a:p>
            <a:pPr>
              <a:buNone/>
            </a:pPr>
            <a:endParaRPr lang="ru-RU" sz="2800" dirty="0"/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Альфа Д3 – активная форма витамина D;</a:t>
            </a:r>
          </a:p>
          <a:p>
            <a:pPr>
              <a:buNone/>
            </a:pPr>
            <a:endParaRPr lang="ru-RU" sz="2800" dirty="0"/>
          </a:p>
          <a:p>
            <a:pPr>
              <a:buFont typeface="Wingdings" pitchFamily="2" charset="2"/>
              <a:buChar char="Ø"/>
            </a:pPr>
            <a:r>
              <a:rPr lang="ru-RU" sz="2800" dirty="0"/>
              <a:t>Комбинированные проду</a:t>
            </a:r>
            <a:r>
              <a:rPr lang="ru-RU" dirty="0"/>
              <a:t>кты.</a:t>
            </a:r>
          </a:p>
          <a:p>
            <a:pPr algn="just">
              <a:buNone/>
            </a:pPr>
            <a:r>
              <a:rPr lang="ru-RU" dirty="0"/>
              <a:t>   </a:t>
            </a:r>
          </a:p>
          <a:p>
            <a:endParaRPr lang="ru-RU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293096"/>
            <a:ext cx="1871165" cy="2160240"/>
          </a:xfrm>
          <a:prstGeom prst="rect">
            <a:avLst/>
          </a:prstGeom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836712"/>
            <a:ext cx="2195289" cy="19163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15200" y="3140968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Витамин D2 –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эргокальциферол</a:t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Эргокальциферол</a:t>
            </a:r>
            <a:r>
              <a:rPr lang="ru-RU" dirty="0"/>
              <a:t> 7,5 мг и 300 000 МЕ в 1 мл раствора для инъекций 1 доза в течение 14 дней;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Долгосрочный период 1 раз в месяц.</a:t>
            </a:r>
          </a:p>
          <a:p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581128"/>
            <a:ext cx="3639475" cy="2057095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Витамин Д3 –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холекальциферол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Ø"/>
            </a:pPr>
            <a:r>
              <a:rPr lang="ru-RU" dirty="0" err="1"/>
              <a:t>Холекальциферол</a:t>
            </a:r>
            <a:r>
              <a:rPr lang="ru-RU" dirty="0"/>
              <a:t> 20 000 МЕ (1 мл = 40 капель, 1 капля содержит 500 МЕ витамина D3); </a:t>
            </a:r>
          </a:p>
          <a:p>
            <a:pPr>
              <a:buFont typeface="Wingdings" pitchFamily="2" charset="2"/>
              <a:buChar char="Ø"/>
            </a:pPr>
            <a:r>
              <a:rPr lang="ru-RU" dirty="0"/>
              <a:t>Лекарственная форма разрешает вариабельность дозирования.</a:t>
            </a:r>
          </a:p>
          <a:p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1375" y="3593126"/>
            <a:ext cx="2172625" cy="3264874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Альфа Д3 – 1α </a:t>
            </a:r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кальцидиол</a:t>
            </a: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ru-RU" dirty="0"/>
              <a:t>0,25 мкг, 0,5 мкг, 1 мкг - активная форма витамина D;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/>
              <a:t>Заболевания с недостаточностью процессов </a:t>
            </a:r>
            <a:r>
              <a:rPr lang="ru-RU" dirty="0" err="1"/>
              <a:t>гидроксилирования</a:t>
            </a:r>
            <a:r>
              <a:rPr lang="ru-RU" dirty="0"/>
              <a:t> в почках:</a:t>
            </a:r>
            <a:br>
              <a:rPr lang="ru-RU" dirty="0"/>
            </a:br>
            <a:r>
              <a:rPr lang="ru-RU" dirty="0"/>
              <a:t>- почечная остеодистрофия, </a:t>
            </a:r>
          </a:p>
          <a:p>
            <a:pPr marL="514350" indent="-514350">
              <a:buNone/>
            </a:pPr>
            <a:r>
              <a:rPr lang="ru-RU" dirty="0"/>
              <a:t>      - почечная недостаточность, </a:t>
            </a:r>
            <a:br>
              <a:rPr lang="ru-RU" dirty="0"/>
            </a:br>
            <a:r>
              <a:rPr lang="ru-RU" dirty="0"/>
              <a:t>- пересадка почки.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ru-RU" dirty="0"/>
              <a:t>Необходим контроль содержания кальция в сыворотке крови и уровня фосфатов еженедельно или ежемесячно.</a:t>
            </a:r>
          </a:p>
          <a:p>
            <a:endParaRPr lang="ru-RU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996952"/>
            <a:ext cx="2880246" cy="178986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be-BY" dirty="0"/>
              <a:t>5 форм витамина D - витамин D</a:t>
            </a:r>
            <a:r>
              <a:rPr lang="be-BY" baseline="-25000" dirty="0"/>
              <a:t>1</a:t>
            </a:r>
            <a:r>
              <a:rPr lang="be-BY" dirty="0"/>
              <a:t>, D</a:t>
            </a:r>
            <a:r>
              <a:rPr lang="be-BY" baseline="-25000" dirty="0"/>
              <a:t>2</a:t>
            </a:r>
            <a:r>
              <a:rPr lang="be-BY" dirty="0"/>
              <a:t>, D</a:t>
            </a:r>
            <a:r>
              <a:rPr lang="be-BY" baseline="-25000" dirty="0"/>
              <a:t>3</a:t>
            </a:r>
            <a:r>
              <a:rPr lang="be-BY" dirty="0"/>
              <a:t>, D</a:t>
            </a:r>
            <a:r>
              <a:rPr lang="be-BY" baseline="-25000" dirty="0"/>
              <a:t>4</a:t>
            </a:r>
            <a:r>
              <a:rPr lang="be-BY" dirty="0"/>
              <a:t> и D</a:t>
            </a:r>
            <a:r>
              <a:rPr lang="be-BY" baseline="-25000" dirty="0"/>
              <a:t>5</a:t>
            </a:r>
            <a:r>
              <a:rPr lang="be-BY" dirty="0"/>
              <a:t>. </a:t>
            </a:r>
          </a:p>
          <a:p>
            <a:pPr algn="just"/>
            <a:r>
              <a:rPr lang="be-BY" dirty="0"/>
              <a:t>Для организма человека наиболее важны две из них - D</a:t>
            </a:r>
            <a:r>
              <a:rPr lang="be-BY" baseline="-25000" dirty="0"/>
              <a:t>2</a:t>
            </a:r>
            <a:r>
              <a:rPr lang="be-BY" dirty="0"/>
              <a:t> (</a:t>
            </a:r>
            <a:r>
              <a:rPr lang="be-BY" dirty="0">
                <a:hlinkClick r:id="rId2" tooltip="Эргокальциферол"/>
              </a:rPr>
              <a:t>эргокальциферол</a:t>
            </a:r>
            <a:r>
              <a:rPr lang="be-BY" dirty="0"/>
              <a:t>- </a:t>
            </a:r>
            <a:r>
              <a:rPr lang="ru-RU" dirty="0"/>
              <a:t>вещество растительного происхождения, диетического потребления</a:t>
            </a:r>
            <a:r>
              <a:rPr lang="be-BY" dirty="0"/>
              <a:t>) и D</a:t>
            </a:r>
            <a:r>
              <a:rPr lang="be-BY" baseline="-25000" dirty="0"/>
              <a:t>3</a:t>
            </a:r>
            <a:r>
              <a:rPr lang="be-BY" dirty="0"/>
              <a:t> (</a:t>
            </a:r>
            <a:r>
              <a:rPr lang="be-BY" dirty="0">
                <a:hlinkClick r:id="rId3" tooltip="Холекальциферол"/>
              </a:rPr>
              <a:t>холекальциферол</a:t>
            </a:r>
            <a:r>
              <a:rPr lang="ru-RU" dirty="0"/>
              <a:t> - животного происхождения, человеческий организм производит </a:t>
            </a:r>
            <a:r>
              <a:rPr lang="ru-RU" dirty="0" err="1"/>
              <a:t>стероидный</a:t>
            </a:r>
            <a:r>
              <a:rPr lang="ru-RU" dirty="0"/>
              <a:t> провитамин 7- </a:t>
            </a:r>
            <a:r>
              <a:rPr lang="ru-RU" dirty="0" err="1"/>
              <a:t>дегидрохолестерол</a:t>
            </a:r>
            <a:r>
              <a:rPr lang="ru-RU" dirty="0"/>
              <a:t>, который активизируется под воздействием </a:t>
            </a:r>
            <a:r>
              <a:rPr lang="ru-RU" dirty="0" err="1"/>
              <a:t>УФ-излучения</a:t>
            </a:r>
            <a:r>
              <a:rPr lang="be-BY" dirty="0"/>
              <a:t>), именно их чаще всего объединяют под общим названием «кальциферолы».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err="1">
                <a:solidFill>
                  <a:srgbClr val="00B050"/>
                </a:solidFill>
                <a:latin typeface="Arial Black" pitchFamily="34" charset="0"/>
              </a:rPr>
              <a:t>Кальцитриол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/>
              <a:t>0,25 мкг и 0,50 мкг;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Самый эффективный метаболит витамина D;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Более высокий риск </a:t>
            </a:r>
            <a:r>
              <a:rPr lang="ru-RU" dirty="0" err="1"/>
              <a:t>гиперкальциемии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Obráze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4149080"/>
            <a:ext cx="2549786" cy="2133494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sz="3600" dirty="0">
                <a:solidFill>
                  <a:srgbClr val="00B050"/>
                </a:solidFill>
                <a:latin typeface="Arial Black" pitchFamily="34" charset="0"/>
              </a:rPr>
              <a:t>Комбинированные препараты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err="1"/>
              <a:t>Бифософонат+</a:t>
            </a:r>
            <a:r>
              <a:rPr lang="ru-RU" dirty="0"/>
              <a:t> витамин Д3;</a:t>
            </a:r>
          </a:p>
          <a:p>
            <a:pPr>
              <a:buFont typeface="Wingdings" pitchFamily="2" charset="2"/>
              <a:buChar char="§"/>
            </a:pPr>
            <a:r>
              <a:rPr lang="ru-RU" dirty="0" err="1"/>
              <a:t>алендроновая</a:t>
            </a:r>
            <a:r>
              <a:rPr lang="ru-RU" dirty="0"/>
              <a:t> кислота 70 мг/ 2 800 МЕ </a:t>
            </a:r>
            <a:r>
              <a:rPr lang="ru-RU" dirty="0" err="1"/>
              <a:t>холекальциферол</a:t>
            </a:r>
            <a:r>
              <a:rPr lang="ru-RU" dirty="0"/>
              <a:t> табл.</a:t>
            </a:r>
            <a:br>
              <a:rPr lang="ru-RU" dirty="0"/>
            </a:b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 err="1"/>
              <a:t>аледроновая</a:t>
            </a:r>
            <a:r>
              <a:rPr lang="ru-RU" dirty="0"/>
              <a:t> кислота 70 мг/ 5 600 МЕ </a:t>
            </a:r>
            <a:r>
              <a:rPr lang="ru-RU" dirty="0" err="1"/>
              <a:t>холекальциферол</a:t>
            </a:r>
            <a:r>
              <a:rPr lang="ru-RU" dirty="0"/>
              <a:t> табл.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085184"/>
            <a:ext cx="3048000" cy="1028700"/>
          </a:xfrm>
          <a:prstGeom prst="rect">
            <a:avLst/>
          </a:prstGeom>
        </p:spPr>
      </p:pic>
      <p:pic>
        <p:nvPicPr>
          <p:cNvPr id="5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437112"/>
            <a:ext cx="3851920" cy="1969187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Комбинированные препараты</a:t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Кальций + витамин Д3;</a:t>
            </a:r>
            <a:br>
              <a:rPr lang="ru-RU" dirty="0"/>
            </a:br>
            <a:endParaRPr lang="ru-RU" dirty="0"/>
          </a:p>
          <a:p>
            <a:pPr>
              <a:buFont typeface="Wingdings" pitchFamily="2" charset="2"/>
              <a:buChar char="§"/>
            </a:pPr>
            <a:r>
              <a:rPr lang="ru-RU" dirty="0"/>
              <a:t>Кальций 500 мг/ 400 МЕ витамина D3 жевательные резинки.</a:t>
            </a:r>
          </a:p>
          <a:p>
            <a:pPr>
              <a:buFont typeface="Wingdings" pitchFamily="2" charset="2"/>
              <a:buChar char="§"/>
            </a:pPr>
            <a:r>
              <a:rPr lang="ru-RU" dirty="0"/>
              <a:t>Кальция 1 000 мг/ 800 МЕ </a:t>
            </a:r>
            <a:r>
              <a:rPr lang="en-US" dirty="0"/>
              <a:t>D3 </a:t>
            </a:r>
            <a:r>
              <a:rPr lang="ru-RU" dirty="0" err="1"/>
              <a:t>тбл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4653136"/>
            <a:ext cx="3024336" cy="2154839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3258491"/>
            <a:ext cx="2051720" cy="359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058915" cy="1127654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Комбинированные препараты</a:t>
            </a:r>
            <a:endParaRPr lang="cs-CZ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422780" y="1528549"/>
            <a:ext cx="7236387" cy="4954138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/>
              <a:t>(</a:t>
            </a:r>
            <a:r>
              <a:rPr lang="ru-RU" sz="2400" dirty="0" err="1"/>
              <a:t>Кальтрат</a:t>
            </a:r>
            <a:r>
              <a:rPr lang="ru-RU" sz="2400" dirty="0"/>
              <a:t> плюс);</a:t>
            </a:r>
          </a:p>
          <a:p>
            <a:r>
              <a:rPr lang="ru-RU" sz="2400" dirty="0"/>
              <a:t>Доза: </a:t>
            </a:r>
            <a:r>
              <a:rPr lang="en-US" sz="2400" dirty="0"/>
              <a:t>2 </a:t>
            </a:r>
            <a:r>
              <a:rPr lang="ru-RU" sz="2400" dirty="0"/>
              <a:t>раза в день;</a:t>
            </a:r>
          </a:p>
          <a:p>
            <a:r>
              <a:rPr lang="ru-RU" sz="2400" dirty="0"/>
              <a:t>Низкие дозы витамина  </a:t>
            </a:r>
            <a:r>
              <a:rPr lang="en-US" sz="2400" dirty="0"/>
              <a:t>D </a:t>
            </a:r>
            <a:r>
              <a:rPr lang="ru-RU" sz="2400" dirty="0"/>
              <a:t>через день.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8560979"/>
              </p:ext>
            </p:extLst>
          </p:nvPr>
        </p:nvGraphicFramePr>
        <p:xfrm>
          <a:off x="2339752" y="3140968"/>
          <a:ext cx="406400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Active</a:t>
                      </a:r>
                      <a:r>
                        <a:rPr lang="cs-CZ" dirty="0"/>
                        <a:t> </a:t>
                      </a:r>
                      <a:r>
                        <a:rPr lang="cs-CZ" dirty="0" err="1"/>
                        <a:t>ingredients</a:t>
                      </a:r>
                      <a:endParaRPr lang="cs-CZ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 err="1"/>
                        <a:t>Dosage</a:t>
                      </a:r>
                      <a:r>
                        <a:rPr lang="cs-CZ" dirty="0"/>
                        <a:t> in </a:t>
                      </a:r>
                      <a:r>
                        <a:rPr lang="cs-CZ" dirty="0" err="1"/>
                        <a:t>tbl</a:t>
                      </a:r>
                      <a:r>
                        <a:rPr lang="cs-CZ" dirty="0"/>
                        <a:t>.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Colecalciferol</a:t>
                      </a:r>
                      <a:endParaRPr lang="cs-CZ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200 and 400 IU</a:t>
                      </a:r>
                      <a:r>
                        <a:rPr lang="cs-CZ" baseline="0" dirty="0"/>
                        <a:t> D3</a:t>
                      </a:r>
                      <a:endParaRPr lang="cs-CZ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Calcium</a:t>
                      </a:r>
                      <a:endParaRPr lang="cs-CZ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600 mg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/>
                        <a:t>Magnesium</a:t>
                      </a: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40 mg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Zincum</a:t>
                      </a:r>
                      <a:endParaRPr lang="cs-CZ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7,5 mg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Cuprum</a:t>
                      </a:r>
                      <a:endParaRPr lang="cs-CZ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 1 mg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Manganum</a:t>
                      </a:r>
                      <a:endParaRPr lang="cs-CZ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1,8 mg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/>
                        <a:t>Borum</a:t>
                      </a:r>
                      <a:endParaRPr lang="cs-CZ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r>
                        <a:rPr lang="cs-CZ" dirty="0"/>
                        <a:t> 0,25 mg</a:t>
                      </a:r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628800"/>
            <a:ext cx="2411760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68699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Комбинированные препараты</a:t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ru-RU" dirty="0"/>
              <a:t>Поливитамины;</a:t>
            </a:r>
          </a:p>
          <a:p>
            <a:pPr>
              <a:buFont typeface="Wingdings" pitchFamily="2" charset="2"/>
              <a:buChar char="Ø"/>
            </a:pPr>
            <a:r>
              <a:rPr lang="ru-RU" dirty="0" err="1"/>
              <a:t>Мультиминеральные</a:t>
            </a:r>
            <a:r>
              <a:rPr lang="ru-RU" dirty="0"/>
              <a:t> продукты. </a:t>
            </a:r>
          </a:p>
          <a:p>
            <a:pPr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356992"/>
            <a:ext cx="7038225" cy="3168352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Препараты для коррекции дефицита витамина 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base">
              <a:buNone/>
            </a:pPr>
            <a:r>
              <a:rPr lang="ru-RU" dirty="0"/>
              <a:t>1). Коррекция дефицита: </a:t>
            </a:r>
            <a:r>
              <a:rPr lang="ru-RU" dirty="0" err="1"/>
              <a:t>Аквадетрим</a:t>
            </a:r>
            <a:r>
              <a:rPr lang="ru-RU" dirty="0"/>
              <a:t>, Витамин Д3 Бон, </a:t>
            </a:r>
            <a:r>
              <a:rPr lang="ru-RU" dirty="0" err="1"/>
              <a:t>Вигантол</a:t>
            </a:r>
            <a:r>
              <a:rPr lang="ru-RU" dirty="0"/>
              <a:t>, </a:t>
            </a:r>
            <a:r>
              <a:rPr lang="ru-RU" dirty="0" err="1"/>
              <a:t>Видехол</a:t>
            </a:r>
            <a:r>
              <a:rPr lang="ru-RU" dirty="0"/>
              <a:t>, </a:t>
            </a:r>
            <a:r>
              <a:rPr lang="ru-RU" dirty="0" err="1"/>
              <a:t>Остеотриол</a:t>
            </a:r>
            <a:r>
              <a:rPr lang="ru-RU" dirty="0"/>
              <a:t>, </a:t>
            </a:r>
            <a:r>
              <a:rPr lang="ru-RU" dirty="0" err="1"/>
              <a:t>Остеокеа</a:t>
            </a:r>
            <a:r>
              <a:rPr lang="ru-RU" dirty="0"/>
              <a:t>, </a:t>
            </a:r>
            <a:r>
              <a:rPr lang="ru-RU" dirty="0" err="1"/>
              <a:t>Этальфа</a:t>
            </a:r>
            <a:r>
              <a:rPr lang="ru-RU" dirty="0"/>
              <a:t>, Ван-альфа, </a:t>
            </a:r>
            <a:r>
              <a:rPr lang="ru-RU" dirty="0" err="1"/>
              <a:t>Рокальтрол</a:t>
            </a:r>
            <a:r>
              <a:rPr lang="ru-RU" dirty="0"/>
              <a:t>.</a:t>
            </a:r>
          </a:p>
          <a:p>
            <a:pPr fontAlgn="base">
              <a:buNone/>
            </a:pPr>
            <a:r>
              <a:rPr lang="ru-RU" dirty="0"/>
              <a:t>2). Коррекция остеопороза (в сочетании с </a:t>
            </a:r>
            <a:r>
              <a:rPr lang="ru-RU" dirty="0" err="1"/>
              <a:t>алендронатом</a:t>
            </a:r>
            <a:r>
              <a:rPr lang="ru-RU" dirty="0"/>
              <a:t> натрия): </a:t>
            </a:r>
            <a:r>
              <a:rPr lang="ru-RU" dirty="0" err="1"/>
              <a:t>Тевабон</a:t>
            </a:r>
            <a:r>
              <a:rPr lang="ru-RU" dirty="0"/>
              <a:t>, </a:t>
            </a:r>
            <a:r>
              <a:rPr lang="ru-RU" dirty="0" err="1"/>
              <a:t>Фосаванс</a:t>
            </a:r>
            <a:r>
              <a:rPr lang="ru-RU" dirty="0"/>
              <a:t> и </a:t>
            </a:r>
            <a:r>
              <a:rPr lang="ru-RU" dirty="0" err="1"/>
              <a:t>Осталон</a:t>
            </a:r>
            <a:r>
              <a:rPr lang="ru-RU" dirty="0"/>
              <a:t> Кальций-Д.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Препараты в клинике </a:t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антивозрастной (превентивной) медицины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Олиговит, </a:t>
            </a:r>
            <a:r>
              <a:rPr lang="ru-RU" dirty="0" err="1"/>
              <a:t>Супрадин</a:t>
            </a:r>
            <a:r>
              <a:rPr lang="ru-RU" dirty="0"/>
              <a:t>, </a:t>
            </a:r>
            <a:r>
              <a:rPr lang="ru-RU" dirty="0" err="1"/>
              <a:t>Мультабс</a:t>
            </a:r>
            <a:r>
              <a:rPr lang="ru-RU" dirty="0"/>
              <a:t>, </a:t>
            </a:r>
            <a:r>
              <a:rPr lang="ru-RU" dirty="0" err="1"/>
              <a:t>Дуовит</a:t>
            </a:r>
            <a:r>
              <a:rPr lang="ru-RU" dirty="0"/>
              <a:t>, </a:t>
            </a:r>
            <a:r>
              <a:rPr lang="ru-RU" dirty="0" err="1"/>
              <a:t>Витрум</a:t>
            </a:r>
            <a:r>
              <a:rPr lang="ru-RU" dirty="0"/>
              <a:t>, </a:t>
            </a:r>
            <a:r>
              <a:rPr lang="ru-RU" dirty="0" err="1"/>
              <a:t>Центрум</a:t>
            </a:r>
            <a:r>
              <a:rPr lang="ru-RU" dirty="0"/>
              <a:t> и Алфавит – минерально-витаминные комплексы;</a:t>
            </a:r>
          </a:p>
          <a:p>
            <a:r>
              <a:rPr lang="ru-RU" dirty="0"/>
              <a:t>500 МЕ </a:t>
            </a:r>
            <a:r>
              <a:rPr lang="ru-RU" dirty="0" err="1"/>
              <a:t>холекальциферола</a:t>
            </a:r>
            <a:r>
              <a:rPr lang="ru-RU" dirty="0"/>
              <a:t>;</a:t>
            </a:r>
          </a:p>
          <a:p>
            <a:r>
              <a:rPr lang="ru-RU" dirty="0"/>
              <a:t>при физических тренировках, в осенне-зимний период по 1 - 2 драже в день, продолжительность одного курса – 3 – 4 недели. 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Дозировка при заболеваниях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e-BY" dirty="0"/>
              <a:t>При терапии остеопороза - 1250-3125 МЕ;</a:t>
            </a:r>
          </a:p>
          <a:p>
            <a:r>
              <a:rPr lang="be-BY" dirty="0"/>
              <a:t>При остеомаляции - 1250-5000 МЕ; </a:t>
            </a:r>
          </a:p>
          <a:p>
            <a:r>
              <a:rPr lang="be-BY" dirty="0"/>
              <a:t>При снижении уровня кальция в крови - 200000 МЕ 1 раз в неделю; </a:t>
            </a:r>
          </a:p>
          <a:p>
            <a:r>
              <a:rPr lang="be-BY" dirty="0"/>
              <a:t>При снижении функции паращитовидных желез  - 10000-20000 МЕ в сутки.</a:t>
            </a:r>
            <a:endParaRPr lang="ru-RU"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Клинический случай 1</a:t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Женщина, 1928 года рождения, 1 год после смерти мужа, Болезнь Паркинсона;</a:t>
            </a:r>
          </a:p>
          <a:p>
            <a:r>
              <a:rPr lang="ru-RU" dirty="0"/>
              <a:t>Неоднократно была обследована, одышка, боли в груди, слабость, </a:t>
            </a:r>
            <a:r>
              <a:rPr lang="ru-RU" dirty="0" err="1"/>
              <a:t>стенокардитический</a:t>
            </a:r>
            <a:r>
              <a:rPr lang="ru-RU" dirty="0"/>
              <a:t> синдром не выявлен;</a:t>
            </a:r>
          </a:p>
          <a:p>
            <a:r>
              <a:rPr lang="ru-RU" dirty="0"/>
              <a:t>Терапия </a:t>
            </a:r>
            <a:r>
              <a:rPr lang="ru-RU" dirty="0" err="1"/>
              <a:t>флуоксетином</a:t>
            </a:r>
            <a:r>
              <a:rPr lang="ru-RU" dirty="0"/>
              <a:t> проводилась с марта по май;</a:t>
            </a:r>
          </a:p>
          <a:p>
            <a:r>
              <a:rPr lang="ru-RU" dirty="0"/>
              <a:t>Уровень витамина D в сыворотке крови увеличивался при  повторных лабораторных исследованиях – 22 </a:t>
            </a:r>
            <a:r>
              <a:rPr lang="ru-RU" dirty="0" err="1"/>
              <a:t>нмоль</a:t>
            </a:r>
            <a:r>
              <a:rPr lang="ru-RU" dirty="0"/>
              <a:t>/л</a:t>
            </a:r>
          </a:p>
          <a:p>
            <a:r>
              <a:rPr lang="ru-RU" dirty="0"/>
              <a:t>Рекомендуется регулярное пребывание на солнце -</a:t>
            </a:r>
            <a:br>
              <a:rPr lang="ru-RU" dirty="0"/>
            </a:br>
            <a:r>
              <a:rPr lang="ru-RU" dirty="0"/>
              <a:t>трудности исчезли через один месяц и уровень витамина D в сыворотке крови возрос до 52 </a:t>
            </a:r>
            <a:r>
              <a:rPr lang="ru-RU" dirty="0" err="1"/>
              <a:t>нмоль</a:t>
            </a:r>
            <a:r>
              <a:rPr lang="ru-RU" dirty="0"/>
              <a:t>/л до конца июля.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Клинический случай 2</a:t>
            </a:r>
            <a:br>
              <a:rPr lang="ru-RU" sz="32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Мужчина , 1929 года рождения, архитектор, строитель.</a:t>
            </a:r>
            <a:br>
              <a:rPr lang="ru-RU" dirty="0"/>
            </a:br>
            <a:r>
              <a:rPr lang="ru-RU" dirty="0"/>
              <a:t>Из заболеваний - гипертония, ИБС,  фибрилляция предсердий;</a:t>
            </a:r>
          </a:p>
          <a:p>
            <a:r>
              <a:rPr lang="ru-RU" dirty="0"/>
              <a:t>Успешные дети, образованы и заняты, очень хорошие семейные отношения;</a:t>
            </a:r>
          </a:p>
          <a:p>
            <a:r>
              <a:rPr lang="ru-RU" dirty="0"/>
              <a:t> Нарушения сна – подтверждено женой. Начал просыпаться от кошмаров;</a:t>
            </a:r>
          </a:p>
          <a:p>
            <a:r>
              <a:rPr lang="ru-RU" dirty="0"/>
              <a:t>Начал терапию </a:t>
            </a:r>
            <a:r>
              <a:rPr lang="ru-RU" dirty="0" err="1"/>
              <a:t>Пароксетином</a:t>
            </a:r>
            <a:r>
              <a:rPr lang="ru-RU" dirty="0"/>
              <a:t> - улучшение качества сна через 2 недели, но все же менее активный и хуже настроение – витамина D уровень 28нмоль/л, с добавлением Вит </a:t>
            </a:r>
            <a:r>
              <a:rPr lang="en-US" dirty="0"/>
              <a:t>D </a:t>
            </a:r>
            <a:r>
              <a:rPr lang="ru-RU" dirty="0"/>
              <a:t>– пациент начал  деятельность в саду, для того, чтобы по указанию увеличить потребление солнца– результат – 77 </a:t>
            </a:r>
            <a:r>
              <a:rPr lang="ru-RU" dirty="0" err="1"/>
              <a:t>нмоль</a:t>
            </a:r>
            <a:r>
              <a:rPr lang="ru-RU" dirty="0"/>
              <a:t>/л  в сентябре.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Витамин Д как гормон: современный взгляд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ru-RU" dirty="0"/>
              <a:t>Подобно всем </a:t>
            </a:r>
            <a:r>
              <a:rPr lang="ru-RU" dirty="0" err="1"/>
              <a:t>стероидным</a:t>
            </a:r>
            <a:r>
              <a:rPr lang="ru-RU" dirty="0"/>
              <a:t> гормонам </a:t>
            </a:r>
            <a:r>
              <a:rPr lang="be-BY" dirty="0"/>
              <a:t>образуется из ацетата и холестерина </a:t>
            </a:r>
            <a:endParaRPr lang="ru-RU" dirty="0"/>
          </a:p>
          <a:p>
            <a:pPr lvl="0" algn="just"/>
            <a:r>
              <a:rPr lang="ru-RU" dirty="0"/>
              <a:t>Как  и </a:t>
            </a:r>
            <a:r>
              <a:rPr lang="ru-RU" dirty="0" err="1"/>
              <a:t>стероидные</a:t>
            </a:r>
            <a:r>
              <a:rPr lang="ru-RU" dirty="0"/>
              <a:t> гормоны </a:t>
            </a:r>
            <a:r>
              <a:rPr lang="be-BY" dirty="0"/>
              <a:t>превращается в организме в активные метаболиты.</a:t>
            </a:r>
            <a:endParaRPr lang="ru-RU" dirty="0"/>
          </a:p>
          <a:p>
            <a:pPr lvl="0" algn="just"/>
            <a:r>
              <a:rPr lang="ru-RU" dirty="0"/>
              <a:t>М</a:t>
            </a:r>
            <a:r>
              <a:rPr lang="be-BY" dirty="0"/>
              <a:t>еханизм действия его подобен таковому у стероидных гормонов. Витамин D влияет на биологические мембраны и генетический аппарат клеток органов мишеней, регулирующих синтез кальций-связывающего белка. Из организма выводится в форме конъюгатов стероидов.</a:t>
            </a:r>
            <a:endParaRPr lang="ru-RU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9776"/>
            <a:ext cx="8229600" cy="1143000"/>
          </a:xfrm>
        </p:spPr>
        <p:txBody>
          <a:bodyPr>
            <a:noAutofit/>
          </a:bodyPr>
          <a:lstStyle/>
          <a:p>
            <a:br>
              <a:rPr lang="ru-RU" sz="2800" dirty="0">
                <a:solidFill>
                  <a:srgbClr val="00B050"/>
                </a:solidFill>
                <a:latin typeface="Arial Black" pitchFamily="34" charset="0"/>
              </a:rPr>
            </a:br>
            <a:r>
              <a:rPr lang="ru-RU" sz="2800" dirty="0">
                <a:solidFill>
                  <a:srgbClr val="00B050"/>
                </a:solidFill>
                <a:latin typeface="Arial Black" pitchFamily="34" charset="0"/>
              </a:rPr>
              <a:t>Профилактика на протяжении всей жизни уровня витамина D в сыворотке подразумевает:</a:t>
            </a:r>
            <a:br>
              <a:rPr lang="ru-RU" sz="2800" dirty="0">
                <a:solidFill>
                  <a:srgbClr val="00B050"/>
                </a:solidFill>
                <a:latin typeface="Arial Black" pitchFamily="34" charset="0"/>
              </a:rPr>
            </a:br>
            <a:endParaRPr lang="ru-RU" sz="28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Изменение стиля жизни;</a:t>
            </a:r>
          </a:p>
          <a:p>
            <a:r>
              <a:rPr lang="ru-RU" dirty="0"/>
              <a:t>Увеличение регулярной физической активности; </a:t>
            </a:r>
          </a:p>
          <a:p>
            <a:r>
              <a:rPr lang="ru-RU" dirty="0"/>
              <a:t>Предпочтение активного отдыха на улице;</a:t>
            </a:r>
          </a:p>
          <a:p>
            <a:r>
              <a:rPr lang="ru-RU" dirty="0"/>
              <a:t>изменения </a:t>
            </a:r>
            <a:r>
              <a:rPr lang="ru-RU" dirty="0" err="1"/>
              <a:t>пищевыго</a:t>
            </a:r>
            <a:r>
              <a:rPr lang="ru-RU" dirty="0"/>
              <a:t> предпочтения </a:t>
            </a:r>
            <a:br>
              <a:rPr lang="ru-RU" dirty="0"/>
            </a:br>
            <a:r>
              <a:rPr lang="ru-RU" dirty="0"/>
              <a:t>– рыба, рыбий жир, яичный желток, печень.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Спасибо за внимание!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340768"/>
            <a:ext cx="8410877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8525" y="5735637"/>
            <a:ext cx="1895475" cy="112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Витамин Д как гормон: современный взгляд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ru-RU" dirty="0"/>
              <a:t>К</a:t>
            </a:r>
            <a:r>
              <a:rPr lang="be-BY" dirty="0"/>
              <a:t>ак стероидные гормоны, оказывает системное действие, имеет свои органы-мишени</a:t>
            </a:r>
            <a:r>
              <a:rPr lang="ru-RU" dirty="0"/>
              <a:t> и</a:t>
            </a:r>
            <a:r>
              <a:rPr lang="be-BY" dirty="0"/>
              <a:t> рецепторный аппарат. Распределяется в организме подобно стероидным гормонам.</a:t>
            </a:r>
            <a:endParaRPr lang="ru-RU" dirty="0"/>
          </a:p>
          <a:p>
            <a:pPr algn="just"/>
            <a:r>
              <a:rPr lang="ru-RU" dirty="0" err="1"/>
              <a:t>Д</a:t>
            </a:r>
            <a:r>
              <a:rPr lang="be-BY" dirty="0"/>
              <a:t>ефицит или избыток витамина D приводят к сдвигу метаболизма других стероидов.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>
                <a:solidFill>
                  <a:srgbClr val="00B050"/>
                </a:solidFill>
                <a:latin typeface="Arial Black" pitchFamily="34" charset="0"/>
              </a:rPr>
              <a:t>История изучения витамина </a:t>
            </a:r>
            <a:r>
              <a:rPr lang="en-US" sz="3200" dirty="0">
                <a:solidFill>
                  <a:srgbClr val="00B050"/>
                </a:solidFill>
                <a:latin typeface="Arial Black" pitchFamily="34" charset="0"/>
              </a:rPr>
              <a:t>D</a:t>
            </a:r>
            <a:endParaRPr lang="ru-RU" sz="3200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/>
              <a:t>Труды </a:t>
            </a:r>
            <a:r>
              <a:rPr lang="ru-RU" dirty="0" err="1"/>
              <a:t>Сорана</a:t>
            </a:r>
            <a:r>
              <a:rPr lang="ru-RU" dirty="0"/>
              <a:t> </a:t>
            </a:r>
            <a:r>
              <a:rPr lang="ru-RU" dirty="0" err="1"/>
              <a:t>Эфесского</a:t>
            </a:r>
            <a:r>
              <a:rPr lang="ru-RU" dirty="0"/>
              <a:t> (138 г. н.э.) – первое упоминания о рахите, вызванном дефицитом витамина </a:t>
            </a:r>
            <a:r>
              <a:rPr lang="en-US" dirty="0"/>
              <a:t>D</a:t>
            </a:r>
            <a:r>
              <a:rPr lang="ru-RU" dirty="0"/>
              <a:t>;</a:t>
            </a:r>
          </a:p>
          <a:p>
            <a:r>
              <a:rPr lang="ru-RU" dirty="0" err="1"/>
              <a:t>Глисон</a:t>
            </a:r>
            <a:r>
              <a:rPr lang="ru-RU" dirty="0"/>
              <a:t>, </a:t>
            </a:r>
            <a:r>
              <a:rPr lang="ru-RU" dirty="0" err="1"/>
              <a:t>английиский</a:t>
            </a:r>
            <a:r>
              <a:rPr lang="ru-RU" dirty="0"/>
              <a:t> ортопед в 1650 г. – детально описал рахит как болезнь;</a:t>
            </a:r>
          </a:p>
          <a:p>
            <a:r>
              <a:rPr lang="ru-RU" dirty="0"/>
              <a:t>В 1921 г. </a:t>
            </a:r>
            <a:r>
              <a:rPr lang="ru-RU" dirty="0" err="1"/>
              <a:t>Мак-Коллум</a:t>
            </a:r>
            <a:r>
              <a:rPr lang="ru-RU" dirty="0"/>
              <a:t> – обнаружил в жире трески – новый компонент, обладающий противорахитическим действием – витамин Д, таким образом было выявлено, что пищевые продукты обладают способностью предотвращать рахит в зависимости от наличия в их составе этого витамина;</a:t>
            </a:r>
          </a:p>
          <a:p>
            <a:r>
              <a:rPr lang="ru-RU" dirty="0"/>
              <a:t>1919 г. после открытия </a:t>
            </a:r>
            <a:r>
              <a:rPr lang="ru-RU" dirty="0" err="1"/>
              <a:t>Гудчинским</a:t>
            </a:r>
            <a:r>
              <a:rPr lang="ru-RU" dirty="0"/>
              <a:t> действия ртутно-кварцевой лампы («горное солнце») на лечение рахита у детей, основным фактором развития этой болезни стали считать недостаток УФО;</a:t>
            </a:r>
          </a:p>
          <a:p>
            <a:r>
              <a:rPr lang="ru-RU" dirty="0"/>
              <a:t>В 1928 г. Адольфу </a:t>
            </a:r>
            <a:r>
              <a:rPr lang="ru-RU" dirty="0" err="1"/>
              <a:t>Виндаусу</a:t>
            </a:r>
            <a:r>
              <a:rPr lang="ru-RU" dirty="0"/>
              <a:t> была вручена Нобелевская премия по химии за открытие предшественника витамина </a:t>
            </a:r>
            <a:r>
              <a:rPr lang="en-US" dirty="0"/>
              <a:t>D</a:t>
            </a:r>
            <a:r>
              <a:rPr lang="ru-RU" dirty="0"/>
              <a:t>, а в 1937г. </a:t>
            </a:r>
            <a:r>
              <a:rPr lang="ru-RU" dirty="0" err="1"/>
              <a:t>Виндаус</a:t>
            </a:r>
            <a:r>
              <a:rPr lang="ru-RU" dirty="0"/>
              <a:t> выделил и активный витамин </a:t>
            </a:r>
            <a:r>
              <a:rPr lang="en-US" dirty="0"/>
              <a:t>D3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>
                <a:solidFill>
                  <a:srgbClr val="00B050"/>
                </a:solidFill>
                <a:latin typeface="Arial Black" pitchFamily="34" charset="0"/>
              </a:rPr>
              <a:t>Эффекты витамина </a:t>
            </a:r>
            <a:r>
              <a:rPr lang="en-US" sz="3200" b="1" dirty="0">
                <a:solidFill>
                  <a:srgbClr val="00B050"/>
                </a:solidFill>
                <a:latin typeface="Arial Black" pitchFamily="34" charset="0"/>
              </a:rPr>
              <a:t>D</a:t>
            </a:r>
            <a:endParaRPr lang="ru-RU" sz="3200" b="1" dirty="0">
              <a:solidFill>
                <a:srgbClr val="00B050"/>
              </a:solidFill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 err="1"/>
              <a:t>Кальцитриол</a:t>
            </a:r>
            <a:r>
              <a:rPr lang="ru-RU" dirty="0"/>
              <a:t> - биологически а</a:t>
            </a:r>
            <a:r>
              <a:rPr lang="be-BY" dirty="0"/>
              <a:t>ктивная форма витамина D в организме (1-α,25-дигидроксихолекальциферол)</a:t>
            </a:r>
            <a:r>
              <a:rPr lang="ru-RU" dirty="0"/>
              <a:t>.</a:t>
            </a:r>
          </a:p>
          <a:p>
            <a:pPr algn="just"/>
            <a:r>
              <a:rPr lang="be-BY" dirty="0"/>
              <a:t>Усиливает поглощение кальция и фосфора из пищи в кишечнике и реабсорбцию кальция в почках. При дефиците развиваются гипокальциемические судороги конечностей и спазмы гортани.</a:t>
            </a:r>
            <a:endParaRPr lang="ru-RU" dirty="0"/>
          </a:p>
          <a:p>
            <a:pPr algn="just"/>
            <a:r>
              <a:rPr lang="be-BY" dirty="0"/>
              <a:t>Под влиянием кальцитриола происходит также увеличение синтеза в остеобластах коллагена и матричных белков, играющих важную роль в процессах формирования и минерализации костной ткани. </a:t>
            </a:r>
            <a:endParaRPr lang="ru-RU" dirty="0"/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3351</Words>
  <Application>Microsoft Macintosh PowerPoint</Application>
  <PresentationFormat>Экран (4:3)</PresentationFormat>
  <Paragraphs>274</Paragraphs>
  <Slides>61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61</vt:i4>
      </vt:variant>
    </vt:vector>
  </HeadingPairs>
  <TitlesOfParts>
    <vt:vector size="70" baseType="lpstr">
      <vt:lpstr>Arial</vt:lpstr>
      <vt:lpstr>Arial Black</vt:lpstr>
      <vt:lpstr>Calibri</vt:lpstr>
      <vt:lpstr>Symbol</vt:lpstr>
      <vt:lpstr>Tahoma</vt:lpstr>
      <vt:lpstr>Times New Roman</vt:lpstr>
      <vt:lpstr>Trebuchet MS</vt:lpstr>
      <vt:lpstr>Wingdings</vt:lpstr>
      <vt:lpstr>Тема Office</vt:lpstr>
      <vt:lpstr> «Витамин D в гериатрии» </vt:lpstr>
      <vt:lpstr> Введение </vt:lpstr>
      <vt:lpstr>Субнормальная обеспеченность витаминами (биохимическая недостаточность)</vt:lpstr>
      <vt:lpstr> Роль витамина D в обмене веществ </vt:lpstr>
      <vt:lpstr>Презентация PowerPoint</vt:lpstr>
      <vt:lpstr>Витамин Д как гормон: современный взгляд</vt:lpstr>
      <vt:lpstr>Витамин Д как гормон: современный взгляд</vt:lpstr>
      <vt:lpstr>История изучения витамина D</vt:lpstr>
      <vt:lpstr>Эффекты витамина D</vt:lpstr>
      <vt:lpstr>Витамин D играет важную роль при развитии сердечно-сосудистых заболеваний</vt:lpstr>
      <vt:lpstr> Витамин Д и атеросклероз – модель на мышах </vt:lpstr>
      <vt:lpstr>Витамин D в регуляции деятельности иммунной системы</vt:lpstr>
      <vt:lpstr>Витамин D3 значим для иммунной системы модуляцией и метаболизмом костной ткани, значим в превентивной гериатрии (антивозрастной медицине) </vt:lpstr>
      <vt:lpstr>Роль витамина D в патогенезе всех типов сахарного диабета</vt:lpstr>
      <vt:lpstr>Витамин D при бронхиальной астме</vt:lpstr>
      <vt:lpstr>Витамин D  при онкологической патологии</vt:lpstr>
      <vt:lpstr>Витамин D  при онкологической патологии</vt:lpstr>
      <vt:lpstr>Витамин D в профилактике синдрома старческой астении</vt:lpstr>
      <vt:lpstr>Положительный эффект на активность и деятельность головного мозга</vt:lpstr>
      <vt:lpstr>Витамин Д и мозг</vt:lpstr>
      <vt:lpstr>Причины гиповитаминоза D</vt:lpstr>
      <vt:lpstr>Причины гиповитаминоза D</vt:lpstr>
      <vt:lpstr>Причины гиповитаминоза D</vt:lpstr>
      <vt:lpstr>Причины гиповитаминоза D</vt:lpstr>
      <vt:lpstr>Последствия нехватки витамина Д</vt:lpstr>
      <vt:lpstr>Нормы пребывания на солнце для  восполнения дефицита витамина</vt:lpstr>
      <vt:lpstr>Суточная норма витамина Д </vt:lpstr>
      <vt:lpstr>Как же восполнить запасы витамина D зимой?</vt:lpstr>
      <vt:lpstr>Презентация PowerPoint</vt:lpstr>
      <vt:lpstr> Продукты содержащие витамин D </vt:lpstr>
      <vt:lpstr>  Продукты содержащие витамин D  </vt:lpstr>
      <vt:lpstr>Продукты содержащие витамин D</vt:lpstr>
      <vt:lpstr>Витамин D и холестерин</vt:lpstr>
      <vt:lpstr>Без достаточного нахождения на солнце потребность организма в витамине D не может быть полностью обеспечена.</vt:lpstr>
      <vt:lpstr>Диагностика гиповитаминоза витамина Д</vt:lpstr>
      <vt:lpstr>Уровни витамина D</vt:lpstr>
      <vt:lpstr>Презентация PowerPoint</vt:lpstr>
      <vt:lpstr>Проявления дефицита витамина D</vt:lpstr>
      <vt:lpstr>Витамин D-содержащие препараты. Рекомендации для правильного выбора препарата в современном фармацевтическом рынке </vt:lpstr>
      <vt:lpstr>Презентация PowerPoint</vt:lpstr>
      <vt:lpstr>Презентация PowerPoint</vt:lpstr>
      <vt:lpstr> Показания к терапии препаратами, содержащими витамин Д </vt:lpstr>
      <vt:lpstr> Взаимодействие </vt:lpstr>
      <vt:lpstr> Взаимодействие </vt:lpstr>
      <vt:lpstr> Побочные явления </vt:lpstr>
      <vt:lpstr> Препараты </vt:lpstr>
      <vt:lpstr> Витамин D2 – эргокальциферол </vt:lpstr>
      <vt:lpstr>Витамин Д3 – холекальциферол</vt:lpstr>
      <vt:lpstr>Альфа Д3 – 1α кальцидиол </vt:lpstr>
      <vt:lpstr>Кальцитриол</vt:lpstr>
      <vt:lpstr> Комбинированные препараты </vt:lpstr>
      <vt:lpstr> Комбинированные препараты </vt:lpstr>
      <vt:lpstr>Комбинированные препараты</vt:lpstr>
      <vt:lpstr> Комбинированные препараты </vt:lpstr>
      <vt:lpstr>Препараты для коррекции дефицита витамина Д</vt:lpstr>
      <vt:lpstr>Препараты в клинике  антивозрастной (превентивной) медицины</vt:lpstr>
      <vt:lpstr>Дозировка при заболеваниях</vt:lpstr>
      <vt:lpstr> Клинический случай 1 </vt:lpstr>
      <vt:lpstr> Клинический случай 2 </vt:lpstr>
      <vt:lpstr> Профилактика на протяжении всей жизни уровня витамина D в сыворотке подразумевает: </vt:lpstr>
      <vt:lpstr>Спасибо за внимание!</vt:lpstr>
    </vt:vector>
  </TitlesOfParts>
  <Company>Microsoft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RET</dc:creator>
  <cp:lastModifiedBy>Ирина Носкова</cp:lastModifiedBy>
  <cp:revision>75</cp:revision>
  <dcterms:created xsi:type="dcterms:W3CDTF">2016-11-30T20:21:46Z</dcterms:created>
  <dcterms:modified xsi:type="dcterms:W3CDTF">2024-04-07T16:38:16Z</dcterms:modified>
</cp:coreProperties>
</file>