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handoutMasterIdLst>
    <p:handoutMasterId r:id="rId34"/>
  </p:handoutMasterIdLst>
  <p:sldIdLst>
    <p:sldId id="256" r:id="rId3"/>
    <p:sldId id="526" r:id="rId4"/>
    <p:sldId id="323" r:id="rId5"/>
    <p:sldId id="352" r:id="rId6"/>
    <p:sldId id="292" r:id="rId7"/>
    <p:sldId id="258" r:id="rId8"/>
    <p:sldId id="483" r:id="rId9"/>
    <p:sldId id="327" r:id="rId10"/>
    <p:sldId id="409" r:id="rId11"/>
    <p:sldId id="376" r:id="rId12"/>
    <p:sldId id="410" r:id="rId13"/>
    <p:sldId id="346" r:id="rId14"/>
    <p:sldId id="375" r:id="rId15"/>
    <p:sldId id="374" r:id="rId16"/>
    <p:sldId id="413" r:id="rId17"/>
    <p:sldId id="411" r:id="rId18"/>
    <p:sldId id="412" r:id="rId19"/>
    <p:sldId id="278" r:id="rId20"/>
    <p:sldId id="282" r:id="rId21"/>
    <p:sldId id="414" r:id="rId22"/>
    <p:sldId id="296" r:id="rId23"/>
    <p:sldId id="288" r:id="rId24"/>
    <p:sldId id="479" r:id="rId25"/>
    <p:sldId id="472" r:id="rId26"/>
    <p:sldId id="473" r:id="rId27"/>
    <p:sldId id="474" r:id="rId28"/>
    <p:sldId id="477" r:id="rId29"/>
    <p:sldId id="478" r:id="rId30"/>
    <p:sldId id="280" r:id="rId31"/>
    <p:sldId id="281" r:id="rId32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48" d="100"/>
          <a:sy n="48" d="100"/>
        </p:scale>
        <p:origin x="140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B6F0157-5106-4273-83CC-686FD942BE61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6703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143D444-D525-4E13-9841-014978913C7B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60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ru-RU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3884755" y="8685364"/>
            <a:ext cx="2971800" cy="45720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6798" rIns="90004" bIns="46798" anchor="b" anchorCtr="0" compatLnSpc="0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CDE690B-5DC9-4D70-B9A2-CC2D0CCC32C4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18</a:t>
            </a:fld>
            <a:endParaRPr lang="ru-RU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2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4" name="Заметки 3"/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5156"/>
          </a:xfrm>
        </p:spPr>
        <p:txBody>
          <a:bodyPr lIns="91440" tIns="45720" rIns="91440" bIns="45720">
            <a:sp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209120"/>
          </a:xfrm>
        </p:spPr>
        <p:txBody>
          <a:bodyPr lIns="90004" tIns="46798" rIns="90004" bIns="46798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4636"/>
          </a:xfrm>
        </p:spPr>
        <p:txBody>
          <a:bodyPr lIns="90004" tIns="46798" rIns="90004" bIns="46798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57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78"/>
            <a:ext cx="7772400" cy="14698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47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  <a:latin typeface="Calibri" pitchFamily="18"/>
              </a:defRPr>
            </a:lvl1pPr>
          </a:lstStyle>
          <a:p>
            <a:pPr lvl="0"/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8F18E1-6233-495E-B3F9-427B34A0E759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2EEA85-91BB-4F10-B485-978DD7929655}" type="slidenum">
              <a:rPr/>
              <a:pPr lvl="0"/>
              <a:t>‹#›</a:t>
            </a:fld>
            <a:endParaRPr lang="nl-NL"/>
          </a:p>
        </p:txBody>
      </p:sp>
      <p:sp>
        <p:nvSpPr>
          <p:cNvPr id="7" name="Текст 6"/>
          <p:cNvSpPr txBox="1">
            <a:spLocks noGrp="1"/>
          </p:cNvSpPr>
          <p:nvPr>
            <p:ph type="body" idx="4294967295"/>
          </p:nvPr>
        </p:nvSpPr>
        <p:spPr>
          <a:xfrm>
            <a:off x="457200" y="1604515"/>
            <a:ext cx="8229243" cy="4526280"/>
          </a:xfrm>
        </p:spPr>
        <p:txBody>
          <a:bodyPr lIns="0" tIns="0" rIns="0" bIns="0"/>
          <a:lstStyle>
            <a:lvl1pPr hangingPunct="0">
              <a:defRPr lang="ru-RU"/>
            </a:lvl1pPr>
          </a:lstStyle>
          <a:p>
            <a:pPr lv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58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50514-3136-42CA-B4C4-A01F84739CEB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7C74C2-D813-4C9B-9E71-06A4511CF1A6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85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76"/>
            <a:ext cx="2057400" cy="585143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76"/>
            <a:ext cx="6019915" cy="585143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4A41B6-DA24-42BB-A314-F4C035FBFB96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1ABD77-3A3F-429E-A900-AB26D48AA365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4659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60D99-15AD-4327-AC52-259C0C8DA5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97C78EB3-7FF1-4F2F-B281-C8E3DE6256A1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Скругленный прямоугольник 10">
            <a:extLst>
              <a:ext uri="{FF2B5EF4-FFF2-40B4-BE49-F238E27FC236}">
                <a16:creationId xmlns:a16="http://schemas.microsoft.com/office/drawing/2014/main" id="{661F6C12-9EA8-45A3-A7A1-A808D48CEA59}"/>
              </a:ext>
            </a:extLst>
          </p:cNvPr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>
            <a:extLst>
              <a:ext uri="{FF2B5EF4-FFF2-40B4-BE49-F238E27FC236}">
                <a16:creationId xmlns:a16="http://schemas.microsoft.com/office/drawing/2014/main" id="{E8B82198-3F59-49A0-BF9A-558FB8112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C52AC10-BE9A-4416-A524-42F495AE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>
            <a:extLst>
              <a:ext uri="{FF2B5EF4-FFF2-40B4-BE49-F238E27FC236}">
                <a16:creationId xmlns:a16="http://schemas.microsoft.com/office/drawing/2014/main" id="{BEEEDB1D-01CF-4980-B418-94FB5475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94E2AC-5293-4E2B-BC94-318E4868CE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5430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2E142-72C1-4585-932B-E71EB0AB8645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69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E40659-CD20-4148-836E-08F83A04AB5C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6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>
              <a:defRPr sz="4000" b="1" cap="all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11C89E-9A90-460D-BA4B-B4E525AE692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15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457200" y="1604964"/>
            <a:ext cx="4038603" cy="45259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4648196" y="1604964"/>
            <a:ext cx="4038603" cy="45259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57373F-76D4-46F1-860D-3C2D464A5D85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08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4607EA-ED0D-4FD7-8369-780165CCDFA8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61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C4338E-4962-46E3-8DD7-C2F3C4A8B5B0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6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D0791-56B5-46DB-BF88-EB83F5D4E022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42878-D528-4E03-9556-564F2E76B1CD}" type="slidenum">
              <a:rPr/>
              <a:pPr lvl="0"/>
              <a:t>‹#›</a:t>
            </a:fld>
            <a:endParaRPr lang="nl-NL"/>
          </a:p>
        </p:txBody>
      </p:sp>
      <p:sp>
        <p:nvSpPr>
          <p:cNvPr id="7" name="Объект 6"/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4526280"/>
          </a:xfrm>
        </p:spPr>
        <p:txBody>
          <a:bodyPr lIns="0" tIns="0" rIns="0" bIns="0"/>
          <a:lstStyle>
            <a:lvl1pPr hangingPunct="0">
              <a:defRPr lang="ru-RU"/>
            </a:lvl1pPr>
          </a:lstStyle>
          <a:p>
            <a:pPr lv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76902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7669BE-280A-444B-9CAD-85ECDAC1F91C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438685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/>
          <a:lstStyle>
            <a:lvl1pPr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782A89-7E57-4A14-A360-7FD154405D22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2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/>
          <a:lstStyle>
            <a:lvl1pPr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621A10-8EDA-4137-9471-3DAB7545C227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287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9CABA8-92B5-465C-AD7C-FC81ED76EEAD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7511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6629400" y="273048"/>
            <a:ext cx="2057400" cy="58578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3048"/>
            <a:ext cx="6019796" cy="58578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3A4C90-BC34-4417-97F0-263EA03F40F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235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D0791-56B5-46DB-BF88-EB83F5D4E022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42878-D528-4E03-9556-564F2E76B1CD}" type="slidenum">
              <a:rPr/>
              <a:pPr lvl="0"/>
              <a:t>‹#›</a:t>
            </a:fld>
            <a:endParaRPr lang="nl-NL"/>
          </a:p>
        </p:txBody>
      </p:sp>
      <p:sp>
        <p:nvSpPr>
          <p:cNvPr id="7" name="Объект 6"/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4526280"/>
          </a:xfrm>
        </p:spPr>
        <p:txBody>
          <a:bodyPr lIns="0" tIns="0" rIns="0" bIns="0"/>
          <a:lstStyle>
            <a:lvl1pPr hangingPunct="0">
              <a:defRPr lang="ru-RU"/>
            </a:lvl1pPr>
          </a:lstStyle>
          <a:p>
            <a:pPr lv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2671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156" y="4406758"/>
            <a:ext cx="7772400" cy="1362236"/>
          </a:xfrm>
        </p:spPr>
        <p:txBody>
          <a:bodyPr anchor="t" anchorCtr="0"/>
          <a:lstStyle>
            <a:lvl1pPr algn="l">
              <a:defRPr sz="4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722156" y="2906639"/>
            <a:ext cx="7772400" cy="1500118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C4B42-FBF3-4302-AEDC-48A58833274B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AC6206-97AA-42F5-A222-40212729846E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92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457200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 txBox="1">
            <a:spLocks noGrp="1"/>
          </p:cNvSpPr>
          <p:nvPr>
            <p:ph type="title" idx="4294967295"/>
          </p:nvPr>
        </p:nvSpPr>
        <p:spPr>
          <a:xfrm>
            <a:off x="4648315" y="1600200"/>
            <a:ext cx="4038475" cy="4525923"/>
          </a:xfrm>
        </p:spPr>
        <p:txBody>
          <a:bodyPr anchor="t" anchorCtr="0"/>
          <a:lstStyle>
            <a:lvl1pPr marL="343082" indent="-343082" algn="l">
              <a:spcBef>
                <a:spcPts val="700"/>
              </a:spcBef>
              <a:buSzPct val="100000"/>
              <a:buFont typeface="Arial" pitchFamily="34"/>
              <a:buChar char="•"/>
              <a:defRPr sz="28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B3361-5A1C-4A8E-9A66-31CC31A651F8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CE8B5F-3DDA-45BC-AE5B-F67450427130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457200" y="1535039"/>
            <a:ext cx="4040276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 txBox="1">
            <a:spLocks noGrp="1"/>
          </p:cNvSpPr>
          <p:nvPr>
            <p:ph type="title" idx="4294967295"/>
          </p:nvPr>
        </p:nvSpPr>
        <p:spPr>
          <a:xfrm>
            <a:off x="457200" y="2174763"/>
            <a:ext cx="4040276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 txBox="1">
            <a:spLocks noGrp="1"/>
          </p:cNvSpPr>
          <p:nvPr>
            <p:ph type="body" idx="3"/>
          </p:nvPr>
        </p:nvSpPr>
        <p:spPr>
          <a:xfrm>
            <a:off x="4645078" y="1535039"/>
            <a:ext cx="4041721" cy="639723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 txBox="1">
            <a:spLocks noGrp="1"/>
          </p:cNvSpPr>
          <p:nvPr>
            <p:ph type="title" idx="4294967295"/>
          </p:nvPr>
        </p:nvSpPr>
        <p:spPr>
          <a:xfrm>
            <a:off x="4645078" y="2174763"/>
            <a:ext cx="4041721" cy="3951360"/>
          </a:xfrm>
        </p:spPr>
        <p:txBody>
          <a:bodyPr anchor="t" anchorCtr="0"/>
          <a:lstStyle>
            <a:lvl1pPr marL="343082" indent="-343082" algn="l">
              <a:spcBef>
                <a:spcPts val="600"/>
              </a:spcBef>
              <a:buSzPct val="100000"/>
              <a:buFont typeface="Arial" pitchFamily="34"/>
              <a:buChar char="•"/>
              <a:defRPr sz="24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F12CF4-62E8-43CC-BF96-38F802F5BCE9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8" name="Tijdelijke aanduiding voor voet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Tijdelijke aanduiding voor dia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C5D04-F2B0-4AD4-AE31-4D71BC1827ED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110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C5D3CA-5CBC-43F5-8A56-1B92F404ACAE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4" name="Tijdelijke aanduiding voor voet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Tijdelijke aanduiding voor dia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94B32D-EFE9-439C-8681-DE6AC28AB292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167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98A645-C56B-4C8A-95FD-4B428758C2E2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3" name="Tijdelijke aanduiding voor voet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Tijdelijke aanduiding voor dia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F4D66C-D32C-4A43-81BF-7893181E9A51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415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2884"/>
            <a:ext cx="3008156" cy="1162083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 txBox="1">
            <a:spLocks noGrp="1"/>
          </p:cNvSpPr>
          <p:nvPr>
            <p:ph type="title" idx="4294967295"/>
          </p:nvPr>
        </p:nvSpPr>
        <p:spPr>
          <a:xfrm>
            <a:off x="3575157" y="272884"/>
            <a:ext cx="5111642" cy="5853238"/>
          </a:xfrm>
        </p:spPr>
        <p:txBody>
          <a:bodyPr anchor="t" anchorCtr="0"/>
          <a:lstStyle>
            <a:lvl1pPr marL="343082" indent="-343082" algn="l">
              <a:spcBef>
                <a:spcPts val="800"/>
              </a:spcBef>
              <a:buSzPct val="100000"/>
              <a:buFont typeface="Arial" pitchFamily="34"/>
              <a:buChar char="•"/>
              <a:defRPr sz="3200"/>
            </a:lvl1pPr>
          </a:lstStyle>
          <a:p>
            <a:pPr lvl="0"/>
            <a:r>
              <a:rPr lang="nl-NL"/>
              <a:t>Klik om de modelstijlen te bewerken</a:t>
            </a:r>
            <a:br>
              <a:rPr lang="nl-NL"/>
            </a:br>
            <a:r>
              <a:rPr lang="nl-NL"/>
              <a:t>Tweede niveau</a:t>
            </a:r>
            <a:br>
              <a:rPr lang="nl-NL"/>
            </a:br>
            <a:r>
              <a:rPr lang="nl-NL"/>
              <a:t>Derde niveau</a:t>
            </a:r>
            <a:br>
              <a:rPr lang="nl-NL"/>
            </a:br>
            <a:r>
              <a:rPr lang="nl-NL"/>
              <a:t>Vierde niveau</a:t>
            </a:r>
            <a:br>
              <a:rPr lang="nl-NL"/>
            </a:br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 txBox="1">
            <a:spLocks noGrp="1"/>
          </p:cNvSpPr>
          <p:nvPr>
            <p:ph type="body" idx="2"/>
          </p:nvPr>
        </p:nvSpPr>
        <p:spPr>
          <a:xfrm>
            <a:off x="457200" y="1434958"/>
            <a:ext cx="3008156" cy="46911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4C524F-87D6-4432-A382-A4EF7225B3B8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4A090E-2A1E-43FB-840C-6BF433BB234A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66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443" y="4800600"/>
            <a:ext cx="5486400" cy="566644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 txBox="1">
            <a:spLocks noGrp="1"/>
          </p:cNvSpPr>
          <p:nvPr>
            <p:ph type="title" idx="4294967295"/>
          </p:nvPr>
        </p:nvSpPr>
        <p:spPr>
          <a:xfrm>
            <a:off x="1792443" y="612721"/>
            <a:ext cx="5486400" cy="4114800"/>
          </a:xfrm>
        </p:spPr>
        <p:txBody>
          <a:bodyPr anchor="t"/>
          <a:lstStyle>
            <a:lvl1pPr hangingPunct="0">
              <a:defRPr lang="ru-RU">
                <a:latin typeface="Arial" pitchFamily="18"/>
              </a:defRPr>
            </a:lvl1pPr>
          </a:lstStyle>
          <a:p>
            <a:pPr lvl="0"/>
            <a:endParaRPr lang="ru-RU"/>
          </a:p>
        </p:txBody>
      </p:sp>
      <p:sp>
        <p:nvSpPr>
          <p:cNvPr id="4" name="Tijdelijke aanduiding voor tekst 3"/>
          <p:cNvSpPr txBox="1">
            <a:spLocks noGrp="1"/>
          </p:cNvSpPr>
          <p:nvPr>
            <p:ph type="body" idx="2"/>
          </p:nvPr>
        </p:nvSpPr>
        <p:spPr>
          <a:xfrm>
            <a:off x="1792443" y="5367244"/>
            <a:ext cx="5486400" cy="80495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A74F42-5F60-467D-905C-356E111776F6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6" name="Tijdelijke aanduiding voor voet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Tijdelijke aanduiding voor dia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954A27-C99D-493D-9927-B246A9BFE8F9}" type="slidenum">
              <a:rPr/>
              <a:pPr lvl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17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9D3DA24-1CD3-4A05-9D4B-69407E53DB15}" type="datetime1">
              <a:rPr lang="nl-NL"/>
              <a:pPr lvl="0"/>
              <a:t>7-11-2019</a:t>
            </a:fld>
            <a:endParaRPr lang="nl-NL"/>
          </a:p>
        </p:txBody>
      </p:sp>
      <p:sp>
        <p:nvSpPr>
          <p:cNvPr id="5" name="Tijdelijke aanduiding voor voettekst 4"/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47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Tijdelijke aanduiding voor dianummer 5"/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715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E5784E4-49A6-44EC-9905-20BD9FA41EDE}" type="slidenum">
              <a:rPr/>
              <a:pPr lvl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8" r:id="rId12"/>
    <p:sldLayoutId id="2147483691" r:id="rId13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Lucida Sans Unicode" pitchFamily="2"/>
          <a:cs typeface="Tahoma" pitchFamily="2"/>
        </a:defRPr>
      </a:lvl1pPr>
    </p:titleStyle>
    <p:bodyStyle>
      <a:lvl1pPr marL="431999" marR="0" lvl="0" indent="-323999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nl-NL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algn="l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algn="l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0" compatLnSpc="1"/>
          <a:lstStyle/>
          <a:p>
            <a:pPr lvl="0"/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4515"/>
            <a:ext cx="8229243" cy="45262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457200" y="6247436"/>
            <a:ext cx="2130122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126964" y="6247436"/>
            <a:ext cx="2897998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6555964" y="6247436"/>
            <a:ext cx="2130122" cy="4726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Lucida Sans Unicode" pitchFamily="2"/>
                <a:cs typeface="Tahoma" pitchFamily="2"/>
              </a:defRPr>
            </a:lvl1pPr>
          </a:lstStyle>
          <a:p>
            <a:pPr lvl="0"/>
            <a:fld id="{6B9841C5-1C99-41C1-863F-874FAF3BCD49}" type="slidenum">
              <a:rPr/>
              <a:pPr lvl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0" r:id="rId12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006666"/>
        </a:buClr>
        <a:buSzPct val="100000"/>
        <a:buFont typeface="Arial" pitchFamily="34"/>
        <a:buChar char="•"/>
        <a:tabLst>
          <a:tab pos="0" algn="l"/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lang="ru-RU" sz="3600" b="0" i="0" u="none" strike="noStrike" kern="0" cap="none" spc="0" baseline="0">
          <a:solidFill>
            <a:srgbClr val="006666"/>
          </a:solidFill>
          <a:uFillTx/>
          <a:latin typeface="Arial" pitchFamily="34"/>
          <a:cs typeface="Tahoma" pitchFamily="2"/>
        </a:defRPr>
      </a:lvl1pPr>
    </p:titleStyle>
    <p:bodyStyle>
      <a:lvl1pPr marL="342717" marR="0" lvl="0" indent="-342717" algn="l" defTabSz="914400" rtl="0" fontAlgn="auto" hangingPunct="1">
        <a:lnSpc>
          <a:spcPct val="100000"/>
        </a:lnSpc>
        <a:spcBef>
          <a:spcPts val="725"/>
        </a:spcBef>
        <a:spcAft>
          <a:spcPts val="0"/>
        </a:spcAft>
        <a:buClr>
          <a:srgbClr val="006666"/>
        </a:buClr>
        <a:buSzPct val="70000"/>
        <a:buFont typeface="Wingdings" pitchFamily="2"/>
        <a:buChar char=""/>
        <a:tabLst>
          <a:tab pos="571317" algn="l"/>
          <a:tab pos="1485717" algn="l"/>
          <a:tab pos="2400117" algn="l"/>
          <a:tab pos="3314517" algn="l"/>
          <a:tab pos="4228917" algn="l"/>
          <a:tab pos="5143317" algn="l"/>
          <a:tab pos="6057717" algn="l"/>
          <a:tab pos="6972117" algn="l"/>
          <a:tab pos="7886517" algn="l"/>
          <a:tab pos="8800917" algn="l"/>
          <a:tab pos="9715317" algn="l"/>
        </a:tabLst>
        <a:defRPr lang="ru-RU" sz="2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1pPr>
      <a:lvl2pPr marL="742675" marR="0" lvl="1" indent="-285475" algn="l" defTabSz="914400" rtl="0" fontAlgn="auto" hangingPunct="1">
        <a:lnSpc>
          <a:spcPct val="100000"/>
        </a:lnSpc>
        <a:spcBef>
          <a:spcPts val="625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"/>
        <a:tabLst>
          <a:tab pos="171358" algn="l"/>
          <a:tab pos="1085757" algn="l"/>
          <a:tab pos="2000157" algn="l"/>
          <a:tab pos="2914557" algn="l"/>
          <a:tab pos="3828957" algn="l"/>
          <a:tab pos="4743357" algn="l"/>
          <a:tab pos="5657757" algn="l"/>
          <a:tab pos="6572157" algn="l"/>
          <a:tab pos="7486557" algn="l"/>
          <a:tab pos="8400957" algn="l"/>
          <a:tab pos="9315357" algn="l"/>
        </a:tabLst>
        <a:defRPr lang="ru-RU" sz="25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550"/>
        </a:spcBef>
        <a:spcAft>
          <a:spcPts val="0"/>
        </a:spcAft>
        <a:buClr>
          <a:srgbClr val="006666"/>
        </a:buClr>
        <a:buSzPct val="65000"/>
        <a:buFont typeface="Wingdings" pitchFamily="2"/>
        <a:buChar char=""/>
        <a:tabLst>
          <a:tab pos="685800" algn="l"/>
          <a:tab pos="1600200" algn="l"/>
          <a:tab pos="2514600" algn="l"/>
          <a:tab pos="3429000" algn="l"/>
          <a:tab pos="4343400" algn="l"/>
          <a:tab pos="5257800" algn="l"/>
          <a:tab pos="6172200" algn="l"/>
          <a:tab pos="7086600" algn="l"/>
          <a:tab pos="8001000" algn="l"/>
          <a:tab pos="8915400" algn="l"/>
        </a:tabLst>
        <a:defRPr lang="ru-RU" sz="22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475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"/>
        <a:tabLst>
          <a:tab pos="228600" algn="l"/>
          <a:tab pos="1143000" algn="l"/>
          <a:tab pos="2057400" algn="l"/>
          <a:tab pos="2971800" algn="l"/>
          <a:tab pos="3886200" algn="l"/>
          <a:tab pos="4800600" algn="l"/>
          <a:tab pos="5715000" algn="l"/>
          <a:tab pos="6629400" algn="l"/>
          <a:tab pos="7543800" algn="l"/>
          <a:tab pos="8458200" algn="l"/>
        </a:tabLst>
        <a:defRPr lang="ru-RU" sz="1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475"/>
        </a:spcBef>
        <a:spcAft>
          <a:spcPts val="0"/>
        </a:spcAft>
        <a:buClr>
          <a:srgbClr val="006666"/>
        </a:buClr>
        <a:buSzPct val="60000"/>
        <a:buFont typeface="Wingdings" pitchFamily="2"/>
        <a:buChar char=""/>
        <a:tabLst>
          <a:tab pos="685800" algn="l"/>
          <a:tab pos="1600200" algn="l"/>
          <a:tab pos="2514600" algn="l"/>
          <a:tab pos="3429000" algn="l"/>
          <a:tab pos="4343400" algn="l"/>
          <a:tab pos="5257800" algn="l"/>
          <a:tab pos="6172200" algn="l"/>
          <a:tab pos="7086600" algn="l"/>
          <a:tab pos="8001000" algn="l"/>
        </a:tabLst>
        <a:defRPr lang="ru-RU" sz="1900" b="0" i="0" u="none" strike="noStrike" kern="0" cap="none" spc="0" baseline="0">
          <a:solidFill>
            <a:srgbClr val="000000"/>
          </a:solidFill>
          <a:uFillTx/>
          <a:latin typeface="Verdana" pitchFamily="34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4" y="908720"/>
            <a:ext cx="538791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41193-18ED-4FEA-9FF7-7C1C08A67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157192"/>
            <a:ext cx="7772400" cy="115212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09080B-0C10-4431-AEE6-6B91E3E82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3861048"/>
            <a:ext cx="7772400" cy="115212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клинической лабораторной диагностики и патологической анатомии</a:t>
            </a:r>
          </a:p>
        </p:txBody>
      </p:sp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Практически все случаи рака шейки матки (99%) связаны с заражением гениталий вирусом папилломы человека (ВПЧ), который является наиболее распространенной вирусной инфекцией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половых путей. Существует 40 различных генотипов ВПЧ, которые могут инфицировать область гениталий мужчин и женщин, включая кожу пениса, вульву (область вне влагалища)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анус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также выстилку влагалища, шейку матки и прямую кишку.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Информационный бюллетень ВОЗ от 9.07.1996 года официально подтвердил, что причиной возникновения рака шейки матки являются вирусы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папиломы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6855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Папилломавирусная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инфекция (ПВИ)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урогенитального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тракта широко распространена у лиц репродуктивного возраста. Официальная регистрация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манифестных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проявлений ПВИ начата с 1993 года согласно Приказу Минздрава Российской Федерации №286 от 07.12.1993 г., а также регламентирована приказом Росстата №520 от 29.12.2011г.                           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данным официальной государственной статистики Российской Федерации (РФ), показатели заболеваемости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аногенитальными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бородавками в 2012 году составили 26,0 на 100 тысяч населения. Однако этот показатель не отражает истинные масштабы инфицированности населения вирусами папилломы человека (ВПЧ), так как не регистрируются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субклинические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латентные формы инфекции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(Кузнецова Ю.Н., Евстигнеева Н.П. и соавторы, 2009; Соловьев А.М., 2011;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Рахматулина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М.Р., 2012).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452592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604514"/>
            <a:ext cx="8496944" cy="477681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Два генотипа высокой степени риска (ВПЧ типов 16 и 18) являются причиной большинства связанных с ВПЧ видов рака шейки матки, вульвы, влагалища,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ануса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пениса в мире. Два генотипа низкой степени риска (ВПЧ типов 6 и11) вызывают значительную долю случаев слабо выраженной цервикальной дисплазии (т. е. клеточных аномалий), выявляемых в рамках программ скрининга населения, и более 90% остроконечных кондилом. Пик заболеваемости инфекцией ВПЧ, как правило, приходится на возраст от 16 до 20 лет.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243" cy="511256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Инфекция ВПЧ обычно излечивается спонтанно, однако при хроническом течении она может привести 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предраковым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состояниям шейки матки. При отсутствии лечения они могут в течение 20–30 лет перейти в рак шейки матки.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период хронического течения инфекции ВПЧ могут быть обнаружены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предраковые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изменения шейки матки;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раннееобнаружение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этих изменений является эффективной стратегией профилактики данного заболевания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sz="2400" dirty="0">
                <a:latin typeface="Times New Roman" charset="0"/>
              </a:rPr>
              <a:t>Следствием инфицирования является развитие доброкачественных или злокачественных неоплазий.</a:t>
            </a:r>
            <a:endParaRPr lang="en-US" sz="2400" dirty="0">
              <a:latin typeface="Times New Roman" charset="0"/>
            </a:endParaRPr>
          </a:p>
          <a:p>
            <a:pPr>
              <a:lnSpc>
                <a:spcPct val="90000"/>
              </a:lnSpc>
              <a:buNone/>
            </a:pPr>
            <a:r>
              <a:rPr lang="ru-RU" sz="2400" dirty="0">
                <a:latin typeface="Times New Roman" charset="0"/>
              </a:rPr>
              <a:t> Степень злокачественности зависит от свойств ранних генов. Генный полиморфизм ВПЧ и мутации некоторых генов в организме пациентов могут быть важными факторами предрасположенности к злокачественной патологии клеток шеечного эпителия.</a:t>
            </a:r>
            <a:endParaRPr lang="en-US" sz="2400" dirty="0">
              <a:latin typeface="Times New Roman" charset="0"/>
            </a:endParaRPr>
          </a:p>
          <a:p>
            <a:pPr>
              <a:lnSpc>
                <a:spcPct val="90000"/>
              </a:lnSpc>
              <a:buNone/>
            </a:pPr>
            <a:r>
              <a:rPr lang="ru-RU" sz="2400" dirty="0">
                <a:latin typeface="Times New Roman" charset="0"/>
              </a:rPr>
              <a:t> Например, мутации генов ВПЧ (варианты генов Е2, Е6-Е7) у больных с </a:t>
            </a:r>
            <a:r>
              <a:rPr lang="ru-RU" sz="2400" dirty="0" err="1">
                <a:latin typeface="Times New Roman" charset="0"/>
              </a:rPr>
              <a:t>ВПЧ-инфекцией</a:t>
            </a:r>
            <a:r>
              <a:rPr lang="ru-RU" sz="2400" dirty="0">
                <a:latin typeface="Times New Roman" charset="0"/>
              </a:rPr>
              <a:t> могут определять повышенный риск </a:t>
            </a:r>
            <a:r>
              <a:rPr lang="ru-RU" sz="2400" dirty="0" err="1">
                <a:latin typeface="Times New Roman" charset="0"/>
              </a:rPr>
              <a:t>предраковой</a:t>
            </a:r>
            <a:r>
              <a:rPr lang="ru-RU" sz="2400" dirty="0">
                <a:latin typeface="Times New Roman" charset="0"/>
              </a:rPr>
              <a:t> патологии, очевидно, путем модуляции репликации и интеграции вируса в геном человека.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776"/>
            <a:ext cx="9144000" cy="4896544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dirty="0">
                <a:latin typeface="Times New Roman" charset="0"/>
              </a:rPr>
              <a:t>Наиболее значимыми характеристиками диагностического теста для скрининга являются чувствительность, приемлемость, легкость в исполнении, хорошая воспроизводимость, безопасность в использовании и низкая стоимость. </a:t>
            </a:r>
          </a:p>
          <a:p>
            <a:pPr algn="just">
              <a:lnSpc>
                <a:spcPct val="80000"/>
              </a:lnSpc>
            </a:pPr>
            <a:r>
              <a:rPr lang="ru-RU" sz="2400" dirty="0">
                <a:latin typeface="Times New Roman" charset="0"/>
              </a:rPr>
              <a:t>В связи с этим не все перечисленные методы получили широкое распространение как в России, так и за рубежом.</a:t>
            </a:r>
          </a:p>
          <a:p>
            <a:pPr algn="just">
              <a:lnSpc>
                <a:spcPct val="80000"/>
              </a:lnSpc>
            </a:pPr>
            <a:r>
              <a:rPr lang="ru-RU" sz="2400" dirty="0">
                <a:latin typeface="Times New Roman" charset="0"/>
              </a:rPr>
              <a:t>Наиболее полно данным требованиям соответствует цитологическое исследование.</a:t>
            </a:r>
          </a:p>
          <a:p>
            <a:pPr algn="just">
              <a:lnSpc>
                <a:spcPct val="80000"/>
              </a:lnSpc>
            </a:pPr>
            <a:r>
              <a:rPr lang="ru-RU" sz="2400" dirty="0">
                <a:latin typeface="Times New Roman" charset="0"/>
              </a:rPr>
              <a:t>За рубежом используется окрашивание мазков по </a:t>
            </a:r>
            <a:r>
              <a:rPr lang="ru-RU" sz="2400" dirty="0" err="1">
                <a:latin typeface="Times New Roman" charset="0"/>
              </a:rPr>
              <a:t>Папаниколау</a:t>
            </a:r>
            <a:r>
              <a:rPr lang="ru-RU" sz="2400" dirty="0">
                <a:latin typeface="Times New Roman" charset="0"/>
              </a:rPr>
              <a:t> (PAP - </a:t>
            </a:r>
            <a:r>
              <a:rPr lang="ru-RU" sz="2400" dirty="0" err="1">
                <a:latin typeface="Times New Roman" charset="0"/>
              </a:rPr>
              <a:t>smear</a:t>
            </a:r>
            <a:r>
              <a:rPr lang="ru-RU" sz="2400" dirty="0">
                <a:latin typeface="Times New Roman" charset="0"/>
              </a:rPr>
              <a:t> </a:t>
            </a:r>
            <a:r>
              <a:rPr lang="ru-RU" sz="2400" dirty="0" err="1">
                <a:latin typeface="Times New Roman" charset="0"/>
              </a:rPr>
              <a:t>test</a:t>
            </a:r>
            <a:r>
              <a:rPr lang="ru-RU" sz="2400" dirty="0">
                <a:latin typeface="Times New Roman" charset="0"/>
              </a:rPr>
              <a:t>). Это исследование позволило существенно снизить уровень развития рака шейки матки, особенно в развитых странах. В нашей стране распространено окрашивание мазков по методу Романовского - </a:t>
            </a:r>
            <a:r>
              <a:rPr lang="ru-RU" sz="2400" dirty="0" err="1">
                <a:latin typeface="Times New Roman" charset="0"/>
              </a:rPr>
              <a:t>Гимзе</a:t>
            </a:r>
            <a:r>
              <a:rPr lang="ru-RU" sz="2400" dirty="0">
                <a:latin typeface="Times New Roman" charset="0"/>
              </a:rPr>
              <a:t>. Использование этого цитологического анализа в </a:t>
            </a:r>
            <a:r>
              <a:rPr lang="ru-RU" sz="2400" dirty="0" err="1">
                <a:latin typeface="Times New Roman" charset="0"/>
              </a:rPr>
              <a:t>скрининговых</a:t>
            </a:r>
            <a:r>
              <a:rPr lang="ru-RU" sz="2400" dirty="0">
                <a:latin typeface="Times New Roman" charset="0"/>
              </a:rPr>
              <a:t> целях требует углубленного изучения.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2400" dirty="0">
              <a:latin typeface="Times New Roman" charset="0"/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6792"/>
            <a:ext cx="8497888" cy="4386808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Классификация цитологического исследования мазков по </a:t>
            </a:r>
            <a:r>
              <a:rPr lang="ru-RU" sz="2000" dirty="0" err="1">
                <a:latin typeface="Times New Roman" charset="0"/>
              </a:rPr>
              <a:t>Папаниколау</a:t>
            </a:r>
            <a:r>
              <a:rPr lang="ru-RU" sz="2000" dirty="0">
                <a:latin typeface="Times New Roman" charset="0"/>
              </a:rPr>
              <a:t> включает 5 классов: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1-й класс - атипические клетки отсутствуют.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2-й класс - изменение клеточных элементов обусловлено воспалительным процессом во влагалище и (или) шейки матки.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3-й класс - имеются единичные клетки с изменениями соотношения ядра и цитоплазмы, диагноз недостаточно ясен, требуется повторение цитологического исследования или необходимо гистологическое исследование </a:t>
            </a:r>
            <a:r>
              <a:rPr lang="ru-RU" sz="2000" dirty="0" err="1">
                <a:latin typeface="Times New Roman" charset="0"/>
              </a:rPr>
              <a:t>биоптированной</a:t>
            </a:r>
            <a:r>
              <a:rPr lang="ru-RU" sz="2000" dirty="0">
                <a:latin typeface="Times New Roman" charset="0"/>
              </a:rPr>
              <a:t> ткани для изучения состояния шейки матки.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4-й класс - обнаруживаются отдельные клетки с признаками злокачественности, а именно с увеличенными ядрами и </a:t>
            </a:r>
            <a:r>
              <a:rPr lang="ru-RU" sz="2000" dirty="0" err="1">
                <a:latin typeface="Times New Roman" charset="0"/>
              </a:rPr>
              <a:t>базофильной</a:t>
            </a:r>
            <a:r>
              <a:rPr lang="ru-RU" sz="2000" dirty="0">
                <a:latin typeface="Times New Roman" charset="0"/>
              </a:rPr>
              <a:t> цитоплазмой, неравномерным распределением хроматина.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5-й класс - в мазке имеются многочисленные атипические клетки.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charset="0"/>
              </a:rPr>
              <a:t>Характерным цитологическим признаком </a:t>
            </a:r>
            <a:r>
              <a:rPr lang="ru-RU" sz="2000" dirty="0" err="1">
                <a:latin typeface="Times New Roman" charset="0"/>
              </a:rPr>
              <a:t>папилломавирусного</a:t>
            </a:r>
            <a:r>
              <a:rPr lang="ru-RU" sz="2000" dirty="0">
                <a:latin typeface="Times New Roman" charset="0"/>
              </a:rPr>
              <a:t> поражения является </a:t>
            </a:r>
            <a:r>
              <a:rPr lang="ru-RU" sz="2000" dirty="0" err="1">
                <a:latin typeface="Times New Roman" charset="0"/>
              </a:rPr>
              <a:t>койлоцитарная</a:t>
            </a:r>
            <a:r>
              <a:rPr lang="ru-RU" sz="2000" dirty="0">
                <a:latin typeface="Times New Roman" charset="0"/>
              </a:rPr>
              <a:t> </a:t>
            </a:r>
            <a:r>
              <a:rPr lang="ru-RU" sz="2000" dirty="0" err="1">
                <a:latin typeface="Times New Roman" charset="0"/>
              </a:rPr>
              <a:t>атипия</a:t>
            </a:r>
            <a:r>
              <a:rPr lang="ru-RU" sz="2000" dirty="0">
                <a:latin typeface="Times New Roman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0" y="231480"/>
            <a:ext cx="9144000" cy="725759"/>
          </a:xfrm>
        </p:spPr>
        <p:txBody>
          <a:bodyPr lIns="91440" tIns="45720" rIns="91440" bIns="45720">
            <a:spAutoFit/>
          </a:bodyPr>
          <a:lstStyle/>
          <a:p>
            <a:pPr lvl="0">
              <a:buNone/>
            </a:pPr>
            <a:r>
              <a:rPr lang="ru-RU" sz="4000" b="1">
                <a:solidFill>
                  <a:srgbClr val="280099"/>
                </a:solidFill>
                <a:effectLst>
                  <a:outerShdw dist="17962" dir="2700000">
                    <a:srgbClr val="000000"/>
                  </a:outerShdw>
                </a:effectLst>
              </a:rPr>
              <a:t>Папилломавирусная инфекция</a:t>
            </a:r>
          </a:p>
        </p:txBody>
      </p:sp>
      <p:sp>
        <p:nvSpPr>
          <p:cNvPr id="3" name="AutoShape 3"/>
          <p:cNvSpPr/>
          <p:nvPr/>
        </p:nvSpPr>
        <p:spPr>
          <a:xfrm>
            <a:off x="718197" y="1058756"/>
            <a:ext cx="8424723" cy="550223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6798" rIns="90004" bIns="46798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4" name="Group 32"/>
          <p:cNvGrpSpPr/>
          <p:nvPr/>
        </p:nvGrpSpPr>
        <p:grpSpPr>
          <a:xfrm>
            <a:off x="2230916" y="1907282"/>
            <a:ext cx="6769084" cy="4392714"/>
            <a:chOff x="2230916" y="1907282"/>
            <a:chExt cx="6769084" cy="4392714"/>
          </a:xfrm>
        </p:grpSpPr>
        <p:sp>
          <p:nvSpPr>
            <p:cNvPr id="5" name="_s315405"/>
            <p:cNvSpPr/>
            <p:nvPr/>
          </p:nvSpPr>
          <p:spPr>
            <a:xfrm>
              <a:off x="5759641" y="5363276"/>
              <a:ext cx="3240359" cy="935275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FFFF99"/>
            </a:solidFill>
            <a:ln w="9363">
              <a:solidFill>
                <a:srgbClr val="000000"/>
              </a:solidFill>
              <a:prstDash val="solid"/>
              <a:miter/>
            </a:ln>
            <a:effectLst>
              <a:outerShdw dist="107926" dir="2700000" algn="tl">
                <a:srgbClr val="808080">
                  <a:alpha val="50000"/>
                </a:srgbClr>
              </a:outerShdw>
            </a:effectLst>
          </p:spPr>
          <p:txBody>
            <a:bodyPr vert="horz" wrap="none" lIns="35643" tIns="17638" rIns="35643" bIns="17638" anchor="ctr" anchorCtr="1" compatLnSpc="0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900" b="1" i="0" u="sng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ВПЧ высокого риска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700" b="1" i="1" u="none" strike="noStrike" kern="1200" cap="none" spc="0" baseline="0">
                  <a:solidFill>
                    <a:srgbClr val="CC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(типы 16, 18, 31, 33, 35, 39,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700" b="1" i="1" u="none" strike="noStrike" kern="1200" cap="none" spc="0" baseline="0">
                  <a:solidFill>
                    <a:srgbClr val="CC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45, 51,</a:t>
              </a:r>
              <a:r>
                <a:rPr lang="ru-RU" sz="17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1700" b="1" i="1" u="none" strike="noStrike" kern="1200" cap="none" spc="0" baseline="0">
                  <a:solidFill>
                    <a:srgbClr val="CC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52, 56,</a:t>
              </a:r>
              <a:r>
                <a:rPr lang="ru-RU" sz="17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1700" b="1" i="1" u="none" strike="noStrike" kern="1200" cap="none" spc="0" baseline="0">
                  <a:solidFill>
                    <a:srgbClr val="CC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58, 59, 68, 73 )</a:t>
              </a:r>
            </a:p>
          </p:txBody>
        </p:sp>
        <p:sp>
          <p:nvSpPr>
            <p:cNvPr id="6" name="_s315406"/>
            <p:cNvSpPr/>
            <p:nvPr/>
          </p:nvSpPr>
          <p:spPr>
            <a:xfrm>
              <a:off x="2230916" y="5363276"/>
              <a:ext cx="3384358" cy="93672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33CCCC"/>
            </a:solidFill>
            <a:ln w="9363">
              <a:solidFill>
                <a:srgbClr val="000000"/>
              </a:solidFill>
              <a:prstDash val="solid"/>
              <a:miter/>
            </a:ln>
            <a:effectLst>
              <a:outerShdw dist="107926" dir="2700000" algn="tl">
                <a:srgbClr val="808080">
                  <a:alpha val="50000"/>
                </a:srgbClr>
              </a:outerShdw>
            </a:effectLst>
          </p:spPr>
          <p:txBody>
            <a:bodyPr vert="horz" wrap="none" lIns="35643" tIns="17638" rIns="35643" bIns="17638" anchor="ctr" anchorCtr="1" compatLnSpc="0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900" b="1" i="0" u="sng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ВПЧ низкого риска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700" b="1" i="1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(типы 6, 11, 40, 42, 43, 44,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700" b="1" i="1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54, 61, 70)</a:t>
              </a:r>
            </a:p>
          </p:txBody>
        </p:sp>
        <p:sp>
          <p:nvSpPr>
            <p:cNvPr id="7" name="_s1035"/>
            <p:cNvSpPr/>
            <p:nvPr/>
          </p:nvSpPr>
          <p:spPr>
            <a:xfrm>
              <a:off x="5831284" y="1907282"/>
              <a:ext cx="3097081" cy="2521083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FFFF99"/>
            </a:solidFill>
            <a:ln w="9363">
              <a:solidFill>
                <a:srgbClr val="000000"/>
              </a:solidFill>
              <a:prstDash val="solid"/>
              <a:miter/>
            </a:ln>
            <a:effectLst>
              <a:outerShdw dist="107926" dir="2700000" algn="tl">
                <a:srgbClr val="808080">
                  <a:alpha val="50000"/>
                </a:srgbClr>
              </a:outerShdw>
            </a:effectLst>
          </p:spPr>
          <p:txBody>
            <a:bodyPr vert="horz" wrap="none" lIns="62279" tIns="30961" rIns="62279" bIns="30961" anchor="ctr" anchorCtr="0" compatLnSpc="0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1" i="0" u="sng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Трансформирующая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Дисплазии тяжелой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  степени </a:t>
              </a:r>
              <a:r>
                <a:rPr lang="en-US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(CIN2, CIN3)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Карцинома </a:t>
              </a:r>
              <a:r>
                <a:rPr lang="en-US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in situ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Инвазивный рак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2000" b="0" i="0" u="none" strike="noStrike" kern="1200" cap="none" spc="0" baseline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8" name="_s1036"/>
            <p:cNvSpPr/>
            <p:nvPr/>
          </p:nvSpPr>
          <p:spPr>
            <a:xfrm>
              <a:off x="2230916" y="1907282"/>
              <a:ext cx="3384358" cy="2519638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33CCCC"/>
            </a:solidFill>
            <a:ln w="9363">
              <a:solidFill>
                <a:srgbClr val="000000"/>
              </a:solidFill>
              <a:prstDash val="solid"/>
              <a:miter/>
            </a:ln>
            <a:effectLst>
              <a:outerShdw dist="107926" dir="2700000" algn="tl">
                <a:srgbClr val="808080">
                  <a:alpha val="50000"/>
                </a:srgbClr>
              </a:outerShdw>
            </a:effectLst>
          </p:spPr>
          <p:txBody>
            <a:bodyPr vert="horz" wrap="none" lIns="62279" tIns="30961" rIns="62279" bIns="30961" anchor="ctr" anchorCtr="0" compatLnSpc="0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1" i="0" u="sng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П р о д у к т и в н а я  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1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</a:t>
              </a: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Генитальные бородавки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(остроконечные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кондиломы гениталий)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Папилломатоз гортани</a:t>
              </a:r>
            </a:p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0" u="none" strike="noStrike" kern="1200" cap="none" spc="0" baseline="0">
                  <a:solidFill>
                    <a:srgbClr val="000000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   у детей</a:t>
              </a:r>
            </a:p>
          </p:txBody>
        </p:sp>
        <p:sp>
          <p:nvSpPr>
            <p:cNvPr id="9" name="Text Box 15"/>
            <p:cNvSpPr/>
            <p:nvPr/>
          </p:nvSpPr>
          <p:spPr>
            <a:xfrm>
              <a:off x="4608356" y="5342756"/>
              <a:ext cx="240478" cy="34596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+- f3 0 f2"/>
                <a:gd name="f7" fmla="*/ f6 1 21600"/>
                <a:gd name="f8" fmla="*/ f2 1 f7"/>
                <a:gd name="f9" fmla="*/ f3 1 f7"/>
                <a:gd name="f10" fmla="*/ f8 f4 1"/>
                <a:gd name="f11" fmla="*/ f9 f4 1"/>
                <a:gd name="f12" fmla="*/ f9 f5 1"/>
                <a:gd name="f13" fmla="*/ f8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0" t="f13" r="f11" b="f12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86401" tIns="43196" rIns="86401" bIns="43196" anchor="t" anchorCtr="0" compatLnSpc="0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700" b="0" i="0" u="none" strike="noStrike" kern="1200" cap="none" spc="0" baseline="0">
                  <a:solidFill>
                    <a:srgbClr val="000000"/>
                  </a:solidFill>
                  <a:uFillTx/>
                  <a:latin typeface="Tahoma" pitchFamily="18"/>
                  <a:ea typeface="Lucida Sans Unicode" pitchFamily="2"/>
                  <a:cs typeface="Tahoma" pitchFamily="2"/>
                </a:rPr>
                <a:t> </a:t>
              </a:r>
            </a:p>
          </p:txBody>
        </p:sp>
        <p:cxnSp>
          <p:nvCxnSpPr>
            <p:cNvPr id="10" name="AutoShape 16"/>
            <p:cNvCxnSpPr>
              <a:stCxn id="6" idx="0"/>
              <a:endCxn id="8" idx="2"/>
            </p:cNvCxnSpPr>
            <p:nvPr/>
          </p:nvCxnSpPr>
          <p:spPr>
            <a:xfrm flipV="1">
              <a:off x="3923095" y="4426920"/>
              <a:ext cx="0" cy="936356"/>
            </a:xfrm>
            <a:prstGeom prst="straightConnector1">
              <a:avLst/>
            </a:prstGeom>
            <a:noFill/>
            <a:ln w="9363">
              <a:solidFill>
                <a:srgbClr val="000000"/>
              </a:solidFill>
              <a:prstDash val="solid"/>
              <a:miter/>
              <a:tailEnd type="arrow"/>
            </a:ln>
          </p:spPr>
        </p:cxnSp>
        <p:cxnSp>
          <p:nvCxnSpPr>
            <p:cNvPr id="11" name="AutoShape 17"/>
            <p:cNvCxnSpPr>
              <a:stCxn id="5" idx="0"/>
              <a:endCxn id="7" idx="2"/>
            </p:cNvCxnSpPr>
            <p:nvPr/>
          </p:nvCxnSpPr>
          <p:spPr>
            <a:xfrm flipV="1">
              <a:off x="7379821" y="4428365"/>
              <a:ext cx="4" cy="934911"/>
            </a:xfrm>
            <a:prstGeom prst="straightConnector1">
              <a:avLst/>
            </a:prstGeom>
            <a:noFill/>
            <a:ln w="9363">
              <a:solidFill>
                <a:srgbClr val="000000"/>
              </a:solidFill>
              <a:prstDash val="solid"/>
              <a:miter/>
              <a:tailEnd type="arrow"/>
            </a:ln>
          </p:spPr>
        </p:cxnSp>
        <p:cxnSp>
          <p:nvCxnSpPr>
            <p:cNvPr id="12" name="AutoShape 23"/>
            <p:cNvCxnSpPr>
              <a:stCxn id="5" idx="0"/>
              <a:endCxn id="8" idx="2"/>
            </p:cNvCxnSpPr>
            <p:nvPr/>
          </p:nvCxnSpPr>
          <p:spPr>
            <a:xfrm flipH="1" flipV="1">
              <a:off x="3923095" y="4426920"/>
              <a:ext cx="3456726" cy="936356"/>
            </a:xfrm>
            <a:prstGeom prst="straightConnector1">
              <a:avLst/>
            </a:prstGeom>
            <a:noFill/>
            <a:ln w="9363">
              <a:solidFill>
                <a:srgbClr val="000000"/>
              </a:solidFill>
              <a:prstDash val="solid"/>
              <a:miter/>
              <a:tailEnd type="arrow"/>
            </a:ln>
          </p:spPr>
        </p:cxnSp>
      </p:grpSp>
      <p:grpSp>
        <p:nvGrpSpPr>
          <p:cNvPr id="13" name="Group 31"/>
          <p:cNvGrpSpPr/>
          <p:nvPr/>
        </p:nvGrpSpPr>
        <p:grpSpPr>
          <a:xfrm>
            <a:off x="179999" y="1980361"/>
            <a:ext cx="1800362" cy="4319644"/>
            <a:chOff x="179999" y="1980361"/>
            <a:chExt cx="1800362" cy="4319644"/>
          </a:xfrm>
        </p:grpSpPr>
        <p:sp>
          <p:nvSpPr>
            <p:cNvPr id="14" name="AutoShape 25"/>
            <p:cNvSpPr/>
            <p:nvPr/>
          </p:nvSpPr>
          <p:spPr>
            <a:xfrm>
              <a:off x="179999" y="5436364"/>
              <a:ext cx="1800362" cy="86364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333399">
                <a:alpha val="20000"/>
              </a:srgbClr>
            </a:solidFill>
            <a:ln>
              <a:noFill/>
              <a:prstDash val="solid"/>
            </a:ln>
          </p:spPr>
          <p:txBody>
            <a:bodyPr vert="horz" wrap="none" lIns="90004" tIns="46798" rIns="90004" bIns="46798" anchor="ctr" anchorCtr="1" compatLnSpc="0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Латентная-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морф. изм отсутствуют</a:t>
              </a:r>
            </a:p>
          </p:txBody>
        </p:sp>
        <p:sp>
          <p:nvSpPr>
            <p:cNvPr id="15" name="AutoShape 26"/>
            <p:cNvSpPr/>
            <p:nvPr/>
          </p:nvSpPr>
          <p:spPr>
            <a:xfrm>
              <a:off x="179999" y="3707635"/>
              <a:ext cx="1800362" cy="86364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333399">
                <a:alpha val="30000"/>
              </a:srgbClr>
            </a:solidFill>
            <a:ln>
              <a:noFill/>
              <a:prstDash val="solid"/>
            </a:ln>
          </p:spPr>
          <p:txBody>
            <a:bodyPr vert="horz" wrap="none" lIns="90004" tIns="46798" rIns="90004" bIns="46798" anchor="ctr" anchorCtr="1" compatLnSpc="0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8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Субклиническая-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морф. изм визуализируются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 при кольпоскопии</a:t>
              </a:r>
            </a:p>
          </p:txBody>
        </p:sp>
        <p:sp>
          <p:nvSpPr>
            <p:cNvPr id="16" name="AutoShape 27"/>
            <p:cNvSpPr/>
            <p:nvPr/>
          </p:nvSpPr>
          <p:spPr>
            <a:xfrm>
              <a:off x="179999" y="1980361"/>
              <a:ext cx="1800362" cy="863641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val 45"/>
                <a:gd name="f9" fmla="val 3600"/>
                <a:gd name="f10" fmla="abs f3"/>
                <a:gd name="f11" fmla="abs f4"/>
                <a:gd name="f12" fmla="abs f5"/>
                <a:gd name="f13" fmla="*/ f7 1 180"/>
                <a:gd name="f14" fmla="+- 0 0 f1"/>
                <a:gd name="f15" fmla="+- f6 f9 0"/>
                <a:gd name="f16" fmla="?: f10 f3 1"/>
                <a:gd name="f17" fmla="?: f11 f4 1"/>
                <a:gd name="f18" fmla="?: f12 f5 1"/>
                <a:gd name="f19" fmla="*/ f8 f13 1"/>
                <a:gd name="f20" fmla="+- f6 0 f15"/>
                <a:gd name="f21" fmla="+- f15 0 f6"/>
                <a:gd name="f22" fmla="*/ f16 1 21600"/>
                <a:gd name="f23" fmla="*/ f17 1 21600"/>
                <a:gd name="f24" fmla="*/ 21600 f16 1"/>
                <a:gd name="f25" fmla="*/ 21600 f17 1"/>
                <a:gd name="f26" fmla="+- 0 0 f19"/>
                <a:gd name="f27" fmla="abs f20"/>
                <a:gd name="f28" fmla="abs f21"/>
                <a:gd name="f29" fmla="?: f20 f14 f1"/>
                <a:gd name="f30" fmla="?: f20 f1 f14"/>
                <a:gd name="f31" fmla="?: f20 f2 f1"/>
                <a:gd name="f32" fmla="?: f20 f1 f2"/>
                <a:gd name="f33" fmla="?: f21 f14 f1"/>
                <a:gd name="f34" fmla="?: f21 f1 f14"/>
                <a:gd name="f35" fmla="?: f20 0 f0"/>
                <a:gd name="f36" fmla="?: f20 f0 0"/>
                <a:gd name="f37" fmla="min f23 f22"/>
                <a:gd name="f38" fmla="*/ f24 1 f18"/>
                <a:gd name="f39" fmla="*/ f25 1 f18"/>
                <a:gd name="f40" fmla="*/ f26 f0 1"/>
                <a:gd name="f41" fmla="?: f20 f32 f31"/>
                <a:gd name="f42" fmla="?: f20 f31 f32"/>
                <a:gd name="f43" fmla="?: f21 f30 f29"/>
                <a:gd name="f44" fmla="val f38"/>
                <a:gd name="f45" fmla="val f39"/>
                <a:gd name="f46" fmla="*/ f40 1 f7"/>
                <a:gd name="f47" fmla="?: f21 f42 f41"/>
                <a:gd name="f48" fmla="*/ f15 f37 1"/>
                <a:gd name="f49" fmla="*/ f6 f37 1"/>
                <a:gd name="f50" fmla="*/ f27 f37 1"/>
                <a:gd name="f51" fmla="*/ f28 f37 1"/>
                <a:gd name="f52" fmla="+- f45 0 f9"/>
                <a:gd name="f53" fmla="+- f44 0 f9"/>
                <a:gd name="f54" fmla="+- f46 0 f1"/>
                <a:gd name="f55" fmla="*/ f45 f37 1"/>
                <a:gd name="f56" fmla="*/ f44 f37 1"/>
                <a:gd name="f57" fmla="+- f45 0 f52"/>
                <a:gd name="f58" fmla="+- f44 0 f53"/>
                <a:gd name="f59" fmla="+- f52 0 f45"/>
                <a:gd name="f60" fmla="+- f53 0 f44"/>
                <a:gd name="f61" fmla="+- f54 f1 0"/>
                <a:gd name="f62" fmla="*/ f52 f37 1"/>
                <a:gd name="f63" fmla="*/ f53 f37 1"/>
                <a:gd name="f64" fmla="abs f57"/>
                <a:gd name="f65" fmla="?: f57 0 f0"/>
                <a:gd name="f66" fmla="?: f57 f0 0"/>
                <a:gd name="f67" fmla="?: f57 f33 f34"/>
                <a:gd name="f68" fmla="abs f58"/>
                <a:gd name="f69" fmla="abs f59"/>
                <a:gd name="f70" fmla="?: f58 f14 f1"/>
                <a:gd name="f71" fmla="?: f58 f1 f14"/>
                <a:gd name="f72" fmla="?: f58 f2 f1"/>
                <a:gd name="f73" fmla="?: f58 f1 f2"/>
                <a:gd name="f74" fmla="abs f60"/>
                <a:gd name="f75" fmla="?: f60 f14 f1"/>
                <a:gd name="f76" fmla="?: f60 f1 f14"/>
                <a:gd name="f77" fmla="?: f60 f36 f35"/>
                <a:gd name="f78" fmla="?: f60 f35 f36"/>
                <a:gd name="f79" fmla="*/ f61 f7 1"/>
                <a:gd name="f80" fmla="?: f21 f66 f65"/>
                <a:gd name="f81" fmla="?: f21 f65 f66"/>
                <a:gd name="f82" fmla="?: f58 f73 f72"/>
                <a:gd name="f83" fmla="?: f58 f72 f73"/>
                <a:gd name="f84" fmla="?: f59 f71 f70"/>
                <a:gd name="f85" fmla="?: f20 f77 f78"/>
                <a:gd name="f86" fmla="?: f20 f75 f76"/>
                <a:gd name="f87" fmla="*/ f79 1 f0"/>
                <a:gd name="f88" fmla="*/ f64 f37 1"/>
                <a:gd name="f89" fmla="*/ f68 f37 1"/>
                <a:gd name="f90" fmla="*/ f69 f37 1"/>
                <a:gd name="f91" fmla="*/ f74 f37 1"/>
                <a:gd name="f92" fmla="?: f57 f80 f81"/>
                <a:gd name="f93" fmla="?: f59 f83 f82"/>
                <a:gd name="f94" fmla="+- 0 0 f87"/>
                <a:gd name="f95" fmla="+- 0 0 f94"/>
                <a:gd name="f96" fmla="*/ f95 f0 1"/>
                <a:gd name="f97" fmla="*/ f96 1 f7"/>
                <a:gd name="f98" fmla="+- f97 0 f1"/>
                <a:gd name="f99" fmla="cos 1 f98"/>
                <a:gd name="f100" fmla="+- 0 0 f99"/>
                <a:gd name="f101" fmla="+- 0 0 f100"/>
                <a:gd name="f102" fmla="val f101"/>
                <a:gd name="f103" fmla="+- 0 0 f102"/>
                <a:gd name="f104" fmla="*/ f9 f103 1"/>
                <a:gd name="f105" fmla="*/ f104 3163 1"/>
                <a:gd name="f106" fmla="*/ f105 1 7636"/>
                <a:gd name="f107" fmla="+- f6 f106 0"/>
                <a:gd name="f108" fmla="+- f44 0 f106"/>
                <a:gd name="f109" fmla="+- f45 0 f106"/>
                <a:gd name="f110" fmla="*/ f107 f37 1"/>
                <a:gd name="f111" fmla="*/ f108 f37 1"/>
                <a:gd name="f112" fmla="*/ f109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0" t="f110" r="f111" b="f112"/>
              <a:pathLst>
                <a:path>
                  <a:moveTo>
                    <a:pt x="f48" y="f49"/>
                  </a:moveTo>
                  <a:arcTo wR="f50" hR="f51" stAng="f47" swAng="f43"/>
                  <a:lnTo>
                    <a:pt x="f49" y="f62"/>
                  </a:lnTo>
                  <a:arcTo wR="f51" hR="f88" stAng="f92" swAng="f67"/>
                  <a:lnTo>
                    <a:pt x="f63" y="f55"/>
                  </a:lnTo>
                  <a:arcTo wR="f89" hR="f90" stAng="f93" swAng="f84"/>
                  <a:lnTo>
                    <a:pt x="f56" y="f48"/>
                  </a:lnTo>
                  <a:arcTo wR="f91" hR="f50" stAng="f85" swAng="f86"/>
                  <a:close/>
                </a:path>
              </a:pathLst>
            </a:custGeom>
            <a:solidFill>
              <a:srgbClr val="333399">
                <a:alpha val="40000"/>
              </a:srgbClr>
            </a:solidFill>
            <a:ln>
              <a:noFill/>
              <a:prstDash val="solid"/>
            </a:ln>
          </p:spPr>
          <p:txBody>
            <a:bodyPr vert="horz" wrap="none" lIns="90004" tIns="46798" rIns="90004" bIns="46798" anchor="ctr" anchorCtr="1" compatLnSpc="0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2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Клиническая-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морф.изм.  видны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ru-RU" sz="1000" b="0" i="1" u="none" strike="noStrike" kern="1200" cap="none" spc="0" baseline="0">
                  <a:solidFill>
                    <a:srgbClr val="000000"/>
                  </a:solidFill>
                  <a:effectLst>
                    <a:outerShdw dist="17962" dir="2700000">
                      <a:srgbClr val="000000"/>
                    </a:outerShdw>
                  </a:effectLst>
                  <a:uFillTx/>
                  <a:latin typeface="Arial" pitchFamily="18"/>
                  <a:ea typeface="Lucida Sans Unicode" pitchFamily="2"/>
                  <a:cs typeface="Tahoma" pitchFamily="2"/>
                </a:rPr>
                <a:t>невооруженным глазом</a:t>
              </a:r>
            </a:p>
          </p:txBody>
        </p:sp>
        <p:sp>
          <p:nvSpPr>
            <p:cNvPr id="17" name="AutoShape 28"/>
            <p:cNvSpPr/>
            <p:nvPr/>
          </p:nvSpPr>
          <p:spPr>
            <a:xfrm>
              <a:off x="540355" y="4717078"/>
              <a:ext cx="1079641" cy="576355"/>
            </a:xfrm>
            <a:custGeom>
              <a:avLst>
                <a:gd name="f0" fmla="val 54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+- f5 0 f4"/>
                <a:gd name="f10" fmla="pin 0 f1 10800"/>
                <a:gd name="f11" fmla="pin 0 f0 21600"/>
                <a:gd name="f12" fmla="val f10"/>
                <a:gd name="f13" fmla="val f11"/>
                <a:gd name="f14" fmla="*/ f9 1 21600"/>
                <a:gd name="f15" fmla="*/ f10 f7 1"/>
                <a:gd name="f16" fmla="*/ f11 f8 1"/>
                <a:gd name="f17" fmla="+- 21600 0 f12"/>
                <a:gd name="f18" fmla="*/ f13 f12 1"/>
                <a:gd name="f19" fmla="*/ 21600 f14 1"/>
                <a:gd name="f20" fmla="*/ f12 f7 1"/>
                <a:gd name="f21" fmla="*/ f18 1 10800"/>
                <a:gd name="f22" fmla="*/ f19 1 f14"/>
                <a:gd name="f23" fmla="*/ f17 f7 1"/>
                <a:gd name="f24" fmla="+- f13 0 f21"/>
                <a:gd name="f25" fmla="*/ f22 f8 1"/>
                <a:gd name="f26" fmla="*/ f24 f8 1"/>
              </a:gdLst>
              <a:ahLst>
                <a:ahXY gdRefX="f1" minX="f4" maxX="f6" gdRefY="f0" minY="f4" maxY="f5">
                  <a:pos x="f15" y="f16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6" r="f23" b="f25"/>
              <a:pathLst>
                <a:path w="21600" h="21600">
                  <a:moveTo>
                    <a:pt x="f12" y="f5"/>
                  </a:moveTo>
                  <a:lnTo>
                    <a:pt x="f12" y="f13"/>
                  </a:lnTo>
                  <a:lnTo>
                    <a:pt x="f4" y="f13"/>
                  </a:lnTo>
                  <a:lnTo>
                    <a:pt x="f6" y="f4"/>
                  </a:lnTo>
                  <a:lnTo>
                    <a:pt x="f5" y="f13"/>
                  </a:lnTo>
                  <a:lnTo>
                    <a:pt x="f17" y="f13"/>
                  </a:lnTo>
                  <a:lnTo>
                    <a:pt x="f17" y="f5"/>
                  </a:lnTo>
                  <a:close/>
                </a:path>
              </a:pathLst>
            </a:custGeom>
            <a:noFill/>
            <a:ln w="1260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4" tIns="46798" rIns="90004" bIns="46798" anchor="ctr" anchorCtr="0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18" name="AutoShape 29"/>
            <p:cNvSpPr/>
            <p:nvPr/>
          </p:nvSpPr>
          <p:spPr>
            <a:xfrm>
              <a:off x="540355" y="2988359"/>
              <a:ext cx="1079641" cy="576355"/>
            </a:xfrm>
            <a:custGeom>
              <a:avLst>
                <a:gd name="f0" fmla="val 54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+- f5 0 f4"/>
                <a:gd name="f10" fmla="pin 0 f1 10800"/>
                <a:gd name="f11" fmla="pin 0 f0 21600"/>
                <a:gd name="f12" fmla="val f10"/>
                <a:gd name="f13" fmla="val f11"/>
                <a:gd name="f14" fmla="*/ f9 1 21600"/>
                <a:gd name="f15" fmla="*/ f10 f7 1"/>
                <a:gd name="f16" fmla="*/ f11 f8 1"/>
                <a:gd name="f17" fmla="+- 21600 0 f12"/>
                <a:gd name="f18" fmla="*/ f13 f12 1"/>
                <a:gd name="f19" fmla="*/ 21600 f14 1"/>
                <a:gd name="f20" fmla="*/ f12 f7 1"/>
                <a:gd name="f21" fmla="*/ f18 1 10800"/>
                <a:gd name="f22" fmla="*/ f19 1 f14"/>
                <a:gd name="f23" fmla="*/ f17 f7 1"/>
                <a:gd name="f24" fmla="+- f13 0 f21"/>
                <a:gd name="f25" fmla="*/ f22 f8 1"/>
                <a:gd name="f26" fmla="*/ f24 f8 1"/>
              </a:gdLst>
              <a:ahLst>
                <a:ahXY gdRefX="f1" minX="f4" maxX="f6" gdRefY="f0" minY="f4" maxY="f5">
                  <a:pos x="f15" y="f16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6" r="f23" b="f25"/>
              <a:pathLst>
                <a:path w="21600" h="21600">
                  <a:moveTo>
                    <a:pt x="f12" y="f5"/>
                  </a:moveTo>
                  <a:lnTo>
                    <a:pt x="f12" y="f13"/>
                  </a:lnTo>
                  <a:lnTo>
                    <a:pt x="f4" y="f13"/>
                  </a:lnTo>
                  <a:lnTo>
                    <a:pt x="f6" y="f4"/>
                  </a:lnTo>
                  <a:lnTo>
                    <a:pt x="f5" y="f13"/>
                  </a:lnTo>
                  <a:lnTo>
                    <a:pt x="f17" y="f13"/>
                  </a:lnTo>
                  <a:lnTo>
                    <a:pt x="f17" y="f5"/>
                  </a:lnTo>
                  <a:close/>
                </a:path>
              </a:pathLst>
            </a:custGeom>
            <a:noFill/>
            <a:ln w="1260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4" tIns="46798" rIns="90004" bIns="46798" anchor="ctr" anchorCtr="0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908050"/>
            <a:ext cx="8229600" cy="1225550"/>
          </a:xfrm>
        </p:spPr>
        <p:txBody>
          <a:bodyPr/>
          <a:lstStyle/>
          <a:p>
            <a:pPr lvl="0">
              <a:buNone/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Тест ПЦР – тест на ДНК ВПЧ – скрининг ВПЧ :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idx="4294967295"/>
          </p:nvPr>
        </p:nvSpPr>
        <p:spPr>
          <a:xfrm>
            <a:off x="0" y="2276475"/>
            <a:ext cx="8229600" cy="3854450"/>
          </a:xfrm>
        </p:spPr>
        <p:txBody>
          <a:bodyPr lIns="0" tIns="0" rIns="0" bIns="0" anchor="ctr"/>
          <a:lstStyle/>
          <a:p>
            <a:pPr marL="0" lvl="0" indent="0" algn="ctr">
              <a:lnSpc>
                <a:spcPct val="85000"/>
              </a:lnSpc>
              <a:spcBef>
                <a:spcPts val="650"/>
              </a:spcBef>
              <a:spcAft>
                <a:spcPts val="0"/>
              </a:spcAft>
              <a:buNone/>
            </a:pPr>
            <a:endParaRPr lang="ru-RU" sz="2600" dirty="0"/>
          </a:p>
          <a:p>
            <a:pPr marL="0" lvl="0" indent="0" algn="ctr">
              <a:lnSpc>
                <a:spcPct val="85000"/>
              </a:lnSpc>
              <a:spcBef>
                <a:spcPts val="650"/>
              </a:spcBef>
              <a:spcAft>
                <a:spcPts val="0"/>
              </a:spcAft>
              <a:buNone/>
            </a:pPr>
            <a:endParaRPr lang="en-US" sz="2600" baseline="30000" dirty="0"/>
          </a:p>
          <a:p>
            <a:pPr marL="0" lvl="0" indent="0" algn="ctr">
              <a:spcBef>
                <a:spcPts val="1375"/>
              </a:spcBef>
              <a:spcAft>
                <a:spcPts val="0"/>
              </a:spcAft>
              <a:buNone/>
            </a:pPr>
            <a:endParaRPr lang="ru-RU" sz="2600" b="1" i="1" baseline="30000" dirty="0">
              <a:effectLst>
                <a:outerShdw dist="17962" dir="2700000">
                  <a:srgbClr val="000000"/>
                </a:outerShdw>
              </a:effectLst>
            </a:endParaRPr>
          </a:p>
          <a:p>
            <a:pPr marL="0" lvl="0" indent="0" algn="r">
              <a:buNone/>
            </a:pPr>
            <a:endParaRPr lang="ru-RU" sz="1100" i="1" baseline="300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611560" y="2060848"/>
            <a:ext cx="7618040" cy="406531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3200" dirty="0"/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Первый этап молекулярной диагностики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выявление типов  - низкий риск и высокий риск (качественный тест)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типирование ВПЧ (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полуколичественный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тест)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Варианты ответов прилагаются в раздаточном материале.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1DE1781F-DA61-48FD-A05B-B018B4FD0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517231"/>
            <a:ext cx="432048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 dirty="0"/>
              <a:t>Кулешова С.В.</a:t>
            </a:r>
          </a:p>
          <a:p>
            <a:pPr>
              <a:spcBef>
                <a:spcPct val="50000"/>
              </a:spcBef>
            </a:pPr>
            <a:r>
              <a:rPr lang="ru-RU" altLang="ru-RU" sz="2000" dirty="0" err="1"/>
              <a:t>г.Москва</a:t>
            </a:r>
            <a:r>
              <a:rPr lang="ru-RU" altLang="ru-RU" sz="2000" dirty="0"/>
              <a:t>, 2018г</a:t>
            </a:r>
          </a:p>
        </p:txBody>
      </p:sp>
      <p:sp>
        <p:nvSpPr>
          <p:cNvPr id="334854" name="Rectangle 6">
            <a:extLst>
              <a:ext uri="{FF2B5EF4-FFF2-40B4-BE49-F238E27FC236}">
                <a16:creationId xmlns:a16="http://schemas.microsoft.com/office/drawing/2014/main" id="{DFCCE234-52E1-4B1A-ACB8-837694CCDB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2313" y="3068638"/>
            <a:ext cx="7772400" cy="8097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 dirty="0"/>
            </a:br>
            <a:br>
              <a:rPr lang="ru-RU" sz="4000"/>
            </a:br>
            <a:r>
              <a:rPr lang="ru-RU" sz="2700">
                <a:solidFill>
                  <a:srgbClr val="00B0F0"/>
                </a:solidFill>
              </a:rPr>
              <a:t>4.6</a:t>
            </a:r>
            <a:r>
              <a:rPr lang="ru-RU" sz="2700" dirty="0">
                <a:solidFill>
                  <a:srgbClr val="00B0F0"/>
                </a:solidFill>
              </a:rPr>
              <a:t>. Вирус папилломы человека (ВПЧ) и его роль в развитии патологических процессов шейки матки. Принципы лабораторной диагностики.</a:t>
            </a:r>
            <a:endParaRPr lang="ru-RU" sz="3100" dirty="0">
              <a:solidFill>
                <a:srgbClr val="00B0F0"/>
              </a:solidFill>
            </a:endParaRPr>
          </a:p>
        </p:txBody>
      </p:sp>
      <p:sp>
        <p:nvSpPr>
          <p:cNvPr id="334855" name="Rectangle 7">
            <a:extLst>
              <a:ext uri="{FF2B5EF4-FFF2-40B4-BE49-F238E27FC236}">
                <a16:creationId xmlns:a16="http://schemas.microsoft.com/office/drawing/2014/main" id="{9D6FF9F4-5267-4BEC-AA9B-7C7B235F897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2138" y="2060575"/>
            <a:ext cx="7902575" cy="7921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Раздел. Цитологические исследования.</a:t>
            </a:r>
          </a:p>
        </p:txBody>
      </p:sp>
      <p:pic>
        <p:nvPicPr>
          <p:cNvPr id="11269" name="Содержимое 5" descr="микроскоп.jpg">
            <a:extLst>
              <a:ext uri="{FF2B5EF4-FFF2-40B4-BE49-F238E27FC236}">
                <a16:creationId xmlns:a16="http://schemas.microsoft.com/office/drawing/2014/main" id="{2A5735C1-93DD-4E23-9D40-E42032B0B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76513"/>
            <a:ext cx="1047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625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886" name="Picture 6" descr="image00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1773238"/>
            <a:ext cx="6769100" cy="4464050"/>
          </a:xfrm>
          <a:prstGeom prst="rect">
            <a:avLst/>
          </a:prstGeom>
          <a:ln w="190500" cap="sq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988839"/>
            <a:ext cx="8229600" cy="409623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marL="0" lvl="0" indent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None/>
            </a:pPr>
            <a:endParaRPr lang="ru-RU" sz="2600" i="1" u="sng" dirty="0"/>
          </a:p>
          <a:p>
            <a:pPr marL="0" lvl="0" indent="0" algn="just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None/>
            </a:pPr>
            <a:r>
              <a:rPr lang="ru-RU" sz="3600" i="1" u="sng" dirty="0">
                <a:latin typeface="Times New Roman" pitchFamily="18" charset="0"/>
                <a:cs typeface="Times New Roman" pitchFamily="18" charset="0"/>
              </a:rPr>
              <a:t>Совместное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применение цитологических исследований и тестов на ДНК ВПЧ позволяет значительно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повысить эффективность скрининга:</a:t>
            </a:r>
          </a:p>
          <a:p>
            <a:pPr marL="0" lvl="0" indent="0" algn="just">
              <a:lnSpc>
                <a:spcPct val="85000"/>
              </a:lnSpc>
              <a:spcBef>
                <a:spcPts val="650"/>
              </a:spcBef>
              <a:spcAft>
                <a:spcPts val="0"/>
              </a:spcAft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Повышение чувствительности до </a:t>
            </a:r>
            <a:r>
              <a:rPr lang="ru-RU" sz="3600" b="1" dirty="0">
                <a:solidFill>
                  <a:srgbClr val="FF3300"/>
                </a:solidFill>
                <a:effectLst>
                  <a:outerShdw dist="17962" dir="270000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99-100%</a:t>
            </a:r>
            <a:endParaRPr lang="ru-RU" sz="2600" b="1" dirty="0">
              <a:solidFill>
                <a:srgbClr val="FF3300"/>
              </a:solidFill>
              <a:effectLst>
                <a:outerShdw dist="17962" dir="270000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lnSpc>
                <a:spcPct val="85000"/>
              </a:lnSpc>
              <a:spcBef>
                <a:spcPts val="650"/>
              </a:spcBef>
              <a:spcAft>
                <a:spcPts val="0"/>
              </a:spcAft>
              <a:buNone/>
            </a:pPr>
            <a:endParaRPr lang="ru-RU" sz="2600" dirty="0"/>
          </a:p>
          <a:p>
            <a:pPr marL="0" lvl="0" indent="0" algn="ctr">
              <a:lnSpc>
                <a:spcPct val="85000"/>
              </a:lnSpc>
              <a:spcBef>
                <a:spcPts val="650"/>
              </a:spcBef>
              <a:spcAft>
                <a:spcPts val="0"/>
              </a:spcAft>
              <a:buNone/>
            </a:pPr>
            <a:endParaRPr lang="en-US" sz="2600" baseline="30000" dirty="0"/>
          </a:p>
          <a:p>
            <a:pPr marL="0" lvl="0" indent="0" algn="ctr">
              <a:spcBef>
                <a:spcPts val="1375"/>
              </a:spcBef>
              <a:spcAft>
                <a:spcPts val="0"/>
              </a:spcAft>
              <a:buNone/>
            </a:pPr>
            <a:endParaRPr lang="ru-RU" sz="2600" b="1" i="1" baseline="30000" dirty="0">
              <a:effectLst>
                <a:outerShdw dist="17962" dir="2700000">
                  <a:srgbClr val="000000"/>
                </a:outerShdw>
              </a:effectLst>
            </a:endParaRPr>
          </a:p>
          <a:p>
            <a:pPr marL="0" lvl="0" indent="0" algn="r">
              <a:buNone/>
            </a:pPr>
            <a:endParaRPr lang="ru-RU" sz="1100" i="1" baseline="30000" dirty="0"/>
          </a:p>
        </p:txBody>
      </p:sp>
      <p:sp>
        <p:nvSpPr>
          <p:cNvPr id="4" name="TextBox 3"/>
          <p:cNvSpPr txBox="1"/>
          <p:nvPr/>
        </p:nvSpPr>
        <p:spPr>
          <a:xfrm>
            <a:off x="899998" y="1164241"/>
            <a:ext cx="7329958" cy="567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1" i="0" u="none" strike="noStrike" kern="1200" cap="none" spc="0" baseline="0" dirty="0">
                <a:solidFill>
                  <a:srgbClr val="333399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Подтверждающий тест на ДНК ВПЧ – </a:t>
            </a:r>
            <a:r>
              <a:rPr lang="en-US" sz="3600" b="1" i="0" u="none" strike="noStrike" kern="1200" cap="none" spc="0" baseline="0" dirty="0" err="1">
                <a:solidFill>
                  <a:srgbClr val="333399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Digene</a:t>
            </a:r>
            <a:r>
              <a:rPr lang="en-US" sz="3600" b="1" i="0" u="none" strike="noStrike" kern="1200" cap="none" spc="0" baseline="0" dirty="0">
                <a:solidFill>
                  <a:srgbClr val="333399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18"/>
                <a:ea typeface="Lucida Sans Unicode" pitchFamily="2"/>
                <a:cs typeface="Tahoma" pitchFamily="2"/>
              </a:rPr>
              <a:t> test</a:t>
            </a:r>
            <a:endParaRPr lang="ru-RU" sz="3600" b="1" i="0" u="none" strike="noStrike" kern="1200" cap="none" spc="0" baseline="0" dirty="0">
              <a:solidFill>
                <a:srgbClr val="333399"/>
              </a:solidFill>
              <a:effectLst>
                <a:outerShdw dist="17962" dir="2700000">
                  <a:srgbClr val="000000"/>
                </a:outerShdw>
              </a:effectLst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82554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107999" y="1439997"/>
            <a:ext cx="9036000" cy="2520004"/>
          </a:xfrm>
        </p:spPr>
        <p:txBody>
          <a:bodyPr lIns="91440" tIns="45720" rIns="91440" bIns="45720"/>
          <a:lstStyle/>
          <a:p>
            <a:pPr marL="0" lvl="0" indent="0">
              <a:lnSpc>
                <a:spcPct val="90000"/>
              </a:lnSpc>
              <a:spcBef>
                <a:spcPts val="650"/>
              </a:spcBef>
              <a:buNone/>
            </a:pPr>
            <a:endParaRPr lang="ru-RU" sz="2600"/>
          </a:p>
          <a:p>
            <a:pPr marL="0" lvl="0" indent="0">
              <a:lnSpc>
                <a:spcPct val="90000"/>
              </a:lnSpc>
              <a:spcBef>
                <a:spcPts val="650"/>
              </a:spcBef>
              <a:buNone/>
            </a:pPr>
            <a:r>
              <a:rPr lang="ru-RU" sz="2600" b="1">
                <a:solidFill>
                  <a:srgbClr val="280099"/>
                </a:solidFill>
                <a:latin typeface="Arial" pitchFamily="34"/>
              </a:rPr>
              <a:t>Тест на ВПЧ ДНК рекомендован...</a:t>
            </a:r>
          </a:p>
          <a:p>
            <a:pPr marL="0" lvl="0" indent="0">
              <a:lnSpc>
                <a:spcPct val="90000"/>
              </a:lnSpc>
              <a:spcBef>
                <a:spcPts val="650"/>
              </a:spcBef>
              <a:buSzPts val="1072"/>
              <a:buBlip>
                <a:blip r:embed="rId3"/>
              </a:buBlip>
            </a:pPr>
            <a:r>
              <a:rPr lang="ru-RU" sz="2600">
                <a:latin typeface="Arial" pitchFamily="34"/>
              </a:rPr>
              <a:t>как </a:t>
            </a:r>
            <a:r>
              <a:rPr lang="ru-RU" sz="2600" b="1">
                <a:latin typeface="Arial" pitchFamily="34"/>
              </a:rPr>
              <a:t>первичный скрининговый метод совместно с цитологией</a:t>
            </a:r>
            <a:r>
              <a:rPr lang="ru-RU" sz="2600">
                <a:latin typeface="Arial" pitchFamily="34"/>
              </a:rPr>
              <a:t> для женщин старше 30 лет.</a:t>
            </a:r>
          </a:p>
        </p:txBody>
      </p:sp>
      <p:sp>
        <p:nvSpPr>
          <p:cNvPr id="3" name="Rectangle 4"/>
          <p:cNvSpPr/>
          <p:nvPr/>
        </p:nvSpPr>
        <p:spPr>
          <a:xfrm>
            <a:off x="359999" y="359999"/>
            <a:ext cx="8460001" cy="69299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6798" rIns="90004" bIns="46798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468355" y="4508641"/>
            <a:ext cx="8351278" cy="2023914"/>
            <a:chOff x="468355" y="4508641"/>
            <a:chExt cx="8351278" cy="2023914"/>
          </a:xfrm>
        </p:grpSpPr>
        <p:pic>
          <p:nvPicPr>
            <p:cNvPr id="5" name="Picture 6"/>
            <p:cNvPicPr>
              <a:picLocks noChangeAspect="1"/>
            </p:cNvPicPr>
            <p:nvPr/>
          </p:nvPicPr>
          <p:blipFill>
            <a:blip r:embed="rId4" cstate="print">
              <a:lum/>
              <a:alphaModFix/>
            </a:blip>
            <a:srcRect/>
            <a:stretch>
              <a:fillRect/>
            </a:stretch>
          </p:blipFill>
          <p:spPr>
            <a:xfrm>
              <a:off x="468355" y="4579918"/>
              <a:ext cx="1655640" cy="16559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Text Box 7"/>
            <p:cNvSpPr/>
            <p:nvPr/>
          </p:nvSpPr>
          <p:spPr>
            <a:xfrm>
              <a:off x="612721" y="6164281"/>
              <a:ext cx="1367997" cy="36827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+- f3 0 f2"/>
                <a:gd name="f7" fmla="*/ f6 1 21600"/>
                <a:gd name="f8" fmla="*/ f2 1 f7"/>
                <a:gd name="f9" fmla="*/ f3 1 f7"/>
                <a:gd name="f10" fmla="*/ f8 f4 1"/>
                <a:gd name="f11" fmla="*/ f9 f4 1"/>
                <a:gd name="f12" fmla="*/ f9 f5 1"/>
                <a:gd name="f13" fmla="*/ f8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0" t="f13" r="f11" b="f12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4" tIns="46798" rIns="90004" bIns="46798" anchor="t" anchorCtr="0" compatLnSpc="0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1125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800" b="1" i="1" u="none" strike="noStrike" kern="1200" cap="none" spc="0" baseline="0">
                  <a:solidFill>
                    <a:srgbClr val="333399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IARC WHO</a:t>
              </a:r>
            </a:p>
          </p:txBody>
        </p:sp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5" cstate="print">
              <a:lum/>
              <a:alphaModFix/>
            </a:blip>
            <a:srcRect/>
            <a:stretch>
              <a:fillRect/>
            </a:stretch>
          </p:blipFill>
          <p:spPr>
            <a:xfrm>
              <a:off x="2628717" y="4508641"/>
              <a:ext cx="1657075" cy="19432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6" cstate="print">
              <a:lum/>
              <a:alphaModFix/>
            </a:blip>
            <a:srcRect/>
            <a:stretch>
              <a:fillRect/>
            </a:stretch>
          </p:blipFill>
          <p:spPr>
            <a:xfrm>
              <a:off x="4931999" y="4579918"/>
              <a:ext cx="1244516" cy="149868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Text Box 10"/>
            <p:cNvSpPr/>
            <p:nvPr/>
          </p:nvSpPr>
          <p:spPr>
            <a:xfrm>
              <a:off x="4860721" y="6019915"/>
              <a:ext cx="1367997" cy="36827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+- f3 0 f2"/>
                <a:gd name="f7" fmla="*/ f6 1 21600"/>
                <a:gd name="f8" fmla="*/ f2 1 f7"/>
                <a:gd name="f9" fmla="*/ f3 1 f7"/>
                <a:gd name="f10" fmla="*/ f8 f4 1"/>
                <a:gd name="f11" fmla="*/ f9 f4 1"/>
                <a:gd name="f12" fmla="*/ f9 f5 1"/>
                <a:gd name="f13" fmla="*/ f8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0" t="f13" r="f11" b="f12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4" tIns="46798" rIns="90004" bIns="46798" anchor="t" anchorCtr="1" compatLnSpc="0">
              <a:sp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1125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800" b="1" i="1" u="none" strike="noStrike" kern="1200" cap="none" spc="0" baseline="0">
                  <a:solidFill>
                    <a:srgbClr val="333399"/>
                  </a:solidFill>
                  <a:uFillTx/>
                  <a:latin typeface="Arial" pitchFamily="18"/>
                  <a:ea typeface="Lucida Sans Unicode" pitchFamily="2"/>
                  <a:cs typeface="Tahoma" pitchFamily="2"/>
                </a:rPr>
                <a:t>EUROGIN</a:t>
              </a:r>
            </a:p>
          </p:txBody>
        </p:sp>
        <p:pic>
          <p:nvPicPr>
            <p:cNvPr id="10" name="Picture 11"/>
            <p:cNvPicPr>
              <a:picLocks noChangeAspect="1"/>
            </p:cNvPicPr>
            <p:nvPr/>
          </p:nvPicPr>
          <p:blipFill>
            <a:blip r:embed="rId7" cstate="print">
              <a:lum/>
              <a:alphaModFix/>
            </a:blip>
            <a:srcRect/>
            <a:stretch>
              <a:fillRect/>
            </a:stretch>
          </p:blipFill>
          <p:spPr>
            <a:xfrm>
              <a:off x="6587995" y="4651561"/>
              <a:ext cx="2231638" cy="136836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200" y="250563"/>
            <a:ext cx="8229243" cy="119124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649522"/>
            <a:ext cx="5482797" cy="4436275"/>
          </a:xfrm>
        </p:spPr>
        <p:txBody>
          <a:bodyPr lIns="0" tIns="0" rIns="0" bIns="0" anchor="ctr"/>
          <a:lstStyle/>
          <a:p>
            <a:pPr marL="0" lvl="0"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200" b="1">
                <a:solidFill>
                  <a:srgbClr val="280099"/>
                </a:solidFill>
                <a:effectLst>
                  <a:outerShdw dist="17962" dir="2700000">
                    <a:srgbClr val="000000"/>
                  </a:outerShdw>
                </a:effectLst>
              </a:rPr>
              <a:t>Правила взятия материала</a:t>
            </a:r>
          </a:p>
          <a:p>
            <a:pPr marL="0" lvl="0" indent="0"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200">
                <a:effectLst>
                  <a:outerShdw dist="17962" dir="2700000">
                    <a:srgbClr val="000000"/>
                  </a:outerShdw>
                </a:effectLst>
              </a:rPr>
              <a:t>Взятие материала осуществляется из цервикального канала и зоны трансформации</a:t>
            </a:r>
          </a:p>
          <a:p>
            <a:pPr marL="0" lvl="0" indent="0"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200">
                <a:effectLst>
                  <a:outerShdw dist="17962" dir="2700000">
                    <a:srgbClr val="000000"/>
                  </a:outerShdw>
                </a:effectLst>
              </a:rPr>
              <a:t>Для взятия используется специальная цитощетка</a:t>
            </a:r>
          </a:p>
          <a:p>
            <a:pPr marL="0" lvl="0" indent="0"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200">
                <a:effectLst>
                  <a:outerShdw dist="17962" dir="2700000">
                    <a:srgbClr val="000000"/>
                  </a:outerShdw>
                </a:effectLst>
              </a:rPr>
              <a:t>Используются специальные транспортные  среды,  стабилизирующие материал</a:t>
            </a:r>
          </a:p>
          <a:p>
            <a:pPr marL="0" lvl="0" indent="0"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200">
                <a:effectLst>
                  <a:outerShdw dist="17962" dir="2700000">
                    <a:srgbClr val="000000"/>
                  </a:outerShdw>
                </a:effectLst>
              </a:rPr>
              <a:t>Щеточка сохраняется в транспортной среде до доставки в лабораторию</a:t>
            </a:r>
          </a:p>
        </p:txBody>
      </p:sp>
      <p:pic>
        <p:nvPicPr>
          <p:cNvPr id="5" name="Рисунок 1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745318" y="2805836"/>
            <a:ext cx="1714682" cy="20541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1708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39997"/>
            <a:ext cx="8229600" cy="4645435"/>
          </a:xfrm>
        </p:spPr>
        <p:txBody>
          <a:bodyPr lIns="0" tIns="0" rIns="0" bIns="0" anchor="ctr" anchorCtr="1"/>
          <a:lstStyle/>
          <a:p>
            <a:pPr marL="0" lvl="0" indent="0" algn="ctr" hangingPunct="0">
              <a:buNone/>
            </a:pPr>
            <a:r>
              <a:rPr lang="ru-RU" sz="2400">
                <a:latin typeface="Arial" pitchFamily="34"/>
                <a:cs typeface="Arial" pitchFamily="34"/>
              </a:rPr>
              <a:t>В настоящее время </a:t>
            </a:r>
            <a:r>
              <a:rPr lang="ru-RU" sz="2400" i="1" u="sng">
                <a:latin typeface="Arial" pitchFamily="34"/>
                <a:cs typeface="Arial" pitchFamily="34"/>
              </a:rPr>
              <a:t>комбинация Digene HPV теста и цитологического PAP-теста становится «золотым стандартом» </a:t>
            </a:r>
            <a:r>
              <a:rPr lang="ru-RU" sz="2400">
                <a:latin typeface="Arial" pitchFamily="34"/>
                <a:cs typeface="Arial" pitchFamily="34"/>
              </a:rPr>
              <a:t>в этой области диагностики и предлагается для скринингового обследования женщин старше 30 лет.</a:t>
            </a:r>
          </a:p>
          <a:p>
            <a:pPr marL="0" lvl="0" indent="0" algn="ctr" hangingPunct="0">
              <a:buNone/>
            </a:pPr>
            <a:r>
              <a:rPr lang="ru-RU" sz="2400" u="sng">
                <a:latin typeface="Arial" pitchFamily="34"/>
                <a:cs typeface="Arial" pitchFamily="34"/>
              </a:rPr>
              <a:t>Это единственный тест выявления HPV высокого онкогенного риска</a:t>
            </a:r>
            <a:r>
              <a:rPr lang="ru-RU" sz="2400">
                <a:latin typeface="Arial" pitchFamily="34"/>
                <a:cs typeface="Arial" pitchFamily="34"/>
              </a:rPr>
              <a:t>, </a:t>
            </a:r>
            <a:r>
              <a:rPr lang="ru-RU" sz="2400" i="1" u="sng">
                <a:latin typeface="Arial" pitchFamily="34"/>
                <a:cs typeface="Arial" pitchFamily="34"/>
              </a:rPr>
              <a:t>одобренный FDA</a:t>
            </a:r>
            <a:r>
              <a:rPr lang="ru-RU" sz="2400">
                <a:latin typeface="Arial" pitchFamily="34"/>
                <a:cs typeface="Arial" pitchFamily="34"/>
              </a:rPr>
              <a:t> (Федеральное Управление США по контролю за пищевыми продуктами и лекарствами). </a:t>
            </a:r>
            <a:r>
              <a:rPr lang="ru-RU" sz="2400" i="1" u="sng">
                <a:latin typeface="Arial" pitchFamily="34"/>
                <a:cs typeface="Arial" pitchFamily="34"/>
              </a:rPr>
              <a:t>Тест получил одобрение ФСНСЗСР</a:t>
            </a:r>
            <a:r>
              <a:rPr lang="ru-RU" sz="2400">
                <a:latin typeface="Arial" pitchFamily="34"/>
                <a:cs typeface="Arial" pitchFamily="34"/>
              </a:rPr>
              <a:t> (Федеральная служба РФ по надзору в сфере здравоохранения и социального развития).</a:t>
            </a:r>
          </a:p>
        </p:txBody>
      </p:sp>
    </p:spTree>
    <p:extLst>
      <p:ext uri="{BB962C8B-B14F-4D97-AF65-F5344CB8AC3E}">
        <p14:creationId xmlns:p14="http://schemas.microsoft.com/office/powerpoint/2010/main" val="2666032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39997"/>
            <a:ext cx="8229600" cy="4645435"/>
          </a:xfrm>
        </p:spPr>
        <p:txBody>
          <a:bodyPr lIns="0" tIns="0" rIns="0" bIns="0" anchor="ctr" anchorCtr="1"/>
          <a:lstStyle/>
          <a:p>
            <a:pPr marL="0" lvl="0" indent="0" algn="ctr" hangingPunct="0">
              <a:buNone/>
            </a:pPr>
            <a:r>
              <a:rPr lang="ru-RU" sz="2600" dirty="0">
                <a:latin typeface="Arial" pitchFamily="34"/>
                <a:cs typeface="Arial" pitchFamily="34"/>
              </a:rPr>
              <a:t>Методика </a:t>
            </a:r>
            <a:r>
              <a:rPr lang="ru-RU" sz="2600" b="1" dirty="0" err="1">
                <a:latin typeface="Arial" pitchFamily="34"/>
                <a:cs typeface="Arial" pitchFamily="34"/>
              </a:rPr>
              <a:t>Дайджен</a:t>
            </a:r>
            <a:r>
              <a:rPr lang="ru-RU" sz="2600" b="1" dirty="0">
                <a:latin typeface="Arial" pitchFamily="34"/>
                <a:cs typeface="Arial" pitchFamily="34"/>
              </a:rPr>
              <a:t>-теста</a:t>
            </a:r>
            <a:r>
              <a:rPr lang="ru-RU" sz="2600" dirty="0">
                <a:latin typeface="Arial" pitchFamily="34"/>
                <a:cs typeface="Arial" pitchFamily="34"/>
              </a:rPr>
              <a:t> была разработана компанией </a:t>
            </a:r>
            <a:r>
              <a:rPr lang="ru-RU" sz="2600" dirty="0" err="1">
                <a:latin typeface="Arial" pitchFamily="34"/>
                <a:cs typeface="Arial" pitchFamily="34"/>
              </a:rPr>
              <a:t>Digene</a:t>
            </a:r>
            <a:r>
              <a:rPr lang="ru-RU" sz="2600" dirty="0">
                <a:latin typeface="Arial" pitchFamily="34"/>
                <a:cs typeface="Arial" pitchFamily="34"/>
              </a:rPr>
              <a:t> </a:t>
            </a:r>
            <a:r>
              <a:rPr lang="ru-RU" sz="2600" dirty="0" err="1">
                <a:latin typeface="Arial" pitchFamily="34"/>
                <a:cs typeface="Arial" pitchFamily="34"/>
              </a:rPr>
              <a:t>Diagnostics</a:t>
            </a:r>
            <a:r>
              <a:rPr lang="ru-RU" sz="2600" dirty="0">
                <a:latin typeface="Arial" pitchFamily="34"/>
                <a:cs typeface="Arial" pitchFamily="34"/>
              </a:rPr>
              <a:t> (</a:t>
            </a:r>
            <a:r>
              <a:rPr lang="ru-RU" sz="2600" dirty="0" err="1">
                <a:latin typeface="Arial" pitchFamily="34"/>
                <a:cs typeface="Arial" pitchFamily="34"/>
              </a:rPr>
              <a:t>Murex</a:t>
            </a:r>
            <a:r>
              <a:rPr lang="ru-RU" sz="2600" dirty="0">
                <a:latin typeface="Arial" pitchFamily="34"/>
                <a:cs typeface="Arial" pitchFamily="34"/>
              </a:rPr>
              <a:t>) и основана на связывании вирусной ДНК с РНК-зондом.</a:t>
            </a:r>
          </a:p>
          <a:p>
            <a:pPr marL="0" lvl="0" indent="0" algn="ctr" hangingPunct="0">
              <a:buNone/>
            </a:pPr>
            <a:endParaRPr lang="ru-RU" sz="2600" dirty="0">
              <a:latin typeface="Arial" pitchFamily="34"/>
              <a:cs typeface="Arial" pitchFamily="34"/>
            </a:endParaRPr>
          </a:p>
          <a:p>
            <a:pPr marL="0" lvl="0" indent="0" algn="ctr" hangingPunct="0">
              <a:buNone/>
            </a:pPr>
            <a:r>
              <a:rPr lang="ru-RU" sz="2600" dirty="0">
                <a:latin typeface="Arial" pitchFamily="34"/>
                <a:cs typeface="Arial" pitchFamily="34"/>
              </a:rPr>
              <a:t>Для проведения </a:t>
            </a:r>
            <a:r>
              <a:rPr lang="ru-RU" sz="2600" b="1" dirty="0" err="1">
                <a:latin typeface="Arial" pitchFamily="34"/>
                <a:cs typeface="Arial" pitchFamily="34"/>
              </a:rPr>
              <a:t>Дайджен</a:t>
            </a:r>
            <a:r>
              <a:rPr lang="ru-RU" sz="2600" b="1" dirty="0">
                <a:latin typeface="Arial" pitchFamily="34"/>
                <a:cs typeface="Arial" pitchFamily="34"/>
              </a:rPr>
              <a:t>-теста</a:t>
            </a:r>
            <a:r>
              <a:rPr lang="ru-RU" sz="2600" dirty="0">
                <a:latin typeface="Arial" pitchFamily="34"/>
                <a:cs typeface="Arial" pitchFamily="34"/>
              </a:rPr>
              <a:t> используется  материал, полученный при гинекологическом исследовании – соскоб клеток цервикального канала, влагалища.</a:t>
            </a:r>
          </a:p>
        </p:txBody>
      </p:sp>
    </p:spTree>
    <p:extLst>
      <p:ext uri="{BB962C8B-B14F-4D97-AF65-F5344CB8AC3E}">
        <p14:creationId xmlns:p14="http://schemas.microsoft.com/office/powerpoint/2010/main" val="57025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39997"/>
            <a:ext cx="8229600" cy="4645435"/>
          </a:xfrm>
        </p:spPr>
        <p:txBody>
          <a:bodyPr lIns="0" tIns="0" rIns="0" bIns="0" anchor="ctr" anchorCtr="1"/>
          <a:lstStyle/>
          <a:p>
            <a:pPr marL="0" lvl="0" indent="0" algn="ctr" hangingPunct="0">
              <a:buNone/>
            </a:pPr>
            <a:r>
              <a:rPr lang="ru-RU" sz="2400" u="sng">
                <a:latin typeface="Arial" pitchFamily="34"/>
                <a:cs typeface="Arial" pitchFamily="34"/>
              </a:rPr>
              <a:t>Digene-тест выявляет клинически значимый уровень инфицирования вирусом папилломы человека,</a:t>
            </a:r>
            <a:r>
              <a:rPr lang="ru-RU" sz="2400">
                <a:latin typeface="Arial" pitchFamily="34"/>
                <a:cs typeface="Arial" pitchFamily="34"/>
              </a:rPr>
              <a:t> приводящий к развитию неоплазии шейки матки (в отличие от обычных ПЦР-методов, направленных на максимальную чувствительность выявления вирусной ДНК, что не всегда имеет прямые клинические корреляции).</a:t>
            </a:r>
          </a:p>
          <a:p>
            <a:pPr marL="0" lvl="0" indent="0" algn="ctr" hangingPunct="0">
              <a:buNone/>
            </a:pPr>
            <a:endParaRPr lang="ru-RU" sz="2400">
              <a:latin typeface="Arial" pitchFamily="34"/>
              <a:cs typeface="Arial" pitchFamily="34"/>
            </a:endParaRPr>
          </a:p>
          <a:p>
            <a:pPr marL="0" lvl="0" indent="0" algn="ctr" hangingPunct="0">
              <a:buNone/>
            </a:pPr>
            <a:r>
              <a:rPr lang="ru-RU" sz="2400">
                <a:latin typeface="Arial" pitchFamily="34"/>
                <a:cs typeface="Arial" pitchFamily="34"/>
              </a:rPr>
              <a:t>Положительный Digene HPV тест у женщин моложе 30 лет служит показанием к повторному тестированию через 9 месяцев, поскольку у молодых женщин инфекция ВПЧ может носить транзиторный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4059762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308597"/>
            <a:ext cx="8542800" cy="5303163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sz="2200" b="1">
                <a:solidFill>
                  <a:srgbClr val="280099"/>
                </a:solidFill>
                <a:latin typeface="Arial" pitchFamily="34"/>
                <a:cs typeface="Arial" pitchFamily="34"/>
              </a:rPr>
              <a:t>Референсные значения</a:t>
            </a:r>
          </a:p>
          <a:p>
            <a:pPr marL="0" lvl="0" indent="0" hangingPunct="0"/>
            <a:r>
              <a:rPr lang="ru-RU" sz="2200" u="sng"/>
              <a:t>Если результат ниже порога</a:t>
            </a:r>
            <a:r>
              <a:rPr lang="ru-RU" sz="2200"/>
              <a:t> – выдаётся </a:t>
            </a:r>
            <a:r>
              <a:rPr lang="ru-RU" sz="2200" u="sng"/>
              <a:t>ответ «НЕ ОБНАРУЖ»</a:t>
            </a:r>
          </a:p>
          <a:p>
            <a:pPr marL="0" lvl="0" indent="0" hangingPunct="0"/>
            <a:r>
              <a:rPr lang="ru-RU" sz="2200"/>
              <a:t> </a:t>
            </a:r>
            <a:r>
              <a:rPr lang="ru-RU" sz="2200" u="sng"/>
              <a:t>Если результат выше порога</a:t>
            </a:r>
            <a:r>
              <a:rPr lang="ru-RU" sz="2200"/>
              <a:t> – выдаётся </a:t>
            </a:r>
            <a:r>
              <a:rPr lang="ru-RU" sz="2200" u="sng"/>
              <a:t>ответ в относительных единицах.</a:t>
            </a:r>
            <a:r>
              <a:rPr lang="ru-RU" sz="2200"/>
              <a:t> Относительные единицы характеризуют отношение полученного результата к пороговому значению. 1 относительная единица соответствует пороговой клинически значимой концентрации ВПЧ (RLU 100 000 генокопий/мл)</a:t>
            </a:r>
          </a:p>
          <a:p>
            <a:pPr marL="0" lvl="0" indent="0" hangingPunct="0"/>
            <a:r>
              <a:rPr lang="ru-RU" sz="2200"/>
              <a:t>Для случаев </a:t>
            </a:r>
            <a:r>
              <a:rPr lang="ru-RU" sz="2200" u="sng"/>
              <a:t>впервые выявленного ВПЧ </a:t>
            </a:r>
            <a:r>
              <a:rPr lang="ru-RU" sz="2200"/>
              <a:t>- </a:t>
            </a:r>
            <a:r>
              <a:rPr lang="ru-RU" sz="2200" u="sng"/>
              <a:t>все положительные результаты от 1 отн. ед. и выше говорят о присутствии ВПЧ</a:t>
            </a:r>
            <a:r>
              <a:rPr lang="ru-RU" sz="2200"/>
              <a:t> в клинически значимых концентрациях и соответствующих рисках при его персистенции.</a:t>
            </a:r>
          </a:p>
          <a:p>
            <a:pPr marL="0" lvl="0" indent="0" hangingPunct="0"/>
            <a:r>
              <a:rPr lang="ru-RU" sz="2200" u="sng"/>
              <a:t>Для</a:t>
            </a:r>
            <a:r>
              <a:rPr lang="ru-RU" sz="2200"/>
              <a:t> случаев </a:t>
            </a:r>
            <a:r>
              <a:rPr lang="ru-RU" sz="2200" u="sng"/>
              <a:t>динамического наблюдения</a:t>
            </a:r>
            <a:r>
              <a:rPr lang="ru-RU" sz="2200"/>
              <a:t> - </a:t>
            </a:r>
            <a:r>
              <a:rPr lang="ru-RU" sz="2200" u="sng"/>
              <a:t>в ходе успешной терапии наблюдается снижение результатов в отн. ед.</a:t>
            </a:r>
          </a:p>
        </p:txBody>
      </p:sp>
    </p:spTree>
    <p:extLst>
      <p:ext uri="{BB962C8B-B14F-4D97-AF65-F5344CB8AC3E}">
        <p14:creationId xmlns:p14="http://schemas.microsoft.com/office/powerpoint/2010/main" val="459556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39997"/>
            <a:ext cx="8229600" cy="4645435"/>
          </a:xfrm>
        </p:spPr>
        <p:txBody>
          <a:bodyPr lIns="0" tIns="0" rIns="0" bIns="0" anchor="ctr" anchorCtr="1"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899998" y="2471760"/>
            <a:ext cx="7380003" cy="2748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7780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/>
              <a:t>Итог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Организация цитологического скрининга рака шейки матки является частью национальной программы модернизации системы здравоохранения и укрепления здоровья населения РФ.</a:t>
            </a:r>
          </a:p>
          <a:p>
            <a:pPr algn="just"/>
            <a:r>
              <a:rPr lang="ru-RU" dirty="0"/>
              <a:t>Вторичной профилактикой заболевания являются профилактические осмотры женского населения с применением цитологического метода (скрининг рака шейки матки). </a:t>
            </a:r>
          </a:p>
          <a:p>
            <a:pPr algn="just"/>
            <a:r>
              <a:rPr lang="ru-RU" dirty="0"/>
              <a:t>Скрининг РШМ - периодическое, комплексное обследование женщин определенной возрастной группы в рамках специальной медицинской программы по профилактике и снижению заболеваемости и смертности от РШМ.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604514"/>
            <a:ext cx="8496944" cy="4848821"/>
          </a:xfrm>
        </p:spPr>
        <p:txBody>
          <a:bodyPr/>
          <a:lstStyle/>
          <a:p>
            <a:pPr algn="just">
              <a:buNone/>
            </a:pPr>
            <a:r>
              <a:rPr lang="ru-RU" sz="2000" dirty="0">
                <a:latin typeface="+mn-lt"/>
              </a:rPr>
              <a:t>Рак шейки матки – заболевание, связанное с вирусом папилломы человека (ВПЧ); среди факторов риска выделяют раннее начало половой жизни, инфекции, передаваемые половым путем и другие.</a:t>
            </a:r>
          </a:p>
          <a:p>
            <a:pPr algn="just">
              <a:buNone/>
            </a:pPr>
            <a:r>
              <a:rPr lang="ru-RU" sz="2000" dirty="0">
                <a:latin typeface="+mn-lt"/>
              </a:rPr>
              <a:t>Первичная профилактика РШМ основана на применении системы мер по выявлению факторов риска и их устранении. </a:t>
            </a:r>
          </a:p>
          <a:p>
            <a:pPr algn="just">
              <a:buNone/>
            </a:pPr>
            <a:r>
              <a:rPr lang="ru-RU" sz="2000" dirty="0">
                <a:latin typeface="+mn-lt"/>
              </a:rPr>
              <a:t>Она включает: санитарно-просветительную работу по пропаганде здорового образа жизни, повышение образования населения, в том числе просвещение девочек и подростков в части гигиены сексуальных отношений, особенно негативными последствиями раннего начала половой жизни, борьбу с курением, профилактику и выявление факторов риска распространения </a:t>
            </a:r>
            <a:r>
              <a:rPr lang="ru-RU" sz="2000" dirty="0" err="1">
                <a:latin typeface="+mn-lt"/>
              </a:rPr>
              <a:t>папилломавирусной</a:t>
            </a:r>
            <a:r>
              <a:rPr lang="ru-RU" sz="2000" dirty="0">
                <a:latin typeface="+mn-lt"/>
              </a:rPr>
              <a:t> инфекции и других инфекций, передаваемых половым путем (ИППП), разработку и внедрение профилактических вакцин.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448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  <p:pic>
        <p:nvPicPr>
          <p:cNvPr id="4" name="Содержимое 3" descr="матка-цвет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проектом Концепции развития здравоохранения до 2020 года запланировано совершенствование системы оказания медицинской помощи больным с онкологическими заболеваниями в учреждениях первичного амбулаторно-поликлинического звена и стационарах, в том числе внедрение тотального скрининга для выявления онкологических заболеваний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484784"/>
            <a:ext cx="8229600" cy="5184575"/>
          </a:xfrm>
        </p:spPr>
        <p:txBody>
          <a:bodyPr lIns="0" tIns="0" rIns="0" bIns="0" anchor="ctr"/>
          <a:lstStyle/>
          <a:p>
            <a:pPr marL="0" lvl="0" indent="0" algn="ctr" hangingPunct="0">
              <a:buNone/>
            </a:pPr>
            <a:r>
              <a:rPr lang="ru-RU" sz="2000" dirty="0">
                <a:solidFill>
                  <a:srgbClr val="FF3366"/>
                </a:solidFill>
              </a:rPr>
              <a:t>Современные возможности в диагностике рака шейки матки (РШМ).</a:t>
            </a:r>
          </a:p>
          <a:p>
            <a:pPr marL="171450" indent="-171450" hangingPunct="0"/>
            <a:r>
              <a:rPr lang="ru-RU" sz="1600" dirty="0">
                <a:cs typeface="Arial" pitchFamily="34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исследование гинекологических мазков окрашенных по Романовскому (традиционная  микроскопия)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– скрининг –обзорное  - выявление ключевых клеток, выявление признаков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папилломовирусной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инфекции, выявление атипических клеток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Папаниколау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Цитологическое исследование мазков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монослое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жидкостная цитология</a:t>
            </a: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ПЦР исследование отделяемого– скрининг соскобов на ВПЧ низкого  и высокого  онкогенного риска,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генотипирование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ВПЧ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hangingPunct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Определение генотипов ВПЧ высокого  риска методом Гибридного захвата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Digene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-test)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ru-RU" sz="1600" dirty="0">
                <a:cs typeface="Arial" pitchFamily="34"/>
              </a:rPr>
              <a:t>                                        </a:t>
            </a:r>
          </a:p>
          <a:p>
            <a:pPr marL="171450" indent="-171450" hangingPunct="0"/>
            <a:endParaRPr lang="ru-RU" sz="1600" dirty="0"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2759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457200" y="1150196"/>
            <a:ext cx="8229600" cy="5045037"/>
          </a:xfrm>
        </p:spPr>
        <p:txBody>
          <a:bodyPr lIns="0" tIns="0" rIns="0" bIns="0" anchor="ctr"/>
          <a:lstStyle/>
          <a:p>
            <a:pPr marL="0" lvl="0" indent="0" hangingPunct="0">
              <a:buNone/>
            </a:pPr>
            <a:r>
              <a:rPr lang="ru-RU" dirty="0">
                <a:solidFill>
                  <a:srgbClr val="FF3366"/>
                </a:solidFill>
              </a:rPr>
              <a:t>Важно:</a:t>
            </a:r>
          </a:p>
          <a:p>
            <a:pPr marL="0" lvl="0" indent="0" hangingPunct="0"/>
            <a:r>
              <a:rPr lang="ru-RU" sz="2400" dirty="0"/>
              <a:t> РШМ предшествуют изменения тканей на клеточном уровне, которые </a:t>
            </a:r>
            <a:r>
              <a:rPr lang="ru-RU" sz="2400" u="sng" dirty="0"/>
              <a:t>развиваются в течение 7-15 лет</a:t>
            </a:r>
          </a:p>
          <a:p>
            <a:pPr marL="0" lvl="0" indent="0" hangingPunct="0"/>
            <a:r>
              <a:rPr lang="ru-RU" sz="2400" u="sng" dirty="0"/>
              <a:t> Изменения</a:t>
            </a:r>
            <a:r>
              <a:rPr lang="ru-RU" sz="2400" dirty="0"/>
              <a:t> и даже ранняя стадия уже развившихся злокачественных опухолей </a:t>
            </a:r>
            <a:r>
              <a:rPr lang="ru-RU" sz="2400" u="sng" dirty="0"/>
              <a:t>полностью излечимы доступными методами у 100 % больных</a:t>
            </a:r>
          </a:p>
          <a:p>
            <a:pPr marL="0" lvl="0" indent="0" algn="just" hangingPunct="0"/>
            <a:r>
              <a:rPr lang="ru-RU" sz="2400" dirty="0"/>
              <a:t> Достоверно известно, что </a:t>
            </a:r>
            <a:r>
              <a:rPr lang="ru-RU" sz="2400" u="sng" dirty="0"/>
              <a:t>причиной ракового перерождения</a:t>
            </a:r>
            <a:r>
              <a:rPr lang="ru-RU" sz="2400" dirty="0"/>
              <a:t> клеток ШМ является </a:t>
            </a:r>
            <a:r>
              <a:rPr lang="ru-RU" sz="2400" u="sng" dirty="0"/>
              <a:t>инфицирование ВПЧ</a:t>
            </a:r>
            <a:r>
              <a:rPr lang="ru-RU" sz="2400" dirty="0"/>
              <a:t>. </a:t>
            </a:r>
            <a:r>
              <a:rPr lang="ru-RU" sz="1800" dirty="0"/>
              <a:t>(</a:t>
            </a:r>
            <a:r>
              <a:rPr lang="ru-RU" sz="1800" i="1" dirty="0"/>
              <a:t>ВОЗ, </a:t>
            </a:r>
            <a:r>
              <a:rPr lang="ru-RU" sz="1800" i="1" dirty="0" err="1"/>
              <a:t>International</a:t>
            </a:r>
            <a:r>
              <a:rPr lang="ru-RU" sz="1800" i="1" dirty="0"/>
              <a:t> </a:t>
            </a:r>
            <a:r>
              <a:rPr lang="ru-RU" sz="1800" i="1" dirty="0" err="1"/>
              <a:t>Agency</a:t>
            </a:r>
            <a:r>
              <a:rPr lang="en-US" sz="1800" i="1" dirty="0"/>
              <a:t> for Research on Cancer</a:t>
            </a:r>
            <a:r>
              <a:rPr lang="ru-RU" sz="1800" i="1" dirty="0"/>
              <a:t> </a:t>
            </a:r>
            <a:r>
              <a:rPr lang="en-US" sz="1800" i="1" dirty="0"/>
              <a:t>(IARC</a:t>
            </a:r>
            <a:r>
              <a:rPr lang="ru-RU" sz="1800" i="1" dirty="0"/>
              <a:t> </a:t>
            </a:r>
            <a:r>
              <a:rPr lang="en-US" sz="1800" i="1" dirty="0"/>
              <a:t>WHO)</a:t>
            </a:r>
          </a:p>
          <a:p>
            <a:pPr marL="0" lvl="0" indent="0" hangingPunct="0"/>
            <a:r>
              <a:rPr lang="ru-RU" sz="2400" u="sng" dirty="0"/>
              <a:t> Фазы перерождения</a:t>
            </a:r>
            <a:r>
              <a:rPr lang="ru-RU" sz="2400" dirty="0"/>
              <a:t> легко </a:t>
            </a:r>
            <a:r>
              <a:rPr lang="ru-RU" sz="2400" u="sng" dirty="0"/>
              <a:t>фиксируются </a:t>
            </a:r>
            <a:r>
              <a:rPr lang="ru-RU" sz="2400" dirty="0"/>
              <a:t>специалистами- </a:t>
            </a:r>
            <a:r>
              <a:rPr lang="ru-RU" sz="2400" dirty="0" err="1"/>
              <a:t>цитологами</a:t>
            </a:r>
            <a:r>
              <a:rPr lang="ru-RU" sz="2400" dirty="0"/>
              <a:t> </a:t>
            </a:r>
            <a:r>
              <a:rPr lang="ru-RU" sz="2400" u="sng" dirty="0"/>
              <a:t>с помощью цитологических исследований</a:t>
            </a:r>
            <a:r>
              <a:rPr lang="ru-RU" sz="2400" dirty="0"/>
              <a:t> мазков, взятых с шейки матки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BAAF8-C790-430B-8D22-CD451F89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9204AC9-04BA-47DB-A368-5E190D841A5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C7D012B-9B5F-49A0-A9E2-1528892723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/>
            <a:alphaModFix/>
          </a:blip>
          <a:srcRect l="4358" r="5528"/>
          <a:stretch>
            <a:fillRect/>
          </a:stretch>
        </p:blipFill>
        <p:spPr>
          <a:xfrm>
            <a:off x="1852983" y="1604963"/>
            <a:ext cx="5438033" cy="4525962"/>
          </a:xfrm>
          <a:prstGeom prst="rect">
            <a:avLst/>
          </a:prstGeom>
          <a:noFill/>
          <a:ln w="9363">
            <a:solidFill>
              <a:srgbClr val="000000"/>
            </a:solidFill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34633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ВОЗРАСТНЫЕ ГРУППЫ  ЖЕНЩИН ДЛЯ ПРОВЕДЕНИЯ СКРИНИНГА –	21 – 65 лет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ПЕРИОДИЧНОСТЬ: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возрасте женщин 21 - 49 лет –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                                       1 раз в 3 года,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возрасте 50 – 65 лет – 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                                        1 раз в 5 лет.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2286000" y="3124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2017713" y="3108325"/>
            <a:ext cx="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 anchor="ctr">
            <a:spAutoFit/>
          </a:bodyPr>
          <a:lstStyle/>
          <a:p>
            <a:endParaRPr lang="ru-RU" b="1">
              <a:latin typeface="Verdana" pitchFamily="34" charset="0"/>
            </a:endParaRPr>
          </a:p>
          <a:p>
            <a:pPr eaLnBrk="0" hangingPunct="0"/>
            <a:endParaRPr lang="ru-RU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659687" cy="936625"/>
          </a:xfrm>
        </p:spPr>
        <p:txBody>
          <a:bodyPr/>
          <a:lstStyle/>
          <a:p>
            <a:pPr>
              <a:buNone/>
            </a:pPr>
            <a:r>
              <a:rPr lang="ru-RU" sz="2900" b="1" dirty="0">
                <a:solidFill>
                  <a:schemeClr val="tx1"/>
                </a:solidFill>
              </a:rPr>
              <a:t>Этиология и патогенез </a:t>
            </a:r>
            <a:r>
              <a:rPr lang="ru-RU" sz="2900" b="1" dirty="0" err="1">
                <a:solidFill>
                  <a:schemeClr val="tx1"/>
                </a:solidFill>
              </a:rPr>
              <a:t>ВПЧ-инфекции</a:t>
            </a:r>
            <a:endParaRPr lang="ru-RU" sz="2900" b="1" dirty="0">
              <a:solidFill>
                <a:schemeClr val="tx1"/>
              </a:solidFill>
            </a:endParaRPr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455025" cy="520824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400" b="1" dirty="0">
                <a:solidFill>
                  <a:schemeClr val="tx1"/>
                </a:solidFill>
              </a:rPr>
              <a:t>Этиология и патогенез </a:t>
            </a:r>
            <a:r>
              <a:rPr lang="ru-RU" sz="2400" b="1" dirty="0" err="1">
                <a:solidFill>
                  <a:schemeClr val="tx1"/>
                </a:solidFill>
              </a:rPr>
              <a:t>ВПЧ-инфекции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dirty="0">
                <a:latin typeface="Times New Roman" charset="0"/>
              </a:rPr>
              <a:t>ВПЧ принадлежат к роду А семейства </a:t>
            </a:r>
            <a:r>
              <a:rPr lang="ru-RU" sz="2400" dirty="0" err="1">
                <a:latin typeface="Times New Roman" charset="0"/>
              </a:rPr>
              <a:t>Papovaviridae</a:t>
            </a:r>
            <a:r>
              <a:rPr lang="ru-RU" sz="2400" dirty="0">
                <a:latin typeface="Times New Roman" charset="0"/>
              </a:rPr>
              <a:t>. Это мелкие, диаметром всего 52-55 нм, просто устроенные вирусы, лишенные </a:t>
            </a:r>
            <a:r>
              <a:rPr lang="ru-RU" sz="2400" dirty="0" err="1">
                <a:latin typeface="Times New Roman" charset="0"/>
              </a:rPr>
              <a:t>суперкапсида</a:t>
            </a:r>
            <a:r>
              <a:rPr lang="ru-RU" sz="2400" dirty="0">
                <a:latin typeface="Times New Roman" charset="0"/>
              </a:rPr>
              <a:t>.</a:t>
            </a:r>
            <a:endParaRPr lang="en-US" sz="2400" dirty="0">
              <a:latin typeface="Times New Roman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dirty="0">
                <a:latin typeface="Times New Roman" charset="0"/>
              </a:rPr>
              <a:t> Их </a:t>
            </a:r>
            <a:r>
              <a:rPr lang="ru-RU" sz="2400" dirty="0" err="1">
                <a:latin typeface="Times New Roman" charset="0"/>
              </a:rPr>
              <a:t>капсид</a:t>
            </a:r>
            <a:r>
              <a:rPr lang="ru-RU" sz="2400" dirty="0">
                <a:latin typeface="Times New Roman" charset="0"/>
              </a:rPr>
              <a:t> состоит из 72 </a:t>
            </a:r>
            <a:r>
              <a:rPr lang="ru-RU" sz="2400" dirty="0" err="1">
                <a:latin typeface="Times New Roman" charset="0"/>
              </a:rPr>
              <a:t>капсомеров</a:t>
            </a:r>
            <a:r>
              <a:rPr lang="ru-RU" sz="2400" dirty="0">
                <a:latin typeface="Times New Roman" charset="0"/>
              </a:rPr>
              <a:t> с </a:t>
            </a:r>
            <a:r>
              <a:rPr lang="ru-RU" sz="2400" dirty="0" err="1">
                <a:latin typeface="Times New Roman" charset="0"/>
              </a:rPr>
              <a:t>икосаэдрическим</a:t>
            </a:r>
            <a:r>
              <a:rPr lang="ru-RU" sz="2400" dirty="0">
                <a:latin typeface="Times New Roman" charset="0"/>
              </a:rPr>
              <a:t> типом симметрии. Геном представлен кольцевидной замкнутой </a:t>
            </a:r>
            <a:r>
              <a:rPr lang="ru-RU" sz="2400" dirty="0" err="1">
                <a:latin typeface="Times New Roman" charset="0"/>
              </a:rPr>
              <a:t>двухцепочечной</a:t>
            </a:r>
            <a:r>
              <a:rPr lang="ru-RU" sz="2400" dirty="0">
                <a:latin typeface="Times New Roman" charset="0"/>
              </a:rPr>
              <a:t> ДНК. </a:t>
            </a:r>
            <a:endParaRPr lang="en-US" sz="2400" dirty="0">
              <a:latin typeface="Times New Roman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dirty="0">
                <a:latin typeface="Times New Roman" charset="0"/>
              </a:rPr>
              <a:t>По нуклеотидной последовательности и </a:t>
            </a:r>
            <a:r>
              <a:rPr lang="ru-RU" sz="2400" dirty="0" err="1">
                <a:latin typeface="Times New Roman" charset="0"/>
              </a:rPr>
              <a:t>антигенным</a:t>
            </a:r>
            <a:r>
              <a:rPr lang="ru-RU" sz="2400" dirty="0">
                <a:latin typeface="Times New Roman" charset="0"/>
              </a:rPr>
              <a:t> свойствам </a:t>
            </a:r>
            <a:r>
              <a:rPr lang="ru-RU" sz="2400" dirty="0" err="1">
                <a:latin typeface="Times New Roman" charset="0"/>
              </a:rPr>
              <a:t>капсидов</a:t>
            </a:r>
            <a:r>
              <a:rPr lang="ru-RU" sz="2400" dirty="0">
                <a:latin typeface="Times New Roman" charset="0"/>
              </a:rPr>
              <a:t> различают порядка 100 типов ВПЧ.</a:t>
            </a:r>
            <a:endParaRPr lang="en-US" sz="2400" dirty="0">
              <a:latin typeface="Times New Roman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dirty="0">
                <a:latin typeface="Times New Roman" charset="0"/>
              </a:rPr>
              <a:t> Возбудители ПВИ обладают видовой и тканевой специфичностью. Они способны инфицировать клетки плоского эпителия и проявлять внутри них </a:t>
            </a:r>
            <a:r>
              <a:rPr lang="ru-RU" sz="2400" dirty="0" err="1">
                <a:latin typeface="Times New Roman" charset="0"/>
              </a:rPr>
              <a:t>репликативную</a:t>
            </a:r>
            <a:r>
              <a:rPr lang="ru-RU" sz="2400" dirty="0">
                <a:latin typeface="Times New Roman" charset="0"/>
              </a:rPr>
              <a:t> активность. Кроме того, ВПЧ обнаруживаются на коже, слизистых оболочках полости рта, конъюнктивы, пищевода, бронхов, гортани, прямой кишки, в половых органах </a:t>
            </a:r>
            <a:r>
              <a:rPr lang="ru-RU" sz="1400" dirty="0">
                <a:latin typeface="Times New Roman" charset="0"/>
              </a:rPr>
              <a:t>(</a:t>
            </a:r>
            <a:r>
              <a:rPr lang="ru-RU" sz="1400" dirty="0" err="1">
                <a:latin typeface="Times New Roman" charset="0"/>
              </a:rPr>
              <a:t>Ludicke</a:t>
            </a:r>
            <a:r>
              <a:rPr lang="ru-RU" sz="1400" dirty="0">
                <a:latin typeface="Times New Roman" charset="0"/>
              </a:rPr>
              <a:t> F. </a:t>
            </a:r>
            <a:r>
              <a:rPr lang="ru-RU" sz="1400" dirty="0" err="1">
                <a:latin typeface="Times New Roman" charset="0"/>
              </a:rPr>
              <a:t>et</a:t>
            </a:r>
            <a:r>
              <a:rPr lang="ru-RU" sz="1400" dirty="0">
                <a:latin typeface="Times New Roman" charset="0"/>
              </a:rPr>
              <a:t> </a:t>
            </a:r>
            <a:r>
              <a:rPr lang="ru-RU" sz="1400" dirty="0" err="1">
                <a:latin typeface="Times New Roman" charset="0"/>
              </a:rPr>
              <a:t>al</a:t>
            </a:r>
            <a:r>
              <a:rPr lang="ru-RU" sz="1400" dirty="0">
                <a:latin typeface="Times New Roman" charset="0"/>
              </a:rPr>
              <a:t>., 2001). </a:t>
            </a:r>
            <a:endParaRPr lang="ru-RU" sz="2400" dirty="0">
              <a:latin typeface="Times New Roman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1770</Words>
  <Application>Microsoft Office PowerPoint</Application>
  <PresentationFormat>Экран (4:3)</PresentationFormat>
  <Paragraphs>122</Paragraphs>
  <Slides>30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40" baseType="lpstr">
      <vt:lpstr>Arial</vt:lpstr>
      <vt:lpstr>Calibri</vt:lpstr>
      <vt:lpstr>StarSymbol</vt:lpstr>
      <vt:lpstr>Tahoma</vt:lpstr>
      <vt:lpstr>Times New Roman</vt:lpstr>
      <vt:lpstr>Verdana</vt:lpstr>
      <vt:lpstr>Wingdings</vt:lpstr>
      <vt:lpstr>Wingdings 2</vt:lpstr>
      <vt:lpstr>Kantoorthema</vt:lpstr>
      <vt:lpstr>Обычный</vt:lpstr>
      <vt:lpstr>Презентация PowerPoint</vt:lpstr>
      <vt:lpstr>     4.6. Вирус папилломы человека (ВПЧ) и его роль в развитии патологических процессов шейки матки. Принципы лабораторной диагностики.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Этиология и патогенез ВПЧ-инфекции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Папилломавирусная инфекция</vt:lpstr>
      <vt:lpstr>Тест ПЦР – тест на ДНК ВПЧ – скрининг ВПЧ 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Итог 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creator>Vika</dc:creator>
  <cp:lastModifiedBy>ideapad lenovo</cp:lastModifiedBy>
  <cp:revision>120</cp:revision>
  <dcterms:created xsi:type="dcterms:W3CDTF">2012-02-29T22:30:18Z</dcterms:created>
  <dcterms:modified xsi:type="dcterms:W3CDTF">2019-11-07T20:49:27Z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