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6" r:id="rId9"/>
    <p:sldId id="267" r:id="rId10"/>
    <p:sldId id="269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ED7E-EE88-4630-86E5-766DEAB94E75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4E40-ECAB-4844-AE91-F2D9F6574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99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ED7E-EE88-4630-86E5-766DEAB94E75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4E40-ECAB-4844-AE91-F2D9F6574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39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ED7E-EE88-4630-86E5-766DEAB94E75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4E40-ECAB-4844-AE91-F2D9F6574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56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ED7E-EE88-4630-86E5-766DEAB94E75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4E40-ECAB-4844-AE91-F2D9F6574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41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ED7E-EE88-4630-86E5-766DEAB94E75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4E40-ECAB-4844-AE91-F2D9F6574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37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ED7E-EE88-4630-86E5-766DEAB94E75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4E40-ECAB-4844-AE91-F2D9F6574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71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ED7E-EE88-4630-86E5-766DEAB94E75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4E40-ECAB-4844-AE91-F2D9F6574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ED7E-EE88-4630-86E5-766DEAB94E75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4E40-ECAB-4844-AE91-F2D9F6574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71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ED7E-EE88-4630-86E5-766DEAB94E75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4E40-ECAB-4844-AE91-F2D9F6574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71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ED7E-EE88-4630-86E5-766DEAB94E75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4E40-ECAB-4844-AE91-F2D9F6574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14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ED7E-EE88-4630-86E5-766DEAB94E75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4E40-ECAB-4844-AE91-F2D9F6574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5ED7E-EE88-4630-86E5-766DEAB94E75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94E40-ECAB-4844-AE91-F2D9F6574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26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67725"/>
          </a:xfrm>
        </p:spPr>
        <p:txBody>
          <a:bodyPr>
            <a:normAutofit/>
          </a:bodyPr>
          <a:lstStyle/>
          <a:p>
            <a:r>
              <a:rPr lang="ru-RU" sz="5000" b="1" dirty="0">
                <a:solidFill>
                  <a:srgbClr val="00B050"/>
                </a:solidFill>
              </a:rPr>
              <a:t>ЭЙДЖИЗМ </a:t>
            </a:r>
            <a:br>
              <a:rPr lang="ru-RU" sz="5000" b="1" dirty="0">
                <a:solidFill>
                  <a:srgbClr val="00B050"/>
                </a:solidFill>
              </a:rPr>
            </a:br>
            <a:r>
              <a:rPr lang="ru-RU" sz="5000" b="1" dirty="0">
                <a:solidFill>
                  <a:srgbClr val="00B050"/>
                </a:solidFill>
              </a:rPr>
              <a:t>КАК КЛИНИЧЕСКАЯ ПРОБЛЕМА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37560"/>
            <a:ext cx="9144000" cy="2642616"/>
          </a:xfrm>
        </p:spPr>
        <p:txBody>
          <a:bodyPr>
            <a:normAutofit/>
          </a:bodyPr>
          <a:lstStyle/>
          <a:p>
            <a:r>
              <a:rPr lang="ru-RU" dirty="0"/>
              <a:t>А.Н</a:t>
            </a:r>
            <a:r>
              <a:rPr lang="ru-RU"/>
              <a:t>.Ильницкий</a:t>
            </a:r>
            <a:endParaRPr lang="ru-RU" dirty="0"/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984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Заключение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мы вступили в период новых болезней, связанных с возрастом (одиночество, первичная саркопения, возрастная анорексия, старческая астения и пр.);</a:t>
            </a:r>
          </a:p>
          <a:p>
            <a:r>
              <a:rPr lang="ru-RU" dirty="0"/>
              <a:t>эйджизм как новая социальная патология, требует изучения и анализа;</a:t>
            </a:r>
          </a:p>
          <a:p>
            <a:r>
              <a:rPr lang="ru-RU" dirty="0"/>
              <a:t>принципиальная важность среды – создание терапевтической среды, например, в домах-интернатах для пожилых людей и инвалидов;</a:t>
            </a:r>
          </a:p>
          <a:p>
            <a:r>
              <a:rPr lang="ru-RU" dirty="0"/>
              <a:t>социальная патология – возрастающая значимость социума.</a:t>
            </a:r>
          </a:p>
          <a:p>
            <a:endParaRPr lang="ru-RU" dirty="0"/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0048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5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35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3500" b="1" dirty="0">
                <a:solidFill>
                  <a:srgbClr val="00B050"/>
                </a:solidFill>
              </a:rPr>
              <a:t>СПАСИБО ЗА ВНИМАНИЕ!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0720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Эйджизм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как социальная патология: этиология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социальная патология – результат отрицательного влияния социальных конструкций и неверных представлений на здоровье человека;</a:t>
            </a:r>
          </a:p>
          <a:p>
            <a:r>
              <a:rPr lang="ru-RU" dirty="0"/>
              <a:t>типичный пример – жесткая модель маскулинности «</a:t>
            </a:r>
            <a:r>
              <a:rPr lang="ru-RU" dirty="0" err="1"/>
              <a:t>менбокс</a:t>
            </a:r>
            <a:r>
              <a:rPr lang="ru-RU" dirty="0"/>
              <a:t>», приводящая к значительной разности в ожидаемой продолжительности жизни при рождении между мужчинами и женщинами;</a:t>
            </a:r>
          </a:p>
          <a:p>
            <a:r>
              <a:rPr lang="ru-RU" dirty="0"/>
              <a:t>эйджизм – после 45 лет, каждый второй человек имеет те или иные </a:t>
            </a:r>
            <a:r>
              <a:rPr lang="ru-RU" dirty="0" err="1"/>
              <a:t>эйджистские</a:t>
            </a:r>
            <a:r>
              <a:rPr lang="ru-RU" dirty="0"/>
              <a:t> установки (ВОЗ, 2021).  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185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Патогенез: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эйджизм и новые функции воспаления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воспаление является мощным организатором социального поведения;</a:t>
            </a:r>
          </a:p>
          <a:p>
            <a:r>
              <a:rPr lang="ru-RU" dirty="0"/>
              <a:t>экспериментальное воздействие воспалительного фактора (эндотоксин) приводило к подавленному настроению (</a:t>
            </a:r>
            <a:r>
              <a:rPr lang="ru-RU" dirty="0" err="1"/>
              <a:t>Eisenberger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al</a:t>
            </a:r>
            <a:r>
              <a:rPr lang="ru-RU" dirty="0"/>
              <a:t>., 2009, 2010) согласно вопросам "Я чувствую себя разобщенным", "Мне хочется побыть одному" и "Я чувствую себя чрезмерно чувствительным рядом с другими»;</a:t>
            </a:r>
          </a:p>
          <a:p>
            <a:r>
              <a:rPr lang="ru-RU" dirty="0"/>
              <a:t>воспаление повышает ощущение социальной разобщенности;</a:t>
            </a:r>
          </a:p>
          <a:p>
            <a:r>
              <a:rPr lang="ru-RU" dirty="0"/>
              <a:t>влияние воспаления на социальную разобщенность было сильнее выражено у женщин, чем у мужчин, причем эти эффекты сохраняются после контроля симптомов болезни;</a:t>
            </a:r>
          </a:p>
          <a:p>
            <a:r>
              <a:rPr lang="ru-RU" dirty="0"/>
              <a:t>воспаление вызывает самооценку социальной </a:t>
            </a:r>
            <a:r>
              <a:rPr lang="ru-RU" dirty="0" err="1"/>
              <a:t>ангедонии</a:t>
            </a:r>
            <a:r>
              <a:rPr lang="ru-RU" dirty="0"/>
              <a:t> («Я хочу побыть один"; </a:t>
            </a:r>
            <a:r>
              <a:rPr lang="ru-RU" dirty="0" err="1"/>
              <a:t>Hannestad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al</a:t>
            </a:r>
            <a:r>
              <a:rPr lang="ru-RU" dirty="0"/>
              <a:t>., 2011).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732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Клиническая картина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 50% пожилых пациентов с онкологической патологией развивается депрессия после прохождения специфического лечения, повышающего провоспалительную активность (интерферон-альфа);</a:t>
            </a:r>
          </a:p>
          <a:p>
            <a:r>
              <a:rPr lang="ru-RU" dirty="0"/>
              <a:t>при депрессии - повышенные уровни провоспалительных цитокинов;</a:t>
            </a:r>
          </a:p>
          <a:p>
            <a:r>
              <a:rPr lang="ru-RU" dirty="0"/>
              <a:t>у большинства пациентов (80%), подвергшихся лечению на основе цитокинов, развиваются определенные типы болезненного поведения, такие как усталость, а также депрессия;</a:t>
            </a:r>
          </a:p>
          <a:p>
            <a:r>
              <a:rPr lang="ru-RU" dirty="0"/>
              <a:t>социальные последствия воспаления и воспаление как результат эйджизма.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8254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Диагностика: Шкала </a:t>
            </a:r>
            <a:r>
              <a:rPr lang="be-BY" b="1" dirty="0">
                <a:solidFill>
                  <a:srgbClr val="00B050"/>
                </a:solidFill>
              </a:rPr>
              <a:t>субъективного восприятия возрастной дискриминированности </a:t>
            </a:r>
            <a:r>
              <a:rPr lang="en-US" b="1" dirty="0">
                <a:solidFill>
                  <a:srgbClr val="00B050"/>
                </a:solidFill>
              </a:rPr>
              <a:t>E</a:t>
            </a:r>
            <a:r>
              <a:rPr lang="ru-RU" b="1" dirty="0">
                <a:solidFill>
                  <a:srgbClr val="00B050"/>
                </a:solidFill>
              </a:rPr>
              <a:t>. </a:t>
            </a:r>
            <a:r>
              <a:rPr lang="en-US" b="1" dirty="0">
                <a:solidFill>
                  <a:srgbClr val="00B050"/>
                </a:solidFill>
              </a:rPr>
              <a:t>Palmore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500" b="1" dirty="0"/>
              <a:t>Кто-то неприятно шутил над вами, упоминая Ваш возраст. </a:t>
            </a:r>
          </a:p>
          <a:p>
            <a:pPr lvl="0"/>
            <a:r>
              <a:rPr lang="ru-RU" sz="1500" b="1" dirty="0"/>
              <a:t>Вам дарили поздравительную открытку, в которой были неприятные шутки о Вашем возрасте.</a:t>
            </a:r>
          </a:p>
          <a:p>
            <a:pPr lvl="0"/>
            <a:r>
              <a:rPr lang="ru-RU" sz="1500" b="1" dirty="0"/>
              <a:t>К Вам не относились серьезно из-за Вашего возраста. </a:t>
            </a:r>
          </a:p>
          <a:p>
            <a:pPr lvl="0"/>
            <a:r>
              <a:rPr lang="ru-RU" sz="1500" b="1" dirty="0"/>
              <a:t>Вам давали неприятные прозвища, связанные с Вашим возрастом. </a:t>
            </a:r>
          </a:p>
          <a:p>
            <a:pPr lvl="0"/>
            <a:r>
              <a:rPr lang="ru-RU" sz="1500" b="1" dirty="0"/>
              <a:t>С Вами разговаривали покровительственно из-за Вашего возраста. </a:t>
            </a:r>
          </a:p>
          <a:p>
            <a:pPr lvl="0"/>
            <a:r>
              <a:rPr lang="ru-RU" sz="1500" b="1" dirty="0"/>
              <a:t>У Вас возникали проблемы с покупкой / продажей / обменом /съемом жилья из-за Вашего возраста.</a:t>
            </a:r>
          </a:p>
          <a:p>
            <a:pPr lvl="0"/>
            <a:r>
              <a:rPr lang="ru-RU" sz="1500" b="1" dirty="0"/>
              <a:t>У Вас возникали трудности с получением кредита из-за Вашего возраста. </a:t>
            </a:r>
          </a:p>
          <a:p>
            <a:pPr lvl="0"/>
            <a:r>
              <a:rPr lang="ru-RU" sz="1500" b="1" dirty="0"/>
              <a:t>С Вами разговаривали неуважительно из-за Вашего возраста. </a:t>
            </a:r>
          </a:p>
          <a:p>
            <a:pPr lvl="0"/>
            <a:r>
              <a:rPr lang="ru-RU" sz="1500" b="1" dirty="0"/>
              <a:t>Вам в чем-то отказывали, ссылаясь на Ваш возраст. </a:t>
            </a:r>
          </a:p>
          <a:p>
            <a:pPr lvl="0"/>
            <a:r>
              <a:rPr lang="ru-RU" sz="1500" b="1" dirty="0"/>
              <a:t>Вам отказывали в лечении, ссылаясь на Ваш возраст. </a:t>
            </a:r>
          </a:p>
          <a:p>
            <a:pPr lvl="0"/>
            <a:r>
              <a:rPr lang="ru-RU" sz="1500" b="1" dirty="0"/>
              <a:t>Вас не брали на работу, ссылаясь на Ваш возраст.</a:t>
            </a:r>
          </a:p>
          <a:p>
            <a:pPr lvl="0"/>
            <a:r>
              <a:rPr lang="ru-RU" sz="1500" b="1" dirty="0"/>
              <a:t>Вам не позволяли занять более высокую должность из-за Вашего возраста. </a:t>
            </a:r>
          </a:p>
          <a:p>
            <a:pPr lvl="0"/>
            <a:r>
              <a:rPr lang="ru-RU" sz="1500" b="1" dirty="0"/>
              <a:t>Вам говорили: «Вы не можете понять этого, потому что Вы слишком стары/слишком молоды!». </a:t>
            </a:r>
          </a:p>
          <a:p>
            <a:r>
              <a:rPr lang="ru-RU" sz="1500" b="1" dirty="0"/>
              <a:t>Вам говорили: «Вы для этого уже стары/еще молоды!».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2646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Основания для лечения и реабилитация: клинические последствия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неблагоприятное течение соматической патологии;</a:t>
            </a:r>
          </a:p>
          <a:p>
            <a:r>
              <a:rPr lang="ru-RU" dirty="0"/>
              <a:t>неадекватный контроль функциональных параметров;</a:t>
            </a:r>
          </a:p>
          <a:p>
            <a:r>
              <a:rPr lang="ru-RU" dirty="0"/>
              <a:t>повышение риска развития синдрома мальнутриции;</a:t>
            </a:r>
          </a:p>
          <a:p>
            <a:r>
              <a:rPr lang="ru-RU" dirty="0"/>
              <a:t>повышение риска нарушений двигательной активности;</a:t>
            </a:r>
          </a:p>
          <a:p>
            <a:r>
              <a:rPr lang="ru-RU" dirty="0"/>
              <a:t>депрессия механизмов адаптации на молекулярном, органном и организменном уровнях.</a:t>
            </a:r>
          </a:p>
          <a:p>
            <a:endParaRPr lang="ru-RU" dirty="0"/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6209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Основания для лечения и реабилитация: клинико-психологические и организационные последствия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повышение риска депрессии;</a:t>
            </a:r>
          </a:p>
          <a:p>
            <a:r>
              <a:rPr lang="ru-RU" dirty="0"/>
              <a:t>повышенный уровень тревожности;</a:t>
            </a:r>
          </a:p>
          <a:p>
            <a:r>
              <a:rPr lang="ru-RU" dirty="0"/>
              <a:t>усиление субъективного восприятия одиночеств;</a:t>
            </a:r>
          </a:p>
          <a:p>
            <a:r>
              <a:rPr lang="ru-RU" dirty="0"/>
              <a:t>снижение мотивации и приверженности к лечению;</a:t>
            </a:r>
          </a:p>
          <a:p>
            <a:r>
              <a:rPr lang="ru-RU" dirty="0"/>
              <a:t>увеличение обращаемости за скорой медицинской помощью;</a:t>
            </a:r>
          </a:p>
          <a:p>
            <a:r>
              <a:rPr lang="ru-RU" dirty="0"/>
              <a:t>увеличение обращаемости за стационарной помощью.</a:t>
            </a:r>
          </a:p>
          <a:p>
            <a:endParaRPr lang="ru-RU" dirty="0"/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0703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Принятие того, что есть методом визуализации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Джон </a:t>
            </a:r>
            <a:r>
              <a:rPr lang="ru-RU" b="1" dirty="0" err="1">
                <a:solidFill>
                  <a:srgbClr val="00B050"/>
                </a:solidFill>
              </a:rPr>
              <a:t>Копланс</a:t>
            </a:r>
            <a:r>
              <a:rPr lang="ru-RU" b="1" dirty="0">
                <a:solidFill>
                  <a:srgbClr val="00B050"/>
                </a:solidFill>
              </a:rPr>
              <a:t>: тело после 65</a:t>
            </a:r>
          </a:p>
        </p:txBody>
      </p:sp>
      <p:pic>
        <p:nvPicPr>
          <p:cNvPr id="4" name="Содержимое 3" descr="56536114_2088094634645120_484244008136710553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3608" y="1600201"/>
            <a:ext cx="3884785" cy="4525963"/>
          </a:xfrm>
        </p:spPr>
      </p:pic>
      <p:pic>
        <p:nvPicPr>
          <p:cNvPr id="6" name="Picture 5" descr="http://www.gerontolog.info/image/fon/emblema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53800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953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rgbClr val="00B050"/>
                </a:solidFill>
              </a:rPr>
              <a:t>Шаи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Игнатц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49" y="1690688"/>
            <a:ext cx="3379776" cy="510063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825" y="1690688"/>
            <a:ext cx="7296150" cy="5167312"/>
          </a:xfrm>
          <a:prstGeom prst="rect">
            <a:avLst/>
          </a:prstGeom>
        </p:spPr>
      </p:pic>
      <p:pic>
        <p:nvPicPr>
          <p:cNvPr id="6" name="Picture 5" descr="http://www.gerontolog.info/image/fon/emblema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353800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0372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585</Words>
  <Application>Microsoft Macintosh PowerPoint</Application>
  <PresentationFormat>Широкоэкранный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ЭЙДЖИЗМ  КАК КЛИНИЧЕСКАЯ ПРОБЛЕМА</vt:lpstr>
      <vt:lpstr>Эйджизм как социальная патология: этиология</vt:lpstr>
      <vt:lpstr>Патогенез:  эйджизм и новые функции воспаления</vt:lpstr>
      <vt:lpstr>Клиническая картина</vt:lpstr>
      <vt:lpstr>Диагностика: Шкала субъективного восприятия возрастной дискриминированности E. Palmore</vt:lpstr>
      <vt:lpstr>Основания для лечения и реабилитация: клинические последствия</vt:lpstr>
      <vt:lpstr>Основания для лечения и реабилитация: клинико-психологические и организационные последствия</vt:lpstr>
      <vt:lpstr>Принятие того, что есть методом визуализации Джон Копланс: тело после 65</vt:lpstr>
      <vt:lpstr>Шаи Игнатц</vt:lpstr>
      <vt:lpstr>Заключение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ЭЙДЖИЗМ  КАК КЛИНИЧЕСКАЯ ПРОБЛЕМА</dc:title>
  <dc:creator>Пользователь</dc:creator>
  <cp:lastModifiedBy>Ирина Носкова</cp:lastModifiedBy>
  <cp:revision>5</cp:revision>
  <dcterms:created xsi:type="dcterms:W3CDTF">2022-08-06T08:22:50Z</dcterms:created>
  <dcterms:modified xsi:type="dcterms:W3CDTF">2024-04-07T17:38:13Z</dcterms:modified>
</cp:coreProperties>
</file>