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ldx" ContentType="application/vnd.openxmlformats-officedocument.presentationml.slide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443" r:id="rId2"/>
    <p:sldId id="256" r:id="rId3"/>
    <p:sldId id="285" r:id="rId4"/>
    <p:sldId id="286" r:id="rId5"/>
    <p:sldId id="308" r:id="rId6"/>
    <p:sldId id="309" r:id="rId7"/>
    <p:sldId id="269" r:id="rId8"/>
    <p:sldId id="298" r:id="rId9"/>
    <p:sldId id="299" r:id="rId10"/>
    <p:sldId id="301" r:id="rId11"/>
    <p:sldId id="303" r:id="rId12"/>
    <p:sldId id="302" r:id="rId13"/>
    <p:sldId id="304" r:id="rId14"/>
    <p:sldId id="305" r:id="rId15"/>
    <p:sldId id="306" r:id="rId16"/>
    <p:sldId id="307" r:id="rId17"/>
    <p:sldId id="310" r:id="rId18"/>
    <p:sldId id="300" r:id="rId19"/>
    <p:sldId id="312" r:id="rId20"/>
    <p:sldId id="313" r:id="rId21"/>
    <p:sldId id="314" r:id="rId22"/>
    <p:sldId id="315" r:id="rId23"/>
    <p:sldId id="316" r:id="rId24"/>
    <p:sldId id="317" r:id="rId25"/>
    <p:sldId id="318" r:id="rId26"/>
    <p:sldId id="444" r:id="rId27"/>
    <p:sldId id="31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DFCE3-129B-4757-9122-4F0CBE141D86}" type="datetimeFigureOut">
              <a:rPr lang="ru-RU" smtClean="0"/>
              <a:t>31.03.2019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286B1-0C8B-4030-A633-D6E6374827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387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BD43FE-11A5-4C8B-974C-4C6490C6686A}" type="datetimeFigureOut">
              <a:rPr lang="ru-RU" smtClean="0"/>
              <a:pPr/>
              <a:t>31.03.2019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00D5373-9656-4A75-9BF2-8B2B5A8C2F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CD6C4725207312E21853493C4ED26A3F9B5ABB3807FE9BA8591C79E15ElFH" TargetMode="External"/><Relationship Id="rId7" Type="http://schemas.openxmlformats.org/officeDocument/2006/relationships/hyperlink" Target="https://archive.org/details/atlasofairbornep00bass" TargetMode="External"/><Relationship Id="rId2" Type="http://schemas.openxmlformats.org/officeDocument/2006/relationships/hyperlink" Target="https://www.cdc.gov/dpdx/resources/pdf/benchAids/entamoeba_benchaid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onsultantplus://offline/ref=CD6C4725207312E21853493C4ED26A3F9B50B23506FE9BA8591C79E15ElFH" TargetMode="External"/><Relationship Id="rId5" Type="http://schemas.openxmlformats.org/officeDocument/2006/relationships/hyperlink" Target="consultantplus://offline/ref=CD6C4725207312E21853493C4ED26A3F9B5CB43A05FE9BA8591C79E15ElFH" TargetMode="External"/><Relationship Id="rId4" Type="http://schemas.openxmlformats.org/officeDocument/2006/relationships/hyperlink" Target="consultantplus://offline/ref=CD6C4725207312E21853493C4ED26A3F9B50B13C01FE9BA8591C79E15ElFH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2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ртюшенкоИ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767426"/>
            <a:ext cx="914400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ртюшенкоИ\Desktop\Макеты\Лого\Полный новый лого\Лого АПО ПОЛНЫЙ_вертикаль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444" y="908720"/>
            <a:ext cx="538791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41193-18ED-4FEA-9FF7-7C1C08A6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5157192"/>
            <a:ext cx="7772400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Цикл ПК 144 часа  для лиц с высшим образованием, Москва, 2018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09080B-0C10-4431-AEE6-6B91E3E82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3861048"/>
            <a:ext cx="7772400" cy="115212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Кафедра клинической лабораторной диагностики и патологической анатомии</a:t>
            </a:r>
          </a:p>
        </p:txBody>
      </p:sp>
    </p:spTree>
    <p:extLst>
      <p:ext uri="{BB962C8B-B14F-4D97-AF65-F5344CB8AC3E}">
        <p14:creationId xmlns:p14="http://schemas.microsoft.com/office/powerpoint/2010/main" val="3763946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>
                <a:solidFill>
                  <a:srgbClr val="7030A0"/>
                </a:solidFill>
              </a:rPr>
              <a:t>Идентификация паразитических жгутиконосцев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У человека паразитирует несколько видов жгутиковых, преимущественно в толстом кишечнике, некоторые из них существуют только в вегетативной форме (</a:t>
            </a:r>
            <a:r>
              <a:rPr lang="ru-RU" dirty="0" err="1"/>
              <a:t>Pentatrichomonas</a:t>
            </a:r>
            <a:r>
              <a:rPr lang="ru-RU" dirty="0"/>
              <a:t> </a:t>
            </a:r>
            <a:r>
              <a:rPr lang="ru-RU" dirty="0" err="1"/>
              <a:t>hominis</a:t>
            </a:r>
            <a:r>
              <a:rPr lang="ru-RU" dirty="0"/>
              <a:t>). </a:t>
            </a:r>
            <a:endParaRPr lang="en-US" dirty="0"/>
          </a:p>
          <a:p>
            <a:pPr algn="just"/>
            <a:r>
              <a:rPr lang="ru-RU" dirty="0"/>
              <a:t>Идентификация вегетативных форм этих организмов осуществляется, главным образом, при исследовании </a:t>
            </a:r>
            <a:r>
              <a:rPr lang="ru-RU" dirty="0" err="1"/>
              <a:t>нативного</a:t>
            </a:r>
            <a:r>
              <a:rPr lang="ru-RU" dirty="0"/>
              <a:t> мазка при малом увеличении микроскопа - окуляр x10, объектив x10 - с последующим изучением препарата, окрашенного раствором </a:t>
            </a:r>
            <a:r>
              <a:rPr lang="ru-RU" dirty="0" err="1"/>
              <a:t>Люголя</a:t>
            </a:r>
            <a:r>
              <a:rPr lang="ru-RU" dirty="0"/>
              <a:t>, при увеличении: окуляр x10, объектив x40. </a:t>
            </a:r>
            <a:endParaRPr lang="en-US" dirty="0"/>
          </a:p>
          <a:p>
            <a:pPr algn="just"/>
            <a:r>
              <a:rPr lang="ru-RU" dirty="0"/>
              <a:t>Основные критерии идентификации: характер движения, форма и размер паразита с дальнейшей оценкой наличия специальных органелл внутренней структуры клетки.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332656"/>
            <a:ext cx="8280920" cy="619268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/>
              <a:t>Pentatrichomonas</a:t>
            </a:r>
            <a:r>
              <a:rPr lang="ru-RU" dirty="0"/>
              <a:t> </a:t>
            </a:r>
            <a:r>
              <a:rPr lang="ru-RU" dirty="0" err="1"/>
              <a:t>hominis</a:t>
            </a:r>
            <a:r>
              <a:rPr lang="ru-RU" dirty="0"/>
              <a:t> - кишечная трихомонада - сложно организованная клетка с характерным порхающим, толчкообразным движением за счет 5 жгутиков передней части тела, а также волнообразной перепонки - </a:t>
            </a:r>
            <a:r>
              <a:rPr lang="ru-RU" dirty="0" err="1"/>
              <a:t>ундулирующей</a:t>
            </a:r>
            <a:r>
              <a:rPr lang="ru-RU" dirty="0"/>
              <a:t> мембраны, вытянутой вдоль тела более чем на 2/3. </a:t>
            </a:r>
            <a:r>
              <a:rPr lang="ru-RU" dirty="0" err="1"/>
              <a:t>Аксостиль</a:t>
            </a:r>
            <a:r>
              <a:rPr lang="ru-RU" dirty="0"/>
              <a:t> - опорная нить, заканчивающаяся вне тела небольшим </a:t>
            </a:r>
            <a:r>
              <a:rPr lang="ru-RU" dirty="0" err="1"/>
              <a:t>шипиком</a:t>
            </a:r>
            <a:r>
              <a:rPr lang="ru-RU" dirty="0"/>
              <a:t>. Хорошо виден </a:t>
            </a:r>
            <a:r>
              <a:rPr lang="ru-RU" dirty="0" err="1"/>
              <a:t>цитостом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Chilomastix</a:t>
            </a:r>
            <a:r>
              <a:rPr lang="ru-RU" dirty="0"/>
              <a:t> </a:t>
            </a:r>
            <a:r>
              <a:rPr lang="ru-RU" dirty="0" err="1"/>
              <a:t>mesnili</a:t>
            </a:r>
            <a:r>
              <a:rPr lang="ru-RU" dirty="0"/>
              <a:t> - как и кишечная трихомонада имеет варьирующие размеры и своеобразную спирально закрученную грушевидную форму тела с 4 жгутами. Организм способен совершать активные </a:t>
            </a:r>
            <a:r>
              <a:rPr lang="ru-RU" dirty="0" err="1"/>
              <a:t>буравливающие</a:t>
            </a:r>
            <a:r>
              <a:rPr lang="ru-RU" dirty="0"/>
              <a:t> продвижения внутри кишечного детрита. В препарате можно наблюдать наличие вегетативных форм и цист одновременно. Цисты по форме напоминают лимончик за счет наплыва толстой оболочки клетки. Эти организмы могут интенсивно размножаться при растительной диете человека, образуя массивную популяцию на фоне временных расстройств кишечника.</a:t>
            </a:r>
          </a:p>
          <a:p>
            <a:pPr algn="just"/>
            <a:r>
              <a:rPr lang="ru-RU" dirty="0" err="1"/>
              <a:t>Lamblia</a:t>
            </a:r>
            <a:r>
              <a:rPr lang="ru-RU" dirty="0"/>
              <a:t> </a:t>
            </a:r>
            <a:r>
              <a:rPr lang="ru-RU" dirty="0" err="1"/>
              <a:t>intestinalis</a:t>
            </a:r>
            <a:r>
              <a:rPr lang="ru-RU" dirty="0"/>
              <a:t> - запоминающийся организм с билатеральной симметрией и 4 парами жгутиков. Расширенная передняя часть сформирована своеобразной структурой - </a:t>
            </a:r>
            <a:r>
              <a:rPr lang="ru-RU" dirty="0" err="1"/>
              <a:t>присасывательным</a:t>
            </a:r>
            <a:r>
              <a:rPr lang="ru-RU" dirty="0"/>
              <a:t> диском, на фоне которого хорошо видны овальные 2 ядра с крупными, окруженными светлой зоной, </a:t>
            </a:r>
            <a:r>
              <a:rPr lang="ru-RU" dirty="0" err="1"/>
              <a:t>эндосомами</a:t>
            </a:r>
            <a:r>
              <a:rPr lang="ru-RU" dirty="0"/>
              <a:t> (рис. 12). В отличие от трихомонад и </a:t>
            </a:r>
            <a:r>
              <a:rPr lang="ru-RU" dirty="0" err="1"/>
              <a:t>хиломастикса</a:t>
            </a:r>
            <a:r>
              <a:rPr lang="ru-RU" dirty="0"/>
              <a:t> у </a:t>
            </a:r>
            <a:r>
              <a:rPr lang="ru-RU" dirty="0" err="1"/>
              <a:t>лямблий</a:t>
            </a:r>
            <a:r>
              <a:rPr lang="ru-RU" dirty="0"/>
              <a:t> </a:t>
            </a:r>
            <a:r>
              <a:rPr lang="ru-RU" dirty="0" err="1"/>
              <a:t>цитостом</a:t>
            </a:r>
            <a:r>
              <a:rPr lang="ru-RU" dirty="0"/>
              <a:t> отсутствует. Они питаются </a:t>
            </a:r>
            <a:r>
              <a:rPr lang="ru-RU" dirty="0" err="1"/>
              <a:t>осмотически</a:t>
            </a:r>
            <a:r>
              <a:rPr lang="ru-RU" dirty="0"/>
              <a:t>, являясь паразитами тонкого кишечника, закрепляясь на его поверхности при помощи специальных органелл и синусоидального движения (биения) центральных жгутов, хорошо заметных в </a:t>
            </a:r>
            <a:r>
              <a:rPr lang="ru-RU" dirty="0" err="1"/>
              <a:t>нативных</a:t>
            </a:r>
            <a:r>
              <a:rPr lang="ru-RU" dirty="0"/>
              <a:t> прижизненных препаратах. </a:t>
            </a:r>
            <a:r>
              <a:rPr lang="ru-RU" dirty="0" err="1"/>
              <a:t>Лямблий</a:t>
            </a:r>
            <a:r>
              <a:rPr lang="ru-RU" dirty="0"/>
              <a:t> можно идентифицировать в </a:t>
            </a:r>
            <a:r>
              <a:rPr lang="ru-RU" dirty="0" err="1"/>
              <a:t>диарейном</a:t>
            </a:r>
            <a:r>
              <a:rPr lang="ru-RU" dirty="0"/>
              <a:t>, кашицеобразном и оформленном стуле. Отмечена периодичность их выделений в просвет кишечника, что требует повторного лабораторного исследования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hilomastix_lifecycle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5256584" cy="6120680"/>
          </a:xfrm>
          <a:ln>
            <a:solidFill>
              <a:srgbClr val="FFC000"/>
            </a:solidFill>
          </a:ln>
        </p:spPr>
      </p:pic>
      <p:pic>
        <p:nvPicPr>
          <p:cNvPr id="46082" name="Picture 2" descr="C:\Users\Poliklinika\Pictures\c_mesnili_cyst_нативный препара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764704"/>
            <a:ext cx="2952328" cy="532859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sz="2800" dirty="0"/>
            </a:br>
            <a:r>
              <a:rPr lang="en-US" sz="3200" b="1" dirty="0" err="1">
                <a:solidFill>
                  <a:srgbClr val="7030A0"/>
                </a:solidFill>
              </a:rPr>
              <a:t>Giardia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intestinalis</a:t>
            </a:r>
            <a:r>
              <a:rPr lang="en-US" sz="3200" b="1" dirty="0">
                <a:solidFill>
                  <a:srgbClr val="7030A0"/>
                </a:solidFill>
              </a:rPr>
              <a:t> (</a:t>
            </a:r>
            <a:r>
              <a:rPr lang="en-US" sz="3200" b="1" dirty="0" err="1">
                <a:solidFill>
                  <a:srgbClr val="7030A0"/>
                </a:solidFill>
              </a:rPr>
              <a:t>lamblia</a:t>
            </a:r>
            <a:r>
              <a:rPr lang="en-US" sz="3200" b="1" dirty="0">
                <a:solidFill>
                  <a:srgbClr val="7030A0"/>
                </a:solidFill>
              </a:rPr>
              <a:t>)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Pentatrichomonas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r>
              <a:rPr lang="ru-RU" sz="3200" b="1" dirty="0" err="1">
                <a:solidFill>
                  <a:srgbClr val="7030A0"/>
                </a:solidFill>
              </a:rPr>
              <a:t>hominis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endParaRPr lang="ru-RU" sz="31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кишечная трихомонад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2880320" cy="4104456"/>
          </a:xfrm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645024"/>
            <a:ext cx="403244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1628800"/>
            <a:ext cx="2390775" cy="303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32656"/>
            <a:ext cx="259228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>
                <a:solidFill>
                  <a:srgbClr val="7030A0"/>
                </a:solidFill>
              </a:rPr>
              <a:t>Идентификация </a:t>
            </a:r>
            <a:r>
              <a:rPr lang="ru-RU" dirty="0" err="1">
                <a:solidFill>
                  <a:srgbClr val="7030A0"/>
                </a:solidFill>
              </a:rPr>
              <a:t>бластоцистов</a:t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dirty="0" err="1">
                <a:solidFill>
                  <a:srgbClr val="7030A0"/>
                </a:solidFill>
              </a:rPr>
              <a:t>Blastocystis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err="1">
                <a:solidFill>
                  <a:srgbClr val="7030A0"/>
                </a:solidFill>
              </a:rPr>
              <a:t>sp</a:t>
            </a:r>
            <a:r>
              <a:rPr lang="ru-RU" dirty="0">
                <a:solidFill>
                  <a:srgbClr val="7030A0"/>
                </a:solidFill>
              </a:rPr>
              <a:t>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бластоцисты</a:t>
            </a:r>
            <a:r>
              <a:rPr lang="ru-RU" dirty="0"/>
              <a:t> - полиморфный паразит толстого кишечника. </a:t>
            </a:r>
          </a:p>
          <a:p>
            <a:r>
              <a:rPr lang="ru-RU" dirty="0"/>
              <a:t>Различают три существенно варьирующих в размерах формы </a:t>
            </a:r>
            <a:r>
              <a:rPr lang="ru-RU" dirty="0" err="1"/>
              <a:t>бластоцистов</a:t>
            </a:r>
            <a:r>
              <a:rPr lang="ru-RU" dirty="0"/>
              <a:t> (от 5 до 20 мкм и более).</a:t>
            </a:r>
          </a:p>
          <a:p>
            <a:r>
              <a:rPr lang="ru-RU" dirty="0" err="1"/>
              <a:t>Вакуолярная</a:t>
            </a:r>
            <a:r>
              <a:rPr lang="ru-RU" dirty="0"/>
              <a:t> форма - наиболее часто встречаемая форма</a:t>
            </a:r>
          </a:p>
          <a:p>
            <a:r>
              <a:rPr lang="ru-RU" dirty="0"/>
              <a:t>Гранулярная форма имеет сходные структуры с </a:t>
            </a:r>
            <a:r>
              <a:rPr lang="ru-RU" dirty="0" err="1"/>
              <a:t>вакуолярной</a:t>
            </a:r>
            <a:r>
              <a:rPr lang="ru-RU" dirty="0"/>
              <a:t> формой </a:t>
            </a:r>
            <a:r>
              <a:rPr lang="ru-RU" dirty="0" err="1"/>
              <a:t>бластоцистов</a:t>
            </a:r>
            <a:r>
              <a:rPr lang="ru-RU" dirty="0"/>
              <a:t>, за исключением четко выраженных гранул, которые обнаруживаются как внутри периферического слоя цитоплазмы, так и внутри центральной вакуоли.</a:t>
            </a:r>
          </a:p>
          <a:p>
            <a:r>
              <a:rPr lang="ru-RU" dirty="0" err="1"/>
              <a:t>Амебоидная</a:t>
            </a:r>
            <a:r>
              <a:rPr lang="ru-RU" dirty="0"/>
              <a:t> форма - редко обнаруживаемая форма </a:t>
            </a:r>
            <a:r>
              <a:rPr lang="ru-RU" dirty="0" err="1"/>
              <a:t>бластоцистов</a:t>
            </a:r>
            <a:r>
              <a:rPr lang="ru-RU" dirty="0"/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err="1">
                <a:solidFill>
                  <a:srgbClr val="7030A0"/>
                </a:solidFill>
              </a:rPr>
              <a:t>Blastocystis</a:t>
            </a:r>
            <a:r>
              <a:rPr lang="ru-RU" dirty="0">
                <a:solidFill>
                  <a:srgbClr val="7030A0"/>
                </a:solidFill>
              </a:rPr>
              <a:t> </a:t>
            </a:r>
            <a:r>
              <a:rPr lang="ru-RU" dirty="0" err="1">
                <a:solidFill>
                  <a:srgbClr val="7030A0"/>
                </a:solidFill>
              </a:rPr>
              <a:t>sp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3672408" cy="2337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5" descr="bhominis_cyst_dicбластоцис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196752"/>
            <a:ext cx="3672408" cy="4248472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6" name="Содержимое 7" descr="bhominis_cyst_wtmt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3573016"/>
            <a:ext cx="3782144" cy="3032720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endParaRPr lang="ru-RU" dirty="0"/>
          </a:p>
        </p:txBody>
      </p:sp>
      <p:pic>
        <p:nvPicPr>
          <p:cNvPr id="10" name="Содержимое 9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24824" t="16676" r="26074" b="14149"/>
          <a:stretch>
            <a:fillRect/>
          </a:stretch>
        </p:blipFill>
        <p:spPr bwMode="auto">
          <a:xfrm>
            <a:off x="827584" y="1556792"/>
            <a:ext cx="784887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7221" t="10088" r="48309" b="86618"/>
          <a:stretch>
            <a:fillRect/>
          </a:stretch>
        </p:blipFill>
        <p:spPr bwMode="auto">
          <a:xfrm>
            <a:off x="1043608" y="116632"/>
            <a:ext cx="741682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2" cstate="print"/>
          <a:srcRect l="24544" t="15521" r="25757" b="13365"/>
          <a:stretch>
            <a:fillRect/>
          </a:stretch>
        </p:blipFill>
        <p:spPr bwMode="auto">
          <a:xfrm>
            <a:off x="395536" y="1268760"/>
            <a:ext cx="820891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Полезные источники литературы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>
                <a:hlinkClick r:id="rId2"/>
              </a:rPr>
              <a:t>https://www.cdc.gov/dpdx/resources/pdf/benchAids/entamoeba_benchaid.pdf</a:t>
            </a:r>
            <a:endParaRPr lang="en-US" dirty="0"/>
          </a:p>
          <a:p>
            <a:pPr lvl="0"/>
            <a:r>
              <a:rPr lang="ru-RU" b="1" dirty="0"/>
              <a:t>"МУ 4.2.2039-05. 4.2. Методы контроля. Биологические и микробиологические факторы. Техника сбора и транспортирования биоматериалов в микробиологические лаборатории. Методические указания" (утв. </a:t>
            </a:r>
            <a:r>
              <a:rPr lang="ru-RU" b="1" dirty="0" err="1"/>
              <a:t>Роспотребнадзором</a:t>
            </a:r>
            <a:r>
              <a:rPr lang="ru-RU" b="1" dirty="0"/>
              <a:t> 23.12.2005)</a:t>
            </a:r>
          </a:p>
          <a:p>
            <a:pPr lvl="0"/>
            <a:r>
              <a:rPr lang="ru-RU" b="1" dirty="0"/>
              <a:t>"Р 3.1.3013-12. 3.1. Эпидемиология, профилактика инфекционных болезней. Руководство по составлению документа, подтверждающего безопасность биологически опасного объекта. Руководство" (утв. Главным государственным санитарным врачом РФ 11.04.2012)</a:t>
            </a:r>
          </a:p>
          <a:p>
            <a:pPr lvl="0"/>
            <a:r>
              <a:rPr lang="ru-RU" b="1" dirty="0">
                <a:hlinkClick r:id="rId3"/>
              </a:rPr>
              <a:t>ГОСТ Р 53022.1-2008</a:t>
            </a:r>
            <a:r>
              <a:rPr lang="ru-RU" b="1" dirty="0"/>
              <a:t>. Технологии лабораторные клинические. Требования к качеству клинических лабораторных исследований. Часть 1. Правила менеджмента качества клинических лабораторных исследований</a:t>
            </a:r>
          </a:p>
          <a:p>
            <a:pPr lvl="0"/>
            <a:r>
              <a:rPr lang="ru-RU" b="1" dirty="0">
                <a:hlinkClick r:id="rId4"/>
              </a:rPr>
              <a:t>ГОСТ Р 53022.2-2008</a:t>
            </a:r>
            <a:r>
              <a:rPr lang="ru-RU" b="1" dirty="0"/>
              <a:t>. Технологии лабораторные клинические. Требования к качеству клинических лабораторных исследований. Часть 2. Оценка аналитической надежности методов исследования (точность, чувствительность, специфичность)</a:t>
            </a:r>
          </a:p>
          <a:p>
            <a:pPr lvl="0"/>
            <a:r>
              <a:rPr lang="ru-RU" b="1" dirty="0">
                <a:hlinkClick r:id="rId5"/>
              </a:rPr>
              <a:t>ГОСТ Р 53022.3-2008</a:t>
            </a:r>
            <a:r>
              <a:rPr lang="ru-RU" b="1" dirty="0"/>
              <a:t>. Технологии лабораторные клинические. Требования к качеству клинических лабораторных исследований. Часть 3. Правила оценки клинической информативности лабораторных тестов</a:t>
            </a:r>
          </a:p>
          <a:p>
            <a:pPr lvl="0"/>
            <a:r>
              <a:rPr lang="ru-RU" b="1" dirty="0">
                <a:hlinkClick r:id="rId6"/>
              </a:rPr>
              <a:t>ГОСТ Р 53022.4-2008</a:t>
            </a:r>
            <a:r>
              <a:rPr lang="ru-RU" b="1" dirty="0"/>
              <a:t>. Технологии лабораторные клинические. Требования к качеству клинических лабораторных исследований. Часть 4. Правила разработки требований к своевременности предоставления лабораторной информации</a:t>
            </a:r>
          </a:p>
          <a:p>
            <a:r>
              <a:rPr lang="ru-RU" u="sng" dirty="0">
                <a:hlinkClick r:id="rId7"/>
              </a:rPr>
              <a:t>https://archive.org/details/atlasofairbornep00bass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3B704-EF1E-4AAA-813B-FB0833F4A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Вопросы для закрепления материала.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DC00F0-5823-4EB7-9E45-AD8EBABF7AF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77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357562"/>
            <a:ext cx="5000660" cy="171451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Светлана Вячеславовна Кулешова,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571480"/>
            <a:ext cx="8229600" cy="3071834"/>
          </a:xfrm>
        </p:spPr>
        <p:txBody>
          <a:bodyPr>
            <a:normAutofit/>
          </a:bodyPr>
          <a:lstStyle/>
          <a:p>
            <a:r>
              <a:rPr lang="ru-RU" sz="3200"/>
              <a:t>7.2. </a:t>
            </a:r>
            <a:r>
              <a:rPr lang="ru-RU" sz="3200" dirty="0"/>
              <a:t>Лабораторная диагностика кишечных </a:t>
            </a:r>
            <a:r>
              <a:rPr lang="ru-RU" sz="3200" dirty="0" err="1"/>
              <a:t>протозоозов</a:t>
            </a:r>
            <a:endParaRPr lang="ru-RU" sz="3200" dirty="0"/>
          </a:p>
        </p:txBody>
      </p:sp>
      <p:pic>
        <p:nvPicPr>
          <p:cNvPr id="5" name="Содержимое 3" descr="гематофаг-амеба.jpg">
            <a:extLst>
              <a:ext uri="{FF2B5EF4-FFF2-40B4-BE49-F238E27FC236}">
                <a16:creationId xmlns:a16="http://schemas.microsoft.com/office/drawing/2014/main" id="{A4116F38-044F-454F-8EC5-4FEF180E196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1" y="3933056"/>
            <a:ext cx="4114800" cy="2736304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6552333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657E6B-5ED0-44FA-8F7B-6B63411AB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7030A0"/>
                </a:solidFill>
              </a:rPr>
              <a:t>Вопрос для закрепления материала. Что за находка? В каком материален может быть обнаружена и каким методом?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AB8EF05-54A4-4995-BBE5-45D7CD3D7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72" y="1772816"/>
            <a:ext cx="7704856" cy="4320480"/>
          </a:xfrm>
        </p:spPr>
      </p:pic>
    </p:spTree>
    <p:extLst>
      <p:ext uri="{BB962C8B-B14F-4D97-AF65-F5344CB8AC3E}">
        <p14:creationId xmlns:p14="http://schemas.microsoft.com/office/powerpoint/2010/main" val="1016020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72B41-559B-403A-9092-10B5C8EEF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Вопрос для закрепления материала – что это? В каком материале может </a:t>
            </a:r>
            <a:r>
              <a:rPr lang="ru-RU" sz="2800" b="1" dirty="0" err="1">
                <a:solidFill>
                  <a:srgbClr val="7030A0"/>
                </a:solidFill>
              </a:rPr>
              <a:t>обрнаруживаться</a:t>
            </a:r>
            <a:r>
              <a:rPr lang="ru-RU" sz="2800" b="1" dirty="0">
                <a:solidFill>
                  <a:srgbClr val="7030A0"/>
                </a:solidFill>
              </a:rPr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7375EF-C912-4F28-BFCC-55A066C19D8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99792" y="3573016"/>
            <a:ext cx="7772400" cy="4572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Рисунок 104">
            <a:extLst>
              <a:ext uri="{FF2B5EF4-FFF2-40B4-BE49-F238E27FC236}">
                <a16:creationId xmlns:a16="http://schemas.microsoft.com/office/drawing/2014/main" id="{C21579F0-607E-41BA-982E-C3FA3DF08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55" y="2128391"/>
            <a:ext cx="5113337" cy="269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6710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E64A32-0B57-4C80-A8E1-6375352EA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это за материал и находки? Варианты окраски?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FE0C04-A0D5-45DA-908C-E5F86D4DC6C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E35FE56-4CB4-49EA-89E6-A7FCAF8B1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663" y="1700808"/>
            <a:ext cx="1255118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3BE5757-2241-43DD-A065-7DB16FB0F5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0084192"/>
              </p:ext>
            </p:extLst>
          </p:nvPr>
        </p:nvGraphicFramePr>
        <p:xfrm>
          <a:off x="2627784" y="2055986"/>
          <a:ext cx="6264696" cy="4246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Slide" r:id="rId3" imgW="4570586" imgH="3427608" progId="PowerPoint.Slide.12">
                  <p:embed/>
                </p:oleObj>
              </mc:Choice>
              <mc:Fallback>
                <p:oleObj name="Slide" r:id="rId3" imgW="4570586" imgH="3427608" progId="PowerPoint.Slide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055986"/>
                        <a:ext cx="6264696" cy="42469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5989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15C159-FDB5-45CB-AC83-E65245168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77965-4770-4F00-91BE-D6FCD3A7A38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9233" y="3212975"/>
            <a:ext cx="8912999" cy="548279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A3CD4B2-720B-401E-AA8C-8AB22A699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550" y="1765176"/>
            <a:ext cx="10485882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B53FDDCA-6656-492C-9BB8-76DA21F16E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3823329"/>
              </p:ext>
            </p:extLst>
          </p:nvPr>
        </p:nvGraphicFramePr>
        <p:xfrm>
          <a:off x="1475656" y="1765176"/>
          <a:ext cx="5233839" cy="4112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Slide" r:id="rId3" imgW="4570586" imgH="3427608" progId="PowerPoint.Slide.12">
                  <p:embed/>
                </p:oleObj>
              </mc:Choice>
              <mc:Fallback>
                <p:oleObj name="Slide" r:id="rId3" imgW="4570586" imgH="3427608" progId="PowerPoint.Slide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1765176"/>
                        <a:ext cx="5233839" cy="4112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8076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175C78-A8E5-42F6-9516-FA1B038EE47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Вопросы для повторения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5027C1-D8D7-4F72-9685-D9D9B94502B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7C87A50-FDFF-405F-A97B-253B139E7D76}"/>
              </a:ext>
            </a:extLst>
          </p:cNvPr>
          <p:cNvSpPr/>
          <p:nvPr/>
        </p:nvSpPr>
        <p:spPr>
          <a:xfrm>
            <a:off x="1331640" y="2288688"/>
            <a:ext cx="5616624" cy="19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 простейшим, не образующим цист, относятся: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A. </a:t>
            </a:r>
            <a:r>
              <a:rPr lang="en-US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Chilomasti</a:t>
            </a:r>
            <a:r>
              <a:rPr lang="ru-RU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</a:t>
            </a:r>
            <a:r>
              <a:rPr lang="en-US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</a:t>
            </a:r>
            <a:endParaRPr lang="ru-RU" sz="12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Б</a:t>
            </a:r>
            <a:r>
              <a:rPr lang="en-US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Trichomonas</a:t>
            </a:r>
            <a:endParaRPr lang="ru-RU" sz="12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</a:t>
            </a:r>
            <a:r>
              <a:rPr lang="en-US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Entamoeba</a:t>
            </a:r>
            <a:endParaRPr lang="ru-RU" sz="12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</a:t>
            </a:r>
            <a:r>
              <a:rPr lang="en-US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Lamblia</a:t>
            </a:r>
            <a:endParaRPr lang="ru-RU" sz="12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MS Mincho" panose="02020609040205080304" pitchFamily="49" charset="-128"/>
              </a:rPr>
              <a:t>Д</a:t>
            </a:r>
            <a:r>
              <a:rPr lang="en-US">
                <a:latin typeface="Times New Roman" panose="02020603050405020304" pitchFamily="18" charset="0"/>
                <a:ea typeface="MS Mincho" panose="02020609040205080304" pitchFamily="49" charset="-128"/>
              </a:rPr>
              <a:t>.Endolimax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770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136DF-8F6C-4104-BD43-6A645A81FB1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Вопросы для повторения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6B4A2A-92C1-4E01-B377-BCD46B74542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Для подтверждения острого кишечного амебиаза имеет значение обнаружение:</a:t>
            </a:r>
          </a:p>
          <a:p>
            <a:r>
              <a:rPr lang="ru-RU" dirty="0"/>
              <a:t>A. вегетативной просветной формы </a:t>
            </a:r>
            <a:r>
              <a:rPr lang="ru-RU" dirty="0" err="1"/>
              <a:t>F.histolytica</a:t>
            </a:r>
            <a:endParaRPr lang="ru-RU" dirty="0"/>
          </a:p>
          <a:p>
            <a:r>
              <a:rPr lang="ru-RU" dirty="0"/>
              <a:t>Б. вегетативной тканевой формы </a:t>
            </a:r>
            <a:r>
              <a:rPr lang="ru-RU" dirty="0" err="1"/>
              <a:t>F.histolytica</a:t>
            </a:r>
            <a:r>
              <a:rPr lang="ru-RU" dirty="0"/>
              <a:t> с </a:t>
            </a:r>
            <a:r>
              <a:rPr lang="ru-RU" dirty="0" err="1"/>
              <a:t>фагоцитированными</a:t>
            </a:r>
            <a:r>
              <a:rPr lang="ru-RU" dirty="0"/>
              <a:t> эритроцитами.</a:t>
            </a:r>
          </a:p>
          <a:p>
            <a:r>
              <a:rPr lang="ru-RU" dirty="0"/>
              <a:t>В. </a:t>
            </a:r>
            <a:r>
              <a:rPr lang="ru-RU" dirty="0" err="1"/>
              <a:t>предцистной</a:t>
            </a:r>
            <a:r>
              <a:rPr lang="ru-RU" dirty="0"/>
              <a:t> формы  </a:t>
            </a:r>
            <a:r>
              <a:rPr lang="ru-RU" dirty="0" err="1"/>
              <a:t>F.histolytica</a:t>
            </a:r>
            <a:endParaRPr lang="ru-RU" dirty="0"/>
          </a:p>
          <a:p>
            <a:r>
              <a:rPr lang="ru-RU" dirty="0"/>
              <a:t>Г. все перечисленное верно</a:t>
            </a:r>
          </a:p>
          <a:p>
            <a:r>
              <a:rPr lang="ru-RU" dirty="0"/>
              <a:t>Д. все перечисленное неверно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2108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DC18F-1BB6-4010-952A-3E35B1EB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Правильные ответы: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C1FBA7-A300-455D-97D1-1E86A22FBB8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 rot="10800000">
            <a:off x="914400" y="1340768"/>
            <a:ext cx="7772400" cy="151216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Б</a:t>
            </a:r>
          </a:p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Б</a:t>
            </a:r>
          </a:p>
        </p:txBody>
      </p:sp>
    </p:spTree>
    <p:extLst>
      <p:ext uri="{BB962C8B-B14F-4D97-AF65-F5344CB8AC3E}">
        <p14:creationId xmlns:p14="http://schemas.microsoft.com/office/powerpoint/2010/main" val="2702038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Спасибо за внимание!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772400" cy="99412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7030A0"/>
                </a:solidFill>
              </a:rPr>
              <a:t>Протозойные</a:t>
            </a:r>
            <a:r>
              <a:rPr lang="ru-RU" sz="2800" b="1" dirty="0">
                <a:solidFill>
                  <a:srgbClr val="7030A0"/>
                </a:solidFill>
              </a:rPr>
              <a:t> инфекции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80920" cy="511256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кишечника обусловлены паразитированием в кишечнике одноклеточных </a:t>
            </a:r>
            <a:r>
              <a:rPr lang="ru-RU" dirty="0" err="1"/>
              <a:t>эукариотных</a:t>
            </a:r>
            <a:r>
              <a:rPr lang="ru-RU" dirty="0"/>
              <a:t> организмов разных типов царства </a:t>
            </a:r>
            <a:r>
              <a:rPr lang="ru-RU" dirty="0" err="1"/>
              <a:t>Protista</a:t>
            </a:r>
            <a:r>
              <a:rPr lang="ru-RU" dirty="0"/>
              <a:t>: </a:t>
            </a:r>
            <a:r>
              <a:rPr lang="ru-RU" dirty="0" err="1"/>
              <a:t>Rizopoda</a:t>
            </a:r>
            <a:r>
              <a:rPr lang="ru-RU" dirty="0"/>
              <a:t> (паразитические амебы), </a:t>
            </a:r>
            <a:r>
              <a:rPr lang="ru-RU" dirty="0" err="1"/>
              <a:t>Polymastigota</a:t>
            </a:r>
            <a:r>
              <a:rPr lang="ru-RU" dirty="0"/>
              <a:t> (жгутиконосцы), </a:t>
            </a:r>
            <a:r>
              <a:rPr lang="ru-RU" dirty="0" err="1"/>
              <a:t>Sporozoa</a:t>
            </a:r>
            <a:r>
              <a:rPr lang="ru-RU" dirty="0"/>
              <a:t> (кокцидии) и </a:t>
            </a:r>
            <a:r>
              <a:rPr lang="ru-RU" dirty="0" err="1"/>
              <a:t>Ciliophora</a:t>
            </a:r>
            <a:r>
              <a:rPr lang="ru-RU" dirty="0"/>
              <a:t> (инфузория). Многие паразитические организмы распространены повсеместно (паразитические амебы, </a:t>
            </a:r>
            <a:r>
              <a:rPr lang="ru-RU" dirty="0" err="1"/>
              <a:t>бластоцисты</a:t>
            </a:r>
            <a:r>
              <a:rPr lang="ru-RU" dirty="0"/>
              <a:t>, </a:t>
            </a:r>
            <a:r>
              <a:rPr lang="ru-RU" dirty="0" err="1"/>
              <a:t>диентамебы</a:t>
            </a:r>
            <a:r>
              <a:rPr lang="ru-RU" dirty="0"/>
              <a:t>, </a:t>
            </a:r>
            <a:r>
              <a:rPr lang="ru-RU" dirty="0" err="1"/>
              <a:t>лямблии</a:t>
            </a:r>
            <a:r>
              <a:rPr lang="ru-RU" dirty="0"/>
              <a:t>). Однако значительное число видов встречается преимущественно в тропической и субтропической зоне (дизентерийная амеба, изоспора, </a:t>
            </a:r>
            <a:r>
              <a:rPr lang="ru-RU" dirty="0" err="1"/>
              <a:t>циклоспора</a:t>
            </a:r>
            <a:r>
              <a:rPr lang="ru-RU" dirty="0"/>
              <a:t>) и/или в регионах с развитым свиноводством и животноводством (балантидии, </a:t>
            </a:r>
            <a:r>
              <a:rPr lang="ru-RU" dirty="0" err="1"/>
              <a:t>криптоспоридии</a:t>
            </a:r>
            <a:r>
              <a:rPr lang="ru-RU" dirty="0"/>
              <a:t>, </a:t>
            </a:r>
            <a:r>
              <a:rPr lang="ru-RU" dirty="0" err="1"/>
              <a:t>саркоцисты</a:t>
            </a:r>
            <a:r>
              <a:rPr lang="ru-RU" dirty="0"/>
              <a:t>).</a:t>
            </a:r>
          </a:p>
          <a:p>
            <a:pPr algn="just"/>
            <a:r>
              <a:rPr lang="ru-RU" dirty="0"/>
              <a:t>Для каждого вида характерна своя экологическая ниша. В тонком кишечнике, за исключением жгутиконосца </a:t>
            </a:r>
            <a:r>
              <a:rPr lang="ru-RU" dirty="0" err="1"/>
              <a:t>Lamblia</a:t>
            </a:r>
            <a:r>
              <a:rPr lang="ru-RU" dirty="0"/>
              <a:t> </a:t>
            </a:r>
            <a:r>
              <a:rPr lang="ru-RU" dirty="0" err="1"/>
              <a:t>intestinalis</a:t>
            </a:r>
            <a:r>
              <a:rPr lang="ru-RU" dirty="0"/>
              <a:t>, преобладающими видами простейших являются кокцидии: изоспоры, </a:t>
            </a:r>
            <a:r>
              <a:rPr lang="ru-RU" dirty="0" err="1"/>
              <a:t>криптоспоридии</a:t>
            </a:r>
            <a:r>
              <a:rPr lang="ru-RU" dirty="0"/>
              <a:t>, </a:t>
            </a:r>
            <a:r>
              <a:rPr lang="ru-RU" dirty="0" err="1"/>
              <a:t>саркоцисты</a:t>
            </a:r>
            <a:r>
              <a:rPr lang="ru-RU" dirty="0"/>
              <a:t> и </a:t>
            </a:r>
            <a:r>
              <a:rPr lang="ru-RU" dirty="0" err="1"/>
              <a:t>циклоспоры</a:t>
            </a:r>
            <a:r>
              <a:rPr lang="ru-RU" dirty="0"/>
              <a:t>. В их жизненном цикле существуют эндогенные внутриклеточные стадии, развивающиеся в эпителии кишечника или имеющие тропизм к области его </a:t>
            </a:r>
            <a:r>
              <a:rPr lang="ru-RU" dirty="0" err="1"/>
              <a:t>микроворсинок</a:t>
            </a:r>
            <a:r>
              <a:rPr lang="ru-RU" dirty="0"/>
              <a:t> (</a:t>
            </a:r>
            <a:r>
              <a:rPr lang="ru-RU" dirty="0" err="1"/>
              <a:t>криптоспоридии</a:t>
            </a:r>
            <a:r>
              <a:rPr lang="ru-RU" dirty="0"/>
              <a:t>). Толстый кишечник колонизируют паразитические амебы, балантидии, </a:t>
            </a:r>
            <a:r>
              <a:rPr lang="ru-RU" dirty="0" err="1"/>
              <a:t>бластоцисты</a:t>
            </a:r>
            <a:r>
              <a:rPr lang="ru-RU" dirty="0"/>
              <a:t> и при определенных условиях их представители </a:t>
            </a:r>
            <a:r>
              <a:rPr lang="ru-RU" dirty="0" err="1"/>
              <a:t>Entamoeba</a:t>
            </a:r>
            <a:r>
              <a:rPr lang="ru-RU" dirty="0"/>
              <a:t> </a:t>
            </a:r>
            <a:r>
              <a:rPr lang="ru-RU" dirty="0" err="1"/>
              <a:t>histolytica</a:t>
            </a:r>
            <a:r>
              <a:rPr lang="ru-RU" dirty="0"/>
              <a:t> </a:t>
            </a:r>
            <a:r>
              <a:rPr lang="ru-RU" dirty="0" err="1"/>
              <a:t>u</a:t>
            </a:r>
            <a:r>
              <a:rPr lang="ru-RU" dirty="0"/>
              <a:t> </a:t>
            </a:r>
            <a:r>
              <a:rPr lang="ru-RU" dirty="0" err="1"/>
              <a:t>Balantidium</a:t>
            </a:r>
            <a:r>
              <a:rPr lang="ru-RU" dirty="0"/>
              <a:t> </a:t>
            </a:r>
            <a:r>
              <a:rPr lang="ru-RU" dirty="0" err="1"/>
              <a:t>coli</a:t>
            </a:r>
            <a:r>
              <a:rPr lang="ru-RU" dirty="0"/>
              <a:t> могут нарушать целостность слизистой.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Диагностика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err="1"/>
              <a:t>Протозойные</a:t>
            </a:r>
            <a:r>
              <a:rPr lang="ru-RU" dirty="0"/>
              <a:t> инфекции кишечника диагностируются прямыми методами по обнаружению в биологическом материале (кал, дуоденальное содержимое - проба А) простейших на разных стадиях развития - </a:t>
            </a:r>
            <a:r>
              <a:rPr lang="ru-RU" dirty="0" err="1"/>
              <a:t>трофозоитов</a:t>
            </a:r>
            <a:r>
              <a:rPr lang="ru-RU" dirty="0"/>
              <a:t> и цист. 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r>
              <a:rPr lang="ru-RU" dirty="0"/>
              <a:t>Для этого используют микроскопические методы диагностики.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809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Диагностические признаки </a:t>
            </a:r>
          </a:p>
        </p:txBody>
      </p:sp>
      <p:pic>
        <p:nvPicPr>
          <p:cNvPr id="4" name="Содержимое 3" descr="простейшие-сводная-таблиц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285860"/>
            <a:ext cx="8640960" cy="516747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i="1" dirty="0">
                <a:solidFill>
                  <a:srgbClr val="7030A0"/>
                </a:solidFill>
              </a:rPr>
              <a:t>E. </a:t>
            </a:r>
            <a:r>
              <a:rPr lang="ru-RU" b="1" i="1" dirty="0" err="1">
                <a:solidFill>
                  <a:srgbClr val="7030A0"/>
                </a:solidFill>
              </a:rPr>
              <a:t>histolytica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относится к типу простейших </a:t>
            </a:r>
            <a:r>
              <a:rPr lang="ru-RU" i="1" dirty="0"/>
              <a:t>(</a:t>
            </a:r>
            <a:r>
              <a:rPr lang="ru-RU" i="1" dirty="0" err="1"/>
              <a:t>Protozoa</a:t>
            </a:r>
            <a:r>
              <a:rPr lang="ru-RU" i="1" dirty="0"/>
              <a:t>). </a:t>
            </a:r>
            <a:r>
              <a:rPr lang="ru-RU" dirty="0"/>
              <a:t>В фекалиях человека можно выявить 5 видов амеб: </a:t>
            </a:r>
            <a:r>
              <a:rPr lang="ru-RU" i="1" dirty="0"/>
              <a:t>E. </a:t>
            </a:r>
            <a:r>
              <a:rPr lang="ru-RU" i="1" dirty="0" err="1"/>
              <a:t>histolytica</a:t>
            </a:r>
            <a:r>
              <a:rPr lang="ru-RU" i="1" dirty="0"/>
              <a:t>, E. </a:t>
            </a:r>
            <a:r>
              <a:rPr lang="ru-RU" i="1" dirty="0" err="1"/>
              <a:t>coli</a:t>
            </a:r>
            <a:r>
              <a:rPr lang="ru-RU" i="1" dirty="0"/>
              <a:t>, E. </a:t>
            </a:r>
            <a:r>
              <a:rPr lang="ru-RU" i="1" dirty="0" err="1"/>
              <a:t>nana</a:t>
            </a:r>
            <a:r>
              <a:rPr lang="ru-RU" i="1" dirty="0"/>
              <a:t>, </a:t>
            </a:r>
            <a:r>
              <a:rPr lang="ru-RU" i="1" dirty="0" err="1"/>
              <a:t>Iodameba</a:t>
            </a:r>
            <a:r>
              <a:rPr lang="ru-RU" i="1" dirty="0"/>
              <a:t> </a:t>
            </a:r>
            <a:r>
              <a:rPr lang="ru-RU" i="1" dirty="0" err="1"/>
              <a:t>buetschlii</a:t>
            </a:r>
            <a:r>
              <a:rPr lang="ru-RU" i="1" dirty="0"/>
              <a:t> и </a:t>
            </a:r>
            <a:r>
              <a:rPr lang="ru-RU" i="1" dirty="0" err="1"/>
              <a:t>Dientamoeba</a:t>
            </a:r>
            <a:r>
              <a:rPr lang="ru-RU" i="1" dirty="0"/>
              <a:t> </a:t>
            </a:r>
            <a:r>
              <a:rPr lang="ru-RU" i="1" dirty="0" err="1"/>
              <a:t>fragilis</a:t>
            </a:r>
            <a:r>
              <a:rPr lang="ru-RU" i="1" dirty="0"/>
              <a:t>. </a:t>
            </a:r>
            <a:endParaRPr lang="en-US" i="1" dirty="0"/>
          </a:p>
          <a:p>
            <a:pPr algn="just"/>
            <a:r>
              <a:rPr lang="ru-RU" dirty="0"/>
              <a:t>У человека имеются 2 популяции амеб: патогенная </a:t>
            </a:r>
            <a:r>
              <a:rPr lang="ru-RU" i="1" dirty="0"/>
              <a:t>E. </a:t>
            </a:r>
            <a:r>
              <a:rPr lang="ru-RU" i="1" dirty="0" err="1"/>
              <a:t>histolytica</a:t>
            </a:r>
            <a:r>
              <a:rPr lang="ru-RU" i="1" dirty="0"/>
              <a:t> </a:t>
            </a:r>
            <a:r>
              <a:rPr lang="ru-RU" dirty="0"/>
              <a:t>и непатогенная </a:t>
            </a:r>
            <a:r>
              <a:rPr lang="ru-RU" i="1" dirty="0"/>
              <a:t>E. </a:t>
            </a:r>
            <a:r>
              <a:rPr lang="ru-RU" i="1" dirty="0" err="1"/>
              <a:t>dispar</a:t>
            </a:r>
            <a:r>
              <a:rPr lang="ru-RU" i="1" dirty="0"/>
              <a:t>, </a:t>
            </a:r>
            <a:r>
              <a:rPr lang="ru-RU" dirty="0"/>
              <a:t>морфологически неотличимые. Основным фактором вирулентности у </a:t>
            </a:r>
            <a:r>
              <a:rPr lang="ru-RU" i="1" dirty="0"/>
              <a:t>E. </a:t>
            </a:r>
            <a:r>
              <a:rPr lang="ru-RU" i="1" dirty="0" err="1"/>
              <a:t>histolytica</a:t>
            </a:r>
            <a:r>
              <a:rPr lang="ru-RU" i="1" dirty="0"/>
              <a:t> </a:t>
            </a:r>
            <a:r>
              <a:rPr lang="ru-RU" dirty="0"/>
              <a:t>(патогенной) является </a:t>
            </a:r>
            <a:r>
              <a:rPr lang="ru-RU" dirty="0" err="1"/>
              <a:t>цистеинпротеиназа</a:t>
            </a:r>
            <a:r>
              <a:rPr lang="ru-RU" dirty="0"/>
              <a:t> (патогенный </a:t>
            </a:r>
            <a:r>
              <a:rPr lang="ru-RU" dirty="0" err="1"/>
              <a:t>эритрофаг</a:t>
            </a:r>
            <a:r>
              <a:rPr lang="ru-RU" dirty="0"/>
              <a:t>), которая отсутствует у </a:t>
            </a:r>
            <a:r>
              <a:rPr lang="ru-RU" i="1" dirty="0"/>
              <a:t>E. </a:t>
            </a:r>
            <a:r>
              <a:rPr lang="ru-RU" i="1" dirty="0" err="1"/>
              <a:t>dispar</a:t>
            </a:r>
            <a:r>
              <a:rPr lang="ru-RU" i="1" dirty="0"/>
              <a:t>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Идентификация дизентерийной амебы</a:t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/>
              <a:t>Амебиаз - единственная </a:t>
            </a:r>
            <a:r>
              <a:rPr lang="ru-RU" dirty="0" err="1"/>
              <a:t>протозойная</a:t>
            </a:r>
            <a:r>
              <a:rPr lang="ru-RU" dirty="0"/>
              <a:t> кишечная инфекция, при которой в процессе паразитирования дизентерийной амебы может возникать особая, доступная для диагностики, морфологическая форма, отражающая развитие патологического процесса в тканях и органах хозяина. </a:t>
            </a:r>
          </a:p>
          <a:p>
            <a:pPr algn="just"/>
            <a:r>
              <a:rPr lang="ru-RU" b="1" i="1" dirty="0"/>
              <a:t>Идентификация тканевой (именуемой еще как </a:t>
            </a:r>
            <a:r>
              <a:rPr lang="ru-RU" b="1" i="1" dirty="0" err="1"/>
              <a:t>гематофаг</a:t>
            </a:r>
            <a:r>
              <a:rPr lang="ru-RU" b="1" i="1" dirty="0"/>
              <a:t>) формы E. </a:t>
            </a:r>
            <a:r>
              <a:rPr lang="ru-RU" b="1" i="1" dirty="0" err="1"/>
              <a:t>histolytica</a:t>
            </a:r>
            <a:r>
              <a:rPr lang="ru-RU" b="1" i="1" dirty="0"/>
              <a:t> </a:t>
            </a:r>
            <a:r>
              <a:rPr lang="ru-RU" dirty="0"/>
              <a:t>в слизисто-гнойном, диффузно окрашенном кровью каловом экссудате с адекватностью свидетельствует о наличии специфических поражений кишечника при амебной дизентерии.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858218"/>
          </a:xfrm>
        </p:spPr>
        <p:txBody>
          <a:bodyPr>
            <a:normAutofit fontScale="90000"/>
          </a:bodyPr>
          <a:lstStyle/>
          <a:p>
            <a:r>
              <a:rPr lang="ru-RU" sz="2000" dirty="0"/>
              <a:t>Если результат микроскопического изучения </a:t>
            </a:r>
            <a:r>
              <a:rPr lang="ru-RU" sz="2000" dirty="0" err="1"/>
              <a:t>нативного</a:t>
            </a:r>
            <a:r>
              <a:rPr lang="ru-RU" sz="2000" dirty="0"/>
              <a:t> мазка приводит к обнаружению </a:t>
            </a:r>
            <a:r>
              <a:rPr lang="ru-RU" sz="2000" dirty="0" err="1"/>
              <a:t>трофозоитов</a:t>
            </a:r>
            <a:r>
              <a:rPr lang="ru-RU" sz="2000" dirty="0"/>
              <a:t>, способных к поступательному передвижению путем быстрого формирования гиалиновых прозрачных цитоплазматических выростов (псевдоподий), а мелкозернистая цитоплазма не имеет других включений, кроме </a:t>
            </a:r>
            <a:r>
              <a:rPr lang="ru-RU" sz="2000" dirty="0" err="1"/>
              <a:t>заглоченных</a:t>
            </a:r>
            <a:r>
              <a:rPr lang="ru-RU" sz="2000" dirty="0"/>
              <a:t> эритроцитов, то это исследование рассматривается как диагностический критерий идентификации E. </a:t>
            </a:r>
            <a:r>
              <a:rPr lang="ru-RU" sz="2000" dirty="0" err="1"/>
              <a:t>histolytica</a:t>
            </a:r>
            <a:r>
              <a:rPr lang="ru-RU" sz="2000" dirty="0"/>
              <a:t> - ее тканевой формы.</a:t>
            </a:r>
            <a:endParaRPr lang="ru-RU" dirty="0"/>
          </a:p>
        </p:txBody>
      </p:sp>
      <p:pic>
        <p:nvPicPr>
          <p:cNvPr id="4" name="Содержимое 3" descr="гематофаг-амеб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204864"/>
            <a:ext cx="4104456" cy="4104456"/>
          </a:xfrm>
          <a:ln>
            <a:solidFill>
              <a:srgbClr val="FFC000"/>
            </a:solidFill>
          </a:ln>
        </p:spPr>
      </p:pic>
      <p:pic>
        <p:nvPicPr>
          <p:cNvPr id="5" name="Содержимое 3" descr="амеба гистолитика трофозоит сд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204864"/>
            <a:ext cx="3960440" cy="4104456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ntestinal_amebaeнепатогенные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568952" cy="6336704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321</TotalTime>
  <Words>1174</Words>
  <Application>Microsoft Office PowerPoint</Application>
  <PresentationFormat>Экран (4:3)</PresentationFormat>
  <Paragraphs>67</Paragraphs>
  <Slides>27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Calibri</vt:lpstr>
      <vt:lpstr>Times New Roman</vt:lpstr>
      <vt:lpstr>Wingdings 2</vt:lpstr>
      <vt:lpstr>Справедливость</vt:lpstr>
      <vt:lpstr>Slide</vt:lpstr>
      <vt:lpstr>Цикл ПК 144 часа  для лиц с высшим образованием, Москва, 2018</vt:lpstr>
      <vt:lpstr>7.2. Лабораторная диагностика кишечных протозоозов</vt:lpstr>
      <vt:lpstr>Протозойные инфекции </vt:lpstr>
      <vt:lpstr>Диагностика </vt:lpstr>
      <vt:lpstr>Диагностические признаки </vt:lpstr>
      <vt:lpstr>E. histolytica </vt:lpstr>
      <vt:lpstr>Идентификация дизентерийной амебы </vt:lpstr>
      <vt:lpstr>Если результат микроскопического изучения нативного мазка приводит к обнаружению трофозоитов, способных к поступательному передвижению путем быстрого формирования гиалиновых прозрачных цитоплазматических выростов (псевдоподий), а мелкозернистая цитоплазма не имеет других включений, кроме заглоченных эритроцитов, то это исследование рассматривается как диагностический критерий идентификации E. histolytica - ее тканевой формы.</vt:lpstr>
      <vt:lpstr>Презентация PowerPoint</vt:lpstr>
      <vt:lpstr> Идентификация паразитических жгутиконосцев</vt:lpstr>
      <vt:lpstr>Презентация PowerPoint</vt:lpstr>
      <vt:lpstr>Презентация PowerPoint</vt:lpstr>
      <vt:lpstr>    Giardia intestinalis (lamblia)  Pentatrichomonas hominis </vt:lpstr>
      <vt:lpstr> Идентификация бластоцистов Blastocystis sp. </vt:lpstr>
      <vt:lpstr>Blastocystis sp</vt:lpstr>
      <vt:lpstr> </vt:lpstr>
      <vt:lpstr>Презентация PowerPoint</vt:lpstr>
      <vt:lpstr>Полезные источники литературы</vt:lpstr>
      <vt:lpstr>Вопросы для закрепления материала.</vt:lpstr>
      <vt:lpstr>Вопрос для закрепления материала. Что за находка? В каком материален может быть обнаружена и каким методом?</vt:lpstr>
      <vt:lpstr>Вопрос для закрепления материала – что это? В каком материале может обрнаруживаться?</vt:lpstr>
      <vt:lpstr>Что это за материал и находки? Варианты окраски?</vt:lpstr>
      <vt:lpstr>Презентация PowerPoint</vt:lpstr>
      <vt:lpstr>Вопросы для повторения</vt:lpstr>
      <vt:lpstr>Вопросы для повторения</vt:lpstr>
      <vt:lpstr>Правильные ответы: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Poliklinika</dc:creator>
  <cp:lastModifiedBy>ideapad lenovo</cp:lastModifiedBy>
  <cp:revision>43</cp:revision>
  <dcterms:created xsi:type="dcterms:W3CDTF">2017-10-23T10:21:38Z</dcterms:created>
  <dcterms:modified xsi:type="dcterms:W3CDTF">2019-03-31T16:15:50Z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