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tmp" ContentType="image/png"/>
  <Default Extension="vml" ContentType="application/vnd.openxmlformats-officedocument.vmlDrawing"/>
  <Default Extension="wdp" ContentType="image/vnd.ms-photo"/>
  <Default Extension="wmf" ContentType="image/x-wmf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11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8"/>
  </p:notesMasterIdLst>
  <p:sldIdLst>
    <p:sldId id="257" r:id="rId2"/>
    <p:sldId id="510" r:id="rId3"/>
    <p:sldId id="528" r:id="rId4"/>
    <p:sldId id="649" r:id="rId5"/>
    <p:sldId id="787" r:id="rId6"/>
    <p:sldId id="362" r:id="rId7"/>
    <p:sldId id="639" r:id="rId8"/>
    <p:sldId id="270" r:id="rId9"/>
    <p:sldId id="640" r:id="rId10"/>
    <p:sldId id="641" r:id="rId11"/>
    <p:sldId id="271" r:id="rId12"/>
    <p:sldId id="258" r:id="rId13"/>
    <p:sldId id="259" r:id="rId14"/>
    <p:sldId id="400" r:id="rId15"/>
    <p:sldId id="615" r:id="rId16"/>
    <p:sldId id="638" r:id="rId17"/>
    <p:sldId id="788" r:id="rId18"/>
    <p:sldId id="656" r:id="rId19"/>
    <p:sldId id="785" r:id="rId20"/>
    <p:sldId id="783" r:id="rId21"/>
    <p:sldId id="378" r:id="rId22"/>
    <p:sldId id="789" r:id="rId23"/>
    <p:sldId id="303" r:id="rId24"/>
    <p:sldId id="642" r:id="rId25"/>
    <p:sldId id="272" r:id="rId26"/>
    <p:sldId id="306" r:id="rId27"/>
    <p:sldId id="274" r:id="rId28"/>
    <p:sldId id="275" r:id="rId29"/>
    <p:sldId id="300" r:id="rId30"/>
    <p:sldId id="307" r:id="rId31"/>
    <p:sldId id="279" r:id="rId32"/>
    <p:sldId id="280" r:id="rId33"/>
    <p:sldId id="285" r:id="rId34"/>
    <p:sldId id="286" r:id="rId35"/>
    <p:sldId id="295" r:id="rId36"/>
    <p:sldId id="296" r:id="rId37"/>
    <p:sldId id="297" r:id="rId38"/>
    <p:sldId id="298" r:id="rId39"/>
    <p:sldId id="614" r:id="rId40"/>
    <p:sldId id="339" r:id="rId41"/>
    <p:sldId id="403" r:id="rId42"/>
    <p:sldId id="329" r:id="rId43"/>
    <p:sldId id="340" r:id="rId44"/>
    <p:sldId id="401" r:id="rId45"/>
    <p:sldId id="619" r:id="rId46"/>
    <p:sldId id="408" r:id="rId47"/>
    <p:sldId id="372" r:id="rId48"/>
    <p:sldId id="389" r:id="rId49"/>
    <p:sldId id="346" r:id="rId50"/>
    <p:sldId id="620" r:id="rId51"/>
    <p:sldId id="790" r:id="rId52"/>
    <p:sldId id="267" r:id="rId53"/>
    <p:sldId id="374" r:id="rId54"/>
    <p:sldId id="323" r:id="rId55"/>
    <p:sldId id="612" r:id="rId56"/>
    <p:sldId id="265" r:id="rId57"/>
    <p:sldId id="533" r:id="rId58"/>
    <p:sldId id="588" r:id="rId59"/>
    <p:sldId id="535" r:id="rId60"/>
    <p:sldId id="536" r:id="rId61"/>
    <p:sldId id="538" r:id="rId62"/>
    <p:sldId id="539" r:id="rId63"/>
    <p:sldId id="540" r:id="rId64"/>
    <p:sldId id="541" r:id="rId65"/>
    <p:sldId id="542" r:id="rId66"/>
    <p:sldId id="543" r:id="rId67"/>
    <p:sldId id="545" r:id="rId68"/>
    <p:sldId id="786" r:id="rId69"/>
    <p:sldId id="305" r:id="rId70"/>
    <p:sldId id="301" r:id="rId71"/>
    <p:sldId id="650" r:id="rId72"/>
    <p:sldId id="513" r:id="rId73"/>
    <p:sldId id="651" r:id="rId74"/>
    <p:sldId id="313" r:id="rId75"/>
    <p:sldId id="652" r:id="rId76"/>
    <p:sldId id="311" r:id="rId77"/>
    <p:sldId id="310" r:id="rId78"/>
    <p:sldId id="653" r:id="rId79"/>
    <p:sldId id="654" r:id="rId80"/>
    <p:sldId id="655" r:id="rId81"/>
    <p:sldId id="315" r:id="rId82"/>
    <p:sldId id="317" r:id="rId83"/>
    <p:sldId id="319" r:id="rId84"/>
    <p:sldId id="616" r:id="rId85"/>
    <p:sldId id="261" r:id="rId86"/>
    <p:sldId id="617" r:id="rId87"/>
    <p:sldId id="618" r:id="rId88"/>
    <p:sldId id="333" r:id="rId89"/>
    <p:sldId id="643" r:id="rId90"/>
    <p:sldId id="644" r:id="rId91"/>
    <p:sldId id="645" r:id="rId92"/>
    <p:sldId id="531" r:id="rId93"/>
    <p:sldId id="530" r:id="rId94"/>
    <p:sldId id="792" r:id="rId95"/>
    <p:sldId id="309" r:id="rId96"/>
    <p:sldId id="794" r:id="rId97"/>
    <p:sldId id="793" r:id="rId98"/>
    <p:sldId id="795" r:id="rId99"/>
    <p:sldId id="505" r:id="rId100"/>
    <p:sldId id="266" r:id="rId101"/>
    <p:sldId id="520" r:id="rId102"/>
    <p:sldId id="546" r:id="rId103"/>
    <p:sldId id="629" r:id="rId104"/>
    <p:sldId id="312" r:id="rId105"/>
    <p:sldId id="322" r:id="rId106"/>
    <p:sldId id="344" r:id="rId107"/>
    <p:sldId id="345" r:id="rId108"/>
    <p:sldId id="332" r:id="rId109"/>
    <p:sldId id="630" r:id="rId110"/>
    <p:sldId id="348" r:id="rId111"/>
    <p:sldId id="349" r:id="rId112"/>
    <p:sldId id="352" r:id="rId113"/>
    <p:sldId id="350" r:id="rId114"/>
    <p:sldId id="791" r:id="rId115"/>
    <p:sldId id="450" r:id="rId116"/>
    <p:sldId id="647" r:id="rId117"/>
    <p:sldId id="576" r:id="rId118"/>
    <p:sldId id="627" r:id="rId119"/>
    <p:sldId id="646" r:id="rId120"/>
    <p:sldId id="321" r:id="rId121"/>
    <p:sldId id="796" r:id="rId122"/>
    <p:sldId id="797" r:id="rId123"/>
    <p:sldId id="324" r:id="rId124"/>
    <p:sldId id="325" r:id="rId125"/>
    <p:sldId id="648" r:id="rId126"/>
    <p:sldId id="585" r:id="rId1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3061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8;&#1075;&#1086;&#1088;&#1100;\Desktop\&#1044;&#1086;&#1082;&#1083;&#1072;&#1076;%202021\&#1089;&#1090;&#1072;&#1090;&#1080;&#1089;&#1090;&#1080;&#1082;&#1072;%20&#1076;&#1080;&#1089;&#1089;&#1077;&#1088;%20&#1076;&#1083;&#1103;%20&#1087;&#1088;&#1077;&#1079;&#1077;&#1085;&#1090;&#1072;&#1094;&#1080;&#1080;%2020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8;&#1075;&#1086;&#1088;&#1100;\Desktop\&#1044;&#1086;&#1082;&#1083;&#1072;&#1076;%202021\&#1089;&#1090;&#1072;&#1090;&#1080;&#1089;&#1090;&#1080;&#1082;&#1072;%20&#1076;&#1080;&#1089;&#1089;&#1077;&#1088;%20&#1076;&#1083;&#1103;%20&#1087;&#1088;&#1077;&#1079;&#1077;&#1085;&#1090;&#1072;&#1094;&#1080;&#1080;%2020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ocuments\&#1063;&#1091;&#1095;&#1091;&#1077;&#1074;&#1072;%20&#1055;&#1080;&#1090;&#1077;&#1088;%20&#1060;&#1052;&#1041;&#1040;\inc_asr_mfp_headandneck_i1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8;&#1075;&#1086;&#1088;&#1100;\Desktop\&#1044;&#1086;&#1082;&#1083;&#1072;&#1076;%202021\&#1089;&#1090;&#1072;&#1090;&#1080;&#1089;&#1090;&#1080;&#1082;&#1072;%20&#1076;&#1080;&#1089;&#1089;&#1077;&#1088;%20&#1076;&#1083;&#1103;%20&#1087;&#1088;&#1077;&#1079;&#1077;&#1085;&#1090;&#1072;&#1094;&#1080;&#1080;%2020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8;&#1075;&#1086;&#1088;&#1100;\Desktop\&#1044;&#1086;&#1082;&#1083;&#1072;&#1076;%202021\&#1089;&#1090;&#1072;&#1090;&#1080;&#1089;&#1090;&#1080;&#1082;&#1072;%20&#1076;&#1080;&#1089;&#1089;&#1077;&#1088;%20&#1076;&#1083;&#1103;%20&#1087;&#1088;&#1077;&#1079;&#1077;&#1085;&#1090;&#1072;&#1094;&#1080;&#1080;%2020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48;&#1075;&#1086;&#1088;&#1100;\Desktop\&#1044;&#1086;&#1082;&#1083;&#1072;&#1076;%202021\&#1089;&#1090;&#1072;&#1090;&#1080;&#1089;&#1090;&#1080;&#1082;&#1072;%20&#1076;&#1080;&#1089;&#1089;&#1077;&#1088;%20&#1076;&#1083;&#1103;%20&#1087;&#1088;&#1077;&#1079;&#1077;&#1085;&#1090;&#1072;&#1094;&#1080;&#1080;%20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277945619335348"/>
          <c:y val="0.18298969072164947"/>
          <c:w val="0.63199455743798083"/>
          <c:h val="0.72395531818887493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Восток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C780-7549-8C59-33CBFF03A8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780-7549-8C59-33CBFF03A8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C780-7549-8C59-33CBFF03A8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780-7549-8C59-33CBFF03A8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C780-7549-8C59-33CBFF03A8E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780-7549-8C59-33CBFF03A8E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C780-7549-8C59-33CBFF03A8E3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fld id="{4CFC9EA1-2DD8-4E4B-9938-8EA291FEFD16}" type="PERCENTAGE">
                      <a:rPr lang="en-US" smtClean="0"/>
                      <a:pPr/>
                      <a:t>[ПРОЦЕНТ]</a:t>
                    </a:fld>
                    <a:endParaRPr lang="ru-RU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780-7549-8C59-33CBFF03A8E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 Smoking</c:v>
                </c:pt>
                <c:pt idx="1">
                  <c:v>Trauma</c:v>
                </c:pt>
                <c:pt idx="2">
                  <c:v>Alcohol</c:v>
                </c:pt>
                <c:pt idx="3">
                  <c:v>HPV infection</c:v>
                </c:pt>
                <c:pt idx="4">
                  <c:v>Other</c:v>
                </c:pt>
                <c:pt idx="5">
                  <c:v>Infections</c:v>
                </c:pt>
                <c:pt idx="6">
                  <c:v>Food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10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780-7549-8C59-33CBFF03A8E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C780-7549-8C59-33CBFF03A8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780-7549-8C59-33CBFF03A8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C780-7549-8C59-33CBFF03A8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780-7549-8C59-33CBFF03A8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C780-7549-8C59-33CBFF03A8E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780-7549-8C59-33CBFF03A8E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C780-7549-8C59-33CBFF03A8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 Smoking</c:v>
                </c:pt>
                <c:pt idx="1">
                  <c:v>Trauma</c:v>
                </c:pt>
                <c:pt idx="2">
                  <c:v>Alcohol</c:v>
                </c:pt>
                <c:pt idx="3">
                  <c:v>HPV infection</c:v>
                </c:pt>
                <c:pt idx="4">
                  <c:v>Other</c:v>
                </c:pt>
                <c:pt idx="5">
                  <c:v>Infections</c:v>
                </c:pt>
                <c:pt idx="6">
                  <c:v>Food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F-C780-7549-8C59-33CBFF03A8E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C780-7549-8C59-33CBFF03A8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780-7549-8C59-33CBFF03A8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C780-7549-8C59-33CBFF03A8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780-7549-8C59-33CBFF03A8E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C780-7549-8C59-33CBFF03A8E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C780-7549-8C59-33CBFF03A8E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C780-7549-8C59-33CBFF03A8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 Smoking</c:v>
                </c:pt>
                <c:pt idx="1">
                  <c:v>Trauma</c:v>
                </c:pt>
                <c:pt idx="2">
                  <c:v>Alcohol</c:v>
                </c:pt>
                <c:pt idx="3">
                  <c:v>HPV infection</c:v>
                </c:pt>
                <c:pt idx="4">
                  <c:v>Other</c:v>
                </c:pt>
                <c:pt idx="5">
                  <c:v>Infections</c:v>
                </c:pt>
                <c:pt idx="6">
                  <c:v>Food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17-C780-7549-8C59-33CBFF03A8E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6.9098949695964619E-3"/>
          <c:w val="1"/>
          <c:h val="0.226791821005790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Лист1!$AR$16</c:f>
              <c:strCache>
                <c:ptCount val="1"/>
                <c:pt idx="0">
                  <c:v>7лет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A8D9-49FB-BA70-900CA7A08B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A8D9-49FB-BA70-900CA7A08B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A8D9-49FB-BA70-900CA7A08BAC}"/>
              </c:ext>
            </c:extLst>
          </c:dPt>
          <c:dLbls>
            <c:dLbl>
              <c:idx val="0"/>
              <c:layout>
                <c:manualLayout>
                  <c:x val="-8.0924286024619638E-2"/>
                  <c:y val="0.1049810521409601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D9-49FB-BA70-900CA7A08BA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Лист1!$AQ$17:$AQ$19</c:f>
              <c:strCache>
                <c:ptCount val="3"/>
                <c:pt idx="0">
                  <c:v>выжило</c:v>
                </c:pt>
                <c:pt idx="1">
                  <c:v>умерло</c:v>
                </c:pt>
                <c:pt idx="2">
                  <c:v>нет данных</c:v>
                </c:pt>
              </c:strCache>
            </c:strRef>
          </c:cat>
          <c:val>
            <c:numRef>
              <c:f>Лист1!$AR$17:$AR$19</c:f>
              <c:numCache>
                <c:formatCode>General</c:formatCode>
                <c:ptCount val="3"/>
                <c:pt idx="0">
                  <c:v>7</c:v>
                </c:pt>
                <c:pt idx="1">
                  <c:v>19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8D9-49FB-BA70-900CA7A08BA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Безрецидивная выживаемость</a:t>
            </a:r>
          </a:p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3333333333333333E-2"/>
          <c:y val="0.2729166666666667"/>
          <c:w val="0.75681517935258091"/>
          <c:h val="0.6530092592592592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DA1-4635-B931-7BC3635255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DA1-4635-B931-7BC36352552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6DA1-4635-B931-7BC36352552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6DA1-4635-B931-7BC36352552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6DA1-4635-B931-7BC36352552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Лист1!$Z$51:$AD$51</c:f>
              <c:strCache>
                <c:ptCount val="5"/>
                <c:pt idx="0">
                  <c:v>1 год</c:v>
                </c:pt>
                <c:pt idx="1">
                  <c:v>3-х летняя</c:v>
                </c:pt>
                <c:pt idx="2">
                  <c:v>5-ти летняя</c:v>
                </c:pt>
                <c:pt idx="3">
                  <c:v>7-ти летняя</c:v>
                </c:pt>
                <c:pt idx="4">
                  <c:v>нет данных</c:v>
                </c:pt>
              </c:strCache>
            </c:strRef>
          </c:cat>
          <c:val>
            <c:numRef>
              <c:f>Лист1!$Z$52:$AD$52</c:f>
              <c:numCache>
                <c:formatCode>General</c:formatCode>
                <c:ptCount val="5"/>
                <c:pt idx="0">
                  <c:v>55</c:v>
                </c:pt>
                <c:pt idx="1">
                  <c:v>30</c:v>
                </c:pt>
                <c:pt idx="2">
                  <c:v>13</c:v>
                </c:pt>
                <c:pt idx="3">
                  <c:v>7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A1-4635-B931-7BC36352552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Proportion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A6-4C77-A23B-1357F8BE8A66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A6-4C77-A23B-1357F8BE8A66}"/>
              </c:ext>
            </c:extLst>
          </c:dPt>
          <c:cat>
            <c:strRef>
              <c:f>Лист1!$A$2:$A$3</c:f>
              <c:strCache>
                <c:ptCount val="2"/>
                <c:pt idx="0">
                  <c:v>HNC</c:v>
                </c:pt>
                <c:pt idx="1">
                  <c:v>HP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0.04</c:v>
                </c:pt>
                <c:pt idx="1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A6-4C77-A23B-1357F8BE8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Динамика</a:t>
            </a:r>
            <a:r>
              <a:rPr lang="ru-RU" baseline="0" dirty="0"/>
              <a:t> заболеваемости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Мужчины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Лист1!$A$2:$A$24</c:f>
              <c:strCache>
                <c:ptCount val="23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</c:strCache>
            </c:strRef>
          </c:cat>
          <c:val>
            <c:numRef>
              <c:f>Лист1!$B$2:$B$24</c:f>
              <c:numCache>
                <c:formatCode>#\ ##0.0</c:formatCode>
                <c:ptCount val="23"/>
                <c:pt idx="0">
                  <c:v>23.5</c:v>
                </c:pt>
                <c:pt idx="1">
                  <c:v>24.5</c:v>
                </c:pt>
                <c:pt idx="2">
                  <c:v>23.2</c:v>
                </c:pt>
                <c:pt idx="3">
                  <c:v>23.8</c:v>
                </c:pt>
                <c:pt idx="4">
                  <c:v>23.7</c:v>
                </c:pt>
                <c:pt idx="5">
                  <c:v>24</c:v>
                </c:pt>
                <c:pt idx="6">
                  <c:v>25</c:v>
                </c:pt>
                <c:pt idx="7">
                  <c:v>25</c:v>
                </c:pt>
                <c:pt idx="8">
                  <c:v>24.3</c:v>
                </c:pt>
                <c:pt idx="9">
                  <c:v>23</c:v>
                </c:pt>
                <c:pt idx="10">
                  <c:v>24</c:v>
                </c:pt>
                <c:pt idx="11">
                  <c:v>24.2</c:v>
                </c:pt>
                <c:pt idx="12">
                  <c:v>23.9</c:v>
                </c:pt>
                <c:pt idx="13">
                  <c:v>25.8</c:v>
                </c:pt>
                <c:pt idx="14">
                  <c:v>25.4</c:v>
                </c:pt>
                <c:pt idx="15">
                  <c:v>26.4</c:v>
                </c:pt>
                <c:pt idx="16">
                  <c:v>27</c:v>
                </c:pt>
                <c:pt idx="17">
                  <c:v>27.2</c:v>
                </c:pt>
                <c:pt idx="18">
                  <c:v>27.6</c:v>
                </c:pt>
                <c:pt idx="19">
                  <c:v>28.7</c:v>
                </c:pt>
                <c:pt idx="20">
                  <c:v>28.9</c:v>
                </c:pt>
                <c:pt idx="21">
                  <c:v>28.4</c:v>
                </c:pt>
                <c:pt idx="22">
                  <c:v>29.4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E9-4378-BAEB-603F6B8D1F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Женщины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Лист1!$A$2:$A$24</c:f>
              <c:strCache>
                <c:ptCount val="23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</c:strCache>
            </c:strRef>
          </c:cat>
          <c:val>
            <c:numRef>
              <c:f>Лист1!$C$2:$C$24</c:f>
              <c:numCache>
                <c:formatCode>#\ ##0.0</c:formatCode>
                <c:ptCount val="23"/>
                <c:pt idx="0">
                  <c:v>8.1</c:v>
                </c:pt>
                <c:pt idx="1">
                  <c:v>8.1</c:v>
                </c:pt>
                <c:pt idx="2">
                  <c:v>8.1</c:v>
                </c:pt>
                <c:pt idx="3">
                  <c:v>8.5</c:v>
                </c:pt>
                <c:pt idx="4">
                  <c:v>8.8000000000000007</c:v>
                </c:pt>
                <c:pt idx="5">
                  <c:v>8.5</c:v>
                </c:pt>
                <c:pt idx="6">
                  <c:v>9.1</c:v>
                </c:pt>
                <c:pt idx="7">
                  <c:v>8.9</c:v>
                </c:pt>
                <c:pt idx="8">
                  <c:v>9.1</c:v>
                </c:pt>
                <c:pt idx="9">
                  <c:v>8.6</c:v>
                </c:pt>
                <c:pt idx="10">
                  <c:v>9</c:v>
                </c:pt>
                <c:pt idx="11">
                  <c:v>8.8000000000000007</c:v>
                </c:pt>
                <c:pt idx="12">
                  <c:v>9.1</c:v>
                </c:pt>
                <c:pt idx="13">
                  <c:v>9.6</c:v>
                </c:pt>
                <c:pt idx="14">
                  <c:v>9.5</c:v>
                </c:pt>
                <c:pt idx="15">
                  <c:v>10.199999999999999</c:v>
                </c:pt>
                <c:pt idx="16">
                  <c:v>10.6</c:v>
                </c:pt>
                <c:pt idx="17">
                  <c:v>10.9</c:v>
                </c:pt>
                <c:pt idx="18">
                  <c:v>10.9</c:v>
                </c:pt>
                <c:pt idx="19">
                  <c:v>11.7</c:v>
                </c:pt>
                <c:pt idx="20">
                  <c:v>11.3</c:v>
                </c:pt>
                <c:pt idx="21">
                  <c:v>11.2</c:v>
                </c:pt>
                <c:pt idx="22">
                  <c:v>11.4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E9-4378-BAEB-603F6B8D1FB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Общее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Лист1!$A$2:$A$24</c:f>
              <c:strCache>
                <c:ptCount val="23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</c:strCache>
            </c:strRef>
          </c:cat>
          <c:val>
            <c:numRef>
              <c:f>Лист1!$D$2:$D$24</c:f>
              <c:numCache>
                <c:formatCode>#\ ##0.0</c:formatCode>
                <c:ptCount val="23"/>
                <c:pt idx="0">
                  <c:v>14.8</c:v>
                </c:pt>
                <c:pt idx="1">
                  <c:v>15.3</c:v>
                </c:pt>
                <c:pt idx="2">
                  <c:v>14.7</c:v>
                </c:pt>
                <c:pt idx="3">
                  <c:v>15.2</c:v>
                </c:pt>
                <c:pt idx="4">
                  <c:v>15.4</c:v>
                </c:pt>
                <c:pt idx="5">
                  <c:v>15.4</c:v>
                </c:pt>
                <c:pt idx="6">
                  <c:v>16.2</c:v>
                </c:pt>
                <c:pt idx="7">
                  <c:v>16.2</c:v>
                </c:pt>
                <c:pt idx="8">
                  <c:v>16</c:v>
                </c:pt>
                <c:pt idx="9">
                  <c:v>15.1</c:v>
                </c:pt>
                <c:pt idx="10">
                  <c:v>15.8</c:v>
                </c:pt>
                <c:pt idx="11">
                  <c:v>15.8</c:v>
                </c:pt>
                <c:pt idx="12">
                  <c:v>15.9</c:v>
                </c:pt>
                <c:pt idx="13">
                  <c:v>17.100000000000001</c:v>
                </c:pt>
                <c:pt idx="14">
                  <c:v>16.899999999999999</c:v>
                </c:pt>
                <c:pt idx="15">
                  <c:v>17.7</c:v>
                </c:pt>
                <c:pt idx="16">
                  <c:v>18.3</c:v>
                </c:pt>
                <c:pt idx="17">
                  <c:v>18.5</c:v>
                </c:pt>
                <c:pt idx="18">
                  <c:v>18.7</c:v>
                </c:pt>
                <c:pt idx="19">
                  <c:v>19.7</c:v>
                </c:pt>
                <c:pt idx="20">
                  <c:v>19.600000000000001</c:v>
                </c:pt>
                <c:pt idx="21">
                  <c:v>19.3</c:v>
                </c:pt>
                <c:pt idx="22">
                  <c:v>19.899999999999999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1E9-4378-BAEB-603F6B8D1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969120"/>
        <c:axId val="86964224"/>
      </c:lineChart>
      <c:catAx>
        <c:axId val="8696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964224"/>
        <c:crosses val="autoZero"/>
        <c:auto val="1"/>
        <c:lblAlgn val="ctr"/>
        <c:lblOffset val="100"/>
        <c:noMultiLvlLbl val="0"/>
      </c:catAx>
      <c:valAx>
        <c:axId val="8696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969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5-летняя выживаемость</c:v>
                </c:pt>
              </c:strCache>
            </c:strRef>
          </c:tx>
          <c:spPr>
            <a:solidFill>
              <a:schemeClr val="tx1"/>
            </a:solidFill>
            <a:ln w="34925">
              <a:solidFill>
                <a:schemeClr val="tx1"/>
              </a:solidFill>
            </a:ln>
            <a:effectLst/>
          </c:spPr>
          <c:cat>
            <c:strRef>
              <c:f>Лист1!$A$2:$A$3</c:f>
              <c:strCache>
                <c:ptCount val="2"/>
                <c:pt idx="0">
                  <c:v>I-II стадии</c:v>
                </c:pt>
                <c:pt idx="1">
                  <c:v>III-IV стадии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DD-4904-B258-2FA95D5771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975104"/>
        <c:axId val="86962592"/>
      </c:areaChar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1F325E">
                <a:alpha val="33000"/>
              </a:srgbClr>
            </a:solidFill>
            <a:ln>
              <a:noFill/>
            </a:ln>
            <a:effectLst>
              <a:glow>
                <a:schemeClr val="accent1">
                  <a:alpha val="40000"/>
                </a:schemeClr>
              </a:glow>
            </a:effectLst>
          </c:spPr>
          <c:invertIfNegative val="0"/>
          <c:cat>
            <c:strRef>
              <c:f>Лист1!$A$2:$A$3</c:f>
              <c:strCache>
                <c:ptCount val="2"/>
                <c:pt idx="0">
                  <c:v>I-II стадии</c:v>
                </c:pt>
                <c:pt idx="1">
                  <c:v>III-IV стадии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0.38</c:v>
                </c:pt>
                <c:pt idx="1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DD-4904-B258-2FA95D5771A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Европа</c:v>
                </c:pt>
              </c:strCache>
            </c:strRef>
          </c:tx>
          <c:spPr>
            <a:solidFill>
              <a:srgbClr val="FF7C80">
                <a:alpha val="66000"/>
              </a:srgbClr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I-II стадии</c:v>
                </c:pt>
                <c:pt idx="1">
                  <c:v>III-IV стадии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0.39</c:v>
                </c:pt>
                <c:pt idx="1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DD-4904-B258-2FA95D5771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5"/>
        <c:overlap val="50"/>
        <c:axId val="86965312"/>
        <c:axId val="86974560"/>
      </c:barChart>
      <c:catAx>
        <c:axId val="86965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974560"/>
        <c:crosses val="autoZero"/>
        <c:auto val="1"/>
        <c:lblAlgn val="ctr"/>
        <c:lblOffset val="100"/>
        <c:noMultiLvlLbl val="0"/>
      </c:catAx>
      <c:valAx>
        <c:axId val="8697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6965312"/>
        <c:crosses val="autoZero"/>
        <c:crossBetween val="between"/>
      </c:valAx>
      <c:valAx>
        <c:axId val="86962592"/>
        <c:scaling>
          <c:orientation val="minMax"/>
        </c:scaling>
        <c:delete val="1"/>
        <c:axPos val="r"/>
        <c:numFmt formatCode="0%" sourceLinked="1"/>
        <c:majorTickMark val="out"/>
        <c:minorTickMark val="none"/>
        <c:tickLblPos val="nextTo"/>
        <c:crossAx val="86975104"/>
        <c:crosses val="max"/>
        <c:crossBetween val="between"/>
      </c:valAx>
      <c:catAx>
        <c:axId val="8697510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86962592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стадии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779226386342015"/>
          <c:y val="0.27326526488834602"/>
          <c:w val="0.82220773613657983"/>
          <c:h val="0.6257995784562683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AD4-C44B-ADFB-3707101E173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EAD4-C44B-ADFB-3707101E173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EAD4-C44B-ADFB-3707101E173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AD4-C44B-ADFB-3707101E173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AD4-C44B-ADFB-3707101E173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AD4-C44B-ADFB-3707101E173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AD4-C44B-ADFB-3707101E173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AD4-C44B-ADFB-3707101E173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I st</c:v>
                </c:pt>
                <c:pt idx="1">
                  <c:v>II st</c:v>
                </c:pt>
                <c:pt idx="2">
                  <c:v>III st</c:v>
                </c:pt>
                <c:pt idx="3">
                  <c:v>IV st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15</c:v>
                </c:pt>
                <c:pt idx="2">
                  <c:v>50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D4-C44B-ADFB-3707101E173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307581835289416E-3"/>
          <c:y val="9.6040896419474484E-2"/>
          <c:w val="0.5452561448686839"/>
          <c:h val="0.8079182071610510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</c:v>
                </c:pt>
              </c:strCache>
            </c:strRef>
          </c:tx>
          <c:dPt>
            <c:idx val="0"/>
            <c:bubble3D val="0"/>
            <c:explosion val="48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92C-47D7-9E07-612DD020D35E}"/>
              </c:ext>
            </c:extLst>
          </c:dPt>
          <c:dPt>
            <c:idx val="1"/>
            <c:bubble3D val="0"/>
            <c:explosion val="48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92C-47D7-9E07-612DD020D35E}"/>
              </c:ext>
            </c:extLst>
          </c:dPt>
          <c:dPt>
            <c:idx val="2"/>
            <c:bubble3D val="0"/>
            <c:explosion val="49"/>
            <c:spPr>
              <a:solidFill>
                <a:srgbClr val="FF993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92C-47D7-9E07-612DD020D35E}"/>
              </c:ext>
            </c:extLst>
          </c:dPt>
          <c:dPt>
            <c:idx val="3"/>
            <c:bubble3D val="0"/>
            <c:explosion val="27"/>
            <c:spPr>
              <a:solidFill>
                <a:srgbClr val="FF5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92C-47D7-9E07-612DD020D35E}"/>
              </c:ext>
            </c:extLst>
          </c:dPt>
          <c:dPt>
            <c:idx val="4"/>
            <c:bubble3D val="0"/>
            <c:explosion val="40"/>
            <c:spPr>
              <a:solidFill>
                <a:srgbClr val="00CC9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92C-47D7-9E07-612DD020D35E}"/>
              </c:ext>
            </c:extLst>
          </c:dPt>
          <c:dLbls>
            <c:dLbl>
              <c:idx val="0"/>
              <c:layout>
                <c:manualLayout>
                  <c:x val="1.6771488469601063E-3"/>
                  <c:y val="-6.70818828736880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3632F61-93E2-4430-AB53-A5D5FF01720B}" type="VALUE">
                      <a:rPr lang="en-US" sz="1600" smtClean="0"/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en-US" sz="1600" dirty="0"/>
                      <a:t> (30,5%)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92C-47D7-9E07-612DD020D35E}"/>
                </c:ext>
              </c:extLst>
            </c:dLbl>
            <c:dLbl>
              <c:idx val="1"/>
              <c:layout>
                <c:manualLayout>
                  <c:x val="3.3542976939203356E-2"/>
                  <c:y val="3.049176494258544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21AA87-0081-4BE6-B6B9-8019F550180D}" type="VALUE">
                      <a:rPr lang="en-US" sz="1600" smtClean="0"/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en-US" sz="1600"/>
                      <a:t> (5%)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92C-47D7-9E07-612DD020D35E}"/>
                </c:ext>
              </c:extLst>
            </c:dLbl>
            <c:dLbl>
              <c:idx val="2"/>
              <c:layout>
                <c:manualLayout>
                  <c:x val="1.6771488469601063E-3"/>
                  <c:y val="7.31802358622050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18B971-245F-4E3A-86BC-BA83EC80CA53}" type="VALUE">
                      <a:rPr lang="en-US" sz="1600" smtClean="0"/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en-US" sz="1600" dirty="0"/>
                      <a:t> (4,5%)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92C-47D7-9E07-612DD020D35E}"/>
                </c:ext>
              </c:extLst>
            </c:dLbl>
            <c:dLbl>
              <c:idx val="3"/>
              <c:layout>
                <c:manualLayout>
                  <c:x val="0"/>
                  <c:y val="9.452447132201488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FB9C89C-1778-414F-AE62-E12A06D62AA0}" type="VALUE">
                      <a:rPr lang="en-US" sz="1600" smtClean="0"/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en-US" sz="1600" dirty="0"/>
                      <a:t> (54%)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92C-47D7-9E07-612DD020D35E}"/>
                </c:ext>
              </c:extLst>
            </c:dLbl>
            <c:dLbl>
              <c:idx val="4"/>
              <c:layout>
                <c:manualLayout>
                  <c:x val="0"/>
                  <c:y val="-6.09835298851709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600" b="0" i="0" u="none" strike="noStrike" kern="1200" baseline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4B4E716-F30A-4B25-9C82-B9F00F99DD70}" type="VALUE">
                      <a:rPr lang="en-US" sz="1600" b="0" i="0" u="none" strike="noStrike" kern="1200" baseline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pPr algn="ctr" rtl="0">
                        <a:defRPr lang="en-US" sz="1600" b="0" i="0" u="none" strike="noStrike" kern="1200" baseline="0" smtClean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r>
                      <a:rPr lang="en-US" sz="1600" b="0" i="0" u="none" strike="noStrike" kern="120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 (6%)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600" b="0" i="0" u="none" strike="noStrike" kern="1200" baseline="0" smtClean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92C-47D7-9E07-612DD020D3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Доброкачественные образования</c:v>
                </c:pt>
                <c:pt idx="1">
                  <c:v>Дисплазия низкой степени</c:v>
                </c:pt>
                <c:pt idx="2">
                  <c:v>Дисплазия средней степени</c:v>
                </c:pt>
                <c:pt idx="3">
                  <c:v>Рак in situ/инвазивный рак</c:v>
                </c:pt>
                <c:pt idx="4">
                  <c:v>Кератоз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40</c:v>
                </c:pt>
                <c:pt idx="1">
                  <c:v>7</c:v>
                </c:pt>
                <c:pt idx="2">
                  <c:v>6</c:v>
                </c:pt>
                <c:pt idx="3">
                  <c:v>71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92C-47D7-9E07-612DD020D35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Процент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392C-47D7-9E07-612DD020D3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392C-47D7-9E07-612DD020D3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392C-47D7-9E07-612DD020D3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392C-47D7-9E07-612DD020D3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392C-47D7-9E07-612DD020D35E}"/>
              </c:ext>
            </c:extLst>
          </c:dPt>
          <c:cat>
            <c:strRef>
              <c:f>Лист1!$A$2:$A$6</c:f>
              <c:strCache>
                <c:ptCount val="5"/>
                <c:pt idx="0">
                  <c:v>Доброкачественные образования</c:v>
                </c:pt>
                <c:pt idx="1">
                  <c:v>Дисплазия низкой степени</c:v>
                </c:pt>
                <c:pt idx="2">
                  <c:v>Дисплазия средней степени</c:v>
                </c:pt>
                <c:pt idx="3">
                  <c:v>Рак in situ/инвазивный рак</c:v>
                </c:pt>
                <c:pt idx="4">
                  <c:v>Кератоз</c:v>
                </c:pt>
              </c:strCache>
            </c:strRef>
          </c:cat>
          <c:val>
            <c:numRef>
              <c:f>Лист1!$C$2:$C$6</c:f>
              <c:numCache>
                <c:formatCode>0.00%</c:formatCode>
                <c:ptCount val="5"/>
                <c:pt idx="0">
                  <c:v>0.30499999999999999</c:v>
                </c:pt>
                <c:pt idx="1">
                  <c:v>0.05</c:v>
                </c:pt>
                <c:pt idx="2">
                  <c:v>4.4999999999999998E-2</c:v>
                </c:pt>
                <c:pt idx="3">
                  <c:v>0.54</c:v>
                </c:pt>
                <c:pt idx="4" formatCode="0%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392C-47D7-9E07-612DD020D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Лист1!$AP$9</c:f>
              <c:strCache>
                <c:ptCount val="1"/>
                <c:pt idx="0">
                  <c:v>3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AD6B-4C31-BF65-60E82C6FD8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AD6B-4C31-BF65-60E82C6FD8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AD6B-4C31-BF65-60E82C6FD8F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Лист1!$AO$10:$AO$12</c:f>
              <c:strCache>
                <c:ptCount val="3"/>
                <c:pt idx="0">
                  <c:v>выжило</c:v>
                </c:pt>
                <c:pt idx="1">
                  <c:v>умерло</c:v>
                </c:pt>
                <c:pt idx="2">
                  <c:v>нет данных</c:v>
                </c:pt>
              </c:strCache>
            </c:strRef>
          </c:cat>
          <c:val>
            <c:numRef>
              <c:f>Лист1!$AP$10:$AP$12</c:f>
              <c:numCache>
                <c:formatCode>General</c:formatCode>
                <c:ptCount val="3"/>
                <c:pt idx="0">
                  <c:v>18</c:v>
                </c:pt>
                <c:pt idx="1">
                  <c:v>22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D6B-4C31-BF65-60E82C6FD8F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Лист1!$AI$4</c:f>
              <c:strCache>
                <c:ptCount val="1"/>
                <c:pt idx="0">
                  <c:v>1год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05DF-4C69-B7A8-0ABB9012B21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05DF-4C69-B7A8-0ABB9012B21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05DF-4C69-B7A8-0ABB9012B21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Лист1!$AH$5:$AH$7</c:f>
              <c:strCache>
                <c:ptCount val="2"/>
                <c:pt idx="0">
                  <c:v>выжили</c:v>
                </c:pt>
                <c:pt idx="1">
                  <c:v>умерло</c:v>
                </c:pt>
              </c:strCache>
            </c:strRef>
          </c:cat>
          <c:val>
            <c:numRef>
              <c:f>Лист1!$AI$5:$AI$7</c:f>
              <c:numCache>
                <c:formatCode>General</c:formatCode>
                <c:ptCount val="3"/>
                <c:pt idx="0">
                  <c:v>4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DF-4C69-B7A8-0ABB9012B21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Лист1!$AS$9</c:f>
              <c:strCache>
                <c:ptCount val="1"/>
                <c:pt idx="0">
                  <c:v>5лет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3B8D-4C72-8B7A-78365C7160C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3B8D-4C72-8B7A-78365C7160C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3B8D-4C72-8B7A-78365C7160C7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Лист1!$AR$10:$AR$12</c:f>
              <c:strCache>
                <c:ptCount val="3"/>
                <c:pt idx="0">
                  <c:v>выжило</c:v>
                </c:pt>
                <c:pt idx="1">
                  <c:v>умерло</c:v>
                </c:pt>
                <c:pt idx="2">
                  <c:v>нет данных</c:v>
                </c:pt>
              </c:strCache>
            </c:strRef>
          </c:cat>
          <c:val>
            <c:numRef>
              <c:f>Лист1!$AS$10:$AS$12</c:f>
              <c:numCache>
                <c:formatCode>General</c:formatCode>
                <c:ptCount val="3"/>
                <c:pt idx="0">
                  <c:v>11</c:v>
                </c:pt>
                <c:pt idx="1">
                  <c:v>24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8D-4C72-8B7A-78365C7160C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D1C47F-392B-C648-990B-FFDA12FBFA89}" type="doc">
      <dgm:prSet loTypeId="urn:microsoft.com/office/officeart/2005/8/layout/arrow3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52EC91-C43C-A543-8861-89FFE6A0586A}">
      <dgm:prSet phldrT="[Текст]"/>
      <dgm:spPr/>
      <dgm:t>
        <a:bodyPr/>
        <a:lstStyle/>
        <a:p>
          <a:r>
            <a:rPr lang="ru-RU" dirty="0"/>
            <a:t>традиционные открытые хирургические доступы Т3-4</a:t>
          </a:r>
        </a:p>
      </dgm:t>
    </dgm:pt>
    <dgm:pt modelId="{908FC264-47AF-A84F-8360-54AFADBF462B}" type="parTrans" cxnId="{DD7F31CB-06A5-8349-B92B-757B63648AD0}">
      <dgm:prSet/>
      <dgm:spPr/>
      <dgm:t>
        <a:bodyPr/>
        <a:lstStyle/>
        <a:p>
          <a:endParaRPr lang="ru-RU"/>
        </a:p>
      </dgm:t>
    </dgm:pt>
    <dgm:pt modelId="{08985381-88F7-244C-A5B2-674338402F43}" type="sibTrans" cxnId="{DD7F31CB-06A5-8349-B92B-757B63648AD0}">
      <dgm:prSet/>
      <dgm:spPr/>
      <dgm:t>
        <a:bodyPr/>
        <a:lstStyle/>
        <a:p>
          <a:endParaRPr lang="ru-RU"/>
        </a:p>
      </dgm:t>
    </dgm:pt>
    <dgm:pt modelId="{7C4DB418-9EF7-FC49-9CF5-089A7DC86D91}">
      <dgm:prSet phldrT="[Текст]" phldr="1"/>
      <dgm:spPr/>
      <dgm:t>
        <a:bodyPr/>
        <a:lstStyle/>
        <a:p>
          <a:endParaRPr lang="ru-RU"/>
        </a:p>
      </dgm:t>
    </dgm:pt>
    <dgm:pt modelId="{CA0668E2-B90C-2F4A-BC37-63A05E4238D7}" type="parTrans" cxnId="{DFD7AC4A-C1BB-4B4C-961C-50724F336310}">
      <dgm:prSet/>
      <dgm:spPr/>
      <dgm:t>
        <a:bodyPr/>
        <a:lstStyle/>
        <a:p>
          <a:endParaRPr lang="ru-RU"/>
        </a:p>
      </dgm:t>
    </dgm:pt>
    <dgm:pt modelId="{5BA765F0-3797-B149-A8EA-4444C7454F35}" type="sibTrans" cxnId="{DFD7AC4A-C1BB-4B4C-961C-50724F336310}">
      <dgm:prSet/>
      <dgm:spPr/>
      <dgm:t>
        <a:bodyPr/>
        <a:lstStyle/>
        <a:p>
          <a:endParaRPr lang="ru-RU"/>
        </a:p>
      </dgm:t>
    </dgm:pt>
    <dgm:pt modelId="{26583D34-8F23-AF48-B96F-4F2ED7B43B25}">
      <dgm:prSet phldrT="[Текст]"/>
      <dgm:spPr/>
      <dgm:t>
        <a:bodyPr/>
        <a:lstStyle/>
        <a:p>
          <a:r>
            <a:rPr lang="ru-RU" dirty="0" err="1"/>
            <a:t>миниинвазиные</a:t>
          </a:r>
          <a:r>
            <a:rPr lang="ru-RU" dirty="0"/>
            <a:t> вмешательства Т1-2</a:t>
          </a:r>
        </a:p>
      </dgm:t>
    </dgm:pt>
    <dgm:pt modelId="{2B76E9C6-A1F1-574F-8BB9-66CC7215D5DE}" type="parTrans" cxnId="{A6D02D07-DE10-494B-A944-ADA3020FDCB4}">
      <dgm:prSet/>
      <dgm:spPr/>
      <dgm:t>
        <a:bodyPr/>
        <a:lstStyle/>
        <a:p>
          <a:endParaRPr lang="ru-RU"/>
        </a:p>
      </dgm:t>
    </dgm:pt>
    <dgm:pt modelId="{A35E46AC-54DD-7246-9D70-34936B8F0581}" type="sibTrans" cxnId="{A6D02D07-DE10-494B-A944-ADA3020FDCB4}">
      <dgm:prSet/>
      <dgm:spPr/>
      <dgm:t>
        <a:bodyPr/>
        <a:lstStyle/>
        <a:p>
          <a:endParaRPr lang="ru-RU"/>
        </a:p>
      </dgm:t>
    </dgm:pt>
    <dgm:pt modelId="{ECA48078-DBE8-8E42-B4D8-D0D044DA66F5}" type="pres">
      <dgm:prSet presAssocID="{5BD1C47F-392B-C648-990B-FFDA12FBFA89}" presName="compositeShape" presStyleCnt="0">
        <dgm:presLayoutVars>
          <dgm:chMax val="2"/>
          <dgm:dir/>
          <dgm:resizeHandles val="exact"/>
        </dgm:presLayoutVars>
      </dgm:prSet>
      <dgm:spPr/>
    </dgm:pt>
    <dgm:pt modelId="{91590D08-B710-E24B-8344-29019C195E87}" type="pres">
      <dgm:prSet presAssocID="{5BD1C47F-392B-C648-990B-FFDA12FBFA89}" presName="divider" presStyleLbl="fgShp" presStyleIdx="0" presStyleCnt="1" custLinFactNeighborX="-1361" custLinFactNeighborY="4122"/>
      <dgm:spPr/>
    </dgm:pt>
    <dgm:pt modelId="{182CA9C7-3293-9E43-A08F-AAE188C82933}" type="pres">
      <dgm:prSet presAssocID="{2252EC91-C43C-A543-8861-89FFE6A0586A}" presName="downArrow" presStyleLbl="node1" presStyleIdx="0" presStyleCnt="2" custScaleX="51766"/>
      <dgm:spPr/>
    </dgm:pt>
    <dgm:pt modelId="{A593D243-F2FD-674D-9BF9-BE80D15C5FBA}" type="pres">
      <dgm:prSet presAssocID="{2252EC91-C43C-A543-8861-89FFE6A0586A}" presName="downArrowText" presStyleLbl="revTx" presStyleIdx="0" presStyleCnt="2">
        <dgm:presLayoutVars>
          <dgm:bulletEnabled val="1"/>
        </dgm:presLayoutVars>
      </dgm:prSet>
      <dgm:spPr/>
    </dgm:pt>
    <dgm:pt modelId="{B48A24BB-D049-5948-9661-26A4C5A23023}" type="pres">
      <dgm:prSet presAssocID="{26583D34-8F23-AF48-B96F-4F2ED7B43B25}" presName="upArrow" presStyleLbl="node1" presStyleIdx="1" presStyleCnt="2" custScaleX="55409"/>
      <dgm:spPr/>
    </dgm:pt>
    <dgm:pt modelId="{72B3ECF1-09A9-FA42-B620-52EC16298FD7}" type="pres">
      <dgm:prSet presAssocID="{26583D34-8F23-AF48-B96F-4F2ED7B43B25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A6D02D07-DE10-494B-A944-ADA3020FDCB4}" srcId="{5BD1C47F-392B-C648-990B-FFDA12FBFA89}" destId="{26583D34-8F23-AF48-B96F-4F2ED7B43B25}" srcOrd="1" destOrd="0" parTransId="{2B76E9C6-A1F1-574F-8BB9-66CC7215D5DE}" sibTransId="{A35E46AC-54DD-7246-9D70-34936B8F0581}"/>
    <dgm:cxn modelId="{66B72523-E0D9-2148-88D6-4193449CF319}" type="presOf" srcId="{2252EC91-C43C-A543-8861-89FFE6A0586A}" destId="{A593D243-F2FD-674D-9BF9-BE80D15C5FBA}" srcOrd="0" destOrd="0" presId="urn:microsoft.com/office/officeart/2005/8/layout/arrow3"/>
    <dgm:cxn modelId="{4983252E-1585-0849-93E0-DFFBAE6ADFE7}" type="presOf" srcId="{5BD1C47F-392B-C648-990B-FFDA12FBFA89}" destId="{ECA48078-DBE8-8E42-B4D8-D0D044DA66F5}" srcOrd="0" destOrd="0" presId="urn:microsoft.com/office/officeart/2005/8/layout/arrow3"/>
    <dgm:cxn modelId="{E8FB9963-93CC-1648-9948-DEA47B6CC817}" type="presOf" srcId="{26583D34-8F23-AF48-B96F-4F2ED7B43B25}" destId="{72B3ECF1-09A9-FA42-B620-52EC16298FD7}" srcOrd="0" destOrd="0" presId="urn:microsoft.com/office/officeart/2005/8/layout/arrow3"/>
    <dgm:cxn modelId="{DFD7AC4A-C1BB-4B4C-961C-50724F336310}" srcId="{5BD1C47F-392B-C648-990B-FFDA12FBFA89}" destId="{7C4DB418-9EF7-FC49-9CF5-089A7DC86D91}" srcOrd="2" destOrd="0" parTransId="{CA0668E2-B90C-2F4A-BC37-63A05E4238D7}" sibTransId="{5BA765F0-3797-B149-A8EA-4444C7454F35}"/>
    <dgm:cxn modelId="{DD7F31CB-06A5-8349-B92B-757B63648AD0}" srcId="{5BD1C47F-392B-C648-990B-FFDA12FBFA89}" destId="{2252EC91-C43C-A543-8861-89FFE6A0586A}" srcOrd="0" destOrd="0" parTransId="{908FC264-47AF-A84F-8360-54AFADBF462B}" sibTransId="{08985381-88F7-244C-A5B2-674338402F43}"/>
    <dgm:cxn modelId="{794FFA73-EF4D-8548-B325-46A5C41D3ADF}" type="presParOf" srcId="{ECA48078-DBE8-8E42-B4D8-D0D044DA66F5}" destId="{91590D08-B710-E24B-8344-29019C195E87}" srcOrd="0" destOrd="0" presId="urn:microsoft.com/office/officeart/2005/8/layout/arrow3"/>
    <dgm:cxn modelId="{7B51763E-74AA-B146-8003-8AB1C99A82D5}" type="presParOf" srcId="{ECA48078-DBE8-8E42-B4D8-D0D044DA66F5}" destId="{182CA9C7-3293-9E43-A08F-AAE188C82933}" srcOrd="1" destOrd="0" presId="urn:microsoft.com/office/officeart/2005/8/layout/arrow3"/>
    <dgm:cxn modelId="{968A49AC-95E1-BB4A-BB26-E6007D0CE12E}" type="presParOf" srcId="{ECA48078-DBE8-8E42-B4D8-D0D044DA66F5}" destId="{A593D243-F2FD-674D-9BF9-BE80D15C5FBA}" srcOrd="2" destOrd="0" presId="urn:microsoft.com/office/officeart/2005/8/layout/arrow3"/>
    <dgm:cxn modelId="{115F712C-9466-F445-B670-03D28C82614E}" type="presParOf" srcId="{ECA48078-DBE8-8E42-B4D8-D0D044DA66F5}" destId="{B48A24BB-D049-5948-9661-26A4C5A23023}" srcOrd="3" destOrd="0" presId="urn:microsoft.com/office/officeart/2005/8/layout/arrow3"/>
    <dgm:cxn modelId="{773C9683-7D54-A54D-AFE8-15DE5D87F458}" type="presParOf" srcId="{ECA48078-DBE8-8E42-B4D8-D0D044DA66F5}" destId="{72B3ECF1-09A9-FA42-B620-52EC16298FD7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DB7BA1-0779-9542-AD86-1239E27848B3}" type="doc">
      <dgm:prSet loTypeId="urn:microsoft.com/office/officeart/2005/8/layout/hierarchy2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EED4FB-B768-5C4B-8C33-0FAF128D03A2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/>
            <a:t>ИХТ</a:t>
          </a:r>
        </a:p>
        <a:p>
          <a:pPr marL="0" marR="0" lvl="0" indent="0" defTabSz="6223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dirty="0"/>
            <a:t>(3 курса ТР</a:t>
          </a:r>
          <a:r>
            <a:rPr lang="en-US" sz="1400" dirty="0"/>
            <a:t>F</a:t>
          </a:r>
          <a:r>
            <a:rPr lang="ru-RU" sz="1400" dirty="0"/>
            <a:t>)</a:t>
          </a:r>
          <a:r>
            <a:rPr lang="en-US" sz="1400" dirty="0"/>
            <a:t> N</a:t>
          </a:r>
          <a:r>
            <a:rPr lang="ru-RU" sz="1400" dirty="0"/>
            <a:t>=125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37B5F12E-6F68-374B-91BD-3738C4ACC769}" type="parTrans" cxnId="{3AFE03AB-7DFC-3844-BD1D-9CA20E1A06E1}">
      <dgm:prSet/>
      <dgm:spPr/>
      <dgm:t>
        <a:bodyPr/>
        <a:lstStyle/>
        <a:p>
          <a:endParaRPr lang="ru-RU"/>
        </a:p>
      </dgm:t>
    </dgm:pt>
    <dgm:pt modelId="{B8467EC0-9D2A-5746-BEEE-A849F4B3FD61}" type="sibTrans" cxnId="{3AFE03AB-7DFC-3844-BD1D-9CA20E1A06E1}">
      <dgm:prSet/>
      <dgm:spPr/>
      <dgm:t>
        <a:bodyPr/>
        <a:lstStyle/>
        <a:p>
          <a:endParaRPr lang="ru-RU"/>
        </a:p>
      </dgm:t>
    </dgm:pt>
    <dgm:pt modelId="{479B60E3-827F-F94F-B983-951BBD043A21}">
      <dgm:prSet phldrT="[Текст]" custT="1"/>
      <dgm:spPr/>
      <dgm:t>
        <a:bodyPr/>
        <a:lstStyle/>
        <a:p>
          <a:r>
            <a:rPr lang="ru-RU" sz="1400" dirty="0"/>
            <a:t>Хирургическое лечение</a:t>
          </a:r>
        </a:p>
      </dgm:t>
    </dgm:pt>
    <dgm:pt modelId="{B58BEC0D-8420-FD43-B01C-8FFE51941664}" type="parTrans" cxnId="{B923AC33-A044-2A49-8153-9852201FEAD0}">
      <dgm:prSet/>
      <dgm:spPr/>
      <dgm:t>
        <a:bodyPr/>
        <a:lstStyle/>
        <a:p>
          <a:endParaRPr lang="ru-RU"/>
        </a:p>
      </dgm:t>
    </dgm:pt>
    <dgm:pt modelId="{40B8477D-0648-514A-84A1-20B7A6C6B2FE}" type="sibTrans" cxnId="{B923AC33-A044-2A49-8153-9852201FEAD0}">
      <dgm:prSet/>
      <dgm:spPr/>
      <dgm:t>
        <a:bodyPr/>
        <a:lstStyle/>
        <a:p>
          <a:endParaRPr lang="ru-RU"/>
        </a:p>
      </dgm:t>
    </dgm:pt>
    <dgm:pt modelId="{79BB233C-F5BA-0146-9F13-38F4DEB8FE1F}">
      <dgm:prSet phldrT="[Текст]" custT="1"/>
      <dgm:spPr/>
      <dgm:t>
        <a:bodyPr/>
        <a:lstStyle/>
        <a:p>
          <a:r>
            <a:rPr lang="ru-RU" sz="1200" dirty="0"/>
            <a:t>ЛТ (ложе опухоли, регионарные лимфоузлы)</a:t>
          </a:r>
        </a:p>
      </dgm:t>
    </dgm:pt>
    <dgm:pt modelId="{BEAA5006-2BD4-3B41-B9E7-26A3570D288E}" type="parTrans" cxnId="{BDDC191C-2E6C-5D44-9586-096D75E28D20}">
      <dgm:prSet/>
      <dgm:spPr/>
      <dgm:t>
        <a:bodyPr/>
        <a:lstStyle/>
        <a:p>
          <a:endParaRPr lang="ru-RU"/>
        </a:p>
      </dgm:t>
    </dgm:pt>
    <dgm:pt modelId="{353614D7-77C7-654A-8603-EDCAD7F44FED}" type="sibTrans" cxnId="{BDDC191C-2E6C-5D44-9586-096D75E28D20}">
      <dgm:prSet/>
      <dgm:spPr/>
      <dgm:t>
        <a:bodyPr/>
        <a:lstStyle/>
        <a:p>
          <a:endParaRPr lang="ru-RU"/>
        </a:p>
      </dgm:t>
    </dgm:pt>
    <dgm:pt modelId="{FFBBD5B8-7DE5-6B43-AC97-5CD2D06A29ED}">
      <dgm:prSet phldrT="[Текст]" custT="1"/>
      <dgm:spPr/>
      <dgm:t>
        <a:bodyPr/>
        <a:lstStyle/>
        <a:p>
          <a:r>
            <a:rPr lang="ru-RU" sz="1200" dirty="0"/>
            <a:t>ПХТ</a:t>
          </a:r>
        </a:p>
        <a:p>
          <a:r>
            <a:rPr lang="ru-RU" sz="1200" dirty="0"/>
            <a:t>(3 курса ТР</a:t>
          </a:r>
          <a:r>
            <a:rPr lang="en-US" sz="1200" dirty="0"/>
            <a:t>F</a:t>
          </a:r>
          <a:r>
            <a:rPr lang="ru-RU" sz="1200" dirty="0"/>
            <a:t>)</a:t>
          </a:r>
        </a:p>
      </dgm:t>
    </dgm:pt>
    <dgm:pt modelId="{50258090-5787-1249-A918-5A99051D0534}" type="parTrans" cxnId="{5A1B105E-E62C-5D4D-A78E-821B6AAA2166}">
      <dgm:prSet/>
      <dgm:spPr/>
      <dgm:t>
        <a:bodyPr/>
        <a:lstStyle/>
        <a:p>
          <a:endParaRPr lang="ru-RU"/>
        </a:p>
      </dgm:t>
    </dgm:pt>
    <dgm:pt modelId="{34BEBAF5-1555-F449-90E1-A82A3D7325D9}" type="sibTrans" cxnId="{5A1B105E-E62C-5D4D-A78E-821B6AAA2166}">
      <dgm:prSet/>
      <dgm:spPr/>
      <dgm:t>
        <a:bodyPr/>
        <a:lstStyle/>
        <a:p>
          <a:endParaRPr lang="ru-RU"/>
        </a:p>
      </dgm:t>
    </dgm:pt>
    <dgm:pt modelId="{13E04F30-3F80-DC48-A625-54888C135042}">
      <dgm:prSet phldrT="[Текст]" custT="1"/>
      <dgm:spPr/>
      <dgm:t>
        <a:bodyPr/>
        <a:lstStyle/>
        <a:p>
          <a:r>
            <a:rPr lang="ru-RU" sz="1600" dirty="0"/>
            <a:t>ХЛТ</a:t>
          </a:r>
        </a:p>
        <a:p>
          <a:r>
            <a:rPr lang="ru-RU" sz="1200" dirty="0"/>
            <a:t>(ЛТ на область первичного очага 70 ГР и шейные лимфоузлы 50-60 Гр с </a:t>
          </a:r>
          <a:r>
            <a:rPr lang="ru-RU" sz="1200" dirty="0" err="1"/>
            <a:t>радиомодификацией</a:t>
          </a:r>
          <a:r>
            <a:rPr lang="ru-RU" sz="1200" dirty="0"/>
            <a:t> </a:t>
          </a:r>
          <a:r>
            <a:rPr lang="ru-RU" sz="1200" dirty="0" err="1"/>
            <a:t>цисплатином</a:t>
          </a:r>
          <a:r>
            <a:rPr lang="ru-RU" sz="1200" dirty="0"/>
            <a:t>)</a:t>
          </a:r>
        </a:p>
      </dgm:t>
    </dgm:pt>
    <dgm:pt modelId="{97057545-8637-D94E-8F96-5C2C9766033E}" type="parTrans" cxnId="{2127F2DB-7115-254B-B03A-5E0235B02484}">
      <dgm:prSet/>
      <dgm:spPr/>
      <dgm:t>
        <a:bodyPr/>
        <a:lstStyle/>
        <a:p>
          <a:endParaRPr lang="ru-RU"/>
        </a:p>
      </dgm:t>
    </dgm:pt>
    <dgm:pt modelId="{5F3C8C08-6DDD-6346-82CE-68CF750C4388}" type="sibTrans" cxnId="{2127F2DB-7115-254B-B03A-5E0235B02484}">
      <dgm:prSet/>
      <dgm:spPr/>
      <dgm:t>
        <a:bodyPr/>
        <a:lstStyle/>
        <a:p>
          <a:endParaRPr lang="ru-RU"/>
        </a:p>
      </dgm:t>
    </dgm:pt>
    <dgm:pt modelId="{9A382D58-7452-5A43-80C8-FFD55C0D04FE}">
      <dgm:prSet phldrT="[Текст]" custT="1"/>
      <dgm:spPr/>
      <dgm:t>
        <a:bodyPr/>
        <a:lstStyle/>
        <a:p>
          <a:r>
            <a:rPr lang="ru-RU" sz="1200" dirty="0"/>
            <a:t>Наблюдение </a:t>
          </a:r>
        </a:p>
      </dgm:t>
    </dgm:pt>
    <dgm:pt modelId="{B82E9902-9B2F-ED41-8EA8-1D26022D1F5A}" type="parTrans" cxnId="{63C6BDB3-8896-7A4C-9E91-9620D76D87FE}">
      <dgm:prSet/>
      <dgm:spPr/>
      <dgm:t>
        <a:bodyPr/>
        <a:lstStyle/>
        <a:p>
          <a:endParaRPr lang="ru-RU"/>
        </a:p>
      </dgm:t>
    </dgm:pt>
    <dgm:pt modelId="{91F698EF-6AE7-DF47-AA19-E4542B9B5A07}" type="sibTrans" cxnId="{63C6BDB3-8896-7A4C-9E91-9620D76D87FE}">
      <dgm:prSet/>
      <dgm:spPr/>
      <dgm:t>
        <a:bodyPr/>
        <a:lstStyle/>
        <a:p>
          <a:endParaRPr lang="ru-RU"/>
        </a:p>
      </dgm:t>
    </dgm:pt>
    <dgm:pt modelId="{78DB5CD3-592E-1D49-99DF-0B33EFE45E8A}">
      <dgm:prSet phldrT="[Текст]" custT="1"/>
      <dgm:spPr/>
      <dgm:t>
        <a:bodyPr/>
        <a:lstStyle/>
        <a:p>
          <a:r>
            <a:rPr lang="ru-RU" sz="1200" dirty="0"/>
            <a:t>Наблюдение </a:t>
          </a:r>
        </a:p>
      </dgm:t>
    </dgm:pt>
    <dgm:pt modelId="{B80EDDBB-1AC5-0C4E-8FBC-A365304D40C9}" type="parTrans" cxnId="{3825CB07-8F77-1846-B68A-E0EFD01C9064}">
      <dgm:prSet/>
      <dgm:spPr/>
      <dgm:t>
        <a:bodyPr/>
        <a:lstStyle/>
        <a:p>
          <a:endParaRPr lang="ru-RU"/>
        </a:p>
      </dgm:t>
    </dgm:pt>
    <dgm:pt modelId="{BEC6CAB0-D14C-C74E-B52E-0621129E77BC}" type="sibTrans" cxnId="{3825CB07-8F77-1846-B68A-E0EFD01C9064}">
      <dgm:prSet/>
      <dgm:spPr/>
      <dgm:t>
        <a:bodyPr/>
        <a:lstStyle/>
        <a:p>
          <a:endParaRPr lang="ru-RU"/>
        </a:p>
      </dgm:t>
    </dgm:pt>
    <dgm:pt modelId="{8CE16DBF-EB6A-3E4D-9337-E1CC14B4413F}">
      <dgm:prSet phldrT="[Текст]" custT="1"/>
      <dgm:spPr/>
      <dgm:t>
        <a:bodyPr/>
        <a:lstStyle/>
        <a:p>
          <a:r>
            <a:rPr lang="ru-RU" sz="1200" dirty="0"/>
            <a:t>хирургическое лечение (на лимфатических узлах или первичном очаге)</a:t>
          </a:r>
        </a:p>
      </dgm:t>
    </dgm:pt>
    <dgm:pt modelId="{900E5983-EDC4-FF4E-A287-A6E99917D18E}" type="parTrans" cxnId="{EF6DAAB9-8EBE-E241-8290-4284C9CD13CA}">
      <dgm:prSet/>
      <dgm:spPr/>
      <dgm:t>
        <a:bodyPr/>
        <a:lstStyle/>
        <a:p>
          <a:endParaRPr lang="ru-RU"/>
        </a:p>
      </dgm:t>
    </dgm:pt>
    <dgm:pt modelId="{A20C7ED6-3A12-1543-87B3-3E50B257557D}" type="sibTrans" cxnId="{EF6DAAB9-8EBE-E241-8290-4284C9CD13CA}">
      <dgm:prSet/>
      <dgm:spPr/>
      <dgm:t>
        <a:bodyPr/>
        <a:lstStyle/>
        <a:p>
          <a:endParaRPr lang="ru-RU"/>
        </a:p>
      </dgm:t>
    </dgm:pt>
    <dgm:pt modelId="{A1DC8F87-71B0-BC44-BF96-8C442471CF3A}" type="pres">
      <dgm:prSet presAssocID="{DDDB7BA1-0779-9542-AD86-1239E27848B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8BAA4C2-D033-004A-8B2D-1612D33A0077}" type="pres">
      <dgm:prSet presAssocID="{ACEED4FB-B768-5C4B-8C33-0FAF128D03A2}" presName="root1" presStyleCnt="0"/>
      <dgm:spPr/>
    </dgm:pt>
    <dgm:pt modelId="{88B7D750-D704-0742-9467-4B99F87D1270}" type="pres">
      <dgm:prSet presAssocID="{ACEED4FB-B768-5C4B-8C33-0FAF128D03A2}" presName="LevelOneTextNode" presStyleLbl="node0" presStyleIdx="0" presStyleCnt="1" custScaleX="99345" custScaleY="148710">
        <dgm:presLayoutVars>
          <dgm:chPref val="3"/>
        </dgm:presLayoutVars>
      </dgm:prSet>
      <dgm:spPr/>
    </dgm:pt>
    <dgm:pt modelId="{555B800D-AD69-F840-BAE0-6ADF774281DC}" type="pres">
      <dgm:prSet presAssocID="{ACEED4FB-B768-5C4B-8C33-0FAF128D03A2}" presName="level2hierChild" presStyleCnt="0"/>
      <dgm:spPr/>
    </dgm:pt>
    <dgm:pt modelId="{65B25361-BD6A-DD44-9D5D-0C98BD3DF4B7}" type="pres">
      <dgm:prSet presAssocID="{B58BEC0D-8420-FD43-B01C-8FFE51941664}" presName="conn2-1" presStyleLbl="parChTrans1D2" presStyleIdx="0" presStyleCnt="2"/>
      <dgm:spPr/>
    </dgm:pt>
    <dgm:pt modelId="{81C65C78-49A5-DC47-B439-B39DD32709F8}" type="pres">
      <dgm:prSet presAssocID="{B58BEC0D-8420-FD43-B01C-8FFE51941664}" presName="connTx" presStyleLbl="parChTrans1D2" presStyleIdx="0" presStyleCnt="2"/>
      <dgm:spPr/>
    </dgm:pt>
    <dgm:pt modelId="{0AD1807E-44FF-584C-89D1-0DCE05A04ED2}" type="pres">
      <dgm:prSet presAssocID="{479B60E3-827F-F94F-B983-951BBD043A21}" presName="root2" presStyleCnt="0"/>
      <dgm:spPr/>
    </dgm:pt>
    <dgm:pt modelId="{5C1219F6-496A-1844-84A5-9CE56FAFE0B9}" type="pres">
      <dgm:prSet presAssocID="{479B60E3-827F-F94F-B983-951BBD043A21}" presName="LevelTwoTextNode" presStyleLbl="node2" presStyleIdx="0" presStyleCnt="2" custLinFactNeighborY="-36546">
        <dgm:presLayoutVars>
          <dgm:chPref val="3"/>
        </dgm:presLayoutVars>
      </dgm:prSet>
      <dgm:spPr/>
    </dgm:pt>
    <dgm:pt modelId="{BEC083CC-36CB-3148-AF82-DC8F94E6D08E}" type="pres">
      <dgm:prSet presAssocID="{479B60E3-827F-F94F-B983-951BBD043A21}" presName="level3hierChild" presStyleCnt="0"/>
      <dgm:spPr/>
    </dgm:pt>
    <dgm:pt modelId="{2CA599F4-E288-7C4D-9790-2485AFAD28C8}" type="pres">
      <dgm:prSet presAssocID="{BEAA5006-2BD4-3B41-B9E7-26A3570D288E}" presName="conn2-1" presStyleLbl="parChTrans1D3" presStyleIdx="0" presStyleCnt="5"/>
      <dgm:spPr/>
    </dgm:pt>
    <dgm:pt modelId="{1EB68CE6-4029-2B4B-8976-BF871E68819A}" type="pres">
      <dgm:prSet presAssocID="{BEAA5006-2BD4-3B41-B9E7-26A3570D288E}" presName="connTx" presStyleLbl="parChTrans1D3" presStyleIdx="0" presStyleCnt="5"/>
      <dgm:spPr/>
    </dgm:pt>
    <dgm:pt modelId="{1768FAAD-079D-B746-922D-99AC43363CDF}" type="pres">
      <dgm:prSet presAssocID="{79BB233C-F5BA-0146-9F13-38F4DEB8FE1F}" presName="root2" presStyleCnt="0"/>
      <dgm:spPr/>
    </dgm:pt>
    <dgm:pt modelId="{7B62ACAB-F1E2-7741-ACF6-9B412937CE77}" type="pres">
      <dgm:prSet presAssocID="{79BB233C-F5BA-0146-9F13-38F4DEB8FE1F}" presName="LevelTwoTextNode" presStyleLbl="node3" presStyleIdx="0" presStyleCnt="5" custScaleX="131560" custScaleY="58403">
        <dgm:presLayoutVars>
          <dgm:chPref val="3"/>
        </dgm:presLayoutVars>
      </dgm:prSet>
      <dgm:spPr/>
    </dgm:pt>
    <dgm:pt modelId="{3CD34C62-17D6-494E-9377-2A74F7C39034}" type="pres">
      <dgm:prSet presAssocID="{79BB233C-F5BA-0146-9F13-38F4DEB8FE1F}" presName="level3hierChild" presStyleCnt="0"/>
      <dgm:spPr/>
    </dgm:pt>
    <dgm:pt modelId="{1A5B9BEC-9E08-9A48-B5D2-534F306FD97E}" type="pres">
      <dgm:prSet presAssocID="{50258090-5787-1249-A918-5A99051D0534}" presName="conn2-1" presStyleLbl="parChTrans1D3" presStyleIdx="1" presStyleCnt="5"/>
      <dgm:spPr/>
    </dgm:pt>
    <dgm:pt modelId="{18F912AC-D53F-464E-9FE4-31F0AE408EE3}" type="pres">
      <dgm:prSet presAssocID="{50258090-5787-1249-A918-5A99051D0534}" presName="connTx" presStyleLbl="parChTrans1D3" presStyleIdx="1" presStyleCnt="5"/>
      <dgm:spPr/>
    </dgm:pt>
    <dgm:pt modelId="{8D9696EC-822C-3E43-B4B6-D860AB1A56E7}" type="pres">
      <dgm:prSet presAssocID="{FFBBD5B8-7DE5-6B43-AC97-5CD2D06A29ED}" presName="root2" presStyleCnt="0"/>
      <dgm:spPr/>
    </dgm:pt>
    <dgm:pt modelId="{C83B2335-1F22-474C-A375-B804A15FC96B}" type="pres">
      <dgm:prSet presAssocID="{FFBBD5B8-7DE5-6B43-AC97-5CD2D06A29ED}" presName="LevelTwoTextNode" presStyleLbl="node3" presStyleIdx="1" presStyleCnt="5" custScaleX="130398" custScaleY="50127">
        <dgm:presLayoutVars>
          <dgm:chPref val="3"/>
        </dgm:presLayoutVars>
      </dgm:prSet>
      <dgm:spPr/>
    </dgm:pt>
    <dgm:pt modelId="{9B2B2664-B455-114E-A1AA-DD645E08E79A}" type="pres">
      <dgm:prSet presAssocID="{FFBBD5B8-7DE5-6B43-AC97-5CD2D06A29ED}" presName="level3hierChild" presStyleCnt="0"/>
      <dgm:spPr/>
    </dgm:pt>
    <dgm:pt modelId="{3C5D3986-1D47-2B40-B8EE-EB22CD4D3E53}" type="pres">
      <dgm:prSet presAssocID="{B80EDDBB-1AC5-0C4E-8FBC-A365304D40C9}" presName="conn2-1" presStyleLbl="parChTrans1D3" presStyleIdx="2" presStyleCnt="5"/>
      <dgm:spPr/>
    </dgm:pt>
    <dgm:pt modelId="{2ADBD85A-14BE-4044-B5BB-661474F5061D}" type="pres">
      <dgm:prSet presAssocID="{B80EDDBB-1AC5-0C4E-8FBC-A365304D40C9}" presName="connTx" presStyleLbl="parChTrans1D3" presStyleIdx="2" presStyleCnt="5"/>
      <dgm:spPr/>
    </dgm:pt>
    <dgm:pt modelId="{75BEDA98-1CF0-F643-8CE3-92B60642A432}" type="pres">
      <dgm:prSet presAssocID="{78DB5CD3-592E-1D49-99DF-0B33EFE45E8A}" presName="root2" presStyleCnt="0"/>
      <dgm:spPr/>
    </dgm:pt>
    <dgm:pt modelId="{9DED76BE-28C0-9A41-AF54-35FC66CF9495}" type="pres">
      <dgm:prSet presAssocID="{78DB5CD3-592E-1D49-99DF-0B33EFE45E8A}" presName="LevelTwoTextNode" presStyleLbl="node3" presStyleIdx="2" presStyleCnt="5" custScaleX="130093" custScaleY="36702">
        <dgm:presLayoutVars>
          <dgm:chPref val="3"/>
        </dgm:presLayoutVars>
      </dgm:prSet>
      <dgm:spPr/>
    </dgm:pt>
    <dgm:pt modelId="{8BE5D3C0-186A-F840-B0BF-5E79EC76501F}" type="pres">
      <dgm:prSet presAssocID="{78DB5CD3-592E-1D49-99DF-0B33EFE45E8A}" presName="level3hierChild" presStyleCnt="0"/>
      <dgm:spPr/>
    </dgm:pt>
    <dgm:pt modelId="{B0DB3B11-C840-2A4F-8248-8605EE5EDFCF}" type="pres">
      <dgm:prSet presAssocID="{97057545-8637-D94E-8F96-5C2C9766033E}" presName="conn2-1" presStyleLbl="parChTrans1D2" presStyleIdx="1" presStyleCnt="2"/>
      <dgm:spPr/>
    </dgm:pt>
    <dgm:pt modelId="{A6DF7DCE-084F-9342-81D1-6B99D7346808}" type="pres">
      <dgm:prSet presAssocID="{97057545-8637-D94E-8F96-5C2C9766033E}" presName="connTx" presStyleLbl="parChTrans1D2" presStyleIdx="1" presStyleCnt="2"/>
      <dgm:spPr/>
    </dgm:pt>
    <dgm:pt modelId="{092CE5F1-1574-084B-BCE0-F90AC668493A}" type="pres">
      <dgm:prSet presAssocID="{13E04F30-3F80-DC48-A625-54888C135042}" presName="root2" presStyleCnt="0"/>
      <dgm:spPr/>
    </dgm:pt>
    <dgm:pt modelId="{49555EC9-D839-9E46-B103-AA8706302EBD}" type="pres">
      <dgm:prSet presAssocID="{13E04F30-3F80-DC48-A625-54888C135042}" presName="LevelTwoTextNode" presStyleLbl="node2" presStyleIdx="1" presStyleCnt="2" custScaleX="140119" custScaleY="162182" custLinFactNeighborX="1381" custLinFactNeighborY="31180">
        <dgm:presLayoutVars>
          <dgm:chPref val="3"/>
        </dgm:presLayoutVars>
      </dgm:prSet>
      <dgm:spPr/>
    </dgm:pt>
    <dgm:pt modelId="{8D2D1F43-1847-E64E-A608-9A43F806530E}" type="pres">
      <dgm:prSet presAssocID="{13E04F30-3F80-DC48-A625-54888C135042}" presName="level3hierChild" presStyleCnt="0"/>
      <dgm:spPr/>
    </dgm:pt>
    <dgm:pt modelId="{22B83F4C-A323-1648-96EA-FF241B0CEB3F}" type="pres">
      <dgm:prSet presAssocID="{B82E9902-9B2F-ED41-8EA8-1D26022D1F5A}" presName="conn2-1" presStyleLbl="parChTrans1D3" presStyleIdx="3" presStyleCnt="5"/>
      <dgm:spPr/>
    </dgm:pt>
    <dgm:pt modelId="{50533903-63F7-844D-8984-128A9264936B}" type="pres">
      <dgm:prSet presAssocID="{B82E9902-9B2F-ED41-8EA8-1D26022D1F5A}" presName="connTx" presStyleLbl="parChTrans1D3" presStyleIdx="3" presStyleCnt="5"/>
      <dgm:spPr/>
    </dgm:pt>
    <dgm:pt modelId="{35FCABA1-68C8-2047-AE3B-ABA926EDFDFA}" type="pres">
      <dgm:prSet presAssocID="{9A382D58-7452-5A43-80C8-FFD55C0D04FE}" presName="root2" presStyleCnt="0"/>
      <dgm:spPr/>
    </dgm:pt>
    <dgm:pt modelId="{A9C66ECB-6903-4D41-9875-8DC7C93ACCD5}" type="pres">
      <dgm:prSet presAssocID="{9A382D58-7452-5A43-80C8-FFD55C0D04FE}" presName="LevelTwoTextNode" presStyleLbl="node3" presStyleIdx="3" presStyleCnt="5" custScaleY="35937" custLinFactNeighborX="2340" custLinFactNeighborY="24438">
        <dgm:presLayoutVars>
          <dgm:chPref val="3"/>
        </dgm:presLayoutVars>
      </dgm:prSet>
      <dgm:spPr/>
    </dgm:pt>
    <dgm:pt modelId="{F8CC5B6D-EEE4-AA41-BF3B-08030FAB72F6}" type="pres">
      <dgm:prSet presAssocID="{9A382D58-7452-5A43-80C8-FFD55C0D04FE}" presName="level3hierChild" presStyleCnt="0"/>
      <dgm:spPr/>
    </dgm:pt>
    <dgm:pt modelId="{FDC03FD4-D537-F94C-998D-CAF7B20D1CDD}" type="pres">
      <dgm:prSet presAssocID="{900E5983-EDC4-FF4E-A287-A6E99917D18E}" presName="conn2-1" presStyleLbl="parChTrans1D3" presStyleIdx="4" presStyleCnt="5"/>
      <dgm:spPr/>
    </dgm:pt>
    <dgm:pt modelId="{869E98EE-2C76-8343-A7CB-DE86A2EB526C}" type="pres">
      <dgm:prSet presAssocID="{900E5983-EDC4-FF4E-A287-A6E99917D18E}" presName="connTx" presStyleLbl="parChTrans1D3" presStyleIdx="4" presStyleCnt="5"/>
      <dgm:spPr/>
    </dgm:pt>
    <dgm:pt modelId="{016B5F20-D209-6946-BE46-5AB5678455BE}" type="pres">
      <dgm:prSet presAssocID="{8CE16DBF-EB6A-3E4D-9337-E1CC14B4413F}" presName="root2" presStyleCnt="0"/>
      <dgm:spPr/>
    </dgm:pt>
    <dgm:pt modelId="{20E41163-F3D5-B442-93DB-3EB4E51788C1}" type="pres">
      <dgm:prSet presAssocID="{8CE16DBF-EB6A-3E4D-9337-E1CC14B4413F}" presName="LevelTwoTextNode" presStyleLbl="node3" presStyleIdx="4" presStyleCnt="5" custScaleY="112381" custLinFactNeighborX="2340" custLinFactNeighborY="28652">
        <dgm:presLayoutVars>
          <dgm:chPref val="3"/>
        </dgm:presLayoutVars>
      </dgm:prSet>
      <dgm:spPr/>
    </dgm:pt>
    <dgm:pt modelId="{D2BF1E4D-7967-C54A-A34B-41ED926D9E24}" type="pres">
      <dgm:prSet presAssocID="{8CE16DBF-EB6A-3E4D-9337-E1CC14B4413F}" presName="level3hierChild" presStyleCnt="0"/>
      <dgm:spPr/>
    </dgm:pt>
  </dgm:ptLst>
  <dgm:cxnLst>
    <dgm:cxn modelId="{3825CB07-8F77-1846-B68A-E0EFD01C9064}" srcId="{479B60E3-827F-F94F-B983-951BBD043A21}" destId="{78DB5CD3-592E-1D49-99DF-0B33EFE45E8A}" srcOrd="2" destOrd="0" parTransId="{B80EDDBB-1AC5-0C4E-8FBC-A365304D40C9}" sibTransId="{BEC6CAB0-D14C-C74E-B52E-0621129E77BC}"/>
    <dgm:cxn modelId="{36FA1609-F0B2-654B-A5A9-EE503045D388}" type="presOf" srcId="{B58BEC0D-8420-FD43-B01C-8FFE51941664}" destId="{65B25361-BD6A-DD44-9D5D-0C98BD3DF4B7}" srcOrd="0" destOrd="0" presId="urn:microsoft.com/office/officeart/2005/8/layout/hierarchy2"/>
    <dgm:cxn modelId="{711C7A17-18F0-BF49-A8C9-54B19D37CF27}" type="presOf" srcId="{BEAA5006-2BD4-3B41-B9E7-26A3570D288E}" destId="{2CA599F4-E288-7C4D-9790-2485AFAD28C8}" srcOrd="0" destOrd="0" presId="urn:microsoft.com/office/officeart/2005/8/layout/hierarchy2"/>
    <dgm:cxn modelId="{BDDC191C-2E6C-5D44-9586-096D75E28D20}" srcId="{479B60E3-827F-F94F-B983-951BBD043A21}" destId="{79BB233C-F5BA-0146-9F13-38F4DEB8FE1F}" srcOrd="0" destOrd="0" parTransId="{BEAA5006-2BD4-3B41-B9E7-26A3570D288E}" sibTransId="{353614D7-77C7-654A-8603-EDCAD7F44FED}"/>
    <dgm:cxn modelId="{E4843329-EAA5-3E45-9614-4B3D9F8031A5}" type="presOf" srcId="{78DB5CD3-592E-1D49-99DF-0B33EFE45E8A}" destId="{9DED76BE-28C0-9A41-AF54-35FC66CF9495}" srcOrd="0" destOrd="0" presId="urn:microsoft.com/office/officeart/2005/8/layout/hierarchy2"/>
    <dgm:cxn modelId="{B923AC33-A044-2A49-8153-9852201FEAD0}" srcId="{ACEED4FB-B768-5C4B-8C33-0FAF128D03A2}" destId="{479B60E3-827F-F94F-B983-951BBD043A21}" srcOrd="0" destOrd="0" parTransId="{B58BEC0D-8420-FD43-B01C-8FFE51941664}" sibTransId="{40B8477D-0648-514A-84A1-20B7A6C6B2FE}"/>
    <dgm:cxn modelId="{5A1B105E-E62C-5D4D-A78E-821B6AAA2166}" srcId="{479B60E3-827F-F94F-B983-951BBD043A21}" destId="{FFBBD5B8-7DE5-6B43-AC97-5CD2D06A29ED}" srcOrd="1" destOrd="0" parTransId="{50258090-5787-1249-A918-5A99051D0534}" sibTransId="{34BEBAF5-1555-F449-90E1-A82A3D7325D9}"/>
    <dgm:cxn modelId="{CD147B4A-595E-944A-A158-2EE788BF69DC}" type="presOf" srcId="{900E5983-EDC4-FF4E-A287-A6E99917D18E}" destId="{FDC03FD4-D537-F94C-998D-CAF7B20D1CDD}" srcOrd="0" destOrd="0" presId="urn:microsoft.com/office/officeart/2005/8/layout/hierarchy2"/>
    <dgm:cxn modelId="{1EEDCF6D-FAE1-4B4E-A0FB-C5E7B74818AF}" type="presOf" srcId="{900E5983-EDC4-FF4E-A287-A6E99917D18E}" destId="{869E98EE-2C76-8343-A7CB-DE86A2EB526C}" srcOrd="1" destOrd="0" presId="urn:microsoft.com/office/officeart/2005/8/layout/hierarchy2"/>
    <dgm:cxn modelId="{86698C57-6381-D543-9F15-7420FC5659D6}" type="presOf" srcId="{B80EDDBB-1AC5-0C4E-8FBC-A365304D40C9}" destId="{3C5D3986-1D47-2B40-B8EE-EB22CD4D3E53}" srcOrd="0" destOrd="0" presId="urn:microsoft.com/office/officeart/2005/8/layout/hierarchy2"/>
    <dgm:cxn modelId="{84968589-5775-3C40-B88A-800E6C788FA2}" type="presOf" srcId="{479B60E3-827F-F94F-B983-951BBD043A21}" destId="{5C1219F6-496A-1844-84A5-9CE56FAFE0B9}" srcOrd="0" destOrd="0" presId="urn:microsoft.com/office/officeart/2005/8/layout/hierarchy2"/>
    <dgm:cxn modelId="{BDCD8D8F-F97F-F340-9559-DA83E3B11193}" type="presOf" srcId="{ACEED4FB-B768-5C4B-8C33-0FAF128D03A2}" destId="{88B7D750-D704-0742-9467-4B99F87D1270}" srcOrd="0" destOrd="0" presId="urn:microsoft.com/office/officeart/2005/8/layout/hierarchy2"/>
    <dgm:cxn modelId="{86E92D94-7C8E-6841-A34D-28DD1ED474AA}" type="presOf" srcId="{79BB233C-F5BA-0146-9F13-38F4DEB8FE1F}" destId="{7B62ACAB-F1E2-7741-ACF6-9B412937CE77}" srcOrd="0" destOrd="0" presId="urn:microsoft.com/office/officeart/2005/8/layout/hierarchy2"/>
    <dgm:cxn modelId="{40D2B599-2637-394A-8359-69435E5523FA}" type="presOf" srcId="{BEAA5006-2BD4-3B41-B9E7-26A3570D288E}" destId="{1EB68CE6-4029-2B4B-8976-BF871E68819A}" srcOrd="1" destOrd="0" presId="urn:microsoft.com/office/officeart/2005/8/layout/hierarchy2"/>
    <dgm:cxn modelId="{B59274A0-C0F4-2E4E-AEE8-2787443B7371}" type="presOf" srcId="{FFBBD5B8-7DE5-6B43-AC97-5CD2D06A29ED}" destId="{C83B2335-1F22-474C-A375-B804A15FC96B}" srcOrd="0" destOrd="0" presId="urn:microsoft.com/office/officeart/2005/8/layout/hierarchy2"/>
    <dgm:cxn modelId="{338D8FA8-0DA1-F74B-9F7E-C476895B3332}" type="presOf" srcId="{DDDB7BA1-0779-9542-AD86-1239E27848B3}" destId="{A1DC8F87-71B0-BC44-BF96-8C442471CF3A}" srcOrd="0" destOrd="0" presId="urn:microsoft.com/office/officeart/2005/8/layout/hierarchy2"/>
    <dgm:cxn modelId="{3AFE03AB-7DFC-3844-BD1D-9CA20E1A06E1}" srcId="{DDDB7BA1-0779-9542-AD86-1239E27848B3}" destId="{ACEED4FB-B768-5C4B-8C33-0FAF128D03A2}" srcOrd="0" destOrd="0" parTransId="{37B5F12E-6F68-374B-91BD-3738C4ACC769}" sibTransId="{B8467EC0-9D2A-5746-BEEE-A849F4B3FD61}"/>
    <dgm:cxn modelId="{66D4BAB0-AE0B-354B-9F53-989FBA22B1CA}" type="presOf" srcId="{8CE16DBF-EB6A-3E4D-9337-E1CC14B4413F}" destId="{20E41163-F3D5-B442-93DB-3EB4E51788C1}" srcOrd="0" destOrd="0" presId="urn:microsoft.com/office/officeart/2005/8/layout/hierarchy2"/>
    <dgm:cxn modelId="{63C6BDB3-8896-7A4C-9E91-9620D76D87FE}" srcId="{13E04F30-3F80-DC48-A625-54888C135042}" destId="{9A382D58-7452-5A43-80C8-FFD55C0D04FE}" srcOrd="0" destOrd="0" parTransId="{B82E9902-9B2F-ED41-8EA8-1D26022D1F5A}" sibTransId="{91F698EF-6AE7-DF47-AA19-E4542B9B5A07}"/>
    <dgm:cxn modelId="{F5BA76B8-20DA-3341-9435-3818C0820CE8}" type="presOf" srcId="{B58BEC0D-8420-FD43-B01C-8FFE51941664}" destId="{81C65C78-49A5-DC47-B439-B39DD32709F8}" srcOrd="1" destOrd="0" presId="urn:microsoft.com/office/officeart/2005/8/layout/hierarchy2"/>
    <dgm:cxn modelId="{EF6DAAB9-8EBE-E241-8290-4284C9CD13CA}" srcId="{13E04F30-3F80-DC48-A625-54888C135042}" destId="{8CE16DBF-EB6A-3E4D-9337-E1CC14B4413F}" srcOrd="1" destOrd="0" parTransId="{900E5983-EDC4-FF4E-A287-A6E99917D18E}" sibTransId="{A20C7ED6-3A12-1543-87B3-3E50B257557D}"/>
    <dgm:cxn modelId="{683E3BBD-EA6B-624B-B491-946D16CCA29F}" type="presOf" srcId="{50258090-5787-1249-A918-5A99051D0534}" destId="{18F912AC-D53F-464E-9FE4-31F0AE408EE3}" srcOrd="1" destOrd="0" presId="urn:microsoft.com/office/officeart/2005/8/layout/hierarchy2"/>
    <dgm:cxn modelId="{BA7F57C2-DCF8-4348-97EC-47BE4908F7CC}" type="presOf" srcId="{13E04F30-3F80-DC48-A625-54888C135042}" destId="{49555EC9-D839-9E46-B103-AA8706302EBD}" srcOrd="0" destOrd="0" presId="urn:microsoft.com/office/officeart/2005/8/layout/hierarchy2"/>
    <dgm:cxn modelId="{0B74C8D1-C6D0-6448-9CB7-53A32220BB9B}" type="presOf" srcId="{9A382D58-7452-5A43-80C8-FFD55C0D04FE}" destId="{A9C66ECB-6903-4D41-9875-8DC7C93ACCD5}" srcOrd="0" destOrd="0" presId="urn:microsoft.com/office/officeart/2005/8/layout/hierarchy2"/>
    <dgm:cxn modelId="{8C050AD6-0109-FF4B-B36A-11F22A5FD52D}" type="presOf" srcId="{97057545-8637-D94E-8F96-5C2C9766033E}" destId="{A6DF7DCE-084F-9342-81D1-6B99D7346808}" srcOrd="1" destOrd="0" presId="urn:microsoft.com/office/officeart/2005/8/layout/hierarchy2"/>
    <dgm:cxn modelId="{2127F2DB-7115-254B-B03A-5E0235B02484}" srcId="{ACEED4FB-B768-5C4B-8C33-0FAF128D03A2}" destId="{13E04F30-3F80-DC48-A625-54888C135042}" srcOrd="1" destOrd="0" parTransId="{97057545-8637-D94E-8F96-5C2C9766033E}" sibTransId="{5F3C8C08-6DDD-6346-82CE-68CF750C4388}"/>
    <dgm:cxn modelId="{2A030DE4-2880-FD43-941C-A05B60B800AE}" type="presOf" srcId="{B80EDDBB-1AC5-0C4E-8FBC-A365304D40C9}" destId="{2ADBD85A-14BE-4044-B5BB-661474F5061D}" srcOrd="1" destOrd="0" presId="urn:microsoft.com/office/officeart/2005/8/layout/hierarchy2"/>
    <dgm:cxn modelId="{71A081E5-C872-0D4A-BCDF-C491E2EEFE84}" type="presOf" srcId="{B82E9902-9B2F-ED41-8EA8-1D26022D1F5A}" destId="{50533903-63F7-844D-8984-128A9264936B}" srcOrd="1" destOrd="0" presId="urn:microsoft.com/office/officeart/2005/8/layout/hierarchy2"/>
    <dgm:cxn modelId="{CFADE0E6-7319-D049-B36D-EE06419936FC}" type="presOf" srcId="{50258090-5787-1249-A918-5A99051D0534}" destId="{1A5B9BEC-9E08-9A48-B5D2-534F306FD97E}" srcOrd="0" destOrd="0" presId="urn:microsoft.com/office/officeart/2005/8/layout/hierarchy2"/>
    <dgm:cxn modelId="{371FAFF0-0404-8D4B-8588-AC37CD6291E8}" type="presOf" srcId="{B82E9902-9B2F-ED41-8EA8-1D26022D1F5A}" destId="{22B83F4C-A323-1648-96EA-FF241B0CEB3F}" srcOrd="0" destOrd="0" presId="urn:microsoft.com/office/officeart/2005/8/layout/hierarchy2"/>
    <dgm:cxn modelId="{971038F7-7D1C-6B4C-9E42-2E6653FEBB1B}" type="presOf" srcId="{97057545-8637-D94E-8F96-5C2C9766033E}" destId="{B0DB3B11-C840-2A4F-8248-8605EE5EDFCF}" srcOrd="0" destOrd="0" presId="urn:microsoft.com/office/officeart/2005/8/layout/hierarchy2"/>
    <dgm:cxn modelId="{8D81DEA6-C0F6-E34A-924D-2F59C30686CC}" type="presParOf" srcId="{A1DC8F87-71B0-BC44-BF96-8C442471CF3A}" destId="{78BAA4C2-D033-004A-8B2D-1612D33A0077}" srcOrd="0" destOrd="0" presId="urn:microsoft.com/office/officeart/2005/8/layout/hierarchy2"/>
    <dgm:cxn modelId="{2DF3E7BD-D697-AC40-9448-28DC1652B75D}" type="presParOf" srcId="{78BAA4C2-D033-004A-8B2D-1612D33A0077}" destId="{88B7D750-D704-0742-9467-4B99F87D1270}" srcOrd="0" destOrd="0" presId="urn:microsoft.com/office/officeart/2005/8/layout/hierarchy2"/>
    <dgm:cxn modelId="{73F6AEFA-C49C-9C4C-AB29-6866CEBA7A72}" type="presParOf" srcId="{78BAA4C2-D033-004A-8B2D-1612D33A0077}" destId="{555B800D-AD69-F840-BAE0-6ADF774281DC}" srcOrd="1" destOrd="0" presId="urn:microsoft.com/office/officeart/2005/8/layout/hierarchy2"/>
    <dgm:cxn modelId="{067BC280-7DCA-2F44-89D5-4799B70CA3A6}" type="presParOf" srcId="{555B800D-AD69-F840-BAE0-6ADF774281DC}" destId="{65B25361-BD6A-DD44-9D5D-0C98BD3DF4B7}" srcOrd="0" destOrd="0" presId="urn:microsoft.com/office/officeart/2005/8/layout/hierarchy2"/>
    <dgm:cxn modelId="{61024685-9090-3244-8AD5-FCCC26001131}" type="presParOf" srcId="{65B25361-BD6A-DD44-9D5D-0C98BD3DF4B7}" destId="{81C65C78-49A5-DC47-B439-B39DD32709F8}" srcOrd="0" destOrd="0" presId="urn:microsoft.com/office/officeart/2005/8/layout/hierarchy2"/>
    <dgm:cxn modelId="{FCB13119-140C-FD40-8192-B3E3245D9714}" type="presParOf" srcId="{555B800D-AD69-F840-BAE0-6ADF774281DC}" destId="{0AD1807E-44FF-584C-89D1-0DCE05A04ED2}" srcOrd="1" destOrd="0" presId="urn:microsoft.com/office/officeart/2005/8/layout/hierarchy2"/>
    <dgm:cxn modelId="{FE43BA23-AA7E-E44E-AEA0-BFF497B37646}" type="presParOf" srcId="{0AD1807E-44FF-584C-89D1-0DCE05A04ED2}" destId="{5C1219F6-496A-1844-84A5-9CE56FAFE0B9}" srcOrd="0" destOrd="0" presId="urn:microsoft.com/office/officeart/2005/8/layout/hierarchy2"/>
    <dgm:cxn modelId="{EF04A063-FC45-9F43-94F7-79BEB7D35BB6}" type="presParOf" srcId="{0AD1807E-44FF-584C-89D1-0DCE05A04ED2}" destId="{BEC083CC-36CB-3148-AF82-DC8F94E6D08E}" srcOrd="1" destOrd="0" presId="urn:microsoft.com/office/officeart/2005/8/layout/hierarchy2"/>
    <dgm:cxn modelId="{76788271-5DCA-1246-BC20-51424DCFAD47}" type="presParOf" srcId="{BEC083CC-36CB-3148-AF82-DC8F94E6D08E}" destId="{2CA599F4-E288-7C4D-9790-2485AFAD28C8}" srcOrd="0" destOrd="0" presId="urn:microsoft.com/office/officeart/2005/8/layout/hierarchy2"/>
    <dgm:cxn modelId="{FCEDF011-CC87-CC4E-BEAE-BCAC0E403F70}" type="presParOf" srcId="{2CA599F4-E288-7C4D-9790-2485AFAD28C8}" destId="{1EB68CE6-4029-2B4B-8976-BF871E68819A}" srcOrd="0" destOrd="0" presId="urn:microsoft.com/office/officeart/2005/8/layout/hierarchy2"/>
    <dgm:cxn modelId="{C96F7715-5923-7642-AF23-13B4CE4104CA}" type="presParOf" srcId="{BEC083CC-36CB-3148-AF82-DC8F94E6D08E}" destId="{1768FAAD-079D-B746-922D-99AC43363CDF}" srcOrd="1" destOrd="0" presId="urn:microsoft.com/office/officeart/2005/8/layout/hierarchy2"/>
    <dgm:cxn modelId="{9499C472-7461-7249-B22F-1FE639D01D0F}" type="presParOf" srcId="{1768FAAD-079D-B746-922D-99AC43363CDF}" destId="{7B62ACAB-F1E2-7741-ACF6-9B412937CE77}" srcOrd="0" destOrd="0" presId="urn:microsoft.com/office/officeart/2005/8/layout/hierarchy2"/>
    <dgm:cxn modelId="{70124203-E470-534C-91C4-4E4B905868E1}" type="presParOf" srcId="{1768FAAD-079D-B746-922D-99AC43363CDF}" destId="{3CD34C62-17D6-494E-9377-2A74F7C39034}" srcOrd="1" destOrd="0" presId="urn:microsoft.com/office/officeart/2005/8/layout/hierarchy2"/>
    <dgm:cxn modelId="{25745232-6768-B740-9746-33854FB3F3F4}" type="presParOf" srcId="{BEC083CC-36CB-3148-AF82-DC8F94E6D08E}" destId="{1A5B9BEC-9E08-9A48-B5D2-534F306FD97E}" srcOrd="2" destOrd="0" presId="urn:microsoft.com/office/officeart/2005/8/layout/hierarchy2"/>
    <dgm:cxn modelId="{9C19284A-B640-6442-9457-C81F4900B0F9}" type="presParOf" srcId="{1A5B9BEC-9E08-9A48-B5D2-534F306FD97E}" destId="{18F912AC-D53F-464E-9FE4-31F0AE408EE3}" srcOrd="0" destOrd="0" presId="urn:microsoft.com/office/officeart/2005/8/layout/hierarchy2"/>
    <dgm:cxn modelId="{B0056FA5-A64E-624B-A22D-35F108747BEF}" type="presParOf" srcId="{BEC083CC-36CB-3148-AF82-DC8F94E6D08E}" destId="{8D9696EC-822C-3E43-B4B6-D860AB1A56E7}" srcOrd="3" destOrd="0" presId="urn:microsoft.com/office/officeart/2005/8/layout/hierarchy2"/>
    <dgm:cxn modelId="{C0DBBACA-7256-8547-A820-EB776CB4A142}" type="presParOf" srcId="{8D9696EC-822C-3E43-B4B6-D860AB1A56E7}" destId="{C83B2335-1F22-474C-A375-B804A15FC96B}" srcOrd="0" destOrd="0" presId="urn:microsoft.com/office/officeart/2005/8/layout/hierarchy2"/>
    <dgm:cxn modelId="{EB34F9D9-54FE-9C4B-896D-01BE0B1A6D48}" type="presParOf" srcId="{8D9696EC-822C-3E43-B4B6-D860AB1A56E7}" destId="{9B2B2664-B455-114E-A1AA-DD645E08E79A}" srcOrd="1" destOrd="0" presId="urn:microsoft.com/office/officeart/2005/8/layout/hierarchy2"/>
    <dgm:cxn modelId="{A74F3BCF-4500-804E-B849-BB7BC01E7454}" type="presParOf" srcId="{BEC083CC-36CB-3148-AF82-DC8F94E6D08E}" destId="{3C5D3986-1D47-2B40-B8EE-EB22CD4D3E53}" srcOrd="4" destOrd="0" presId="urn:microsoft.com/office/officeart/2005/8/layout/hierarchy2"/>
    <dgm:cxn modelId="{49CFDAAE-BA05-4A49-A287-3D92AD6E6B45}" type="presParOf" srcId="{3C5D3986-1D47-2B40-B8EE-EB22CD4D3E53}" destId="{2ADBD85A-14BE-4044-B5BB-661474F5061D}" srcOrd="0" destOrd="0" presId="urn:microsoft.com/office/officeart/2005/8/layout/hierarchy2"/>
    <dgm:cxn modelId="{CFFD79CE-EFA3-384C-AD07-451E1621113F}" type="presParOf" srcId="{BEC083CC-36CB-3148-AF82-DC8F94E6D08E}" destId="{75BEDA98-1CF0-F643-8CE3-92B60642A432}" srcOrd="5" destOrd="0" presId="urn:microsoft.com/office/officeart/2005/8/layout/hierarchy2"/>
    <dgm:cxn modelId="{529966B6-6557-1043-80C2-5D7BC59A4CCE}" type="presParOf" srcId="{75BEDA98-1CF0-F643-8CE3-92B60642A432}" destId="{9DED76BE-28C0-9A41-AF54-35FC66CF9495}" srcOrd="0" destOrd="0" presId="urn:microsoft.com/office/officeart/2005/8/layout/hierarchy2"/>
    <dgm:cxn modelId="{0C6B85A3-29C2-E84B-8822-E5C917F79B2F}" type="presParOf" srcId="{75BEDA98-1CF0-F643-8CE3-92B60642A432}" destId="{8BE5D3C0-186A-F840-B0BF-5E79EC76501F}" srcOrd="1" destOrd="0" presId="urn:microsoft.com/office/officeart/2005/8/layout/hierarchy2"/>
    <dgm:cxn modelId="{F9E953FC-CC57-2A42-8C0D-D1455E09DDE5}" type="presParOf" srcId="{555B800D-AD69-F840-BAE0-6ADF774281DC}" destId="{B0DB3B11-C840-2A4F-8248-8605EE5EDFCF}" srcOrd="2" destOrd="0" presId="urn:microsoft.com/office/officeart/2005/8/layout/hierarchy2"/>
    <dgm:cxn modelId="{EDED4FB8-F83F-344B-ADFE-C646CD72AE16}" type="presParOf" srcId="{B0DB3B11-C840-2A4F-8248-8605EE5EDFCF}" destId="{A6DF7DCE-084F-9342-81D1-6B99D7346808}" srcOrd="0" destOrd="0" presId="urn:microsoft.com/office/officeart/2005/8/layout/hierarchy2"/>
    <dgm:cxn modelId="{90F9FA61-AAA8-E648-98CC-DFC656166402}" type="presParOf" srcId="{555B800D-AD69-F840-BAE0-6ADF774281DC}" destId="{092CE5F1-1574-084B-BCE0-F90AC668493A}" srcOrd="3" destOrd="0" presId="urn:microsoft.com/office/officeart/2005/8/layout/hierarchy2"/>
    <dgm:cxn modelId="{A7C43CD8-7BD9-E54A-B649-5B806ADF8E13}" type="presParOf" srcId="{092CE5F1-1574-084B-BCE0-F90AC668493A}" destId="{49555EC9-D839-9E46-B103-AA8706302EBD}" srcOrd="0" destOrd="0" presId="urn:microsoft.com/office/officeart/2005/8/layout/hierarchy2"/>
    <dgm:cxn modelId="{BA05E7A4-6091-CD4A-A049-C7CE1FB2316A}" type="presParOf" srcId="{092CE5F1-1574-084B-BCE0-F90AC668493A}" destId="{8D2D1F43-1847-E64E-A608-9A43F806530E}" srcOrd="1" destOrd="0" presId="urn:microsoft.com/office/officeart/2005/8/layout/hierarchy2"/>
    <dgm:cxn modelId="{D6ED7894-5BE8-4940-B7CE-86B9D7C3A518}" type="presParOf" srcId="{8D2D1F43-1847-E64E-A608-9A43F806530E}" destId="{22B83F4C-A323-1648-96EA-FF241B0CEB3F}" srcOrd="0" destOrd="0" presId="urn:microsoft.com/office/officeart/2005/8/layout/hierarchy2"/>
    <dgm:cxn modelId="{EA4B1E02-CC9F-2D4D-94E0-A9E2BA83700D}" type="presParOf" srcId="{22B83F4C-A323-1648-96EA-FF241B0CEB3F}" destId="{50533903-63F7-844D-8984-128A9264936B}" srcOrd="0" destOrd="0" presId="urn:microsoft.com/office/officeart/2005/8/layout/hierarchy2"/>
    <dgm:cxn modelId="{D8EA808A-0390-CA46-926E-3D08BDD8E8B4}" type="presParOf" srcId="{8D2D1F43-1847-E64E-A608-9A43F806530E}" destId="{35FCABA1-68C8-2047-AE3B-ABA926EDFDFA}" srcOrd="1" destOrd="0" presId="urn:microsoft.com/office/officeart/2005/8/layout/hierarchy2"/>
    <dgm:cxn modelId="{E55008A4-8450-1E45-A828-7D611870FA88}" type="presParOf" srcId="{35FCABA1-68C8-2047-AE3B-ABA926EDFDFA}" destId="{A9C66ECB-6903-4D41-9875-8DC7C93ACCD5}" srcOrd="0" destOrd="0" presId="urn:microsoft.com/office/officeart/2005/8/layout/hierarchy2"/>
    <dgm:cxn modelId="{876D605F-A7E0-904C-9F94-09B56CBBBADF}" type="presParOf" srcId="{35FCABA1-68C8-2047-AE3B-ABA926EDFDFA}" destId="{F8CC5B6D-EEE4-AA41-BF3B-08030FAB72F6}" srcOrd="1" destOrd="0" presId="urn:microsoft.com/office/officeart/2005/8/layout/hierarchy2"/>
    <dgm:cxn modelId="{F772A99E-ADEC-0248-96DA-251E0C0363F8}" type="presParOf" srcId="{8D2D1F43-1847-E64E-A608-9A43F806530E}" destId="{FDC03FD4-D537-F94C-998D-CAF7B20D1CDD}" srcOrd="2" destOrd="0" presId="urn:microsoft.com/office/officeart/2005/8/layout/hierarchy2"/>
    <dgm:cxn modelId="{2544AB62-FB87-1847-A870-D96287D1B87C}" type="presParOf" srcId="{FDC03FD4-D537-F94C-998D-CAF7B20D1CDD}" destId="{869E98EE-2C76-8343-A7CB-DE86A2EB526C}" srcOrd="0" destOrd="0" presId="urn:microsoft.com/office/officeart/2005/8/layout/hierarchy2"/>
    <dgm:cxn modelId="{DEDDF7C7-C3AD-CB4E-B713-547142420B45}" type="presParOf" srcId="{8D2D1F43-1847-E64E-A608-9A43F806530E}" destId="{016B5F20-D209-6946-BE46-5AB5678455BE}" srcOrd="3" destOrd="0" presId="urn:microsoft.com/office/officeart/2005/8/layout/hierarchy2"/>
    <dgm:cxn modelId="{B162AFA8-BEB7-7A4E-8CDE-13CAC889733D}" type="presParOf" srcId="{016B5F20-D209-6946-BE46-5AB5678455BE}" destId="{20E41163-F3D5-B442-93DB-3EB4E51788C1}" srcOrd="0" destOrd="0" presId="urn:microsoft.com/office/officeart/2005/8/layout/hierarchy2"/>
    <dgm:cxn modelId="{E63ADBCF-7239-E846-B1F6-5AF80E66DE12}" type="presParOf" srcId="{016B5F20-D209-6946-BE46-5AB5678455BE}" destId="{D2BF1E4D-7967-C54A-A34B-41ED926D9E2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13B651-A896-F949-937C-2C6DCB36CEC2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A3B3F5-4BCF-F64A-B4CB-AC9D946A861A}">
      <dgm:prSet phldrT="[Текст]" custT="1"/>
      <dgm:spPr/>
      <dgm:t>
        <a:bodyPr/>
        <a:lstStyle/>
        <a:p>
          <a:r>
            <a:rPr lang="en-US" sz="1400" dirty="0"/>
            <a:t>Primary tumor</a:t>
          </a:r>
          <a:endParaRPr lang="ru-RU" sz="1400" dirty="0"/>
        </a:p>
      </dgm:t>
    </dgm:pt>
    <dgm:pt modelId="{420EC055-603E-4F47-AB47-F133EB539488}" type="parTrans" cxnId="{E8AC4C76-80D3-B047-9C79-DF21BC9609F8}">
      <dgm:prSet/>
      <dgm:spPr/>
      <dgm:t>
        <a:bodyPr/>
        <a:lstStyle/>
        <a:p>
          <a:endParaRPr lang="ru-RU"/>
        </a:p>
      </dgm:t>
    </dgm:pt>
    <dgm:pt modelId="{69F1A1A1-5C1C-074A-8F5A-99849E6AC6AE}" type="sibTrans" cxnId="{E8AC4C76-80D3-B047-9C79-DF21BC9609F8}">
      <dgm:prSet/>
      <dgm:spPr/>
      <dgm:t>
        <a:bodyPr/>
        <a:lstStyle/>
        <a:p>
          <a:endParaRPr lang="ru-RU"/>
        </a:p>
      </dgm:t>
    </dgm:pt>
    <dgm:pt modelId="{EA34A1F5-D0DC-2F4D-8C9C-D0CE6E138E2F}">
      <dgm:prSet phldrT="[Текст]" custT="1"/>
      <dgm:spPr/>
      <dgm:t>
        <a:bodyPr/>
        <a:lstStyle/>
        <a:p>
          <a:r>
            <a:rPr lang="en-US" sz="1400" dirty="0"/>
            <a:t>Total regression – 64%</a:t>
          </a:r>
          <a:endParaRPr lang="ru-RU" sz="1400" dirty="0"/>
        </a:p>
      </dgm:t>
    </dgm:pt>
    <dgm:pt modelId="{84B3ABB6-9120-534E-98EF-10FEAB6FCD27}" type="parTrans" cxnId="{F62261CC-CB32-B747-BCA3-EAEC96C8BF45}">
      <dgm:prSet/>
      <dgm:spPr/>
      <dgm:t>
        <a:bodyPr/>
        <a:lstStyle/>
        <a:p>
          <a:endParaRPr lang="ru-RU" sz="1400"/>
        </a:p>
      </dgm:t>
    </dgm:pt>
    <dgm:pt modelId="{24B69C9A-223E-AD4F-9E52-84541C8EDFFD}" type="sibTrans" cxnId="{F62261CC-CB32-B747-BCA3-EAEC96C8BF45}">
      <dgm:prSet/>
      <dgm:spPr/>
      <dgm:t>
        <a:bodyPr/>
        <a:lstStyle/>
        <a:p>
          <a:endParaRPr lang="ru-RU"/>
        </a:p>
      </dgm:t>
    </dgm:pt>
    <dgm:pt modelId="{8A6D76A6-6535-0E4C-9D01-63AA23A53194}">
      <dgm:prSet phldrT="[Текст]" custT="1"/>
      <dgm:spPr/>
      <dgm:t>
        <a:bodyPr/>
        <a:lstStyle/>
        <a:p>
          <a:r>
            <a:rPr lang="en-US" sz="1400" dirty="0"/>
            <a:t>Partial regression – 36%</a:t>
          </a:r>
          <a:endParaRPr lang="ru-RU" sz="1400" dirty="0"/>
        </a:p>
      </dgm:t>
    </dgm:pt>
    <dgm:pt modelId="{147EEBA3-5969-8440-BC76-6C2533076326}" type="parTrans" cxnId="{C6DA548B-822F-EE44-BD53-AE6743BF9A14}">
      <dgm:prSet/>
      <dgm:spPr/>
      <dgm:t>
        <a:bodyPr/>
        <a:lstStyle/>
        <a:p>
          <a:endParaRPr lang="ru-RU" sz="1400"/>
        </a:p>
      </dgm:t>
    </dgm:pt>
    <dgm:pt modelId="{C8873D2D-6038-1746-9F09-A658E741FA48}" type="sibTrans" cxnId="{C6DA548B-822F-EE44-BD53-AE6743BF9A14}">
      <dgm:prSet/>
      <dgm:spPr/>
      <dgm:t>
        <a:bodyPr/>
        <a:lstStyle/>
        <a:p>
          <a:endParaRPr lang="ru-RU"/>
        </a:p>
      </dgm:t>
    </dgm:pt>
    <dgm:pt modelId="{C92C1FEE-1AFA-884C-834D-ABD3A622081F}">
      <dgm:prSet phldrT="[Текст]" custT="1"/>
      <dgm:spPr/>
      <dgm:t>
        <a:bodyPr/>
        <a:lstStyle/>
        <a:p>
          <a:r>
            <a:rPr lang="en-US" sz="1400" dirty="0"/>
            <a:t>Region lymphatic nodes</a:t>
          </a:r>
          <a:endParaRPr lang="ru-RU" sz="1400" dirty="0"/>
        </a:p>
      </dgm:t>
    </dgm:pt>
    <dgm:pt modelId="{D7DA5A37-7650-8D49-BB11-5B77DDE35171}" type="parTrans" cxnId="{323F2B00-C981-1B4B-9E8E-7C3D2B291034}">
      <dgm:prSet/>
      <dgm:spPr/>
      <dgm:t>
        <a:bodyPr/>
        <a:lstStyle/>
        <a:p>
          <a:endParaRPr lang="ru-RU"/>
        </a:p>
      </dgm:t>
    </dgm:pt>
    <dgm:pt modelId="{DFEE2180-4D0F-D34E-B723-8540723102CE}" type="sibTrans" cxnId="{323F2B00-C981-1B4B-9E8E-7C3D2B291034}">
      <dgm:prSet/>
      <dgm:spPr/>
      <dgm:t>
        <a:bodyPr/>
        <a:lstStyle/>
        <a:p>
          <a:endParaRPr lang="ru-RU"/>
        </a:p>
      </dgm:t>
    </dgm:pt>
    <dgm:pt modelId="{E55A2E8A-3259-D84E-BED4-99B09F20D0C5}">
      <dgm:prSet phldrT="[Текст]" custT="1"/>
      <dgm:spPr/>
      <dgm:t>
        <a:bodyPr/>
        <a:lstStyle/>
        <a:p>
          <a:r>
            <a:rPr lang="en-US" sz="1400" dirty="0"/>
            <a:t>Total regression – 5%</a:t>
          </a:r>
          <a:endParaRPr lang="ru-RU" sz="1400" dirty="0"/>
        </a:p>
      </dgm:t>
    </dgm:pt>
    <dgm:pt modelId="{5D476720-939A-B147-9E05-9B788C3E44C7}" type="parTrans" cxnId="{6C1AC0F7-B8F2-634D-9D7C-E17628E0821E}">
      <dgm:prSet/>
      <dgm:spPr/>
      <dgm:t>
        <a:bodyPr/>
        <a:lstStyle/>
        <a:p>
          <a:endParaRPr lang="ru-RU" sz="1400"/>
        </a:p>
      </dgm:t>
    </dgm:pt>
    <dgm:pt modelId="{CA1D60EF-1B38-784A-B664-6A5CBA084231}" type="sibTrans" cxnId="{6C1AC0F7-B8F2-634D-9D7C-E17628E0821E}">
      <dgm:prSet/>
      <dgm:spPr/>
      <dgm:t>
        <a:bodyPr/>
        <a:lstStyle/>
        <a:p>
          <a:endParaRPr lang="ru-RU"/>
        </a:p>
      </dgm:t>
    </dgm:pt>
    <dgm:pt modelId="{E3EC9B5D-BF9C-0B46-A134-0A046C788502}">
      <dgm:prSet phldrT="[Текст]" custT="1"/>
      <dgm:spPr/>
      <dgm:t>
        <a:bodyPr/>
        <a:lstStyle/>
        <a:p>
          <a:r>
            <a:rPr lang="en-US" sz="1400" dirty="0"/>
            <a:t>Partial regression – 11%</a:t>
          </a:r>
          <a:endParaRPr lang="ru-RU" sz="1400" dirty="0"/>
        </a:p>
      </dgm:t>
    </dgm:pt>
    <dgm:pt modelId="{A079FA3E-5E8D-0E49-8C2E-BCEA64EA459F}" type="parTrans" cxnId="{33521F5F-E99D-9F42-806C-BFFFAAE21230}">
      <dgm:prSet/>
      <dgm:spPr/>
      <dgm:t>
        <a:bodyPr/>
        <a:lstStyle/>
        <a:p>
          <a:endParaRPr lang="ru-RU" sz="1400"/>
        </a:p>
      </dgm:t>
    </dgm:pt>
    <dgm:pt modelId="{2E768C45-254F-F148-BB12-B182653F4A87}" type="sibTrans" cxnId="{33521F5F-E99D-9F42-806C-BFFFAAE21230}">
      <dgm:prSet/>
      <dgm:spPr/>
      <dgm:t>
        <a:bodyPr/>
        <a:lstStyle/>
        <a:p>
          <a:endParaRPr lang="ru-RU"/>
        </a:p>
      </dgm:t>
    </dgm:pt>
    <dgm:pt modelId="{8CBE2F44-91E9-F840-9170-76CAEE857647}" type="pres">
      <dgm:prSet presAssocID="{5713B651-A896-F949-937C-2C6DCB36CEC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EEC2381-E90A-3D49-A62D-B09E35E8FC91}" type="pres">
      <dgm:prSet presAssocID="{A7A3B3F5-4BCF-F64A-B4CB-AC9D946A861A}" presName="root" presStyleCnt="0"/>
      <dgm:spPr/>
    </dgm:pt>
    <dgm:pt modelId="{0402D05F-3C57-7140-B976-527A8D1DD7DE}" type="pres">
      <dgm:prSet presAssocID="{A7A3B3F5-4BCF-F64A-B4CB-AC9D946A861A}" presName="rootComposite" presStyleCnt="0"/>
      <dgm:spPr/>
    </dgm:pt>
    <dgm:pt modelId="{6AF92520-F90A-AF47-B5A5-9BD77D5B5DA2}" type="pres">
      <dgm:prSet presAssocID="{A7A3B3F5-4BCF-F64A-B4CB-AC9D946A861A}" presName="rootText" presStyleLbl="node1" presStyleIdx="0" presStyleCnt="2" custScaleX="163367" custLinFactNeighborX="-3151" custLinFactNeighborY="788"/>
      <dgm:spPr/>
    </dgm:pt>
    <dgm:pt modelId="{094EF86D-1482-2543-87B2-FE580B583DA3}" type="pres">
      <dgm:prSet presAssocID="{A7A3B3F5-4BCF-F64A-B4CB-AC9D946A861A}" presName="rootConnector" presStyleLbl="node1" presStyleIdx="0" presStyleCnt="2"/>
      <dgm:spPr/>
    </dgm:pt>
    <dgm:pt modelId="{9B42E95F-D99E-CA48-AA34-C2FFB0CBEB38}" type="pres">
      <dgm:prSet presAssocID="{A7A3B3F5-4BCF-F64A-B4CB-AC9D946A861A}" presName="childShape" presStyleCnt="0"/>
      <dgm:spPr/>
    </dgm:pt>
    <dgm:pt modelId="{DE2C141F-80A9-9842-9ADF-9A0973954FD2}" type="pres">
      <dgm:prSet presAssocID="{84B3ABB6-9120-534E-98EF-10FEAB6FCD27}" presName="Name13" presStyleLbl="parChTrans1D2" presStyleIdx="0" presStyleCnt="4"/>
      <dgm:spPr/>
    </dgm:pt>
    <dgm:pt modelId="{4BE091EB-611A-4D46-B93D-ED1B496BF794}" type="pres">
      <dgm:prSet presAssocID="{EA34A1F5-D0DC-2F4D-8C9C-D0CE6E138E2F}" presName="childText" presStyleLbl="bgAcc1" presStyleIdx="0" presStyleCnt="4" custScaleX="188877">
        <dgm:presLayoutVars>
          <dgm:bulletEnabled val="1"/>
        </dgm:presLayoutVars>
      </dgm:prSet>
      <dgm:spPr/>
    </dgm:pt>
    <dgm:pt modelId="{991B9B66-1231-4E40-929A-E24256A67A82}" type="pres">
      <dgm:prSet presAssocID="{147EEBA3-5969-8440-BC76-6C2533076326}" presName="Name13" presStyleLbl="parChTrans1D2" presStyleIdx="1" presStyleCnt="4"/>
      <dgm:spPr/>
    </dgm:pt>
    <dgm:pt modelId="{E29E1DB1-3E53-6240-B7F4-1136402DBD8B}" type="pres">
      <dgm:prSet presAssocID="{8A6D76A6-6535-0E4C-9D01-63AA23A53194}" presName="childText" presStyleLbl="bgAcc1" presStyleIdx="1" presStyleCnt="4" custScaleX="189724">
        <dgm:presLayoutVars>
          <dgm:bulletEnabled val="1"/>
        </dgm:presLayoutVars>
      </dgm:prSet>
      <dgm:spPr/>
    </dgm:pt>
    <dgm:pt modelId="{E98E8BF0-3D43-554C-A3DB-2EC3CD28EF94}" type="pres">
      <dgm:prSet presAssocID="{C92C1FEE-1AFA-884C-834D-ABD3A622081F}" presName="root" presStyleCnt="0"/>
      <dgm:spPr/>
    </dgm:pt>
    <dgm:pt modelId="{C119B6F5-AEB0-6B4E-B7E1-DE212282863C}" type="pres">
      <dgm:prSet presAssocID="{C92C1FEE-1AFA-884C-834D-ABD3A622081F}" presName="rootComposite" presStyleCnt="0"/>
      <dgm:spPr/>
    </dgm:pt>
    <dgm:pt modelId="{106BEA96-0823-F540-AB24-1BED53ABE05C}" type="pres">
      <dgm:prSet presAssocID="{C92C1FEE-1AFA-884C-834D-ABD3A622081F}" presName="rootText" presStyleLbl="node1" presStyleIdx="1" presStyleCnt="2" custScaleX="161166"/>
      <dgm:spPr/>
    </dgm:pt>
    <dgm:pt modelId="{0E5E6E40-F795-914A-8F55-C4DACD0E8422}" type="pres">
      <dgm:prSet presAssocID="{C92C1FEE-1AFA-884C-834D-ABD3A622081F}" presName="rootConnector" presStyleLbl="node1" presStyleIdx="1" presStyleCnt="2"/>
      <dgm:spPr/>
    </dgm:pt>
    <dgm:pt modelId="{0B0C4704-57AA-C440-8EAE-758BD30960E2}" type="pres">
      <dgm:prSet presAssocID="{C92C1FEE-1AFA-884C-834D-ABD3A622081F}" presName="childShape" presStyleCnt="0"/>
      <dgm:spPr/>
    </dgm:pt>
    <dgm:pt modelId="{650F1BF7-8159-0146-9933-472931306B55}" type="pres">
      <dgm:prSet presAssocID="{5D476720-939A-B147-9E05-9B788C3E44C7}" presName="Name13" presStyleLbl="parChTrans1D2" presStyleIdx="2" presStyleCnt="4"/>
      <dgm:spPr/>
    </dgm:pt>
    <dgm:pt modelId="{B5C6980F-EAB9-1B4E-B627-4076CABF24A1}" type="pres">
      <dgm:prSet presAssocID="{E55A2E8A-3259-D84E-BED4-99B09F20D0C5}" presName="childText" presStyleLbl="bgAcc1" presStyleIdx="2" presStyleCnt="4" custScaleX="188878">
        <dgm:presLayoutVars>
          <dgm:bulletEnabled val="1"/>
        </dgm:presLayoutVars>
      </dgm:prSet>
      <dgm:spPr/>
    </dgm:pt>
    <dgm:pt modelId="{E2D59BEF-9028-E140-BA60-C9728147E62C}" type="pres">
      <dgm:prSet presAssocID="{A079FA3E-5E8D-0E49-8C2E-BCEA64EA459F}" presName="Name13" presStyleLbl="parChTrans1D2" presStyleIdx="3" presStyleCnt="4"/>
      <dgm:spPr/>
    </dgm:pt>
    <dgm:pt modelId="{6081DC2F-31CB-A347-838A-C1DC5291A305}" type="pres">
      <dgm:prSet presAssocID="{E3EC9B5D-BF9C-0B46-A134-0A046C788502}" presName="childText" presStyleLbl="bgAcc1" presStyleIdx="3" presStyleCnt="4" custScaleX="189301">
        <dgm:presLayoutVars>
          <dgm:bulletEnabled val="1"/>
        </dgm:presLayoutVars>
      </dgm:prSet>
      <dgm:spPr/>
    </dgm:pt>
  </dgm:ptLst>
  <dgm:cxnLst>
    <dgm:cxn modelId="{323F2B00-C981-1B4B-9E8E-7C3D2B291034}" srcId="{5713B651-A896-F949-937C-2C6DCB36CEC2}" destId="{C92C1FEE-1AFA-884C-834D-ABD3A622081F}" srcOrd="1" destOrd="0" parTransId="{D7DA5A37-7650-8D49-BB11-5B77DDE35171}" sibTransId="{DFEE2180-4D0F-D34E-B723-8540723102CE}"/>
    <dgm:cxn modelId="{11326200-2E88-7146-B15E-E8E329866965}" type="presOf" srcId="{147EEBA3-5969-8440-BC76-6C2533076326}" destId="{991B9B66-1231-4E40-929A-E24256A67A82}" srcOrd="0" destOrd="0" presId="urn:microsoft.com/office/officeart/2005/8/layout/hierarchy3"/>
    <dgm:cxn modelId="{CD63FF0F-2DAA-FC40-AF3D-43877FECB31A}" type="presOf" srcId="{A7A3B3F5-4BCF-F64A-B4CB-AC9D946A861A}" destId="{094EF86D-1482-2543-87B2-FE580B583DA3}" srcOrd="1" destOrd="0" presId="urn:microsoft.com/office/officeart/2005/8/layout/hierarchy3"/>
    <dgm:cxn modelId="{D98F8928-0726-264F-B2DB-06B7F9048ECA}" type="presOf" srcId="{8A6D76A6-6535-0E4C-9D01-63AA23A53194}" destId="{E29E1DB1-3E53-6240-B7F4-1136402DBD8B}" srcOrd="0" destOrd="0" presId="urn:microsoft.com/office/officeart/2005/8/layout/hierarchy3"/>
    <dgm:cxn modelId="{2192342C-2B09-BE49-8A47-7B2FC3262665}" type="presOf" srcId="{5D476720-939A-B147-9E05-9B788C3E44C7}" destId="{650F1BF7-8159-0146-9933-472931306B55}" srcOrd="0" destOrd="0" presId="urn:microsoft.com/office/officeart/2005/8/layout/hierarchy3"/>
    <dgm:cxn modelId="{38382E3C-AE19-B045-A0EF-066F140FAA95}" type="presOf" srcId="{C92C1FEE-1AFA-884C-834D-ABD3A622081F}" destId="{0E5E6E40-F795-914A-8F55-C4DACD0E8422}" srcOrd="1" destOrd="0" presId="urn:microsoft.com/office/officeart/2005/8/layout/hierarchy3"/>
    <dgm:cxn modelId="{E165675C-BBA2-8046-986E-49EF692F2682}" type="presOf" srcId="{E3EC9B5D-BF9C-0B46-A134-0A046C788502}" destId="{6081DC2F-31CB-A347-838A-C1DC5291A305}" srcOrd="0" destOrd="0" presId="urn:microsoft.com/office/officeart/2005/8/layout/hierarchy3"/>
    <dgm:cxn modelId="{33521F5F-E99D-9F42-806C-BFFFAAE21230}" srcId="{C92C1FEE-1AFA-884C-834D-ABD3A622081F}" destId="{E3EC9B5D-BF9C-0B46-A134-0A046C788502}" srcOrd="1" destOrd="0" parTransId="{A079FA3E-5E8D-0E49-8C2E-BCEA64EA459F}" sibTransId="{2E768C45-254F-F148-BB12-B182653F4A87}"/>
    <dgm:cxn modelId="{A230756E-CC2A-704E-9E6D-D15D1F65E6B4}" type="presOf" srcId="{E55A2E8A-3259-D84E-BED4-99B09F20D0C5}" destId="{B5C6980F-EAB9-1B4E-B627-4076CABF24A1}" srcOrd="0" destOrd="0" presId="urn:microsoft.com/office/officeart/2005/8/layout/hierarchy3"/>
    <dgm:cxn modelId="{7F9CFA4E-AB5E-C44B-A612-2FA1A018C0CC}" type="presOf" srcId="{EA34A1F5-D0DC-2F4D-8C9C-D0CE6E138E2F}" destId="{4BE091EB-611A-4D46-B93D-ED1B496BF794}" srcOrd="0" destOrd="0" presId="urn:microsoft.com/office/officeart/2005/8/layout/hierarchy3"/>
    <dgm:cxn modelId="{5117376F-5350-3446-A413-AFFE2075304C}" type="presOf" srcId="{5713B651-A896-F949-937C-2C6DCB36CEC2}" destId="{8CBE2F44-91E9-F840-9170-76CAEE857647}" srcOrd="0" destOrd="0" presId="urn:microsoft.com/office/officeart/2005/8/layout/hierarchy3"/>
    <dgm:cxn modelId="{91943A56-EB40-D74A-8782-2C3E3433EEED}" type="presOf" srcId="{A7A3B3F5-4BCF-F64A-B4CB-AC9D946A861A}" destId="{6AF92520-F90A-AF47-B5A5-9BD77D5B5DA2}" srcOrd="0" destOrd="0" presId="urn:microsoft.com/office/officeart/2005/8/layout/hierarchy3"/>
    <dgm:cxn modelId="{E8AC4C76-80D3-B047-9C79-DF21BC9609F8}" srcId="{5713B651-A896-F949-937C-2C6DCB36CEC2}" destId="{A7A3B3F5-4BCF-F64A-B4CB-AC9D946A861A}" srcOrd="0" destOrd="0" parTransId="{420EC055-603E-4F47-AB47-F133EB539488}" sibTransId="{69F1A1A1-5C1C-074A-8F5A-99849E6AC6AE}"/>
    <dgm:cxn modelId="{C6DA548B-822F-EE44-BD53-AE6743BF9A14}" srcId="{A7A3B3F5-4BCF-F64A-B4CB-AC9D946A861A}" destId="{8A6D76A6-6535-0E4C-9D01-63AA23A53194}" srcOrd="1" destOrd="0" parTransId="{147EEBA3-5969-8440-BC76-6C2533076326}" sibTransId="{C8873D2D-6038-1746-9F09-A658E741FA48}"/>
    <dgm:cxn modelId="{E6464EC8-983C-CE4D-9C14-9A29383E618D}" type="presOf" srcId="{C92C1FEE-1AFA-884C-834D-ABD3A622081F}" destId="{106BEA96-0823-F540-AB24-1BED53ABE05C}" srcOrd="0" destOrd="0" presId="urn:microsoft.com/office/officeart/2005/8/layout/hierarchy3"/>
    <dgm:cxn modelId="{F62261CC-CB32-B747-BCA3-EAEC96C8BF45}" srcId="{A7A3B3F5-4BCF-F64A-B4CB-AC9D946A861A}" destId="{EA34A1F5-D0DC-2F4D-8C9C-D0CE6E138E2F}" srcOrd="0" destOrd="0" parTransId="{84B3ABB6-9120-534E-98EF-10FEAB6FCD27}" sibTransId="{24B69C9A-223E-AD4F-9E52-84541C8EDFFD}"/>
    <dgm:cxn modelId="{C6F51ECD-523E-6F49-AA59-21CD3540EC6A}" type="presOf" srcId="{A079FA3E-5E8D-0E49-8C2E-BCEA64EA459F}" destId="{E2D59BEF-9028-E140-BA60-C9728147E62C}" srcOrd="0" destOrd="0" presId="urn:microsoft.com/office/officeart/2005/8/layout/hierarchy3"/>
    <dgm:cxn modelId="{AF958AD0-A22B-A24F-85DA-4372E4918C1F}" type="presOf" srcId="{84B3ABB6-9120-534E-98EF-10FEAB6FCD27}" destId="{DE2C141F-80A9-9842-9ADF-9A0973954FD2}" srcOrd="0" destOrd="0" presId="urn:microsoft.com/office/officeart/2005/8/layout/hierarchy3"/>
    <dgm:cxn modelId="{6C1AC0F7-B8F2-634D-9D7C-E17628E0821E}" srcId="{C92C1FEE-1AFA-884C-834D-ABD3A622081F}" destId="{E55A2E8A-3259-D84E-BED4-99B09F20D0C5}" srcOrd="0" destOrd="0" parTransId="{5D476720-939A-B147-9E05-9B788C3E44C7}" sibTransId="{CA1D60EF-1B38-784A-B664-6A5CBA084231}"/>
    <dgm:cxn modelId="{5E1476DC-7397-2243-A056-3F3CDAD97C6E}" type="presParOf" srcId="{8CBE2F44-91E9-F840-9170-76CAEE857647}" destId="{6EEC2381-E90A-3D49-A62D-B09E35E8FC91}" srcOrd="0" destOrd="0" presId="urn:microsoft.com/office/officeart/2005/8/layout/hierarchy3"/>
    <dgm:cxn modelId="{1C2199F5-6761-A54E-B3A7-5D9F2E2770AF}" type="presParOf" srcId="{6EEC2381-E90A-3D49-A62D-B09E35E8FC91}" destId="{0402D05F-3C57-7140-B976-527A8D1DD7DE}" srcOrd="0" destOrd="0" presId="urn:microsoft.com/office/officeart/2005/8/layout/hierarchy3"/>
    <dgm:cxn modelId="{1F5F9329-8A61-074F-BEE4-35FDF278BB7D}" type="presParOf" srcId="{0402D05F-3C57-7140-B976-527A8D1DD7DE}" destId="{6AF92520-F90A-AF47-B5A5-9BD77D5B5DA2}" srcOrd="0" destOrd="0" presId="urn:microsoft.com/office/officeart/2005/8/layout/hierarchy3"/>
    <dgm:cxn modelId="{6B8738FE-ADF9-DB4B-8069-07788E614823}" type="presParOf" srcId="{0402D05F-3C57-7140-B976-527A8D1DD7DE}" destId="{094EF86D-1482-2543-87B2-FE580B583DA3}" srcOrd="1" destOrd="0" presId="urn:microsoft.com/office/officeart/2005/8/layout/hierarchy3"/>
    <dgm:cxn modelId="{87966444-2276-A842-815D-FA5371CFF196}" type="presParOf" srcId="{6EEC2381-E90A-3D49-A62D-B09E35E8FC91}" destId="{9B42E95F-D99E-CA48-AA34-C2FFB0CBEB38}" srcOrd="1" destOrd="0" presId="urn:microsoft.com/office/officeart/2005/8/layout/hierarchy3"/>
    <dgm:cxn modelId="{A47F6B15-A7A2-3B43-94DC-016EF961139F}" type="presParOf" srcId="{9B42E95F-D99E-CA48-AA34-C2FFB0CBEB38}" destId="{DE2C141F-80A9-9842-9ADF-9A0973954FD2}" srcOrd="0" destOrd="0" presId="urn:microsoft.com/office/officeart/2005/8/layout/hierarchy3"/>
    <dgm:cxn modelId="{D584AE1A-3671-7E47-9021-0C3B60905153}" type="presParOf" srcId="{9B42E95F-D99E-CA48-AA34-C2FFB0CBEB38}" destId="{4BE091EB-611A-4D46-B93D-ED1B496BF794}" srcOrd="1" destOrd="0" presId="urn:microsoft.com/office/officeart/2005/8/layout/hierarchy3"/>
    <dgm:cxn modelId="{362AC433-D819-EA40-A57D-B5F68C4B7467}" type="presParOf" srcId="{9B42E95F-D99E-CA48-AA34-C2FFB0CBEB38}" destId="{991B9B66-1231-4E40-929A-E24256A67A82}" srcOrd="2" destOrd="0" presId="urn:microsoft.com/office/officeart/2005/8/layout/hierarchy3"/>
    <dgm:cxn modelId="{A9D7F126-5B52-D545-96ED-9F6618A75CED}" type="presParOf" srcId="{9B42E95F-D99E-CA48-AA34-C2FFB0CBEB38}" destId="{E29E1DB1-3E53-6240-B7F4-1136402DBD8B}" srcOrd="3" destOrd="0" presId="urn:microsoft.com/office/officeart/2005/8/layout/hierarchy3"/>
    <dgm:cxn modelId="{05D1ECBD-8E78-9445-9697-7DC383E879B5}" type="presParOf" srcId="{8CBE2F44-91E9-F840-9170-76CAEE857647}" destId="{E98E8BF0-3D43-554C-A3DB-2EC3CD28EF94}" srcOrd="1" destOrd="0" presId="urn:microsoft.com/office/officeart/2005/8/layout/hierarchy3"/>
    <dgm:cxn modelId="{7D02D4BF-6A61-1242-BCD2-9AF2305AE1AD}" type="presParOf" srcId="{E98E8BF0-3D43-554C-A3DB-2EC3CD28EF94}" destId="{C119B6F5-AEB0-6B4E-B7E1-DE212282863C}" srcOrd="0" destOrd="0" presId="urn:microsoft.com/office/officeart/2005/8/layout/hierarchy3"/>
    <dgm:cxn modelId="{D7F19983-75E4-CE46-962A-6F0458A4FA51}" type="presParOf" srcId="{C119B6F5-AEB0-6B4E-B7E1-DE212282863C}" destId="{106BEA96-0823-F540-AB24-1BED53ABE05C}" srcOrd="0" destOrd="0" presId="urn:microsoft.com/office/officeart/2005/8/layout/hierarchy3"/>
    <dgm:cxn modelId="{6F66216B-1945-6148-8679-C8983D9C5526}" type="presParOf" srcId="{C119B6F5-AEB0-6B4E-B7E1-DE212282863C}" destId="{0E5E6E40-F795-914A-8F55-C4DACD0E8422}" srcOrd="1" destOrd="0" presId="urn:microsoft.com/office/officeart/2005/8/layout/hierarchy3"/>
    <dgm:cxn modelId="{E0846378-2582-1D48-B216-1ECFAFFCA2C9}" type="presParOf" srcId="{E98E8BF0-3D43-554C-A3DB-2EC3CD28EF94}" destId="{0B0C4704-57AA-C440-8EAE-758BD30960E2}" srcOrd="1" destOrd="0" presId="urn:microsoft.com/office/officeart/2005/8/layout/hierarchy3"/>
    <dgm:cxn modelId="{633FC6E2-1895-B64D-A988-FE4C6698A796}" type="presParOf" srcId="{0B0C4704-57AA-C440-8EAE-758BD30960E2}" destId="{650F1BF7-8159-0146-9933-472931306B55}" srcOrd="0" destOrd="0" presId="urn:microsoft.com/office/officeart/2005/8/layout/hierarchy3"/>
    <dgm:cxn modelId="{C2ED5AC0-2C53-6E4E-A853-A820239AC1D7}" type="presParOf" srcId="{0B0C4704-57AA-C440-8EAE-758BD30960E2}" destId="{B5C6980F-EAB9-1B4E-B627-4076CABF24A1}" srcOrd="1" destOrd="0" presId="urn:microsoft.com/office/officeart/2005/8/layout/hierarchy3"/>
    <dgm:cxn modelId="{F8666122-90DC-874B-9450-D2DFEB4AD35B}" type="presParOf" srcId="{0B0C4704-57AA-C440-8EAE-758BD30960E2}" destId="{E2D59BEF-9028-E140-BA60-C9728147E62C}" srcOrd="2" destOrd="0" presId="urn:microsoft.com/office/officeart/2005/8/layout/hierarchy3"/>
    <dgm:cxn modelId="{E5654448-776E-794B-B661-42D1F12A4AA3}" type="presParOf" srcId="{0B0C4704-57AA-C440-8EAE-758BD30960E2}" destId="{6081DC2F-31CB-A347-838A-C1DC5291A30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90D08-B710-E24B-8344-29019C195E87}">
      <dsp:nvSpPr>
        <dsp:cNvPr id="0" name=""/>
        <dsp:cNvSpPr/>
      </dsp:nvSpPr>
      <dsp:spPr>
        <a:xfrm rot="21300000">
          <a:off x="13426" y="1213206"/>
          <a:ext cx="6611014" cy="596740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2CA9C7-3293-9E43-A08F-AAE188C82933}">
      <dsp:nvSpPr>
        <dsp:cNvPr id="0" name=""/>
        <dsp:cNvSpPr/>
      </dsp:nvSpPr>
      <dsp:spPr>
        <a:xfrm>
          <a:off x="1276800" y="146332"/>
          <a:ext cx="1030847" cy="1170657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93D243-F2FD-674D-9BF9-BE80D15C5FBA}">
      <dsp:nvSpPr>
        <dsp:cNvPr id="0" name=""/>
        <dsp:cNvSpPr/>
      </dsp:nvSpPr>
      <dsp:spPr>
        <a:xfrm>
          <a:off x="3518069" y="0"/>
          <a:ext cx="2124117" cy="1229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традиционные открытые хирургические доступы Т3-4</a:t>
          </a:r>
        </a:p>
      </dsp:txBody>
      <dsp:txXfrm>
        <a:off x="3518069" y="0"/>
        <a:ext cx="2124117" cy="1229190"/>
      </dsp:txXfrm>
    </dsp:sp>
    <dsp:sp modelId="{B48A24BB-D049-5948-9661-26A4C5A23023}">
      <dsp:nvSpPr>
        <dsp:cNvPr id="0" name=""/>
        <dsp:cNvSpPr/>
      </dsp:nvSpPr>
      <dsp:spPr>
        <a:xfrm>
          <a:off x="4293946" y="1609654"/>
          <a:ext cx="1103392" cy="1170657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B3ECF1-09A9-FA42-B620-52EC16298FD7}">
      <dsp:nvSpPr>
        <dsp:cNvPr id="0" name=""/>
        <dsp:cNvSpPr/>
      </dsp:nvSpPr>
      <dsp:spPr>
        <a:xfrm>
          <a:off x="995680" y="1697453"/>
          <a:ext cx="2124117" cy="1229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миниинвазиные</a:t>
          </a:r>
          <a:r>
            <a:rPr lang="ru-RU" sz="1700" kern="1200" dirty="0"/>
            <a:t> вмешательства Т1-2</a:t>
          </a:r>
        </a:p>
      </dsp:txBody>
      <dsp:txXfrm>
        <a:off x="995680" y="1697453"/>
        <a:ext cx="2124117" cy="1229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7D750-D704-0742-9467-4B99F87D1270}">
      <dsp:nvSpPr>
        <dsp:cNvPr id="0" name=""/>
        <dsp:cNvSpPr/>
      </dsp:nvSpPr>
      <dsp:spPr>
        <a:xfrm>
          <a:off x="2776" y="2182221"/>
          <a:ext cx="2664301" cy="1994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/>
            <a:t>ИХТ</a:t>
          </a:r>
        </a:p>
        <a:p>
          <a:pPr marL="0" marR="0" lvl="0" indent="0" algn="ctr" defTabSz="6223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kern="1200" dirty="0"/>
            <a:t>(3 курса ТР</a:t>
          </a:r>
          <a:r>
            <a:rPr lang="en-US" sz="1400" kern="1200" dirty="0"/>
            <a:t>F</a:t>
          </a:r>
          <a:r>
            <a:rPr lang="ru-RU" sz="1400" kern="1200" dirty="0"/>
            <a:t>)</a:t>
          </a:r>
          <a:r>
            <a:rPr lang="en-US" sz="1400" kern="1200" dirty="0"/>
            <a:t> N</a:t>
          </a:r>
          <a:r>
            <a:rPr lang="ru-RU" sz="1400" kern="1200" dirty="0"/>
            <a:t>=125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61181" y="2240626"/>
        <a:ext cx="2547491" cy="1877292"/>
      </dsp:txXfrm>
    </dsp:sp>
    <dsp:sp modelId="{65B25361-BD6A-DD44-9D5D-0C98BD3DF4B7}">
      <dsp:nvSpPr>
        <dsp:cNvPr id="0" name=""/>
        <dsp:cNvSpPr/>
      </dsp:nvSpPr>
      <dsp:spPr>
        <a:xfrm rot="17940958">
          <a:off x="2097648" y="2191676"/>
          <a:ext cx="2211606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2211606" y="205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3148161" y="2156974"/>
        <a:ext cx="110580" cy="110580"/>
      </dsp:txXfrm>
    </dsp:sp>
    <dsp:sp modelId="{5C1219F6-496A-1844-84A5-9CE56FAFE0B9}">
      <dsp:nvSpPr>
        <dsp:cNvPr id="0" name=""/>
        <dsp:cNvSpPr/>
      </dsp:nvSpPr>
      <dsp:spPr>
        <a:xfrm>
          <a:off x="3739825" y="574790"/>
          <a:ext cx="2681867" cy="13409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Хирургическое лечение</a:t>
          </a:r>
        </a:p>
      </dsp:txBody>
      <dsp:txXfrm>
        <a:off x="3779100" y="614065"/>
        <a:ext cx="2603317" cy="1262383"/>
      </dsp:txXfrm>
    </dsp:sp>
    <dsp:sp modelId="{2CA599F4-E288-7C4D-9790-2485AFAD28C8}">
      <dsp:nvSpPr>
        <dsp:cNvPr id="0" name=""/>
        <dsp:cNvSpPr/>
      </dsp:nvSpPr>
      <dsp:spPr>
        <a:xfrm rot="20682681">
          <a:off x="6402014" y="1078047"/>
          <a:ext cx="1112104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112104" y="205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930263" y="1070833"/>
        <a:ext cx="55605" cy="55605"/>
      </dsp:txXfrm>
    </dsp:sp>
    <dsp:sp modelId="{7B62ACAB-F1E2-7741-ACF6-9B412937CE77}">
      <dsp:nvSpPr>
        <dsp:cNvPr id="0" name=""/>
        <dsp:cNvSpPr/>
      </dsp:nvSpPr>
      <dsp:spPr>
        <a:xfrm>
          <a:off x="7494440" y="560442"/>
          <a:ext cx="3528265" cy="783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ЛТ (ложе опухоли, регионарные лимфоузлы)</a:t>
          </a:r>
        </a:p>
      </dsp:txBody>
      <dsp:txXfrm>
        <a:off x="7517378" y="583380"/>
        <a:ext cx="3482389" cy="737269"/>
      </dsp:txXfrm>
    </dsp:sp>
    <dsp:sp modelId="{1A5B9BEC-9E08-9A48-B5D2-534F306FD97E}">
      <dsp:nvSpPr>
        <dsp:cNvPr id="0" name=""/>
        <dsp:cNvSpPr/>
      </dsp:nvSpPr>
      <dsp:spPr>
        <a:xfrm rot="1838693">
          <a:off x="6334625" y="1542446"/>
          <a:ext cx="1246883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246883" y="205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926894" y="1531862"/>
        <a:ext cx="62344" cy="62344"/>
      </dsp:txXfrm>
    </dsp:sp>
    <dsp:sp modelId="{C83B2335-1F22-474C-A375-B804A15FC96B}">
      <dsp:nvSpPr>
        <dsp:cNvPr id="0" name=""/>
        <dsp:cNvSpPr/>
      </dsp:nvSpPr>
      <dsp:spPr>
        <a:xfrm>
          <a:off x="7494440" y="1544727"/>
          <a:ext cx="3497102" cy="6721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ПХТ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(3 курса ТР</a:t>
          </a:r>
          <a:r>
            <a:rPr lang="en-US" sz="1200" kern="1200" dirty="0"/>
            <a:t>F</a:t>
          </a:r>
          <a:r>
            <a:rPr lang="ru-RU" sz="1200" kern="1200" dirty="0"/>
            <a:t>)</a:t>
          </a:r>
        </a:p>
      </dsp:txBody>
      <dsp:txXfrm>
        <a:off x="7514127" y="1564414"/>
        <a:ext cx="3457728" cy="632795"/>
      </dsp:txXfrm>
    </dsp:sp>
    <dsp:sp modelId="{3C5D3986-1D47-2B40-B8EE-EB22CD4D3E53}">
      <dsp:nvSpPr>
        <dsp:cNvPr id="0" name=""/>
        <dsp:cNvSpPr/>
      </dsp:nvSpPr>
      <dsp:spPr>
        <a:xfrm rot="3174501">
          <a:off x="6068693" y="1934096"/>
          <a:ext cx="1778746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778746" y="205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6913597" y="1910216"/>
        <a:ext cx="88937" cy="88937"/>
      </dsp:txXfrm>
    </dsp:sp>
    <dsp:sp modelId="{9DED76BE-28C0-9A41-AF54-35FC66CF9495}">
      <dsp:nvSpPr>
        <dsp:cNvPr id="0" name=""/>
        <dsp:cNvSpPr/>
      </dsp:nvSpPr>
      <dsp:spPr>
        <a:xfrm>
          <a:off x="7494440" y="2418037"/>
          <a:ext cx="3488922" cy="4921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Наблюдение </a:t>
          </a:r>
        </a:p>
      </dsp:txBody>
      <dsp:txXfrm>
        <a:off x="7508855" y="2432452"/>
        <a:ext cx="3460092" cy="463319"/>
      </dsp:txXfrm>
    </dsp:sp>
    <dsp:sp modelId="{B0DB3B11-C840-2A4F-8248-8605EE5EDFCF}">
      <dsp:nvSpPr>
        <dsp:cNvPr id="0" name=""/>
        <dsp:cNvSpPr/>
      </dsp:nvSpPr>
      <dsp:spPr>
        <a:xfrm rot="3148683">
          <a:off x="2310915" y="3881259"/>
          <a:ext cx="1822109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822109" y="205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3176417" y="3856295"/>
        <a:ext cx="91105" cy="91105"/>
      </dsp:txXfrm>
    </dsp:sp>
    <dsp:sp modelId="{49555EC9-D839-9E46-B103-AA8706302EBD}">
      <dsp:nvSpPr>
        <dsp:cNvPr id="0" name=""/>
        <dsp:cNvSpPr/>
      </dsp:nvSpPr>
      <dsp:spPr>
        <a:xfrm>
          <a:off x="3776861" y="3537047"/>
          <a:ext cx="3757806" cy="21747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ХЛТ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(ЛТ на область первичного очага 70 ГР и шейные лимфоузлы 50-60 Гр с </a:t>
          </a:r>
          <a:r>
            <a:rPr lang="ru-RU" sz="1200" kern="1200" dirty="0" err="1"/>
            <a:t>радиомодификацией</a:t>
          </a:r>
          <a:r>
            <a:rPr lang="ru-RU" sz="1200" kern="1200" dirty="0"/>
            <a:t> </a:t>
          </a:r>
          <a:r>
            <a:rPr lang="ru-RU" sz="1200" kern="1200" dirty="0" err="1"/>
            <a:t>цисплатином</a:t>
          </a:r>
          <a:r>
            <a:rPr lang="ru-RU" sz="1200" kern="1200" dirty="0"/>
            <a:t>)</a:t>
          </a:r>
        </a:p>
      </dsp:txBody>
      <dsp:txXfrm>
        <a:off x="3840557" y="3600743"/>
        <a:ext cx="3630414" cy="2047361"/>
      </dsp:txXfrm>
    </dsp:sp>
    <dsp:sp modelId="{22B83F4C-A323-1648-96EA-FF241B0CEB3F}">
      <dsp:nvSpPr>
        <dsp:cNvPr id="0" name=""/>
        <dsp:cNvSpPr/>
      </dsp:nvSpPr>
      <dsp:spPr>
        <a:xfrm rot="19062900">
          <a:off x="7352048" y="4131608"/>
          <a:ext cx="1403726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403726" y="205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8018818" y="4117104"/>
        <a:ext cx="70186" cy="70186"/>
      </dsp:txXfrm>
    </dsp:sp>
    <dsp:sp modelId="{A9C66ECB-6903-4D41-9875-8DC7C93ACCD5}">
      <dsp:nvSpPr>
        <dsp:cNvPr id="0" name=""/>
        <dsp:cNvSpPr/>
      </dsp:nvSpPr>
      <dsp:spPr>
        <a:xfrm>
          <a:off x="8573155" y="3439024"/>
          <a:ext cx="2681867" cy="481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Наблюдение </a:t>
          </a:r>
        </a:p>
      </dsp:txBody>
      <dsp:txXfrm>
        <a:off x="8587269" y="3453138"/>
        <a:ext cx="2653639" cy="453663"/>
      </dsp:txXfrm>
    </dsp:sp>
    <dsp:sp modelId="{FDC03FD4-D537-F94C-998D-CAF7B20D1CDD}">
      <dsp:nvSpPr>
        <dsp:cNvPr id="0" name=""/>
        <dsp:cNvSpPr/>
      </dsp:nvSpPr>
      <dsp:spPr>
        <a:xfrm rot="990009">
          <a:off x="7512366" y="4757644"/>
          <a:ext cx="1083089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083089" y="2058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8026834" y="4751155"/>
        <a:ext cx="54154" cy="54154"/>
      </dsp:txXfrm>
    </dsp:sp>
    <dsp:sp modelId="{20E41163-F3D5-B442-93DB-3EB4E51788C1}">
      <dsp:nvSpPr>
        <dsp:cNvPr id="0" name=""/>
        <dsp:cNvSpPr/>
      </dsp:nvSpPr>
      <dsp:spPr>
        <a:xfrm>
          <a:off x="8573155" y="4178563"/>
          <a:ext cx="2681867" cy="1506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хирургическое лечение (на лимфатических узлах или первичном очаге)</a:t>
          </a:r>
        </a:p>
      </dsp:txBody>
      <dsp:txXfrm>
        <a:off x="8617292" y="4222700"/>
        <a:ext cx="2593593" cy="1418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92520-F90A-AF47-B5A5-9BD77D5B5DA2}">
      <dsp:nvSpPr>
        <dsp:cNvPr id="0" name=""/>
        <dsp:cNvSpPr/>
      </dsp:nvSpPr>
      <dsp:spPr>
        <a:xfrm>
          <a:off x="3795395" y="6919"/>
          <a:ext cx="2650104" cy="8110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Primary tumor</a:t>
          </a:r>
          <a:endParaRPr lang="ru-RU" sz="1400" kern="1200" dirty="0"/>
        </a:p>
      </dsp:txBody>
      <dsp:txXfrm>
        <a:off x="3819151" y="30675"/>
        <a:ext cx="2602592" cy="763577"/>
      </dsp:txXfrm>
    </dsp:sp>
    <dsp:sp modelId="{DE2C141F-80A9-9842-9ADF-9A0973954FD2}">
      <dsp:nvSpPr>
        <dsp:cNvPr id="0" name=""/>
        <dsp:cNvSpPr/>
      </dsp:nvSpPr>
      <dsp:spPr>
        <a:xfrm>
          <a:off x="4060405" y="818009"/>
          <a:ext cx="316125" cy="601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925"/>
              </a:lnTo>
              <a:lnTo>
                <a:pt x="316125" y="6019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E091EB-611A-4D46-B93D-ED1B496BF794}">
      <dsp:nvSpPr>
        <dsp:cNvPr id="0" name=""/>
        <dsp:cNvSpPr/>
      </dsp:nvSpPr>
      <dsp:spPr>
        <a:xfrm>
          <a:off x="4376531" y="1014390"/>
          <a:ext cx="2451138" cy="8110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Total regression – 64%</a:t>
          </a:r>
          <a:endParaRPr lang="ru-RU" sz="1400" kern="1200" dirty="0"/>
        </a:p>
      </dsp:txBody>
      <dsp:txXfrm>
        <a:off x="4400287" y="1038146"/>
        <a:ext cx="2403626" cy="763577"/>
      </dsp:txXfrm>
    </dsp:sp>
    <dsp:sp modelId="{991B9B66-1231-4E40-929A-E24256A67A82}">
      <dsp:nvSpPr>
        <dsp:cNvPr id="0" name=""/>
        <dsp:cNvSpPr/>
      </dsp:nvSpPr>
      <dsp:spPr>
        <a:xfrm>
          <a:off x="4060405" y="818009"/>
          <a:ext cx="316125" cy="16157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5787"/>
              </a:lnTo>
              <a:lnTo>
                <a:pt x="316125" y="16157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E1DB1-3E53-6240-B7F4-1136402DBD8B}">
      <dsp:nvSpPr>
        <dsp:cNvPr id="0" name=""/>
        <dsp:cNvSpPr/>
      </dsp:nvSpPr>
      <dsp:spPr>
        <a:xfrm>
          <a:off x="4376531" y="2028252"/>
          <a:ext cx="2462130" cy="8110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Partial regression – 36%</a:t>
          </a:r>
          <a:endParaRPr lang="ru-RU" sz="1400" kern="1200" dirty="0"/>
        </a:p>
      </dsp:txBody>
      <dsp:txXfrm>
        <a:off x="4400287" y="2052008"/>
        <a:ext cx="2414618" cy="763577"/>
      </dsp:txXfrm>
    </dsp:sp>
    <dsp:sp modelId="{106BEA96-0823-F540-AB24-1BED53ABE05C}">
      <dsp:nvSpPr>
        <dsp:cNvPr id="0" name=""/>
        <dsp:cNvSpPr/>
      </dsp:nvSpPr>
      <dsp:spPr>
        <a:xfrm>
          <a:off x="6902159" y="528"/>
          <a:ext cx="2614400" cy="8110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Region lymphatic nodes</a:t>
          </a:r>
          <a:endParaRPr lang="ru-RU" sz="1400" kern="1200" dirty="0"/>
        </a:p>
      </dsp:txBody>
      <dsp:txXfrm>
        <a:off x="6925915" y="24284"/>
        <a:ext cx="2566888" cy="763577"/>
      </dsp:txXfrm>
    </dsp:sp>
    <dsp:sp modelId="{650F1BF7-8159-0146-9933-472931306B55}">
      <dsp:nvSpPr>
        <dsp:cNvPr id="0" name=""/>
        <dsp:cNvSpPr/>
      </dsp:nvSpPr>
      <dsp:spPr>
        <a:xfrm>
          <a:off x="7163599" y="811617"/>
          <a:ext cx="261440" cy="608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8317"/>
              </a:lnTo>
              <a:lnTo>
                <a:pt x="261440" y="6083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C6980F-EAB9-1B4E-B627-4076CABF24A1}">
      <dsp:nvSpPr>
        <dsp:cNvPr id="0" name=""/>
        <dsp:cNvSpPr/>
      </dsp:nvSpPr>
      <dsp:spPr>
        <a:xfrm>
          <a:off x="7425040" y="1014390"/>
          <a:ext cx="2451151" cy="8110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Total regression – 5%</a:t>
          </a:r>
          <a:endParaRPr lang="ru-RU" sz="1400" kern="1200" dirty="0"/>
        </a:p>
      </dsp:txBody>
      <dsp:txXfrm>
        <a:off x="7448796" y="1038146"/>
        <a:ext cx="2403639" cy="763577"/>
      </dsp:txXfrm>
    </dsp:sp>
    <dsp:sp modelId="{E2D59BEF-9028-E140-BA60-C9728147E62C}">
      <dsp:nvSpPr>
        <dsp:cNvPr id="0" name=""/>
        <dsp:cNvSpPr/>
      </dsp:nvSpPr>
      <dsp:spPr>
        <a:xfrm>
          <a:off x="7163599" y="811617"/>
          <a:ext cx="261440" cy="16221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2178"/>
              </a:lnTo>
              <a:lnTo>
                <a:pt x="261440" y="16221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1DC2F-31CB-A347-838A-C1DC5291A305}">
      <dsp:nvSpPr>
        <dsp:cNvPr id="0" name=""/>
        <dsp:cNvSpPr/>
      </dsp:nvSpPr>
      <dsp:spPr>
        <a:xfrm>
          <a:off x="7425040" y="2028252"/>
          <a:ext cx="2456640" cy="8110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Partial regression – 11%</a:t>
          </a:r>
          <a:endParaRPr lang="ru-RU" sz="1400" kern="1200" dirty="0"/>
        </a:p>
      </dsp:txBody>
      <dsp:txXfrm>
        <a:off x="7448796" y="2052008"/>
        <a:ext cx="2409128" cy="763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0.74389</cdr:x>
      <cdr:y>0.32163</cdr:y>
    </cdr:from>
    <cdr:to>
      <cdr:x>0.90212</cdr:x>
      <cdr:y>0.75178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6A04AE39-E8E3-43D3-8116-C7032D58245F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131023" t="16028" r="-46847" b="40957"/>
        <a:stretch xmlns:a="http://schemas.openxmlformats.org/drawingml/2006/main"/>
      </cdr:blipFill>
      <cdr:spPr>
        <a:xfrm xmlns:a="http://schemas.openxmlformats.org/drawingml/2006/main">
          <a:off x="4698485" y="1773404"/>
          <a:ext cx="999460" cy="2371784"/>
        </a:xfrm>
        <a:prstGeom xmlns:a="http://schemas.openxmlformats.org/drawingml/2006/main" prst="rect">
          <a:avLst/>
        </a:prstGeom>
      </cdr:spPr>
    </cdr:pic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0:07:27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452 1 24575,'-12'0'0,"-3"1"0,-8-1 0,-7 3 0,-4-2 0,-4 1 0,-3 2 0,0-1 0,2 2 0,10 1 0,5 0 0,5 4 0,0 3 0,3 0 0,-1 5 0,6 0 0,-4 2 0,7-3 0,0 1 0,3-2 0,1 2 0,2-5 0,1 3 0,3-5 0,1 2 0,2 0 0,5 0 0,-2-1 0,10 2 0,0-2 0,11 5 0,5-1 0,9 3 0,3-2 0,7-1 0,6 1 0,3-3 0,-3-1 0,-2-5 0,-3-1 0,1-3 0,1 0 0,4-1 0,0 0 0,10 1 0,-12-3 0,1 1 0,-9-1 0,1 0 0,-6 0 0,10-1 0,-5 0 0,15 0 0,-7 2 0,4-2 0,-10 1 0,4 1 0,-6-1 0,12 1 0,2 3 0,15-4 0,-2 2 0,8-3 0,-8 0 0,0 0 0,-14 0 0,3 0 0,-8-2 0,4 2 0,-13-3 0,-6 3 0,-12-3 0,0 3 0,-4-2 0,-3 0 0,3-1 0,1 1 0,-1-2 0,5 0 0,-7-2 0,6 2 0,-4 0 0,0 2 0,-9-2 0,-5 2 0,-5-1 0,-3 2 0,-3-1 0,1-1 0,-1-1 0,0 0 0,-1-2 0,1 0 0,1-2 0,0-2 0,1-1 0,0-2 0,-2 0 0,-1 0 0,-1-4 0,-2 0 0,-1 1 0,-1-1 0,1 6 0,2-2 0,0 4 0,0 0 0,0 2 0,-3-1 0,3 2 0,-2 1 0,2 1 0,-1 1 0,0 1 0,2-1 0,-3-1 0,1 0 0,-3-2 0,-1-1 0,0-1 0,-3-1 0,2 1 0,-2 1 0,-6 0 0,-6-2 0,-7 2 0,-12-1 0,-4 2 0,-11 1 0,8 0 0,-7 2 0,9 0 0,-3 0 0,7 1 0,1-1 0,1 3 0,-6-1 0,2 1 0,-5-2 0,3 2 0,-9-2 0,6 2 0,-4 0 0,2 0 0,-4 0 0,2 2 0,-6-2 0,-1 1 0,-12-1 0,2-1 0,-10 0 0,5 0 0,-3 1 0,9 0 0,3 0 0,8 0 0,0 0 0,13 0 0,5 0 0,9 0 0,-2 0 0,4 0 0,-3-1 0,1 0 0,-2 0 0,2 1 0,-3 0 0,3 0 0,-3 0 0,4 0 0,-3 0 0,4-1 0,0-1 0,5 1 0,7 0 0,7 1 0,5 0 0,1 0 0,0-1 0,1-1 0,1 0 0,0 0 0,-3 0 0,0-2 0,-2 2 0,1-1 0,-1 1 0,2-1 0,-1 2 0,-2-1 0,-1 0 0,-9-1 0,0-1 0,-3 2 0,3-1 0,5 2 0,5-1 0,2 2 0,3-1 0,0 1 0,1-1 0,-1 1 0,1-2 0,3 1 0,10 0 0,-5 0 0,5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25:14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12:01.8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1:09:09.7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599 100 24575,'-6'0'0,"-3"0"0,-3-2 0,0 2 0,-5-2 0,4 2 0,0-1 0,2 1 0,0-1 0,-1 0 0,0-1 0,-3 2 0,-1-2 0,-3 1 0,0-2 0,-2 1 0,2-1 0,-5 0 0,5 2 0,-6 0 0,6 1 0,-2 0 0,4 1 0,0 0 0,1 3 0,-1 0 0,2 2 0,0-1 0,4-1 0,0 0 0,2 1 0,1-1 0,0 0 0,-1 3 0,0-3 0,-2 7 0,-3-1 0,3 5 0,-3-1 0,4 2 0,2 3 0,0-2 0,3 4 0,1-1 0,2 3 0,0-1 0,0 4 0,2-4 0,-1-1 0,2-6 0,0-4 0,0-1 0,2 0 0,1 0 0,1 0 0,0-1 0,0 0 0,3 1 0,-1 0 0,5 2 0,-2 0 0,5 1 0,1 2 0,5 0 0,2 1 0,2-1 0,-1-1 0,1 0 0,2-1 0,3 0 0,3 0 0,1-2 0,3-1 0,6-1 0,0-4 0,18 3 0,-17-5 0,12 2 0,-23-2 0,4-2 0,-8 2 0,-1-2 0,0 2 0,-1-2 0,-2 1 0,-1 0 0,10 2 0,-4-1 0,13 3 0,-9-3 0,4 2 0,-4-1 0,4 2 0,0-1 0,7-1 0,-1-1 0,2-1 0,1 0 0,-3 0 0,-1 1 0,-6 0 0,-1 0 0,-2-2 0,4 2 0,-2-2 0,0 3 0,-2-1 0,2 1 0,-4-2 0,-1 0 0,0 0 0,0 0 0,14 0 0,4 1 0,16-1 0,0 0 0,11 2 0,-6-1 0,5 2 0,-13-3 0,-2 1 0,-11-3 0,-1 2 0,4-4 0,-2 0 0,4-4 0,-6 0 0,-3-5 0,-8-3 0,-1-1 0,-9-4 0,-1 0 0,-2-7 0,1-1 0,0-7 0,-4 1 0,-6 2 0,-5 5 0,-5 4 0,-3 3 0,-2 1 0,-3 1 0,-2-2 0,-2 1 0,-2-2 0,-5 0 0,-2 0 0,-4 0 0,0 0 0,-4 0 0,-4-3 0,-7-3 0,-1 1 0,-8-3 0,-1 4 0,0 0 0,-5 0 0,4 5 0,-5-2 0,7 5 0,0-1 0,9 7 0,-1 0 0,2 3 0,0 2 0,-2 0 0,1 2 0,-10-2 0,5 1 0,-11 0 0,8 0 0,-7 1 0,5 1 0,-7-1 0,5 3 0,-6-2 0,3 1 0,0 1 0,-5-3 0,5 1 0,-2 0 0,8-1 0,1 3 0,9-1 0,-6 1 0,6 0 0,-2 0 0,2 0 0,2 0 0,-1 1 0,4-1 0,-8 3 0,4-3 0,-8 1 0,2-1 0,-6 0 0,5 0 0,-4 0 0,4 0 0,-1 0 0,-7 0 0,3 0 0,-6 0 0,5-1 0,0 1 0,9-3 0,0 3 0,6-2 0,4 4 0,5-1 0,6 2 0,4 0 0,5 0 0,1-2 0,3 3 0,2-3 0,0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1:09:12.7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352 1 24575,'-56'3'0,"3"3"0,4 0 0,5 7 0,15 0 0,2 6 0,9 1 0,5 1 0,4 4 0,2 4 0,1 2 0,3 5 0,2 0 0,1-3 0,0 1 0,0-9 0,1-1 0,5-2 0,1-1 0,6-1 0,1-1 0,0 0 0,7 1 0,1 1 0,3-1 0,3 3 0,0-4 0,5 5 0,-2-4 0,8 5 0,-5-5 0,6 6 0,-3-6 0,11 2 0,5-3 0,3-2 0,15-1 0,-11-5 0,15-2 0,-15-2 0,7 0 0,-17-4 0,5 0 0,-7-1 0,9-2 0,-4-2 0,3 1 0,4-3 0,-5-1 0,6 3 0,-9-2 0,7 2 0,-6-2 0,8 1 0,-11 0 0,0-3 0,-7-1 0,-2 1 0,2-2 0,-7 5 0,-3-1 0,-7 0 0,-6-1 0,-6-1 0,0-5 0,-5 1 0,0-5 0,-1-1 0,-2-1 0,2-3 0,-3 0 0,-1 0 0,0 1 0,-1-1 0,-1 2 0,-2-5 0,1 4 0,-2-2 0,-2 4 0,1-1 0,-5 1 0,0 0 0,-5-1 0,0 2 0,-4-2 0,-1 2 0,-4-3 0,-2 1 0,-6-1 0,-1 1 0,-4-1 0,-6 1 0,2 2 0,-7 1 0,8 2 0,-11-3 0,5 4 0,-7-2 0,9 4 0,-4 1 0,6 4 0,-1 0 0,0 1 0,5 0 0,0 2 0,3-1 0,1 0 0,-1 0 0,0 0 0,3 1 0,0 0 0,7 1 0,-3 1 0,0 0 0,-1 0 0,-1 0 0,-2 0 0,-4 1 0,0 0 0,-11 1 0,6 0 0,-8 0 0,-1-1 0,1-1 0,-13 0 0,4 0 0,-11-2 0,6 0 0,4-1 0,13-1 0,11 1 0,10-1 0,8 1 0,1 0 0,-1 0 0,-9-1 0,-15-2 0,-8-1 0,3 2 0,6 2 0,21 7 0,5-3 0,7 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1:09:19.2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669 99 24575,'-9'-5'0,"2"1"0,3 3 0,0-2 0,0 2 0,0-1 0,-1 2 0,-1 0 0,-6 0 0,-6 0 0,-4 0 0,-5 1 0,-2 0 0,2 1 0,1-2 0,9 2 0,2-1 0,5 2 0,2 0 0,-1 1 0,-3 3 0,-2-1 0,-4 7 0,-3-1 0,-5 4 0,5-2 0,-2 1 0,5-3 0,2-3 0,2 0 0,5-4 0,0 1 0,2-3 0,1 3 0,-3-1 0,-1 3 0,-1 1 0,-2 3 0,-1 1 0,-1-1 0,-3 6 0,4-6 0,1 4 0,3-5 0,3 1 0,0-2 0,1 2 0,0 0 0,0 4 0,0 1 0,0 0 0,1 2 0,1 0 0,-1 1 0,2 1 0,1-1 0,1 0 0,1-3 0,0-1 0,0-1 0,1 1 0,2 1 0,5 6 0,4 0 0,8 6 0,-1-3 0,8 0 0,0-3 0,3-2 0,-1-4 0,9 3 0,1-4 0,9 3 0,7-1 0,9-3 0,13 1 0,-2-4 0,7 0 0,-8-5 0,6 2 0,-8-2 0,6-1 0,-8 2 0,1-2 0,5 3 0,-4-1 0,9 0 0,-5 1 0,12-2 0,1-1 0,-36-2 0,0 0 0,-2-3 0,0 0 0,4 2 0,0 0 0,43-3 0,-5 2 0,-5 0 0,-9-2 0,2 3 0,-6-1 0,6 0 0,-3-1 0,15-1 0,-9 0 0,10 0 0,-16-1 0,-7-2 0,-3-3 0,-15 0 0,3-1 0,-9 1 0,5-5 0,-8-2 0,8-7 0,-11 2 0,-4-3 0,-9 3 0,-5-1 0,-2-2 0,-7 1 0,0-2 0,-4 3 0,1-3 0,-3 2 0,1-3 0,-4 1 0,0-1 0,-3 3 0,0 0 0,-1 0 0,-1 2 0,0-4 0,0 3 0,-1-2 0,-1 4 0,0 0 0,0 4 0,-1 2 0,1 0 0,-1 0 0,-1-1 0,-2 1 0,-2-4 0,-2 0 0,-3-3 0,-1 0 0,-1 3 0,3 1 0,-5 1 0,0-1 0,-4-1 0,-4-4 0,2 1 0,-1 1 0,2-1 0,-1 5 0,3-2 0,1 4 0,2 0 0,1 2 0,1 2 0,-1-1 0,3 2 0,1 0 0,0 1 0,2-1 0,-1 2 0,1-1 0,-1 0 0,1 0 0,-2 0 0,0 0 0,-1 2 0,1 0 0,-1 0 0,-1 2 0,-1-2 0,-1-1 0,1 1 0,-1 0 0,6 1 0,-1 0 0,4 0 0,-1 1 0,4 0 0,-1 1 0,2-1 0,-1 1 0,-10-1 0,1 1 0,-13-3 0,1 3 0,-5-1 0,1 0 0,3 0 0,7 0 0,5 1 0,5 0 0,-4 0 0,-3 0 0,-10 0 0,-1 0 0,-7 0 0,-6-1 0,1 0 0,-11-2 0,9 3 0,-8-3 0,10 3 0,0-2 0,10 1 0,-1 1 0,7-1 0,-2 0 0,2 0 0,-4 0 0,0 0 0,-8 1 0,5-3 0,-5 2 0,0-2 0,-6 0 0,-4 0 0,0 1 0,-5-1 0,2 2 0,2 0 0,-6 1 0,11-1 0,-8-1 0,6-1 0,-7-1 0,-2 1 0,-10 1 0,5-1 0,1 1 0,9 1 0,5-2 0,-4 0 0,3-2 0,-6 0 0,6 1 0,-5 0 0,5 1 0,1-1 0,5 2 0,4-3 0,4 3 0,1-2 0,-2 0 0,1 1 0,-3-1 0,3 2 0,1 1 0,4 0 0,0 1 0,-1-1 0,3-1 0,2 2 0,4-1 0,-8 1 0,-7 0 0,-12 0 0,4 0 0,-1 0 0,15 0 0,6 0 0,12 2 0,5-2 0,5 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1:09:23.4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225 27 24575,'-10'0'0,"-1"0"0,1 0 0,-2 1 0,0 1 0,0 0 0,1 1 0,1 0 0,-1 1 0,2 3 0,-4 1 0,0 7 0,-4 3 0,1 2 0,-1 3 0,6-3 0,0-2 0,4 0 0,2-5 0,1-1 0,2-3 0,1-3 0,1 1 0,1-1 0,0 4 0,2 4 0,0 3 0,2 2 0,3 2 0,2-2 0,0 1 0,2-2 0,2-2 0,2-3 0,2-1 0,-1-2 0,0-1 0,2 1 0,3 0 0,12 3 0,6 2 0,12 2 0,-6-3 0,6 0 0,-8-5 0,0 3 0,-7-4 0,-1 3 0,-5-4 0,1 1 0,2 0 0,5-1 0,6-2 0,2 0 0,8-2 0,-5 0 0,15 1 0,-7-1 0,18-1 0,-5 1 0,10-3 0,-16 2 0,-4-2 0,-15 0 0,-7 0 0,-4 0 0,-7-1 0,2-2 0,-3-3 0,5-2 0,1-2 0,2 0 0,1-1 0,-8 0 0,-3 0 0,-8 1 0,-3 2 0,-5 1 0,-2 0 0,-2-2 0,-4-2 0,1-4 0,-2 2 0,0-2 0,0 0 0,0-2 0,0 2 0,0-2 0,0 4 0,-2-1 0,1 1 0,-2 0 0,-1-2 0,0 0 0,-5-4 0,-1 2 0,-4-3 0,-2 4 0,-2-2 0,-2 3 0,-1-1 0,2 6 0,-1-2 0,-1 4 0,-3-4 0,-6 3 0,0-1 0,-5 0 0,-1 2 0,-8 0 0,1-1 0,-2 4 0,-5-3 0,5 3 0,-9 0 0,10 0 0,1 1 0,11 0 0,-1 1 0,7 2 0,-2-2 0,6 2 0,-2-1 0,4 0 0,0 2 0,-4-3 0,4 2 0,-4-1 0,4 1 0,-3 0 0,1 1 0,-3-1 0,2 0 0,2-1 0,-1 1 0,2 0 0,-1-1 0,1 2 0,-1-1 0,-1 1 0,-4-1 0,0-1 0,-6 1 0,5-2 0,-2 2 0,2-2 0,2 1 0,-4-1 0,4 1 0,-2 0 0,6 0 0,1-1 0,4 0 0,-1 0 0,2 0 0,1 2 0,0-1 0,6 2 0,2 1 0,3-1 0,3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1:09:28.3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1086 169 24575,'-21'-3'0,"-4"-1"0,-7 1 0,-12-4 0,-2 0 0,-3 0 0,-2-2 0,10 6 0,1-3 0,11 4 0,3 1 0,7 1 0,2 0 0,2 0 0,3 0 0,0 1 0,-1 0 0,2 0 0,-2 1 0,-3 1 0,-4-1 0,-8 3 0,-3 2 0,-7 0 0,4 1 0,-4-3 0,1 1 0,0 0 0,-1-1 0,6 2 0,1-2 0,5 2 0,2 1 0,3 1 0,2 2 0,0 0 0,9-1 0,0 2 0,4 0 0,2 3 0,-2 2 0,0 5 0,0-4 0,1 3 0,0-1 0,0-1 0,0 3 0,0-1 0,2-3 0,0-3 0,2-4 0,0-5 0,3 1 0,1-1 0,4 2 0,2 2 0,5 3 0,0-2 0,8 3 0,0-2 0,7 2 0,8 2 0,2 0 0,8 3 0,-1 0 0,6 1 0,-1-2 0,-1-2 0,-1-2 0,-7-2 0,-4 0 0,-1-2 0,0 0 0,-1-2 0,7 0 0,-6 0 0,6 0 0,-5 0 0,2 1 0,4 1 0,2 0 0,4 0 0,0-4 0,2 0 0,0-1 0,12 2 0,-7-2 0,14 0 0,-1-2 0,4 1 0,12 0 0,-7-2 0,3 1 0,-6-3 0,1 2 0,0-2 0,10 0 0,-11 1 0,11 0 0,-17 0 0,0-1 0,-6 0 0,-10 0 0,5 0 0,-5 0 0,13-2 0,-5-1 0,9-3 0,-14 0 0,2-1 0,-11 2 0,2-1 0,2 1 0,0-1 0,5-1 0,-5 2 0,-1-3 0,-16 2 0,-4-2 0,-14 2 0,-7-1 0,-5-2 0,-1-1 0,-1-8 0,-1-4 0,1-8 0,-1-4 0,-1-8 0,-3 0 0,-2-3 0,-3 6 0,-6 4 0,-1 7 0,-3 4 0,-1 3 0,-3 4 0,-4-1 0,1 4 0,-10-2 0,-4-2 0,-13-2 0,3 1 0,-15-6 0,0 1 0,-8-1 0,-9-1 0,12 7 0,0 0 0,16 4 0,0 0 0,9 3 0,1 0 0,1 0 0,7 2 0,-3 0 0,4 4 0,1 0 0,2 3 0,-2-3 0,-1 3 0,-7-4 0,-3 2 0,0-1 0,-7 1 0,5 2 0,-9 0 0,6 0 0,-2 0 0,3 1 0,-1 0 0,4 1 0,4 1 0,5-1 0,3 1 0,-1 0 0,1 0 0,-3 0 0,3 0 0,-9 0 0,0 0 0,-11 0 0,2 0 0,-9 0 0,3 0 0,-5 0 0,7 0 0,3 0 0,4 0 0,7 1 0,-3-1 0,7 2 0,-4 1 0,4 3 0,-1 1 0,5 1 0,0-1 0,2 0 0,7-3 0,1 1 0,5-2 0,1 3 0,3-1 0,1 2 0,3-2 0,1 1 0,1 0 0,2-3 0,-1 3 0,3-3 0,0 2 0,0-3 0,2 1 0,0 0 0,1-1 0,0 1 0,0 0 0,-1 2 0,0 1 0,-2 2 0,0-2 0,-2 2 0,1-3 0,-2 0 0,1-3 0,1 0 0,0 0 0,1-1 0,0 0 0,-1 0 0,2-1 0,1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1:09:33.3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1109 26 24575,'-25'-2'0,"-1"0"0,2 1 0,4-1 0,5 1 0,5 0 0,4 1 0,0-1 0,0 0 0,-1 0 0,-3-2 0,-4 3 0,-9-3 0,-9 2 0,-8 0 0,0 1 0,-8 0 0,0 0 0,-2 2 0,-9-2 0,7 3 0,-1-2 0,13 3 0,4 1 0,7 1 0,-4 1 0,3 3 0,-7 0 0,0 2 0,2-1 0,0 3 0,9-6 0,0 2 0,7-1 0,-1 0 0,4 3 0,0 3 0,3-1 0,1 4 0,3-1 0,1 1 0,0 5 0,5-3 0,-1 2 0,2-1 0,1-1 0,3 0 0,1-3 0,1-4 0,2-1 0,-1-2 0,3 2 0,4-1 0,3 4 0,7 1 0,4 2 0,9 2 0,5-1 0,0 1 0,-3-2 0,-3-2 0,-3-2 0,1-2 0,10 2 0,-2-3 0,9 2 0,-7-2 0,0-1 0,-7-1 0,-3-2 0,0-2 0,1-1 0,6-1 0,-1 0 0,8 0 0,-7-1 0,2 1 0,-7-1 0,2 0 0,-2-1 0,0 0 0,1-1 0,-4 0 0,2 1 0,-2-1 0,1 2 0,2-2 0,2 1 0,3-1 0,3 1 0,3-1 0,-2 0 0,7 0 0,-7 0 0,8-1 0,-8 1 0,5-2 0,-4 1 0,4 0 0,-4-1 0,2 1 0,-8 0 0,-2 0 0,-3-1 0,-10-2 0,0-1 0,-8 0 0,-3-1 0,-2-1 0,2-2 0,-3-1 0,1-2 0,-3-1 0,-3 0 0,2-6 0,-4 1 0,2-2 0,-3 4 0,0 1 0,-1 1 0,0 1 0,0 0 0,0-4 0,-1-1 0,-1 0 0,-2-1 0,0 5 0,-1 1 0,0 1 0,0 1 0,-3-1 0,0-2 0,-2 0 0,-2-4 0,-1 3 0,2-1 0,-3 0 0,2 4 0,-1-1 0,2 3 0,2 2 0,1 1 0,-1-1 0,2 1 0,-1 2 0,-1-2 0,-3 0 0,-2 0 0,-4-3 0,-3-1 0,-3-1 0,-3-4 0,0 2 0,-4-1 0,3 3 0,-2 2 0,3 3 0,2 0 0,0 3 0,5 0 0,-1 1 0,4 0 0,-3 1 0,5 2 0,-2-2 0,4 2 0,1-1 0,2 1 0,-1-1 0,-3 0 0,-3 1 0,-5-1 0,-1 1 0,-2 0 0,2 0 0,-1-1 0,5 0 0,2-1 0,4 2 0,2-1 0,1 1 0,1 0 0,-1 0 0,2 0 0,-2-1 0,2 1 0,-1-1 0,2 1 0,-3 0 0,1 0 0,-3 0 0,-1-1 0,0 0 0,0-1 0,1 2 0,1-2 0,4 1 0,0 0 0,3-1 0,-1 1 0,2 0 0,-2 1 0,-1-1 0,2 1 0,-2-1 0,3 1 0,3 0 0,1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11:34.6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248 724 24575,'15'0'0,"6"0"0,18 2 0,18-2 0,11 3 0,5-3 0,-16 3 0,-7-2 0,-17 0 0,-8-1 0,-6 0 0,-7 0 0,-1 0 0,0 0 0,2 0 0,-1 0 0,0 0 0,4 0 0,4 1 0,6 0 0,-1 1 0,6-1 0,-4-1 0,2 0 0,-3 0 0,-5 0 0,4 0 0,0 1 0,4 1 0,7 1 0,-3-1 0,14 1 0,-1-1 0,13 1 0,9-1 0,-4 0 0,19-1 0,-8-1 0,1 2 0,-12-2 0,-14 1 0,0-1 0,-4 0 0,2 0 0,-3 2 0,-3-2 0,4 1 0,1-1 0,10 2 0,4 0 0,-2 0 0,10-1 0,-2 1 0,13-2 0,-1 2 0,-2-2 0,8 1 0,-1 0 0,7 2 0,-1-3 0,-16 2 0,-6-2 0,-10 0 0,-1 2 0,-7-2 0,2 1 0,-4-1 0,1 0 0,-2 0 0,-3 0 0,-8 0 0,5 0 0,-6 0 0,4 0 0,-2 0 0,5 0 0,0 2 0,1-2 0,3 1 0,-10-1 0,9 0 0,-6 0 0,3 0 0,-7 0 0,-4 0 0,-8 0 0,3 0 0,-2 0 0,5 0 0,-2 0 0,8 0 0,-3 0 0,4 0 0,0 0 0,-5 0 0,7 0 0,-3 0 0,9-1 0,3 1 0,1-3 0,3 1 0,-2-1 0,0 1 0,-4 1 0,-7 1 0,3 0 0,-2 0 0,8 0 0,-2 0 0,-8 0 0,3 0 0,-5 0 0,5 0 0,0 0 0,-6 0 0,2 0 0,-2 0 0,5 0 0,1 0 0,0 0 0,-1 0 0,1 0 0,0 0 0,0-2 0,1 2 0,3-1 0,3 1 0,5 0 0,-7 0 0,1 0 0,-8 0 0,-1 0 0,-3 0 0,-5 0 0,4 0 0,0 0 0,1 0 0,0 0 0,-5 0 0,2 1 0,-1-1 0,0 1 0,6-1 0,-3 0 0,10 2 0,2-1 0,11 1 0,8 0 0,-2-1 0,7-1 0,-9 3 0,5-2 0,-1 0 0,-13-1 0,7 2 0,-12-2 0,7 1 0,-1-2 0,-12 1 0,1-2 0,-11 2 0,3 0 0,-3-1 0,-2 1 0,0-1 0,-1 1 0,2 0 0,1-2 0,-1 2 0,1-1 0,2 1 0,6 0 0,2 0 0,4 0 0,-3 0 0,2 0 0,-3 0 0,-3 0 0,3 0 0,-3 1 0,11 1 0,2 1 0,-2 0 0,0 0 0,-10 0 0,-1 0 0,-3-2 0,-6 0 0,1-1 0,-2 0 0,3 0 0,-1 1 0,1 0 0,3 0 0,-1-1 0,5 0 0,-3 1 0,-2-1 0,-1 2 0,-3-2 0,3 0 0,11 0 0,6 0 0,34 0 0,16 0 0,-29 0 0,3 0-453,11 1 1,0 0 452,-4 0 0,2 0 0,12 2 0,1-1 0,-11 1 0,1-1 0,8 0 0,1-1 0,-3 2 0,-3 1 0,-12-3 0,-2 0-5,-3 3 0,-4-1 5,32 1 0,-12 0 0,-25-2 0,-17 0 0,-14-2 904,-8 2-904,-3-2 11,0 0-11,3 0 0,11 0 0,13 0 0,21 1 0,25 0 0,-41-1 0,2 1 0,19-1 0,3 0-535,2 0 1,3 0 534,12 3 0,1 1 0,-10-2 0,1 0 0,8 2 0,-1 1 0,-11-2 0,-1-1 0,11-1 0,0 1 0,-11 0 0,-1 0-179,-8-2 1,-1 0 178,-3 1 0,0 0 0,-5-1 0,1 0 0,4 0 0,0 0 0,1 0 0,-2 0 0,-6 0 0,-1 0 0,2 0 0,0 0 0,-5 0 0,0 0 0,3 0 0,0 0 0,2 0 0,-1 0 0,-7 0 0,0 0 0,11 0 0,-1 0 0,-7 1 0,0 0 0,11-1 0,1 1 0,-4 2 0,0-1 0,3-1 0,0-1 0,-7 3 0,0 0 0,5-3 0,0 0 0,-7 2 0,0 0 0,5-2 0,-1 1 0,-7 0 0,-1-1 0,1 1 0,-1-2 0,44 1 0,-42 1 0,-1 0 0,0-1 0,-1 1 524,0 0 1,0 0-525,4-1 0,0 0 0,0 0 0,0 0 0,10 0 0,1 0 0,1 0 0,0 0 0,-4 0 0,1 0-143,11 0 0,1 0 143,-8 0 0,1 0 0,9 0 0,0 0 0,-5 0 0,-2 0 0,-10-1 0,-2 0-26,1 1 1,-1-1 25,-7 1 0,-1-1 0,0 0 0,-2 0 0,43 0 0,-24 0 0,-6 1 661,-12 1-661,1-1 53,-5 2-53,2-2 0,-3 0 0,5 0-6784,-1 0 6784,-3 0 0,6-2 0,-3 2 0,7-3 0,-3 1 0,-8-2 0,1-1 6784,-6 0-6784,7-1 0,-1 1 0,-7-1 0,-2 0 0,-11 1 0,-1-3 0,-4 0 0,-6 0 0,0-1 0,0 1 0,-2 1 0,0 0 0,-4 2 0,-3 1 0,-1 0 0,-1 0 0,2-2 0,-3 2 0,1-2 0,-2 2 0,2-1 0,1 0 0,-1 0 0,0 2 0,-2 1 0,1 0 0,-3 0 0,3 1 0,-1-1 0,3 0 0,2-1 0,1-2 0,-2 3 0,0 0 0,-4 0 0,0 1 0,0-1 0,0 2 0,-1-1 0,3 1 0,-5-1 0,2 0 0,-2-2 0,0 0 0,1-1 0,-1 0 0,1-2 0,1 0 0,-2-1 0,1-1 0,-2-3 0,1-3 0,-1 1 0,0-1 0,0 2 0,-1 2 0,1-2 0,-2 4 0,1-1 0,-1 2 0,1-1 0,-2 0 0,0-3 0,0 2 0,1-2 0,0 1 0,-2 1 0,1-2 0,-5-1 0,0-2 0,-2 1 0,1 2 0,1 0 0,1 0 0,-3-1 0,-2-3 0,-5 1 0,-2-4 0,-5 3 0,1-3 0,-6 1 0,5 2 0,-10-2 0,-4 2 0,-15-6 0,-15-4 0,-1-1 0,-8-1 0,14 6 0,4 2 0,17 8 0,10 2 0,4 5 0,4 1 0,-2 0 0,-1 0 0,4 2 0,-7-1 0,-2 2 0,-9 3 0,1-1 0,-8 3 0,-2-1 0,-9 0 0,-7-1 0,0 0 0,-14-2 0,-13 0 0,43-2 0,-2 0 0,-2 1 0,2 0 0,-33-2 0,7 4 0,17 0 0,0 2 0,4 0 0,6 2 0,-11-1 0,-3-1 0,-22-1 0,35-3 0,-2 0 0,4-1 0,0 0 0,-11 0 0,0 0 0,9 0 0,2 0-3392,-5-1 0,1 0 3392,-43 2 0,13-4 0,-3 4 0,6-4 0,-16 4 0,11-2 0,13 2 6784,9 0-6784,7 0 0,-4 0 0,-3 0 0,5 0 0,-8 2 0,-3-2 0,-20 2 0,36-3 0,-1 0 0,-3 0 0,-2-1-386,-17 0 1,-3 0 385,6-1 0,-1 1 0,-11 0 0,1 1 0,12 0 0,0 0 0,-17 0 0,1 0 0,23 0 0,0 1 0,-24-2 0,-1-1 0,12 2 0,2 0 0,1-3 0,-3 1 0,-18 0 0,-1 0 0,15 0 0,1-1 0,-13 1 0,1 1 0,11 0 0,3 1 0,11 0 0,1 0 0,-7 0 0,0 0-3264,6-1 0,0 1 3264,-11 0 0,0-1 0,7 1 0,3 0 0,9 0 0,1 0 0,4 1 0,2 0 0,-41-2 0,-2 2 515,5 2-515,14 0 6784,-7 0-6784,11 1 0,-13-3 0,6 4 0,4-2 0,-2 0 0,-1 1 0,-10-3 0,-7 4 0,12-2 0,-6 1 0,14-1 0,-22 2 0,49-3 0,-1 0 0,0 1 0,-2 0 0,-11 0 0,-2 0-379,0 1 0,-3-1 379,-12-1 0,-3 0 0,-2 1 0,0-1 0,12-1 0,0 0 0,-10 0 0,1 0 0,11-2 0,-1 1 0,-6 1 0,-2 0 0,0-1 0,0 0 0,13 1 0,0 0 0,-8 0 0,1 0 0,10 1 0,2 0-13,-3-1 0,2 0 13,8 1 0,2 0 0,-2-1 0,-1 0 0,2 1 0,0 0 0,-5 0 0,-1 0 0,1 2 0,1 0 0,-37 2 0,2 2 0,12-3 0,-9 1 758,-8-1-758,10 0 0,33-2 0,0 0 0,-41 0 0,39-1 0,-2 0 0,3-1 0,1 0 0,3 0 0,-1 0 0,-7 0 0,-1 0 0,3-1 0,0 0 0,-4 1 0,0 0 0,3-2 0,1 0 26,-39 1-26,1-2 0,11 2 0,-7 0 0,2-1 0,11 1 0,-13-2 0,4 1 0,35 0 0,-1 1 0,2 0 0,-1 1 0,2-1 0,1 0 0,-40 0 0,2-2 0,7 1 0,-5 0 0,5 0 0,-15 0 0,4 0 0,42 0 0,1 0 0,-36-2 0,9 2 0,10-1 0,-3 2 0,-3-2 0,1 0 0,-7 0 0,7 0 0,-1 1 0,5 2 0,4-5 0,-8 3 0,-5-3 0,-17-1 0,-4 0 0,7-2 0,-7 0 0,15 1 0,-5 1 0,10 0 0,9 3 0,-5-1 0,-1 2 0,-12-1 0,-6 1 0,9-1 0,0 0 0,22 1 0,6 0 0,10 1 0,8 1 0,-1 0 0,5 0 0,-1 0 0,2-1 0,1 0 0,-5 0 0,-4 1 0,-8 0 0,-8-2 0,9 2 0,-4-1 0,7 1 0,0 0 0,0 0 0,8 0 0,2 0 0,0 0 0,-5 0 0,5 0 0,-4 1 0,10 0 0,-1 1 0,5-1 0,0 0 0,-1-1 0,-4 3 0,-2-3 0,0 1 0,5-1 0,3 1 0,0 1 0,1-1 0,-1 0 0,6-1 0,-1 1 0,3 1 0,-1-1 0,2 0 0,2 0 0,1 0 0,0 1 0,-1 0 0,1 2 0,0 0 0,-3 3 0,2 0 0,-4-1 0,3 3 0,0-3 0,0 2 0,3-1 0,-1-1 0,2 1 0,0-1 0,0 1 0,0 0 0,0 0 0,0 1 0,3-1 0,-2 2 0,4-1 0,0-1 0,1 1 0,0-1 0,-1 3 0,0 2 0,-1 0 0,1 0 0,0-1 0,1 3 0,3-2 0,-2 6 0,3-4 0,0 6 0,0-2 0,0 2 0,0-1 0,1-3 0,1 1 0,1 0 0,2 3 0,1-1 0,1-1 0,0-2 0,1-4 0,1 2 0,0-4 0,1 0 0,-4-2 0,0-1 0,-1 1 0,1-1 0,0 0 0,0 2 0,0-3 0,-2 1 0,4 0 0,-2-2 0,3 2 0,1-1 0,7 1 0,3 0 0,2-1 0,3 0 0,-4-4 0,0 1 0,-5-3 0,-6 2 0,-4-2 0,-2 2 0,-1-2 0,0 2 0,4-1 0,5 2 0,8-1 0,7 1 0,-3-1 0,3 0 0,-7 0 0,-2-2 0,-8 2 0,-5 0 0,-5 2 0,-1 0 0,1-1 0,-1 0 0,1 0 0,0-1 0,-1 0 0,-1-1 0,1 1 0,-1-1 0,-1 1 0,-2 1 0,-1 1 0,-1-1 0,1 0 0,2-1 0,0-1 0,2 0 0,0-1 0,-1 0 0,-1 0 0,-2 0 0,-1 0 0,-4 0 0,-2 0 0,-1 0 0,-3 0 0,1 0 0,1 0 0,8 0 0,10 3 0,14 3 0,10 3 0,3-1 0,1-3 0,-5-1 0,-3-3 0,-4 3 0,-3-2 0,-5-1 0,-4 0 0,-3-1 0,-3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11:57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844 119 24575,'-17'-5'0,"-3"2"0,-3-1 0,-2 1 0,-1 0 0,5 1 0,1 0 0,5 0 0,0 2 0,2-1 0,0 1 0,1 0 0,-4 0 0,2 0 0,-4 0 0,6 0 0,0 0 0,2 0 0,1 0 0,-2 0 0,1 0 0,-4 0 0,2 0 0,-5 0 0,2 0 0,3 1 0,-4-1 0,1 2 0,-3 0 0,1-1 0,-1 1 0,1-2 0,3 2 0,0 1 0,6-2 0,0 3 0,3-2 0,-2 4 0,-1 3 0,-1 0 0,-4 6 0,1 2 0,-3 1 0,2 2 0,3-5 0,1 1 0,2-4 0,1 1 0,-1-2 0,0-1 0,0-1 0,2 0 0,0 0 0,0-1 0,2 0 0,-3 3 0,2 1 0,-1 1 0,1-1 0,0-1 0,1 0 0,-1 1 0,-2 4 0,0 2 0,-2 1 0,0 0 0,3-2 0,-3 1 0,3-4 0,0 2 0,2-4 0,-1 2 0,2-2 0,-2-2 0,1 2 0,0-3 0,2 0 0,-1 0 0,0-2 0,-1 5 0,0-2 0,-2 5 0,1-2 0,0 1 0,1-2 0,2-1 0,-1 1 0,0 1 0,1 0 0,-1 2 0,1 0 0,-1 1 0,1 1 0,1-3 0,-1 3 0,1-2 0,-2 4 0,1 0 0,0-2 0,1 0 0,0-1 0,0-1 0,0-1 0,1 1 0,1 2 0,0 1 0,0 2 0,1-3 0,-1 2 0,0-5 0,2 4 0,-1-3 0,2-1 0,0 2 0,2-4 0,-2 0 0,2-3 0,-3 1 0,2 0 0,2 4 0,2 0 0,2 0 0,-2-2 0,1 0 0,-1 0 0,1 1 0,1 1 0,-3-4 0,1 0 0,-2-3 0,1 2 0,-2 0 0,1-1 0,-2-1 0,-1 0 0,0 0 0,1-1 0,-1 1 0,2-3 0,-3 3 0,2-2 0,-2 2 0,1-1 0,1 3 0,2-1 0,2 2 0,0-2 0,3 1 0,-2-1 0,-1 0 0,-2-1 0,0 0 0,0-1 0,-1 1 0,1-2 0,0 2 0,-3-3 0,1 3 0,-2-1 0,1 2 0,0 0 0,0-2 0,0 1 0,1-1 0,1 1 0,2 2 0,0-2 0,4 0 0,1 1 0,3 0 0,-2-2 0,-2-2 0,-1-3 0,0 1 0,5-1 0,3 1 0,3-2 0,8 1 0,4-1 0,5 1 0,8 0 0,0 1 0,4 1 0,9 1 0,4 1 0,7-3 0,7 1 0,-12-1 0,-1 1 0,-10-1 0,-13 1 0,0-2 0,-1 1 0,5 1 0,11-3 0,0 3 0,16-3 0,-1 0 0,10-2 0,3-2 0,-8 2 0,7 0 0,-9 2 0,-6 0 0,-3 3 0,-19-2 0,6 3 0,-6-3 0,10 0 0,5-1 0,-7 0 0,8 0 0,-16-1 0,5 0 0,-4 0 0,-4 1 0,8-2 0,-1 1 0,11-1 0,2 0 0,-2 2 0,-4-1 0,-6 0 0,-1 0 0,-1 1 0,-1 0 0,5 0 0,2 0 0,11 0 0,1 0 0,-7 0 0,6 0 0,-8 0 0,10 0 0,-5 0 0,8 0 0,0 0 0,11 0 0,0 1 0,-5 0 0,0 2 0,9-1 0,9 2 0,-43-2 0,-1 0 0,42 2 0,2 0 0,-8 0 0,7-2 0,1 1 0,-13-1 0,1 2 0,-11-2 0,9-1 0,1-1 0,-6 0 0,1 2 0,-10-2 0,6 2 0,3-1 0,1 1 0,-2 0 0,0 2 0,-10-4 0,1 2 0,-16-1 0,0-1 0,-5 1 0,9 1 0,12 2 0,2-1 0,15 4 0,10 2 0,-42-4 0,1 0 0,0 0 0,0 0 0,3 1 0,-1-1 0,-5-1 0,-1 0 0,7 1 0,1 0 0,0-2 0,0 1 0,-3 0 0,1 0 0,7-3 0,0 0 0,-3 2 0,0 0 0,6-2 0,1 1 0,-2 1 0,-1 0 0,-11-2 0,-1 0 0,48 1 0,-21-2 0,2 0 0,-6 0 0,-8 0 0,9 2 0,-3-2 0,14 5 0,0-2 0,-9 0 0,1 4 0,-6-5 0,11 9 0,10-3 0,0 0 0,-38-3 0,2-2 0,-3-2 0,1 0 0,12 1 0,2 0-293,5-1 1,0 1 292,-4 0 0,2 0 0,14 0 0,0-1-506,-8 0 0,-1 0 506,12-1 0,1 0 0,-9 1 0,-3 0-89,-13-1 0,-2 0 89,-2 2 0,-3 0 0,40-1 0,-49 0 0,0-1 550,43 0-550,-21 0 1031,4 2-1031,-7-2 194,9 2-194,-4-2 0,8 0 0,-10-2 0,9 2 0,-8-3 0,-11 2 0,0-2 0,-12 3 0,6-2 0,-2 2 0,4-1 0,13-1 0,7-2 0,10 2 0,1-1 0,-15 2 0,4-1 0,-15 1 0,3 0 0,-2 0 0,-6-1 0,9 0 0,-10 1 0,6-3 0,-7 3 0,-8-1 0,6-1 0,-10 1 0,9-1 0,-8 0 0,-2 1 0,-2 0 0,-1 2 0,7-1 0,0 1 0,0-3 0,3 1 0,0-1 0,11-2 0,4-1 0,2 1 0,16 0 0,1 3 0,15-2 0,-11 2 0,-35 0 0,2 0 0,42-2 0,-36 2 0,3-1 0,0 1 0,1 0 0,-6 0 0,0 0 0,2-1 0,-2 1 0,36-2 0,-3 0 0,-13 1 0,-12-1 0,-5 1 0,-12 0 0,-1-2 0,-5 2 0,-4-2 0,7 2 0,10 2 0,12-1 0,18 2 0,1 0 0,-35-1 0,2 0 0,-3 1 0,0 0 0,9-1 0,-1 0 0,-5 1 0,-1 0 0,-3-1 0,-2 0 0,43 1 0,-14-4 0,4 4 0,-7-2 0,-4 2 0,-6 0 0,3 0 0,-10 0 0,-5 0 0,-14 0 0,-1 0 0,0 2 0,8-2 0,0 2 0,10-2 0,6 0 0,15 0 0,7 0 0,-9 0 0,4 0 0,-16 0 0,2 0 0,-6 0 0,-9 0 0,0 0 0,-5 0 0,2 0 0,-3 0 0,-1 0 0,0 0 0,0 0 0,1 0 0,1 0 0,-7 0 0,5-2 0,2 0 0,5-1 0,5-3 0,-7 2 0,5-5 0,-8 5 0,4-4 0,-6 6 0,-7-2 0,-3 3 0,-9-2 0,-3 0 0,-8 1 0,-2 1 0,-4-2 0,0 0 0,-1-1 0,-1-1 0,-1-1 0,1-2 0,-3-1 0,2-2 0,-1-3 0,-1-5 0,-1-5 0,1-8 0,-2-4 0,0-2 0,0-6 0,0 2 0,-2-9 0,-3 0 0,2 6 0,-5-5 0,2 9 0,-3-6 0,-2 3 0,0 6 0,-1 0 0,1 6 0,-1 1 0,2 3 0,1 3 0,-1-3 0,-3 1 0,-2-3 0,-3 0 0,-2 0 0,1 2 0,-8-8 0,0 0 0,-7-6 0,6 8 0,-3 3 0,8 12 0,0 0 0,4 6 0,0 0 0,4 2 0,-4-2 0,6 3 0,-2 1 0,1 1 0,-5-1 0,0-2 0,-2-1 0,5 0 0,-2-1 0,-1-2 0,-4-1 0,-2-2 0,1 2 0,1 2 0,4 3 0,-1 1 0,1 0 0,-1 1 0,-3-2 0,-4-1 0,-8-4 0,-2 2 0,0 0 0,0 0 0,-1 3 0,-5-2 0,-6-1 0,0-1 0,-20-6 0,-8-2 0,-15 1 0,1 3 0,18 10 0,10 2 0,19 5 0,8 1 0,10 0 0,4 0 0,1 0 0,-6 1 0,-7-1 0,-2 1 0,-8-2 0,0 2 0,-6 0 0,-2 0 0,10 0 0,-5 0 0,8 0 0,-10 0 0,4 0 0,4 1 0,4 0 0,1 0 0,0 0 0,-12-1 0,9 2 0,-20-2 0,0 0 0,-13 0 0,-6 0 0,13 0 0,-3 1 0,10 0 0,-5 0 0,4 1 0,0-2 0,-6 1 0,-4-1 0,-7 0 0,0 0 0,14 0 0,-8 2 0,5 0 0,-11 0 0,-2 0 0,-11-2 0,38 0 0,-2 0 0,-11 0 0,-3 0 0,-4 0 0,1 0 0,6-1 0,1 2 0,-1-1 0,2 1 0,-36 2 0,46-1 0,1-1 0,-42 2 0,12 0 0,-4-3 0,5 2 0,-19 0 0,0 0 0,9 2 0,-1-1 0,17 1 0,-3 1 0,6-1 0,17 1 0,-12-2 0,0 2 0,-13 1 0,-7 3 0,9 0 0,-11 1 0,-1-3 0,38-4 0,-1 0 0,-7-1 0,-1 0 0,4-1 0,-3 0 0,-17 0 0,-3 0-527,4-2 1,-1 0 526,-16 0 0,-1 1 0,7-1 0,3 0 0,11 0 0,2 0-69,2 1 0,3 0 69,11-2 0,0 0 0,-5 2 0,0-1 0,3 1 0,1-1 0,5 0 0,0 0 0,-1 1 0,1 0 0,-38-2 0,-9 0 1045,14 2-1045,-8-2 146,11 2-146,-13 0 0,2 0 0,4 0 0,37 0 0,-1 0 0,0 0 0,-2 0 0,-8-1 0,-4 0-276,-8 0 0,-1-1 276,3 1 0,-1 0 0,-11-2 0,-2 1 0,8 2 0,0 0 0,-3-2 0,0-1 0,6 2 0,1 0 0,6-1 0,1-1 0,-4 2 0,-1 0 0,-2-1 0,-1 0 0,-8 1 0,0 1 0,0-2 0,3 0 0,10 2 0,3-1 0,6 0 0,3-2 0,-34 1 0,4 0 0,6 1 0,8-1 0,-13 0 552,-7 0-552,42 0 0,0 0 0,-47 2 0,21-2 0,5 2 0,8 0 0,-9 0 0,-5 0 0,3-2 0,-19 2 0,7-2 0,35 2 0,1 0 0,-36-1 0,-7 0 0,2-2 0,37 3 0,-2-1 0,-6 1 0,0-1 0,2 0 0,0 0 0,-3 1 0,2-1 0,-37-1 0,5 2 0,22 0 0,16 0 0,3 0 0,6 0 0,-7 0 0,4 0 0,3 0 0,3 0 0,2 0 0,2 0 0,-4-1 0,11 1 0,-10-2 0,3 2 0,-5 0 0,-4 0 0,9 0 0,-4 0 0,0 0 0,-1 0 0,-4 0 0,2 0 0,4 0 0,-16 0 0,-7-1 0,-22 0 0,-4 0 0,39 0 0,-1 2 0,-42-1 0,43-1 0,0 0 0,-33-1 0,3 0 0,14-2 0,-1 4 0,6-2 0,5 2 0,-1 0 0,1 0 0,-5 0 0,-17 0 0,-6 0 0,25-1 0,-5-2-523,-12 1 0,-3 1 523,-8-2 0,-1 1 0,2-1 0,3 1 0,19 2 0,4 0 0,12-1 0,2 0 0,-29 1 0,-4 0 0,-2 0 0,11 0 1046,2 0-1046,17 0 0,3 0 0,16 0 0,7 0 0,6 0 0,-2 0 0,-5 0 0,-9 0 0,-1 0 0,-2 0 0,3 0 0,3 1 0,1-1 0,4 2 0,-1-2 0,1 0 0,-5 0 0,3 0 0,-9 0 0,2 0 0,-10-2 0,-5 0 0,6 0 0,-3 1 0,16 1 0,4 0 0,10-1 0,5 0 0,1 0 0,1 1 0,-2 0 0,-1 0 0,-3-1 0,-1 1 0,-5-1 0,-2 1 0,-3 0 0,3 0 0,-8-1 0,6 0 0,-4 0 0,6 1 0,9 0 0,4 0 0,7 0 0,4 0 0,0 0 0,0 0 0,-1 0 0,-2 0 0,-2 0 0,-2 0 0,1 1 0,0-1 0,3 2 0,1-2 0,1 2 0,-3-2 0,-1 2 0,-3 0 0,1 3 0,-1-1 0,1 3 0,0-2 0,3 0 0,0-1 0,1-3 0,0 1 0,1-1 0,0 0 0,-1 1 0,0-2 0,-2 2 0,-1-2 0,0 1 0,0 0 0,-1 0 0,0 1 0,1-2 0,-1 2 0,0 0 0,0 0 0,0 0 0,2 0 0,2-1 0,2 1 0,-1-1 0,1 1 0,-2-1 0,-1 1 0,0-1 0,0 0 0,0 1 0,2-2 0,-1 2 0,3-2 0,-2 2 0,0-1 0,-2 1 0,0-1 0,0 1 0,3-1 0,1 1 0,0-1 0,-1 2 0,-1 0 0,-1 2 0,0-2 0,2 1 0,-1 0 0,3 1 0,-1 0 0,2 0 0,0-1 0,0 0 0,-1 2 0,1-2 0,1 2 0,-1-3 0,1 1 0,-1-2 0,0 3 0,1-3 0,0 1 0,0-1 0,0 1 0,0 0 0,0 3 0,0-1 0,-1 2 0,0 1 0,2-2 0,-1 0 0,1-2 0,0 1 0,-1 0 0,1 0 0,-1 1 0,1-2 0,0 3 0,0-3 0,0 2 0,-1 0 0,1 0 0,-1 2 0,1-2 0,-1 2 0,0-3 0,-1 0 0,2-1 0,-1-2 0,1 0 0,-1 0 0,1 1 0,-2 2 0,2-2 0,-1 1 0,1-2 0,0 1 0,0-2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0:07:30.9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24575,'18'0'0,"5"-1"0,3 1 0,11-2 0,0 2 0,9 0 0,-8 0 0,-3 0 0,-10 0 0,-9 0 0,-8 0 0,-3 0 0,-3 0 0,2 0 0,2 0 0,6 0 0,1 0 0,3 0 0,3 0 0,2 0 0,2 0 0,2 0 0,1 0 0,4 0 0,0 0 0,1 0 0,-4 0 0,-2 1 0,-2 0 0,-3 0 0,1 0 0,2-1 0,-1 2 0,4-1 0,-2 0 0,1-1 0,-2 1 0,-3-1 0,-4 1 0,-5-1 0,-2 0 0,-2 0 0,2 0 0,2 0 0,3 0 0,2 0 0,6 0 0,3 0 0,0 0 0,4 0 0,-1 0 0,3 0 0,-6 1 0,-1 0 0,-12 0 0,1-1 0,-9 0 0,4 0 0,-4 0 0,6 1 0,-1-1 0,0 1 0,-3-2 0,-3-2 0,-3 2 0,0-1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12:01.8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0:06:58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60 341 24575,'20'1'0,"14"1"0,19 3 0,34 3 0,-37-3 0,1 2 0,8 0 0,0 1 0,-8-2 0,-2 1 0,44 6 0,-27-6 0,-1 0 0,-17-4 0,-5-1 0,-10-1 0,2-1 0,-6 2 0,3-1 0,-3 1 0,10 1 0,-3 0 0,12 2 0,-5-2 0,6 0 0,-10-2 0,2 1 0,-5-2 0,2 0 0,-2 0 0,-3 0 0,-3 0 0,3 0 0,-4 0 0,4 0 0,-4 0 0,9 0 0,-1 0 0,15 0 0,5 0 0,9-2 0,-1 2 0,-5-2 0,-11 1 0,-6 0 0,-8-1 0,-9 0 0,-5 0 0,-1-1 0,-2 1 0,2-1 0,-5 0 0,1 0 0,-6-1 0,-1 0 0,0 0 0,3-1 0,1 1 0,8 0 0,-4 1 0,6-1 0,-6 0 0,-3 1 0,-3-2 0,-2 3 0,0-2 0,-2 1 0,0 0 0,-4 1 0,0-1 0,-3-2 0,0-2 0,-1-1 0,-1-4 0,-1 0 0,-1-2 0,0 2 0,-3 1 0,3-1 0,-3 2 0,5 0 0,0 2 0,2 1 0,0 2 0,0-2 0,0 1 0,0-1 0,0-2 0,-1 1 0,0 0 0,0 0 0,1 1 0,-1-1 0,-1-6 0,-3-3 0,-2-3 0,0 2 0,-1-1 0,-3 6 0,-1 0 0,-5 3 0,-5 1 0,-7 5 0,-5-1 0,-1 5 0,-6-3 0,0 3 0,-8-2 0,6 2 0,-10 0 0,6-1 0,-14-1 0,6 0 0,-12-1 0,9 1 0,-5 0 0,9 0 0,0 2 0,3 0 0,-1 0 0,2 0 0,-1 0 0,6 0 0,-4 0 0,8 0 0,-2 0 0,9 0 0,-7 0 0,9 0 0,-6 0 0,3-1 0,-9 1 0,5-3 0,-11 3 0,11-1 0,-5 1 0,8 0 0,2 1 0,5-1 0,-3 2 0,3-1 0,-2 0 0,1-1 0,-1 1 0,0-1 0,-1 2 0,5-2 0,-3 0 0,3 0 0,2 0 0,-1 1 0,-1-1 0,3 1 0,-2 0 0,9 0 0,0 2 0,5-1 0,0 2 0,-2 0 0,-3 4 0,1-1 0,1 1 0,1 2 0,3-3 0,-2 4 0,2-2 0,0 3 0,2-2 0,-3 2 0,4-1 0,-4 4 0,5-4 0,-1 1 0,3-1 0,2-3 0,2 2 0,0-3 0,1 0 0,-1 1 0,0 0 0,-1 0 0,2 0 0,0 1 0,1-2 0,1 0 0,-1-2 0,3 0 0,-1-1 0,2 0 0,0 0 0,0-1 0,3 0 0,3 1 0,2 0 0,5-1 0,4 1 0,7 2 0,4-2 0,1 3 0,-10-4 0,-6-1 0,-10-1 0,-8-1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20:07:01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24575,'10'0'0,"2"0"0,5 0 0,7 0 0,4 1 0,5 1 0,-3 0 0,-2 1 0,-3-2 0,-5 0 0,-2 0 0,-1 0 0,-3 0 0,0-1 0,1 0 0,1 0 0,2 0 0,3 0 0,4 0 0,4 0 0,-1 0 0,1 0 0,-5 0 0,4 1 0,-5-1 0,3 1 0,-1 0 0,2 0 0,-3 1 0,-3-1 0,-6 2 0,1-2 0,-4 0 0,4-1 0,0 0 0,2 0 0,2 0 0,3 0 0,0 1 0,4-1 0,-5 2 0,2 0 0,-5 0 0,6 0 0,-1-1 0,4-1 0,-1 0 0,-2 0 0,-2 1 0,3 0 0,1 1 0,1 0 0,-1-1 0,0 1 0,-6-1 0,0-1 0,-6 0 0,-6 0 0,2 0 0,2 0 0,4 0 0,9 0 0,-1 0 0,1 0 0,-8 0 0,-10-1 0,-5 1 0,-3-1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24:45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24:46.8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24:52.6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24:53.4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7T19:25:13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5D7C7-5699-4855-92F4-894E219054C4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06540-FFA2-48A4-A754-02009B475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36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Juergens%20RA%5BAuthor%5D&amp;cauthor=true&amp;cauthor_uid=28192747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E77FD-9B29-3244-98CD-B2FFD0246EF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395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>
            <a:extLst>
              <a:ext uri="{FF2B5EF4-FFF2-40B4-BE49-F238E27FC236}">
                <a16:creationId xmlns:a16="http://schemas.microsoft.com/office/drawing/2014/main" id="{14A6566A-AAB4-431C-8C26-3CDDD654E6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Заметки 2">
            <a:extLst>
              <a:ext uri="{FF2B5EF4-FFF2-40B4-BE49-F238E27FC236}">
                <a16:creationId xmlns:a16="http://schemas.microsoft.com/office/drawing/2014/main" id="{29176CA0-CE9B-4AC5-AE26-996A92B15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Номер слайда 3">
            <a:extLst>
              <a:ext uri="{FF2B5EF4-FFF2-40B4-BE49-F238E27FC236}">
                <a16:creationId xmlns:a16="http://schemas.microsoft.com/office/drawing/2014/main" id="{14605B9E-3506-4CAD-A0E3-A259C491D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AFEDA81-79B4-4EB8-B570-75AD783BF4CE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39</a:t>
            </a:fld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>
            <a:extLst>
              <a:ext uri="{FF2B5EF4-FFF2-40B4-BE49-F238E27FC236}">
                <a16:creationId xmlns:a16="http://schemas.microsoft.com/office/drawing/2014/main" id="{FCF40DEC-0D1F-461A-95CD-135541B4DA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Заметки 2">
            <a:extLst>
              <a:ext uri="{FF2B5EF4-FFF2-40B4-BE49-F238E27FC236}">
                <a16:creationId xmlns:a16="http://schemas.microsoft.com/office/drawing/2014/main" id="{9CFD921D-BC85-4D9B-9F9F-F315EB977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Номер слайда 3">
            <a:extLst>
              <a:ext uri="{FF2B5EF4-FFF2-40B4-BE49-F238E27FC236}">
                <a16:creationId xmlns:a16="http://schemas.microsoft.com/office/drawing/2014/main" id="{AE420865-2EA0-4231-974D-C7CED7C8C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337E5FA-F204-4A3F-A089-27315223C052}" type="slidenum">
              <a:rPr lang="ru-RU" altLang="ru-RU" smtClean="0"/>
              <a:pPr/>
              <a:t>41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>
            <a:extLst>
              <a:ext uri="{FF2B5EF4-FFF2-40B4-BE49-F238E27FC236}">
                <a16:creationId xmlns:a16="http://schemas.microsoft.com/office/drawing/2014/main" id="{108529E1-3681-407A-B79E-5D9B82C817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Заметки 2">
            <a:extLst>
              <a:ext uri="{FF2B5EF4-FFF2-40B4-BE49-F238E27FC236}">
                <a16:creationId xmlns:a16="http://schemas.microsoft.com/office/drawing/2014/main" id="{866F6E71-FD9B-4B54-B104-89B7FAEBE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Иммуногистохимическая экспрессия EGFR достоверно не коррелировала со специфическим заболеванием пациента (DS) или общей выживаемостью (OS). Амплификация гена EGFR не коррелировала ни с признаками опухоли, ни с выживаемостью пациентов (DS и OS).</a:t>
            </a:r>
          </a:p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Обсуждение:</a:t>
            </a:r>
          </a:p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Экспрессия IHC рецептора фактора роста эпителия и амплификация генов могут быть подходящими для прогнозирования локорегионального контроля у пациентов с оральным плоскоклеточным раком, но неуместным предиктором выживания пациентов. 2014</a:t>
            </a:r>
          </a:p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прогностическая способность высокой экспрессии белка EGFR и / или амплификации гена, если таковые имеются, ограничена  </a:t>
            </a:r>
            <a:r>
              <a:rPr lang="ru-RU" altLang="ru-RU" u="sng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Juergens RA</a:t>
            </a:r>
            <a:r>
              <a:rPr lang="ru-RU" altLang="ru-RU" baseline="30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, 201</a:t>
            </a:r>
          </a:p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В заключение, имеющиеся данные ретроспективного анализа позволяют предположить, что, хотя p16 и HPV являются прогностическими биомаркерами у пациентов с LA SCCHN и R / M SCCHN, нельзя было доказать, что они являются прогностическими для описанных схем, содержащих цетуксимаб, ни по одному показанию; следовательно, хотя тестирование на ВПЧ дает важную прогностическую информацию, оно не является обязательным для лечения пациентов с ГКБП с помощью цетуксимаба плюс РТ или химиотерапии на основе платины.</a:t>
            </a: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  (James A Bonner and oth 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мед центр университета Алабамы)</a:t>
            </a:r>
          </a:p>
        </p:txBody>
      </p:sp>
      <p:sp>
        <p:nvSpPr>
          <p:cNvPr id="37891" name="Номер слайда 3">
            <a:extLst>
              <a:ext uri="{FF2B5EF4-FFF2-40B4-BE49-F238E27FC236}">
                <a16:creationId xmlns:a16="http://schemas.microsoft.com/office/drawing/2014/main" id="{70ED467D-9A93-4923-936E-176352EA86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D9C4321-8FC3-4DB0-BB60-0853941E4512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42</a:t>
            </a:fld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>
            <a:extLst>
              <a:ext uri="{FF2B5EF4-FFF2-40B4-BE49-F238E27FC236}">
                <a16:creationId xmlns:a16="http://schemas.microsoft.com/office/drawing/2014/main" id="{715A1759-7474-466B-B183-9B1097C569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Заметки 2">
            <a:extLst>
              <a:ext uri="{FF2B5EF4-FFF2-40B4-BE49-F238E27FC236}">
                <a16:creationId xmlns:a16="http://schemas.microsoft.com/office/drawing/2014/main" id="{FD25646F-9B53-4283-B1AD-38731DB4C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3" name="Номер слайда 3">
            <a:extLst>
              <a:ext uri="{FF2B5EF4-FFF2-40B4-BE49-F238E27FC236}">
                <a16:creationId xmlns:a16="http://schemas.microsoft.com/office/drawing/2014/main" id="{FA4D4FF8-CF01-43ED-A010-73157CE99D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4AD0C56-699B-477E-8BBE-E6E4F565BBD8}" type="slidenum">
              <a:rPr lang="ru-RU" altLang="ru-RU" smtClean="0"/>
              <a:pPr/>
              <a:t>44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>
            <a:extLst>
              <a:ext uri="{FF2B5EF4-FFF2-40B4-BE49-F238E27FC236}">
                <a16:creationId xmlns:a16="http://schemas.microsoft.com/office/drawing/2014/main" id="{C64C7DC4-ED0E-40BB-AA0C-6F6EFEA377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Заметки 2">
            <a:extLst>
              <a:ext uri="{FF2B5EF4-FFF2-40B4-BE49-F238E27FC236}">
                <a16:creationId xmlns:a16="http://schemas.microsoft.com/office/drawing/2014/main" id="{C2A5D322-CD9A-4A34-B10F-72EF1242B3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1" name="Номер слайда 3">
            <a:extLst>
              <a:ext uri="{FF2B5EF4-FFF2-40B4-BE49-F238E27FC236}">
                <a16:creationId xmlns:a16="http://schemas.microsoft.com/office/drawing/2014/main" id="{971235E2-77EF-4314-87D4-279F0B4DE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5E23728-4637-4A67-8CD5-EC2E2A65A23E}" type="slidenum">
              <a:rPr lang="ru-RU" altLang="ru-RU" smtClean="0"/>
              <a:pPr/>
              <a:t>48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>
            <a:extLst>
              <a:ext uri="{FF2B5EF4-FFF2-40B4-BE49-F238E27FC236}">
                <a16:creationId xmlns:a16="http://schemas.microsoft.com/office/drawing/2014/main" id="{377BACCB-8EF7-4F80-B5CF-B56C64B5BE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Заметки 2">
            <a:extLst>
              <a:ext uri="{FF2B5EF4-FFF2-40B4-BE49-F238E27FC236}">
                <a16:creationId xmlns:a16="http://schemas.microsoft.com/office/drawing/2014/main" id="{ECF6407F-610A-4870-8DB4-1B66D0166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7" name="Номер слайда 3">
            <a:extLst>
              <a:ext uri="{FF2B5EF4-FFF2-40B4-BE49-F238E27FC236}">
                <a16:creationId xmlns:a16="http://schemas.microsoft.com/office/drawing/2014/main" id="{86C22CD0-8488-442B-A84A-3E4ED2D409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44E0B2-8306-421F-B0AC-74858A3AC309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50</a:t>
            </a:fld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F5959B-CD0A-8245-B019-7DFDE0489BE5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94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89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538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>
            <a:extLst>
              <a:ext uri="{FF2B5EF4-FFF2-40B4-BE49-F238E27FC236}">
                <a16:creationId xmlns:a16="http://schemas.microsoft.com/office/drawing/2014/main" id="{B0EF98F0-465F-4FAC-B62F-2ECC23779B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Заметки 2">
            <a:extLst>
              <a:ext uri="{FF2B5EF4-FFF2-40B4-BE49-F238E27FC236}">
                <a16:creationId xmlns:a16="http://schemas.microsoft.com/office/drawing/2014/main" id="{1185805C-0093-40BF-9955-02043065D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Плоскоклеточный рак головы и шеи (SCCHN) является одним из наиболее часто диагностируемых злокачественных  заболеваний </a:t>
            </a:r>
            <a:b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ежегодно в мире регистрируется более </a:t>
            </a: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0,5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новых случаев; ежегодно умирает 300 000  пациентов</a:t>
            </a:r>
            <a:b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Более 50% случаев HNSCC диагностируются на поздних стадиях заболевания</a:t>
            </a:r>
            <a:b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Возрастной диапазон 50-70 лет </a:t>
            </a:r>
            <a:b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Тем не менее, прогноз HNSCC варьируется в зависимости от локализации заболевания и связанных с ним факторов риска, </a:t>
            </a:r>
          </a:p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Известно,  что HNSCC гетерогенное заболевание  и в зависимости  от локализации классифицируеся на рак полости рта, глотки и гортани. Прогнозэтого заболевания, помиом гендерно-географических различий зависит от локализации опухоли в том или ином анатомическом сайте.    </a:t>
            </a:r>
          </a:p>
        </p:txBody>
      </p:sp>
      <p:sp>
        <p:nvSpPr>
          <p:cNvPr id="17411" name="Номер слайда 3">
            <a:extLst>
              <a:ext uri="{FF2B5EF4-FFF2-40B4-BE49-F238E27FC236}">
                <a16:creationId xmlns:a16="http://schemas.microsoft.com/office/drawing/2014/main" id="{50D655AF-1DBD-4291-9B17-427CD9CEC5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E917CDE-AE79-48B1-A103-93D3B3A9BB7A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5811F-7481-C04E-B6A2-482E89C65717}" type="slidenum">
              <a:rPr lang="ru-RU" smtClean="0"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980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>
            <a:extLst>
              <a:ext uri="{FF2B5EF4-FFF2-40B4-BE49-F238E27FC236}">
                <a16:creationId xmlns:a16="http://schemas.microsoft.com/office/drawing/2014/main" id="{D4F95656-D9F0-4604-ADB0-0EDE9B3D0D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Заметки 2">
            <a:extLst>
              <a:ext uri="{FF2B5EF4-FFF2-40B4-BE49-F238E27FC236}">
                <a16:creationId xmlns:a16="http://schemas.microsoft.com/office/drawing/2014/main" id="{67EBEEDE-6C0D-45B3-A9AB-8B90BBB97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Плоскоклеточный рак головы и шеи (SCCHN) является одним из наиболее часто диагностируемых злокачественных  заболеваний </a:t>
            </a:r>
            <a:b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ежегодно в мире регистрируется более </a:t>
            </a: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0,5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новых случаев; ежегодно умирает 300 000  пациентов</a:t>
            </a:r>
            <a:b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Более 50% случаев HNSCC диагностируются на поздних стадиях заболевания</a:t>
            </a:r>
            <a:b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Возрастной диапазон 50-70 лет </a:t>
            </a:r>
            <a:b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Тем не менее, прогноз HNSCC варьируется в зависимости от локализации заболевания и связанных с ним факторов риска, </a:t>
            </a:r>
          </a:p>
          <a:p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>
                <a:latin typeface="Arial" panose="020B0604020202020204" pitchFamily="34" charset="0"/>
                <a:cs typeface="Arial" panose="020B0604020202020204" pitchFamily="34" charset="0"/>
              </a:rPr>
              <a:t>Известно,  что HNSCC гетерогенное заболевание  и в зависимости  от локализации классифицируеся на рак полости рта, глотки и гортани. Прогнозэтого заболевания, помиом гендерно-географических различий зависит от локализации опухоли в том или ином анатомическом сайте.    </a:t>
            </a:r>
          </a:p>
        </p:txBody>
      </p:sp>
      <p:sp>
        <p:nvSpPr>
          <p:cNvPr id="19459" name="Номер слайда 3">
            <a:extLst>
              <a:ext uri="{FF2B5EF4-FFF2-40B4-BE49-F238E27FC236}">
                <a16:creationId xmlns:a16="http://schemas.microsoft.com/office/drawing/2014/main" id="{9A817BD1-56DC-4CDA-8944-B436AFCEAD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BC60221-18BF-4C2D-AFE7-7FF161240EB0}" type="slidenum"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7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CC8D9-6D93-4451-B125-F36AE4C6C29B}" type="slidenum">
              <a:rPr lang="ru-RU" smtClean="0"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6461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BEBFE4-E8FC-4F9D-B3D8-5A9E547AC0C3}" type="slidenum">
              <a:rPr lang="ru-RU" smtClean="0"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3085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6B767C14-BFDE-405E-BF7E-FC899EF295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57734D8-85C8-4BD0-9D6E-3716B8E45F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D9AF9-A684-4BE6-AE55-9D602DC6C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3DF326B0-F258-4BF8-B65F-70AAA878E483}" type="slidenum">
              <a:rPr lang="ru-RU" altLang="ru-RU" sz="1200" smtClean="0"/>
              <a:pPr eaLnBrk="1" hangingPunct="1">
                <a:defRPr/>
              </a:pPr>
              <a:t>103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7170CE0-404A-47EF-A227-E5FA7658D2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8C688842-36D3-4120-ABF1-FD3E3CC18B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78E42B-5BF5-455D-91F1-D499791DF8BD}"/>
              </a:ext>
            </a:extLst>
          </p:cNvPr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958F1A6-722E-41CE-AFAE-4EE3097F5EC8}" type="slidenum">
              <a:rPr lang="ru-RU" altLang="ru-RU" sz="12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104</a:t>
            </a:fld>
            <a:endParaRPr lang="ru-RU" altLang="ru-RU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23C7F400-CEDE-4805-82FB-DD17981580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15EB10BA-C748-4262-A3D8-E5EFFEC3CE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D4613C-4380-47B0-BC40-1AF8A6A6B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AF9C9FCA-B698-48E9-8D20-A5191C9B1BA7}" type="slidenum">
              <a:rPr lang="ru-RU" altLang="ru-RU" sz="1200" smtClean="0"/>
              <a:pPr eaLnBrk="1" hangingPunct="1">
                <a:defRPr/>
              </a:pPr>
              <a:t>105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9527F67-5CAD-4D44-B6AE-1DBF1D2562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A92F784B-8D23-450F-9E8C-2499FF2118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69E64-6E97-4614-9D06-BA6838A9F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487BDF83-B7B8-451A-BED7-6C01E5D1D54B}" type="slidenum">
              <a:rPr lang="ru-RU" altLang="ru-RU" sz="1200" smtClean="0"/>
              <a:pPr eaLnBrk="1" hangingPunct="1">
                <a:defRPr/>
              </a:pPr>
              <a:t>106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843DAB33-40BA-48E7-B929-A5700EFC9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6C20E714-8527-4160-81B2-B7C4553941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98F07-A4CF-4B0F-9B6F-A9B99FB8E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6651A4D3-F65C-49C1-B572-CB9EE5B0731F}" type="slidenum">
              <a:rPr lang="ru-RU" altLang="ru-RU" sz="1200" smtClean="0"/>
              <a:pPr eaLnBrk="1" hangingPunct="1">
                <a:defRPr/>
              </a:pPr>
              <a:t>107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6B832603-3D7B-4B91-AE5D-26164634FD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302AC058-0D7D-4F45-AB90-6BBBCC03DC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633B8-F860-461C-AC59-60981BD78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CDD9D0F9-9B24-4C95-8693-43611AEED2C1}" type="slidenum">
              <a:rPr lang="ru-RU" altLang="ru-RU" sz="1200" smtClean="0"/>
              <a:pPr eaLnBrk="1" hangingPunct="1">
                <a:defRPr/>
              </a:pPr>
              <a:t>108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1D8B1A77-E467-4B67-92B9-CAF3A83AE9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76911AFD-031D-4FA5-B906-655994FCAD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A432C-EA45-4270-AABF-478D5CD55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9E7B3234-BA58-42F8-9E0B-F9057213F6CB}" type="slidenum">
              <a:rPr lang="ru-RU" altLang="ru-RU" sz="1200" smtClean="0"/>
              <a:pPr eaLnBrk="1" hangingPunct="1">
                <a:defRPr/>
              </a:pPr>
              <a:t>109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Кстати, тоже  отметили,</a:t>
            </a:r>
            <a:r>
              <a:rPr lang="ru-RU" baseline="0" dirty="0"/>
              <a:t> что их более чем 700 пациентов больше половины пришли в клинику уже на 3-4 стадии.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Patient delay was more than 3 months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43.3% of the patients (median period, 75 d; range,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44–135 d). For 55% of the subjects the doctor delay was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less than 1 month (median period, 25 d; range, 6–83 d).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median period of the total diagnostic delay was 130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days. For more than half of the patients (60.1%) the clinic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delay was less than 2 weeks (median period, 12 d; range,</a:t>
            </a:r>
          </a:p>
          <a:p>
            <a:r>
              <a:rPr lang="en-US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7–24 d).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E77FD-9B29-3244-98CD-B2FFD0246EF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890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9E528E9D-E4A8-46C7-AE8E-89BB77F1A5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7D2D1691-9B93-489E-9BDE-B2C7347B85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F4D41-436C-4241-8D39-E10DD36C5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A29E7E29-9A95-467A-8AE8-5AB1256727A7}" type="slidenum">
              <a:rPr lang="ru-RU" altLang="ru-RU" sz="1200" smtClean="0"/>
              <a:pPr eaLnBrk="1" hangingPunct="1">
                <a:defRPr/>
              </a:pPr>
              <a:t>110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142D4DDB-AC9A-41A1-AC7E-19815CD437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679FFFB-B085-4498-94ED-EF0F641D5F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3DEA1-E30F-41BB-8568-3AA5F4B266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8287368-B24C-4F0E-B4A7-EA5B127C2765}" type="slidenum">
              <a:rPr lang="ru-RU" altLang="ru-RU" sz="1200" smtClean="0"/>
              <a:pPr eaLnBrk="1" hangingPunct="1">
                <a:defRPr/>
              </a:pPr>
              <a:t>111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E0B360C3-2CB2-4C79-9D64-97E62095ED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0DFD603A-8968-4B67-B6A7-42713F5C0E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9F182-814D-41FA-B333-A359C897D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7F9D73A6-7896-4CD1-BB65-F3C3C3A7D663}" type="slidenum">
              <a:rPr lang="ru-RU" altLang="ru-RU" sz="1200" smtClean="0"/>
              <a:pPr eaLnBrk="1" hangingPunct="1">
                <a:defRPr/>
              </a:pPr>
              <a:t>112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935B1C61-4638-4A33-B4D1-B422C510ED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97E3DE9C-CB0B-4442-912D-F286AE58FB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17C65-D0D9-4B7D-92C0-FA4C4D3DA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15083940-0337-491F-8B5D-C38DC2699846}" type="slidenum">
              <a:rPr lang="ru-RU" altLang="ru-RU" sz="1200" smtClean="0"/>
              <a:pPr eaLnBrk="1" hangingPunct="1">
                <a:defRPr/>
              </a:pPr>
              <a:t>113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E567D82-D479-4A75-813E-CD26D02066D3}" type="slidenum">
              <a:rPr lang="ru-RU" smtClean="0"/>
              <a:pPr/>
              <a:t>116</a:t>
            </a:fld>
            <a:endParaRPr lang="ru-RU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E77FD-9B29-3244-98CD-B2FFD0246EF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395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Однако</a:t>
            </a:r>
            <a:r>
              <a:rPr lang="ru-RU" baseline="0" dirty="0"/>
              <a:t> сосудистый рисунок, которые подвергается трансформациям при злокачественном процессе, значительно лучше визуализируется при проведении КЭ и УСЭ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61953-B8B4-4A39-A1AD-81E05C33D20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461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61953-B8B4-4A39-A1AD-81E05C33D20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062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61953-B8B4-4A39-A1AD-81E05C33D205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053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61953-B8B4-4A39-A1AD-81E05C33D205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77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30E9C-AA8A-4E56-9A82-F5F4B5442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8B51F4-3346-4CE5-B588-4FEAB3CFA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EAE9DB-570B-4D7D-9F28-25F9DFA4D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5F8CEF-9521-4018-B1DC-333310B0F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5F90BA-39D0-46C2-9B96-429092DA6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53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7FCE9-9CA3-4D73-A010-BB6FC3D4F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2A07CA-7D86-48A5-A02D-D6F0EA0EF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F7DE29-62E0-4AA2-B77B-1ED1BAD26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20AFB7-198E-4646-AACF-580D7FE33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4F6B0B-678D-4205-8243-F8E49AF0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08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DC9911A-0FDB-4716-B0AA-7DC74D941C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E7B94-082D-49A9-9591-D3BCC2142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FF85EC-9383-470D-8D6C-9A6D354EF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64C2A4-752E-419C-89DD-76546348B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AEDDD1-8CF1-49CD-A42C-24304A27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191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131FB-74DE-4967-A29D-E98C2F879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33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0151" y="1938408"/>
            <a:ext cx="5543549" cy="4208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22822" y="1938341"/>
            <a:ext cx="5380567" cy="44910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>
                <a:solidFill>
                  <a:prstClr val="white"/>
                </a:solidFill>
              </a:rPr>
              <a:t>This is where all footnotes and references go.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15725-76C5-4C4B-ABD9-4246FCE0CBA7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789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6013C-4648-42F3-BFA4-8C0F0112E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73DD27-4B27-4EBF-9CF6-959B16868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5D2E0-61AD-485C-830A-0CDBB8250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4DEBD0-B863-42EB-BCEA-36E1F5625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AD8AD3-0725-49D1-8609-117AEBFD3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24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65D46-B786-461E-9E7E-418DFFCD6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5F11BA-C0CA-43C7-B69D-8A278883A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62BA9F-205F-4D8D-8474-E940F9BC9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DFA9EA-4892-4B0B-9227-32918805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74C424-3881-4E4C-B8AA-450AEF231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6046E-4B87-458B-BFC3-DF8EB1CFF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A78412-23F9-4C05-8614-9354FD663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F7F2DF-1858-4002-833F-14F474B11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6EA850-5894-4FA2-AA17-59D4D82FE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B70697-891F-4182-B9B7-4A3E0BC65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8492D0-2D48-476D-8EA5-19E235272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356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9FC835-285E-4FE3-945F-86569BAF9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1BA52-58C5-468E-80D4-201236040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225C88-1A75-423F-8807-F038E4D7C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3795AD-2306-4621-AD0E-E853CEE10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4F2B205-EDE6-4E1A-ADF3-82A07DEB6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E5F6DF6-15E0-4118-A2F8-7BEF6F970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DB30093-A30D-4073-A4EA-E4D404DBC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94E8390-7FA5-4AEB-8CF1-0F895734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500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489C9-2E28-40FA-842D-72B67A81E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51980D-7D1D-42FC-B677-5B9870E9B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AD3822D-95B6-45FD-8FBB-11BA11CB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D8EB43-D510-42FE-9C27-B62DA5974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F593BD0-5029-4874-BBF2-44C67334D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4A44FDD-68CA-4A36-89E8-1DE11BA9C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08FD9E-80BA-4334-A282-E4A48664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06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DEDE01-035A-4F09-BF2A-C76FD1D97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3DF237-EC1D-40B0-B3DB-625591F46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4EC04B-597A-4D09-8A4F-FF79CE4DC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6E48F0-4201-4F2E-93CE-E0594F585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11446C-9CC4-451C-A176-D4A7887D4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E88CB7-330D-4DC0-8788-310965A6E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63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BECDF-B0BB-4724-981F-62311F5DE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61BA4E-6B13-4FF1-9E85-D019E4AD56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9327DF-8699-4E2D-8A1A-E8A96EB95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633974-F214-4E1C-BB90-D8E57DAE3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7A68B5-236C-4BB3-967B-81E29F39D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69E54D-4C20-44A9-B06E-3B47FE6D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67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3F1B2-1709-4581-9BCA-98E2EC3C5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1582FA-85C8-4F45-8305-B22FCF7DA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CC5733-BEB8-40DC-B058-CFE3B48144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0F1BE-48C7-4345-8981-F70D3D5059A3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D6BA1E-57B8-4D6A-ABDF-3470B4905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2BE4BC-7B38-4094-8CA4-65B7E41B09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936C6-612D-43BF-9DC8-B9069CA1C8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8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98.jpeg"/><Relationship Id="rId4" Type="http://schemas.openxmlformats.org/officeDocument/2006/relationships/image" Target="../media/image197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0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01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203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2.jpeg"/><Relationship Id="rId7" Type="http://schemas.openxmlformats.org/officeDocument/2006/relationships/image" Target="../media/image20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png"/><Relationship Id="rId5" Type="http://schemas.openxmlformats.org/officeDocument/2006/relationships/image" Target="../media/image205.wmf"/><Relationship Id="rId4" Type="http://schemas.openxmlformats.org/officeDocument/2006/relationships/image" Target="../media/image204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4.jpeg"/><Relationship Id="rId5" Type="http://schemas.openxmlformats.org/officeDocument/2006/relationships/image" Target="../media/image213.png"/><Relationship Id="rId4" Type="http://schemas.openxmlformats.org/officeDocument/2006/relationships/image" Target="../media/image212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4" Type="http://schemas.openxmlformats.org/officeDocument/2006/relationships/image" Target="../media/image2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chart" Target="../charts/chart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0.png"/><Relationship Id="rId5" Type="http://schemas.openxmlformats.org/officeDocument/2006/relationships/image" Target="../media/image219.jpeg"/><Relationship Id="rId4" Type="http://schemas.openxmlformats.org/officeDocument/2006/relationships/image" Target="../media/image218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22.png"/><Relationship Id="rId4" Type="http://schemas.openxmlformats.org/officeDocument/2006/relationships/image" Target="../media/image221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5.jpeg"/><Relationship Id="rId5" Type="http://schemas.openxmlformats.org/officeDocument/2006/relationships/image" Target="../media/image224.jpeg"/><Relationship Id="rId4" Type="http://schemas.openxmlformats.org/officeDocument/2006/relationships/image" Target="../media/image223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png"/><Relationship Id="rId13" Type="http://schemas.openxmlformats.org/officeDocument/2006/relationships/image" Target="../media/image2.png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228.jpeg"/><Relationship Id="rId12" Type="http://schemas.openxmlformats.org/officeDocument/2006/relationships/image" Target="../media/image23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7.jpeg"/><Relationship Id="rId11" Type="http://schemas.openxmlformats.org/officeDocument/2006/relationships/image" Target="../media/image232.jpeg"/><Relationship Id="rId5" Type="http://schemas.openxmlformats.org/officeDocument/2006/relationships/image" Target="../media/image226.png"/><Relationship Id="rId10" Type="http://schemas.openxmlformats.org/officeDocument/2006/relationships/image" Target="../media/image23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30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7" Type="http://schemas.openxmlformats.org/officeDocument/2006/relationships/image" Target="../media/image2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5" Type="http://schemas.openxmlformats.org/officeDocument/2006/relationships/image" Target="../media/image237.png"/><Relationship Id="rId4" Type="http://schemas.openxmlformats.org/officeDocument/2006/relationships/image" Target="../media/image23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G"/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35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7" Type="http://schemas.openxmlformats.org/officeDocument/2006/relationships/image" Target="../media/image2.pn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7.jpeg"/><Relationship Id="rId5" Type="http://schemas.openxmlformats.org/officeDocument/2006/relationships/image" Target="../media/image246.jpeg"/><Relationship Id="rId4" Type="http://schemas.openxmlformats.org/officeDocument/2006/relationships/image" Target="../media/image245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50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7" Type="http://schemas.openxmlformats.org/officeDocument/2006/relationships/image" Target="../media/image2.png"/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5.jpeg"/><Relationship Id="rId5" Type="http://schemas.openxmlformats.org/officeDocument/2006/relationships/image" Target="../media/image254.jpeg"/><Relationship Id="rId4" Type="http://schemas.openxmlformats.org/officeDocument/2006/relationships/image" Target="../media/image253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eg"/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59.jpeg"/><Relationship Id="rId4" Type="http://schemas.openxmlformats.org/officeDocument/2006/relationships/image" Target="../media/image258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eg"/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62.jpeg"/><Relationship Id="rId4" Type="http://schemas.openxmlformats.org/officeDocument/2006/relationships/image" Target="../media/image243.jpe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hyperlink" Target="mailto:2487784@mail.ru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9.png"/><Relationship Id="rId7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2.xml"/><Relationship Id="rId5" Type="http://schemas.openxmlformats.org/officeDocument/2006/relationships/image" Target="NULL"/><Relationship Id="rId4" Type="http://schemas.openxmlformats.org/officeDocument/2006/relationships/customXml" Target="../ink/ink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0.png"/><Relationship Id="rId7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.xml"/><Relationship Id="rId5" Type="http://schemas.openxmlformats.org/officeDocument/2006/relationships/image" Target="NULL"/><Relationship Id="rId4" Type="http://schemas.openxmlformats.org/officeDocument/2006/relationships/customXml" Target="../ink/ink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7" Type="http://schemas.openxmlformats.org/officeDocument/2006/relationships/image" Target="../media/image39.jpeg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.png"/><Relationship Id="rId4" Type="http://schemas.openxmlformats.org/officeDocument/2006/relationships/image" Target="../media/image37.tm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3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48.tm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2.png"/><Relationship Id="rId9" Type="http://schemas.openxmlformats.org/officeDocument/2006/relationships/image" Target="../media/image5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image" Target="../media/image5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f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media" Target="../media/media2.mp4"/><Relationship Id="rId7" Type="http://schemas.microsoft.com/office/2007/relationships/hdphoto" Target="../media/hdphoto4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7.png"/><Relationship Id="rId4" Type="http://schemas.openxmlformats.org/officeDocument/2006/relationships/video" Target="../media/media2.mp4"/><Relationship Id="rId9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3" Type="http://schemas.openxmlformats.org/officeDocument/2006/relationships/image" Target="../media/image72.png"/><Relationship Id="rId7" Type="http://schemas.openxmlformats.org/officeDocument/2006/relationships/customXml" Target="../ink/ink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6.xml"/><Relationship Id="rId5" Type="http://schemas.openxmlformats.org/officeDocument/2006/relationships/image" Target="NULL"/><Relationship Id="rId10" Type="http://schemas.openxmlformats.org/officeDocument/2006/relationships/customXml" Target="../ink/ink10.xml"/><Relationship Id="rId4" Type="http://schemas.openxmlformats.org/officeDocument/2006/relationships/customXml" Target="../ink/ink5.xml"/><Relationship Id="rId9" Type="http://schemas.openxmlformats.org/officeDocument/2006/relationships/customXml" Target="../ink/ink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5.xml"/><Relationship Id="rId18" Type="http://schemas.openxmlformats.org/officeDocument/2006/relationships/image" Target="NULL"/><Relationship Id="rId3" Type="http://schemas.openxmlformats.org/officeDocument/2006/relationships/image" Target="../media/image73.png"/><Relationship Id="rId7" Type="http://schemas.openxmlformats.org/officeDocument/2006/relationships/customXml" Target="../ink/ink12.xml"/><Relationship Id="rId12" Type="http://schemas.openxmlformats.org/officeDocument/2006/relationships/image" Target="NULL"/><Relationship Id="rId17" Type="http://schemas.openxmlformats.org/officeDocument/2006/relationships/customXml" Target="../ink/ink17.xml"/><Relationship Id="rId2" Type="http://schemas.openxmlformats.org/officeDocument/2006/relationships/notesSlide" Target="../notesSlides/notesSlide11.xml"/><Relationship Id="rId16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customXml" Target="../ink/ink14.xml"/><Relationship Id="rId5" Type="http://schemas.openxmlformats.org/officeDocument/2006/relationships/customXml" Target="../ink/ink11.xml"/><Relationship Id="rId15" Type="http://schemas.openxmlformats.org/officeDocument/2006/relationships/customXml" Target="../ink/ink16.xml"/><Relationship Id="rId10" Type="http://schemas.openxmlformats.org/officeDocument/2006/relationships/image" Target="NULL"/><Relationship Id="rId19" Type="http://schemas.openxmlformats.org/officeDocument/2006/relationships/image" Target="../media/image2.png"/><Relationship Id="rId4" Type="http://schemas.openxmlformats.org/officeDocument/2006/relationships/image" Target="../media/image74.png"/><Relationship Id="rId9" Type="http://schemas.openxmlformats.org/officeDocument/2006/relationships/customXml" Target="../ink/ink13.xml"/><Relationship Id="rId14" Type="http://schemas.openxmlformats.org/officeDocument/2006/relationships/image" Target="NUL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hyperlink" Target="https://www.ncbi.nlm.nih.gov/pmc/articles/PMC5953879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81.png"/><Relationship Id="rId7" Type="http://schemas.openxmlformats.org/officeDocument/2006/relationships/customXml" Target="../ink/ink1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../media/image2.png"/><Relationship Id="rId5" Type="http://schemas.openxmlformats.org/officeDocument/2006/relationships/customXml" Target="../ink/ink18.xml"/><Relationship Id="rId10" Type="http://schemas.openxmlformats.org/officeDocument/2006/relationships/image" Target="NULL"/><Relationship Id="rId4" Type="http://schemas.openxmlformats.org/officeDocument/2006/relationships/image" Target="../media/image74.png"/><Relationship Id="rId9" Type="http://schemas.openxmlformats.org/officeDocument/2006/relationships/customXml" Target="../ink/ink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6.wdp"/><Relationship Id="rId4" Type="http://schemas.openxmlformats.org/officeDocument/2006/relationships/image" Target="../media/image8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8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microsoft.com/office/2007/relationships/hdphoto" Target="../media/hdphoto7.wdp"/><Relationship Id="rId5" Type="http://schemas.openxmlformats.org/officeDocument/2006/relationships/diagramData" Target="../diagrams/data1.xml"/><Relationship Id="rId10" Type="http://schemas.openxmlformats.org/officeDocument/2006/relationships/image" Target="../media/image89.pn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jpe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9.jp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0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1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8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9.png"/><Relationship Id="rId4" Type="http://schemas.openxmlformats.org/officeDocument/2006/relationships/image" Target="../media/image10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3.jpg"/><Relationship Id="rId4" Type="http://schemas.openxmlformats.org/officeDocument/2006/relationships/image" Target="../media/image152.jp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4.png"/><Relationship Id="rId7" Type="http://schemas.openxmlformats.org/officeDocument/2006/relationships/image" Target="../media/image158.jpeg"/><Relationship Id="rId2" Type="http://schemas.openxmlformats.org/officeDocument/2006/relationships/hyperlink" Target="https://pubmed.ncbi.nlm.nih.gov/?term=Gau+M&amp;cauthor_id=3134538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svg"/><Relationship Id="rId4" Type="http://schemas.openxmlformats.org/officeDocument/2006/relationships/image" Target="../media/image155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jpg"/><Relationship Id="rId13" Type="http://schemas.openxmlformats.org/officeDocument/2006/relationships/image" Target="../media/image158.jpeg"/><Relationship Id="rId3" Type="http://schemas.openxmlformats.org/officeDocument/2006/relationships/image" Target="../media/image160.jpeg"/><Relationship Id="rId7" Type="http://schemas.openxmlformats.org/officeDocument/2006/relationships/image" Target="../media/image164.jpg"/><Relationship Id="rId12" Type="http://schemas.openxmlformats.org/officeDocument/2006/relationships/image" Target="../media/image157.png"/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jpg"/><Relationship Id="rId11" Type="http://schemas.openxmlformats.org/officeDocument/2006/relationships/image" Target="../media/image156.svg"/><Relationship Id="rId5" Type="http://schemas.openxmlformats.org/officeDocument/2006/relationships/image" Target="../media/image162.jpg"/><Relationship Id="rId10" Type="http://schemas.openxmlformats.org/officeDocument/2006/relationships/image" Target="../media/image155.png"/><Relationship Id="rId4" Type="http://schemas.openxmlformats.org/officeDocument/2006/relationships/image" Target="../media/image161.jpg"/><Relationship Id="rId9" Type="http://schemas.openxmlformats.org/officeDocument/2006/relationships/image" Target="../media/image154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4.png"/><Relationship Id="rId7" Type="http://schemas.openxmlformats.org/officeDocument/2006/relationships/image" Target="../media/image158.jpe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5" Type="http://schemas.openxmlformats.org/officeDocument/2006/relationships/image" Target="../media/image156.svg"/><Relationship Id="rId4" Type="http://schemas.openxmlformats.org/officeDocument/2006/relationships/image" Target="../media/image15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g"/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jpg"/><Relationship Id="rId5" Type="http://schemas.openxmlformats.org/officeDocument/2006/relationships/image" Target="../media/image170.jpg"/><Relationship Id="rId4" Type="http://schemas.openxmlformats.org/officeDocument/2006/relationships/image" Target="../media/image169.jp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11" Type="http://schemas.openxmlformats.org/officeDocument/2006/relationships/image" Target="../media/image2.png"/><Relationship Id="rId5" Type="http://schemas.openxmlformats.org/officeDocument/2006/relationships/chart" Target="../charts/chart9.xml"/><Relationship Id="rId10" Type="http://schemas.openxmlformats.org/officeDocument/2006/relationships/image" Target="../media/image158.jpeg"/><Relationship Id="rId4" Type="http://schemas.openxmlformats.org/officeDocument/2006/relationships/chart" Target="../charts/chart8.xml"/><Relationship Id="rId9" Type="http://schemas.openxmlformats.org/officeDocument/2006/relationships/image" Target="../media/image15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7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tm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8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1.jpg"/><Relationship Id="rId4" Type="http://schemas.openxmlformats.org/officeDocument/2006/relationships/image" Target="../media/image180.jp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4.jpeg"/><Relationship Id="rId4" Type="http://schemas.openxmlformats.org/officeDocument/2006/relationships/image" Target="../media/image183.jpe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jpeg"/><Relationship Id="rId3" Type="http://schemas.openxmlformats.org/officeDocument/2006/relationships/image" Target="../media/image185.jpeg"/><Relationship Id="rId7" Type="http://schemas.openxmlformats.org/officeDocument/2006/relationships/image" Target="../media/image18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Relationship Id="rId9" Type="http://schemas.openxmlformats.org/officeDocument/2006/relationships/image" Target="../media/image191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28842-3BF8-43EF-9F40-161D339C98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1265" y="2310658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46DE31-D120-454C-8444-BEB4D80B7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22916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Академик РАН Решетов И.В.</a:t>
            </a:r>
          </a:p>
          <a:p>
            <a:r>
              <a:rPr lang="ru-RU" dirty="0">
                <a:solidFill>
                  <a:schemeClr val="tx1"/>
                </a:solidFill>
              </a:rPr>
              <a:t>Директор института кластерной онкологии им. </a:t>
            </a:r>
            <a:r>
              <a:rPr lang="ru-RU" dirty="0" err="1">
                <a:solidFill>
                  <a:schemeClr val="tx1"/>
                </a:solidFill>
              </a:rPr>
              <a:t>Л.Л.Левшина</a:t>
            </a:r>
            <a:r>
              <a:rPr lang="ru-RU" dirty="0">
                <a:solidFill>
                  <a:schemeClr val="tx1"/>
                </a:solidFill>
              </a:rPr>
              <a:t> Сеченовский университет</a:t>
            </a:r>
          </a:p>
          <a:p>
            <a:r>
              <a:rPr lang="ru-RU" dirty="0"/>
              <a:t>2487784</a:t>
            </a:r>
            <a:r>
              <a:rPr lang="en-US"/>
              <a:t>@mail.ru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F02133-31E3-4A40-A5CA-FFF537106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35" y="154143"/>
            <a:ext cx="2983320" cy="21318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71E563-57F5-4068-BD42-056D215B3FEB}"/>
              </a:ext>
            </a:extLst>
          </p:cNvPr>
          <p:cNvSpPr txBox="1"/>
          <p:nvPr/>
        </p:nvSpPr>
        <p:spPr>
          <a:xfrm>
            <a:off x="1812271" y="2479904"/>
            <a:ext cx="85120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/>
              <a:t>Рак органов головы и шеи- современные подходы к диагностике и лечению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2E0174-7951-482D-A66B-6CB17B44A2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9343187" y="-73596"/>
            <a:ext cx="2967910" cy="19959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DE5420-EA8B-48A2-B7C0-D0138A9906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626" y="154142"/>
            <a:ext cx="3245140" cy="215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24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405" y="3614109"/>
            <a:ext cx="2814295" cy="19636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8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СТАТИСТИКА</a:t>
            </a:r>
            <a:r>
              <a: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: </a:t>
            </a: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рак гортани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51788" y="1570385"/>
          <a:ext cx="8904910" cy="3611140"/>
        </p:xfrm>
        <a:graphic>
          <a:graphicData uri="http://schemas.openxmlformats.org/drawingml/2006/table">
            <a:tbl>
              <a:tblPr firstRow="1" bandRow="1"/>
              <a:tblGrid>
                <a:gridCol w="4452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2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392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700" kern="1200" dirty="0">
                          <a:solidFill>
                            <a:srgbClr val="043377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Рак гортани во всем мире занимает лидирующие позиции среди онкологических заболеваний органов головы и шеи</a:t>
                      </a:r>
                    </a:p>
                    <a:p>
                      <a:pPr algn="ctr"/>
                      <a:r>
                        <a:rPr lang="ru-RU" sz="2700" kern="1200" dirty="0">
                          <a:solidFill>
                            <a:srgbClr val="043377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(</a:t>
                      </a:r>
                      <a:r>
                        <a:rPr lang="en-US" sz="2700" kern="1200" dirty="0">
                          <a:solidFill>
                            <a:srgbClr val="043377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GLOBOCAN 2012)</a:t>
                      </a:r>
                      <a:endParaRPr lang="ru-RU" sz="2700" kern="1200" dirty="0">
                        <a:solidFill>
                          <a:srgbClr val="043377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/>
                      <a:endParaRPr lang="ru-RU" sz="2700" kern="1200" dirty="0">
                        <a:solidFill>
                          <a:srgbClr val="043377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1920" marR="121920" marT="60960" marB="609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182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700" kern="1200" dirty="0">
                          <a:solidFill>
                            <a:srgbClr val="043377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Распространенность рака гортани 1,5%, у мужчин 2,9%</a:t>
                      </a:r>
                    </a:p>
                    <a:p>
                      <a:pPr algn="ctr"/>
                      <a:r>
                        <a:rPr lang="ru-RU" sz="2700" kern="1200" dirty="0">
                          <a:solidFill>
                            <a:srgbClr val="043377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(Давыдов М.И</a:t>
                      </a:r>
                      <a:r>
                        <a:rPr lang="en-US" sz="2700" kern="1200" dirty="0">
                          <a:solidFill>
                            <a:srgbClr val="043377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.</a:t>
                      </a:r>
                      <a:r>
                        <a:rPr lang="ru-RU" sz="2700" kern="1200" dirty="0">
                          <a:solidFill>
                            <a:srgbClr val="043377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, 2011)</a:t>
                      </a:r>
                    </a:p>
                  </a:txBody>
                  <a:tcPr marL="121920" marR="121920" marT="60960" marB="6096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251462" y="1296754"/>
            <a:ext cx="11616556" cy="5226758"/>
            <a:chOff x="188596" y="972565"/>
            <a:chExt cx="8712417" cy="3920068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97"/>
            <a:stretch/>
          </p:blipFill>
          <p:spPr>
            <a:xfrm>
              <a:off x="4105274" y="972565"/>
              <a:ext cx="4795739" cy="3920068"/>
            </a:xfrm>
            <a:prstGeom prst="rect">
              <a:avLst/>
            </a:prstGeom>
          </p:spPr>
        </p:pic>
        <p:grpSp>
          <p:nvGrpSpPr>
            <p:cNvPr id="15" name="Группа 14"/>
            <p:cNvGrpSpPr/>
            <p:nvPr/>
          </p:nvGrpSpPr>
          <p:grpSpPr>
            <a:xfrm>
              <a:off x="188596" y="972565"/>
              <a:ext cx="3916679" cy="3896984"/>
              <a:chOff x="188596" y="972565"/>
              <a:chExt cx="3916679" cy="3896984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240853" y="3692304"/>
                <a:ext cx="3821319" cy="1177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Louie, K. S., </a:t>
                </a:r>
                <a:r>
                  <a:rPr lang="en-US" sz="1600" dirty="0" err="1">
                    <a:solidFill>
                      <a:srgbClr val="043377"/>
                    </a:solidFill>
                    <a:latin typeface="Arial" panose="020B0604020202020204" pitchFamily="34" charset="0"/>
                  </a:rPr>
                  <a:t>Mehanna</a:t>
                </a:r>
                <a:r>
                  <a:rPr lang="en-US" sz="1600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, H., &amp; </a:t>
                </a:r>
                <a:r>
                  <a:rPr lang="en-US" sz="1600" dirty="0" err="1">
                    <a:solidFill>
                      <a:srgbClr val="043377"/>
                    </a:solidFill>
                    <a:latin typeface="Arial" panose="020B0604020202020204" pitchFamily="34" charset="0"/>
                  </a:rPr>
                  <a:t>Sasieni</a:t>
                </a:r>
                <a:r>
                  <a:rPr lang="en-US" sz="1600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, P. (2015). Trends in head and neck cancers in England from 1995 to 2011 and projections up to 2025. </a:t>
                </a:r>
                <a:r>
                  <a:rPr lang="en-US" sz="1600" i="1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Oral oncology</a:t>
                </a:r>
                <a:r>
                  <a:rPr lang="en-US" sz="1600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, </a:t>
                </a:r>
                <a:r>
                  <a:rPr lang="en-US" sz="1600" i="1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51</a:t>
                </a:r>
                <a:r>
                  <a:rPr lang="en-US" sz="1600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(4), 341-348.</a:t>
                </a:r>
              </a:p>
              <a:p>
                <a:endParaRPr lang="en-US" sz="1600" dirty="0">
                  <a:solidFill>
                    <a:srgbClr val="043377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600" dirty="0">
                    <a:solidFill>
                      <a:srgbClr val="043377"/>
                    </a:solidFill>
                    <a:latin typeface="Arial" panose="020B0604020202020204" pitchFamily="34" charset="0"/>
                  </a:rPr>
                  <a:t>Source: cruk.org/</a:t>
                </a:r>
                <a:r>
                  <a:rPr lang="en-US" sz="1600" dirty="0" err="1">
                    <a:solidFill>
                      <a:srgbClr val="043377"/>
                    </a:solidFill>
                    <a:latin typeface="Arial" panose="020B0604020202020204" pitchFamily="34" charset="0"/>
                  </a:rPr>
                  <a:t>cancerstats</a:t>
                </a:r>
                <a:endParaRPr lang="en-US" sz="1600" dirty="0">
                  <a:solidFill>
                    <a:srgbClr val="043377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17" name="Рисунок 16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5324" b="38337"/>
              <a:stretch/>
            </p:blipFill>
            <p:spPr>
              <a:xfrm>
                <a:off x="188596" y="972565"/>
                <a:ext cx="3916679" cy="2417234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3032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17"/>
    </mc:Choice>
    <mc:Fallback xmlns="">
      <p:transition advTm="10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7284E-6 L 0.25504 0.005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43" y="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0800" y="0"/>
            <a:ext cx="8077200" cy="1066800"/>
          </a:xfrm>
        </p:spPr>
        <p:txBody>
          <a:bodyPr/>
          <a:lstStyle/>
          <a:p>
            <a:pPr>
              <a:defRPr/>
            </a:pPr>
            <a:r>
              <a:rPr lang="ru-RU" sz="1400" dirty="0">
                <a:solidFill>
                  <a:schemeClr val="tx2">
                    <a:satMod val="130000"/>
                  </a:schemeClr>
                </a:solidFill>
              </a:rPr>
              <a:t>Больной А., 56 лет</a:t>
            </a:r>
            <a:br>
              <a:rPr lang="ru-RU" sz="14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satMod val="130000"/>
                  </a:schemeClr>
                </a:solidFill>
              </a:rPr>
              <a:t>Диагноз:: Рак левой боковой поверхности языка, T2N0M0, II ст. Состояние после 3 курсов ПХТ по схеме TPF.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62200" y="1524000"/>
            <a:ext cx="2743200" cy="4953000"/>
          </a:xfrm>
        </p:spPr>
        <p:txBody>
          <a:bodyPr>
            <a:normAutofit lnSpcReduction="10000"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ru-RU" dirty="0"/>
              <a:t>До лечения</a:t>
            </a:r>
          </a:p>
          <a:p>
            <a:pPr marL="365760" indent="-283464">
              <a:buNone/>
              <a:defRPr/>
            </a:pPr>
            <a:endParaRPr lang="ru-RU" dirty="0"/>
          </a:p>
          <a:p>
            <a:pPr marL="365760" indent="-283464">
              <a:buFont typeface="Wingdings 2"/>
              <a:buChar char=""/>
              <a:defRPr/>
            </a:pPr>
            <a:endParaRPr lang="ru-RU" dirty="0"/>
          </a:p>
          <a:p>
            <a:pPr marL="365760" indent="-283464">
              <a:buFont typeface="Wingdings 2"/>
              <a:buChar char=""/>
              <a:defRPr/>
            </a:pPr>
            <a:r>
              <a:rPr lang="ru-RU" dirty="0"/>
              <a:t>1 курс </a:t>
            </a:r>
            <a:r>
              <a:rPr lang="ru-RU" dirty="0" err="1"/>
              <a:t>пхт</a:t>
            </a:r>
            <a:endParaRPr lang="ru-RU" dirty="0"/>
          </a:p>
          <a:p>
            <a:pPr marL="365760" indent="-283464">
              <a:buNone/>
              <a:defRPr/>
            </a:pPr>
            <a:endParaRPr lang="ru-RU" dirty="0"/>
          </a:p>
          <a:p>
            <a:pPr marL="365760" indent="-283464">
              <a:buFont typeface="Wingdings 2"/>
              <a:buChar char=""/>
              <a:defRPr/>
            </a:pPr>
            <a:endParaRPr lang="ru-RU" dirty="0"/>
          </a:p>
          <a:p>
            <a:pPr marL="365760" indent="-283464">
              <a:buFont typeface="Wingdings 2"/>
              <a:buChar char=""/>
              <a:defRPr/>
            </a:pPr>
            <a:r>
              <a:rPr lang="ru-RU" dirty="0"/>
              <a:t>2 курс </a:t>
            </a:r>
            <a:r>
              <a:rPr lang="ru-RU" dirty="0" err="1"/>
              <a:t>пхт</a:t>
            </a:r>
            <a:endParaRPr lang="ru-RU" dirty="0"/>
          </a:p>
          <a:p>
            <a:pPr marL="365760" indent="-283464">
              <a:buNone/>
              <a:defRPr/>
            </a:pPr>
            <a:endParaRPr lang="ru-RU" dirty="0"/>
          </a:p>
          <a:p>
            <a:pPr marL="365760" indent="-283464">
              <a:buFont typeface="Wingdings 2"/>
              <a:buChar char=""/>
              <a:defRPr/>
            </a:pPr>
            <a:endParaRPr lang="ru-RU" dirty="0"/>
          </a:p>
          <a:p>
            <a:pPr marL="365760" indent="-283464">
              <a:buFont typeface="Wingdings 2"/>
              <a:buChar char=""/>
              <a:defRPr/>
            </a:pPr>
            <a:r>
              <a:rPr lang="ru-RU" dirty="0"/>
              <a:t>3 курс </a:t>
            </a:r>
            <a:r>
              <a:rPr lang="ru-RU" dirty="0" err="1"/>
              <a:t>пхт</a:t>
            </a:r>
            <a:endParaRPr lang="ru-RU" dirty="0"/>
          </a:p>
        </p:txBody>
      </p:sp>
      <p:pic>
        <p:nvPicPr>
          <p:cNvPr id="26628" name="Изображение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4" b="3983"/>
          <a:stretch>
            <a:fillRect/>
          </a:stretch>
        </p:blipFill>
        <p:spPr>
          <a:xfrm>
            <a:off x="4876800" y="914401"/>
            <a:ext cx="2895600" cy="1717675"/>
          </a:xfrm>
        </p:spPr>
      </p:pic>
      <p:pic>
        <p:nvPicPr>
          <p:cNvPr id="26629" name="Изображение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9"/>
          <a:stretch>
            <a:fillRect/>
          </a:stretch>
        </p:blipFill>
        <p:spPr bwMode="auto">
          <a:xfrm>
            <a:off x="7772400" y="1600200"/>
            <a:ext cx="28956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Изображение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4" t="2953"/>
          <a:stretch>
            <a:fillRect/>
          </a:stretch>
        </p:blipFill>
        <p:spPr bwMode="auto">
          <a:xfrm>
            <a:off x="4876800" y="3657600"/>
            <a:ext cx="27749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Изображение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7" t="8542" r="22449" b="24583"/>
          <a:stretch>
            <a:fillRect/>
          </a:stretch>
        </p:blipFill>
        <p:spPr bwMode="auto">
          <a:xfrm>
            <a:off x="7620000" y="4800601"/>
            <a:ext cx="30480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трелка вправо 9"/>
          <p:cNvSpPr/>
          <p:nvPr/>
        </p:nvSpPr>
        <p:spPr>
          <a:xfrm>
            <a:off x="4572000" y="2895600"/>
            <a:ext cx="30353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029200" y="5867400"/>
            <a:ext cx="2501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5FB14E-8724-442D-8FCC-BA31985515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6037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BD58CE60-6B67-EC44-8B78-7C3D1EBFC6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17812"/>
            <a:ext cx="12192000" cy="6840187"/>
          </a:xfrm>
          <a:prstGeom prst="rect">
            <a:avLst/>
          </a:prstGeom>
        </p:spPr>
      </p:pic>
      <p:sp>
        <p:nvSpPr>
          <p:cNvPr id="3" name="平行四边形 2">
            <a:extLst>
              <a:ext uri="{FF2B5EF4-FFF2-40B4-BE49-F238E27FC236}">
                <a16:creationId xmlns:a16="http://schemas.microsoft.com/office/drawing/2014/main" id="{037DFA99-AA40-B348-8312-25B03333B443}"/>
              </a:ext>
            </a:extLst>
          </p:cNvPr>
          <p:cNvSpPr/>
          <p:nvPr/>
        </p:nvSpPr>
        <p:spPr>
          <a:xfrm>
            <a:off x="9610657" y="2571"/>
            <a:ext cx="3183323" cy="1227666"/>
          </a:xfrm>
          <a:prstGeom prst="parallelogram">
            <a:avLst>
              <a:gd name="adj" fmla="val 49827"/>
            </a:avLst>
          </a:prstGeom>
          <a:solidFill>
            <a:srgbClr val="0833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C0DA0658-07A7-3E44-BBBB-74AFF0FB9F51}"/>
              </a:ext>
            </a:extLst>
          </p:cNvPr>
          <p:cNvSpPr/>
          <p:nvPr/>
        </p:nvSpPr>
        <p:spPr>
          <a:xfrm>
            <a:off x="2554014" y="1"/>
            <a:ext cx="8769306" cy="1245476"/>
          </a:xfrm>
          <a:prstGeom prst="parallelogram">
            <a:avLst>
              <a:gd name="adj" fmla="val 52848"/>
            </a:avLst>
          </a:prstGeom>
          <a:solidFill>
            <a:srgbClr val="839D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平行四边形 1">
            <a:extLst>
              <a:ext uri="{FF2B5EF4-FFF2-40B4-BE49-F238E27FC236}">
                <a16:creationId xmlns:a16="http://schemas.microsoft.com/office/drawing/2014/main" id="{56A3A8EB-1769-FB47-8120-904F2144B23C}"/>
              </a:ext>
            </a:extLst>
          </p:cNvPr>
          <p:cNvSpPr/>
          <p:nvPr/>
        </p:nvSpPr>
        <p:spPr>
          <a:xfrm>
            <a:off x="-1198179" y="-10259"/>
            <a:ext cx="8345739" cy="1625699"/>
          </a:xfrm>
          <a:prstGeom prst="parallelogram">
            <a:avLst>
              <a:gd name="adj" fmla="val 50953"/>
            </a:avLst>
          </a:prstGeom>
          <a:solidFill>
            <a:srgbClr val="0833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5820CB8-FF52-214A-9F80-01DC02B84BD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-320042" y="-341341"/>
            <a:ext cx="2995537" cy="2116799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60A00384-6374-1E4B-A483-31EC10EA0B50}"/>
              </a:ext>
            </a:extLst>
          </p:cNvPr>
          <p:cNvSpPr txBox="1">
            <a:spLocks/>
          </p:cNvSpPr>
          <p:nvPr/>
        </p:nvSpPr>
        <p:spPr>
          <a:xfrm>
            <a:off x="1359646" y="176967"/>
            <a:ext cx="5774865" cy="210654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b="1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Design of the study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NATIONAL EXPERIENCE. MULTICENTER RANDOMIZED OPEN CLINICAL TRIAL</a:t>
            </a:r>
            <a:endParaRPr lang="en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8D7AC8B-7512-1D4A-A62F-7F25945AAE0E}"/>
              </a:ext>
            </a:extLst>
          </p:cNvPr>
          <p:cNvSpPr txBox="1"/>
          <p:nvPr/>
        </p:nvSpPr>
        <p:spPr>
          <a:xfrm>
            <a:off x="6659874" y="260061"/>
            <a:ext cx="4817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CN" sz="16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Clinical hospital №1 (</a:t>
            </a:r>
            <a:r>
              <a:rPr lang="en" altLang="zh-CN" sz="1600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Sechenov</a:t>
            </a:r>
            <a:r>
              <a:rPr lang="en" altLang="zh-CN" sz="16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University), </a:t>
            </a:r>
          </a:p>
          <a:p>
            <a:pPr algn="ctr"/>
            <a:r>
              <a:rPr lang="en" altLang="zh-CN" sz="16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Clinical hospital </a:t>
            </a:r>
            <a:r>
              <a:rPr lang="ru-RU" altLang="zh-CN" sz="16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№</a:t>
            </a:r>
            <a:r>
              <a:rPr lang="en" altLang="zh-CN" sz="16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62</a:t>
            </a:r>
            <a:endParaRPr kumimoji="1" lang="zh-CN" altLang="en-US" sz="1600" dirty="0"/>
          </a:p>
        </p:txBody>
      </p:sp>
      <p:sp>
        <p:nvSpPr>
          <p:cNvPr id="11" name="Скругленный прямоугольник 12">
            <a:extLst>
              <a:ext uri="{FF2B5EF4-FFF2-40B4-BE49-F238E27FC236}">
                <a16:creationId xmlns:a16="http://schemas.microsoft.com/office/drawing/2014/main" id="{44BECF60-8592-A34B-84E6-B2AFD16D962C}"/>
              </a:ext>
            </a:extLst>
          </p:cNvPr>
          <p:cNvSpPr/>
          <p:nvPr/>
        </p:nvSpPr>
        <p:spPr>
          <a:xfrm>
            <a:off x="1206608" y="1910461"/>
            <a:ext cx="3228621" cy="617443"/>
          </a:xfrm>
          <a:prstGeom prst="roundRect">
            <a:avLst/>
          </a:prstGeom>
          <a:solidFill>
            <a:srgbClr val="043377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CRT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(n</a:t>
            </a:r>
            <a:r>
              <a:rPr lang="ru-RU" sz="2400" dirty="0">
                <a:solidFill>
                  <a:schemeClr val="bg1"/>
                </a:solidFill>
              </a:rPr>
              <a:t>=65)</a:t>
            </a:r>
          </a:p>
        </p:txBody>
      </p:sp>
      <p:sp>
        <p:nvSpPr>
          <p:cNvPr id="12" name="Скругленный прямоугольник 13">
            <a:extLst>
              <a:ext uri="{FF2B5EF4-FFF2-40B4-BE49-F238E27FC236}">
                <a16:creationId xmlns:a16="http://schemas.microsoft.com/office/drawing/2014/main" id="{18E0E5BB-98B1-B44D-842D-2D37974C61D3}"/>
              </a:ext>
            </a:extLst>
          </p:cNvPr>
          <p:cNvSpPr/>
          <p:nvPr/>
        </p:nvSpPr>
        <p:spPr>
          <a:xfrm>
            <a:off x="7904220" y="1956413"/>
            <a:ext cx="3399083" cy="617443"/>
          </a:xfrm>
          <a:prstGeom prst="roundRect">
            <a:avLst/>
          </a:prstGeom>
          <a:solidFill>
            <a:srgbClr val="043377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Surgical treatment</a:t>
            </a:r>
            <a:r>
              <a:rPr lang="ru-RU" sz="2400" dirty="0">
                <a:solidFill>
                  <a:schemeClr val="bg1"/>
                </a:solidFill>
              </a:rPr>
              <a:t> (</a:t>
            </a:r>
            <a:r>
              <a:rPr lang="en-US" sz="2400" dirty="0">
                <a:solidFill>
                  <a:schemeClr val="bg1"/>
                </a:solidFill>
              </a:rPr>
              <a:t>n</a:t>
            </a:r>
            <a:r>
              <a:rPr lang="ru-RU" sz="2400" dirty="0">
                <a:solidFill>
                  <a:schemeClr val="bg1"/>
                </a:solidFill>
              </a:rPr>
              <a:t>=57)</a:t>
            </a:r>
          </a:p>
        </p:txBody>
      </p:sp>
      <p:sp>
        <p:nvSpPr>
          <p:cNvPr id="13" name="Скругленный прямоугольник 14">
            <a:extLst>
              <a:ext uri="{FF2B5EF4-FFF2-40B4-BE49-F238E27FC236}">
                <a16:creationId xmlns:a16="http://schemas.microsoft.com/office/drawing/2014/main" id="{053010D7-1B5C-D14B-9313-AFB30C670322}"/>
              </a:ext>
            </a:extLst>
          </p:cNvPr>
          <p:cNvSpPr/>
          <p:nvPr/>
        </p:nvSpPr>
        <p:spPr>
          <a:xfrm>
            <a:off x="3936128" y="1107135"/>
            <a:ext cx="4590661" cy="721776"/>
          </a:xfrm>
          <a:prstGeom prst="roundRect">
            <a:avLst/>
          </a:prstGeom>
          <a:solidFill>
            <a:srgbClr val="043377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Number of patients</a:t>
            </a:r>
            <a:r>
              <a:rPr lang="ru-RU" sz="2400" dirty="0">
                <a:solidFill>
                  <a:schemeClr val="bg1"/>
                </a:solidFill>
              </a:rPr>
              <a:t>  </a:t>
            </a:r>
            <a:r>
              <a:rPr lang="en-US" sz="2400" dirty="0">
                <a:solidFill>
                  <a:schemeClr val="bg1"/>
                </a:solidFill>
              </a:rPr>
              <a:t>(N) =</a:t>
            </a:r>
            <a:r>
              <a:rPr lang="ru-RU" sz="2400" dirty="0">
                <a:solidFill>
                  <a:schemeClr val="bg1"/>
                </a:solidFill>
              </a:rPr>
              <a:t>122 </a:t>
            </a:r>
          </a:p>
        </p:txBody>
      </p:sp>
      <p:sp>
        <p:nvSpPr>
          <p:cNvPr id="14" name="Стрелка углом 18">
            <a:extLst>
              <a:ext uri="{FF2B5EF4-FFF2-40B4-BE49-F238E27FC236}">
                <a16:creationId xmlns:a16="http://schemas.microsoft.com/office/drawing/2014/main" id="{C521BA0D-501B-4E44-90DA-8B8A37CBBC13}"/>
              </a:ext>
            </a:extLst>
          </p:cNvPr>
          <p:cNvSpPr/>
          <p:nvPr/>
        </p:nvSpPr>
        <p:spPr>
          <a:xfrm rot="5400000">
            <a:off x="8898643" y="962932"/>
            <a:ext cx="633092" cy="1376800"/>
          </a:xfrm>
          <a:prstGeom prst="bentArrow">
            <a:avLst>
              <a:gd name="adj1" fmla="val 15975"/>
              <a:gd name="adj2" fmla="val 25000"/>
              <a:gd name="adj3" fmla="val 39182"/>
              <a:gd name="adj4" fmla="val 6081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5" name="Стрелка углом 20">
            <a:extLst>
              <a:ext uri="{FF2B5EF4-FFF2-40B4-BE49-F238E27FC236}">
                <a16:creationId xmlns:a16="http://schemas.microsoft.com/office/drawing/2014/main" id="{FC491BF3-38AB-0446-9A4A-96A3175239A8}"/>
              </a:ext>
            </a:extLst>
          </p:cNvPr>
          <p:cNvSpPr/>
          <p:nvPr/>
        </p:nvSpPr>
        <p:spPr>
          <a:xfrm rot="5400000">
            <a:off x="2811365" y="824477"/>
            <a:ext cx="633091" cy="1535288"/>
          </a:xfrm>
          <a:prstGeom prst="bentArrow">
            <a:avLst>
              <a:gd name="adj1" fmla="val 16429"/>
              <a:gd name="adj2" fmla="val 21630"/>
              <a:gd name="adj3" fmla="val 34363"/>
              <a:gd name="adj4" fmla="val 65637"/>
            </a:avLst>
          </a:prstGeom>
          <a:solidFill>
            <a:srgbClr val="00B050"/>
          </a:solidFill>
          <a:ln>
            <a:noFill/>
          </a:ln>
          <a:scene3d>
            <a:camera prst="orthographicFront">
              <a:rot lat="21599956" lon="10500000" rev="1080002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796E622D-95D0-AD49-8122-23EB906644B0}"/>
              </a:ext>
            </a:extLst>
          </p:cNvPr>
          <p:cNvGraphicFramePr>
            <a:graphicFrameLocks noGrp="1"/>
          </p:cNvGraphicFramePr>
          <p:nvPr/>
        </p:nvGraphicFramePr>
        <p:xfrm>
          <a:off x="1840458" y="4704080"/>
          <a:ext cx="8741428" cy="2036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6653">
                  <a:extLst>
                    <a:ext uri="{9D8B030D-6E8A-4147-A177-3AD203B41FA5}">
                      <a16:colId xmlns:a16="http://schemas.microsoft.com/office/drawing/2014/main" val="329122049"/>
                    </a:ext>
                  </a:extLst>
                </a:gridCol>
                <a:gridCol w="1366653">
                  <a:extLst>
                    <a:ext uri="{9D8B030D-6E8A-4147-A177-3AD203B41FA5}">
                      <a16:colId xmlns:a16="http://schemas.microsoft.com/office/drawing/2014/main" val="3715372969"/>
                    </a:ext>
                  </a:extLst>
                </a:gridCol>
                <a:gridCol w="1664849">
                  <a:extLst>
                    <a:ext uri="{9D8B030D-6E8A-4147-A177-3AD203B41FA5}">
                      <a16:colId xmlns:a16="http://schemas.microsoft.com/office/drawing/2014/main" val="1641168843"/>
                    </a:ext>
                  </a:extLst>
                </a:gridCol>
                <a:gridCol w="1389761">
                  <a:extLst>
                    <a:ext uri="{9D8B030D-6E8A-4147-A177-3AD203B41FA5}">
                      <a16:colId xmlns:a16="http://schemas.microsoft.com/office/drawing/2014/main" val="470150403"/>
                    </a:ext>
                  </a:extLst>
                </a:gridCol>
                <a:gridCol w="1566257">
                  <a:extLst>
                    <a:ext uri="{9D8B030D-6E8A-4147-A177-3AD203B41FA5}">
                      <a16:colId xmlns:a16="http://schemas.microsoft.com/office/drawing/2014/main" val="143229367"/>
                    </a:ext>
                  </a:extLst>
                </a:gridCol>
                <a:gridCol w="1387255">
                  <a:extLst>
                    <a:ext uri="{9D8B030D-6E8A-4147-A177-3AD203B41FA5}">
                      <a16:colId xmlns:a16="http://schemas.microsoft.com/office/drawing/2014/main" val="2446709119"/>
                    </a:ext>
                  </a:extLst>
                </a:gridCol>
              </a:tblGrid>
              <a:tr h="410417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Clinical stage</a:t>
                      </a:r>
                      <a:endParaRPr lang="ru-RU" sz="1300" dirty="0"/>
                    </a:p>
                  </a:txBody>
                  <a:tcPr marL="121920" marR="121920" marT="60960" marB="6096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No. of patients</a:t>
                      </a:r>
                      <a:endParaRPr lang="ru-RU" sz="1300" dirty="0"/>
                    </a:p>
                  </a:txBody>
                  <a:tcPr marL="121920" marR="121920" marT="60960" marB="6096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 classification</a:t>
                      </a:r>
                      <a:endParaRPr lang="ru-RU" sz="1300" dirty="0"/>
                    </a:p>
                  </a:txBody>
                  <a:tcPr marL="121920" marR="121920" marT="60960" marB="6096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No. of patients</a:t>
                      </a:r>
                      <a:endParaRPr lang="ru-RU" sz="1300" dirty="0"/>
                    </a:p>
                  </a:txBody>
                  <a:tcPr marL="121920" marR="121920" marT="60960" marB="6096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N classification</a:t>
                      </a:r>
                      <a:endParaRPr lang="ru-RU" sz="1300" dirty="0"/>
                    </a:p>
                  </a:txBody>
                  <a:tcPr marL="121920" marR="121920" marT="60960" marB="6096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/>
                        <a:t>No. of patients</a:t>
                      </a:r>
                      <a:endParaRPr lang="ru-RU" sz="1300" dirty="0"/>
                    </a:p>
                  </a:txBody>
                  <a:tcPr marL="121920" marR="121920" marT="60960" marB="6096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267538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I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4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T1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7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N0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43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826414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II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17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T2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29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N1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28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844156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III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57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T3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56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N2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43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398539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err="1"/>
                        <a:t>IVa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43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T4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34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N3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11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891876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err="1"/>
                        <a:t>IVb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/>
                        <a:t>4</a:t>
                      </a:r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ru-RU" sz="1300" b="1" dirty="0"/>
                    </a:p>
                  </a:txBody>
                  <a:tcPr marL="121920" marR="121920" marT="60960" marB="6096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225162"/>
                  </a:ext>
                </a:extLst>
              </a:tr>
            </a:tbl>
          </a:graphicData>
        </a:graphic>
      </p:graphicFrame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4961EB07-63E3-7A4D-A683-E6CB666B6B7C}"/>
              </a:ext>
            </a:extLst>
          </p:cNvPr>
          <p:cNvGraphicFramePr>
            <a:graphicFrameLocks noGrp="1"/>
          </p:cNvGraphicFramePr>
          <p:nvPr/>
        </p:nvGraphicFramePr>
        <p:xfrm>
          <a:off x="165648" y="2624221"/>
          <a:ext cx="5310545" cy="186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2716">
                  <a:extLst>
                    <a:ext uri="{9D8B030D-6E8A-4147-A177-3AD203B41FA5}">
                      <a16:colId xmlns:a16="http://schemas.microsoft.com/office/drawing/2014/main" val="1231741693"/>
                    </a:ext>
                  </a:extLst>
                </a:gridCol>
                <a:gridCol w="2807829">
                  <a:extLst>
                    <a:ext uri="{9D8B030D-6E8A-4147-A177-3AD203B41FA5}">
                      <a16:colId xmlns:a16="http://schemas.microsoft.com/office/drawing/2014/main" val="2687247787"/>
                    </a:ext>
                  </a:extLst>
                </a:gridCol>
              </a:tblGrid>
              <a:tr h="528320">
                <a:tc>
                  <a:txBody>
                    <a:bodyPr/>
                    <a:lstStyle/>
                    <a:p>
                      <a:r>
                        <a:rPr lang="en" sz="1300" b="0" dirty="0"/>
                        <a:t>Sex ratio M/F = 56/9</a:t>
                      </a:r>
                      <a:endParaRPr lang="ru-RU" sz="1300" b="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Age ratio</a:t>
                      </a:r>
                      <a:r>
                        <a:rPr lang="ru-RU" sz="1300" b="0" dirty="0"/>
                        <a:t>:  </a:t>
                      </a:r>
                      <a:r>
                        <a:rPr lang="en-US" sz="1300" b="0" dirty="0"/>
                        <a:t>interval 29-75, </a:t>
                      </a:r>
                      <a:br>
                        <a:rPr lang="en-US" sz="1300" b="0" dirty="0"/>
                      </a:br>
                      <a:r>
                        <a:rPr lang="en-US" sz="1300" b="0" dirty="0"/>
                        <a:t>                  median 53</a:t>
                      </a:r>
                      <a:endParaRPr lang="ru-RU" sz="1300" b="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510212743"/>
                  </a:ext>
                </a:extLst>
              </a:tr>
              <a:tr h="1341120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Localization</a:t>
                      </a:r>
                      <a:r>
                        <a:rPr lang="ru-RU" sz="1300" b="0" dirty="0"/>
                        <a:t>: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Tongue – 15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Floor of the oral cavity – 19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Oropharynx – 23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Larynx – 6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Alveolar ridge - 2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" sz="1300" b="0" dirty="0"/>
                        <a:t>Morphological type of tumor -</a:t>
                      </a:r>
                    </a:p>
                    <a:p>
                      <a:r>
                        <a:rPr lang="en" sz="1300" b="1" dirty="0"/>
                        <a:t>squamous cell carcinoma</a:t>
                      </a:r>
                      <a:r>
                        <a:rPr lang="en" sz="1300" b="0" dirty="0"/>
                        <a:t>: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" sz="1300" b="0" dirty="0"/>
                        <a:t>highly differentiated-29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" sz="1300" b="0" dirty="0"/>
                        <a:t>moderately differentiated - 27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" sz="1300" b="0" dirty="0"/>
                        <a:t>low-grade-9</a:t>
                      </a:r>
                      <a:endParaRPr lang="ru-RU" sz="1300" b="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974739822"/>
                  </a:ext>
                </a:extLst>
              </a:tr>
            </a:tbl>
          </a:graphicData>
        </a:graphic>
      </p:graphicFrame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CDF4FBBE-06B7-2C46-8FAC-B6A43EA86347}"/>
              </a:ext>
            </a:extLst>
          </p:cNvPr>
          <p:cNvGraphicFramePr>
            <a:graphicFrameLocks noGrp="1"/>
          </p:cNvGraphicFramePr>
          <p:nvPr/>
        </p:nvGraphicFramePr>
        <p:xfrm>
          <a:off x="6790665" y="2624221"/>
          <a:ext cx="5310545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2716">
                  <a:extLst>
                    <a:ext uri="{9D8B030D-6E8A-4147-A177-3AD203B41FA5}">
                      <a16:colId xmlns:a16="http://schemas.microsoft.com/office/drawing/2014/main" val="1231741693"/>
                    </a:ext>
                  </a:extLst>
                </a:gridCol>
                <a:gridCol w="2807829">
                  <a:extLst>
                    <a:ext uri="{9D8B030D-6E8A-4147-A177-3AD203B41FA5}">
                      <a16:colId xmlns:a16="http://schemas.microsoft.com/office/drawing/2014/main" val="2687247787"/>
                    </a:ext>
                  </a:extLst>
                </a:gridCol>
              </a:tblGrid>
              <a:tr h="528320">
                <a:tc>
                  <a:txBody>
                    <a:bodyPr/>
                    <a:lstStyle/>
                    <a:p>
                      <a:r>
                        <a:rPr lang="en" sz="1300" b="0" dirty="0"/>
                        <a:t>Sex ratio M/F = 37/22</a:t>
                      </a:r>
                      <a:endParaRPr lang="ru-RU" sz="1300" b="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Age ratio</a:t>
                      </a:r>
                      <a:r>
                        <a:rPr lang="ru-RU" sz="1300" b="0" dirty="0"/>
                        <a:t>:  </a:t>
                      </a:r>
                      <a:r>
                        <a:rPr lang="en-US" sz="1300" b="0" dirty="0"/>
                        <a:t>interval 29-79, </a:t>
                      </a:r>
                      <a:br>
                        <a:rPr lang="en-US" sz="1300" b="0" dirty="0"/>
                      </a:br>
                      <a:r>
                        <a:rPr lang="en-US" sz="1300" b="0" dirty="0"/>
                        <a:t>                  median 55</a:t>
                      </a:r>
                      <a:endParaRPr lang="ru-RU" sz="1300" b="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510212743"/>
                  </a:ext>
                </a:extLst>
              </a:tr>
              <a:tr h="1544320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Localization</a:t>
                      </a:r>
                      <a:r>
                        <a:rPr lang="ru-RU" sz="1300" b="0" dirty="0"/>
                        <a:t>: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Tongue – 22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Floor of the oral cavity – 7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Oropharynx – 18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Larynx – 6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Alveolar ridge – 2</a:t>
                      </a:r>
                      <a:endParaRPr lang="ru-RU" sz="1300" b="0" dirty="0"/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-US" sz="1300" b="0" dirty="0"/>
                        <a:t>Cheek mucosa</a:t>
                      </a:r>
                      <a:r>
                        <a:rPr lang="ru-RU" sz="1300" b="0" dirty="0"/>
                        <a:t> -2</a:t>
                      </a:r>
                      <a:endParaRPr lang="en-US" sz="1300" b="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" sz="1300" b="0" dirty="0"/>
                        <a:t>Morphological type of tumor -</a:t>
                      </a:r>
                    </a:p>
                    <a:p>
                      <a:r>
                        <a:rPr lang="en" sz="1300" b="1" dirty="0"/>
                        <a:t>squamous cell carcinoma</a:t>
                      </a:r>
                      <a:r>
                        <a:rPr lang="en" sz="1300" b="0" dirty="0"/>
                        <a:t>:</a:t>
                      </a:r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" sz="1300" b="0" dirty="0"/>
                        <a:t>highly differentiated-</a:t>
                      </a:r>
                      <a:r>
                        <a:rPr lang="ru-RU" sz="1300" b="0" dirty="0"/>
                        <a:t> 21</a:t>
                      </a:r>
                      <a:endParaRPr lang="en" sz="1300" b="0" dirty="0"/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" sz="1300" b="0" dirty="0"/>
                        <a:t>moderately differentiated - </a:t>
                      </a:r>
                      <a:r>
                        <a:rPr lang="ru-RU" sz="1300" b="0" dirty="0"/>
                        <a:t>24</a:t>
                      </a:r>
                      <a:endParaRPr lang="en" sz="1300" b="0" dirty="0"/>
                    </a:p>
                    <a:p>
                      <a:pPr marL="171450" indent="-171450">
                        <a:buFont typeface="Wingdings" pitchFamily="2" charset="2"/>
                        <a:buChar char="Ø"/>
                      </a:pPr>
                      <a:r>
                        <a:rPr lang="en" sz="1300" b="0" dirty="0"/>
                        <a:t>low-grade-</a:t>
                      </a:r>
                      <a:r>
                        <a:rPr lang="ru-RU" sz="1300" b="0" dirty="0"/>
                        <a:t> 8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974739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37313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F92254-6BF5-CA48-A3B2-DD8295DDAA1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1097280"/>
            <a:ext cx="12192000" cy="5758148"/>
          </a:xfrm>
          <a:prstGeom prst="rect">
            <a:avLst/>
          </a:prstGeom>
        </p:spPr>
      </p:pic>
      <p:sp>
        <p:nvSpPr>
          <p:cNvPr id="3" name="平行四边形 2">
            <a:extLst>
              <a:ext uri="{FF2B5EF4-FFF2-40B4-BE49-F238E27FC236}">
                <a16:creationId xmlns:a16="http://schemas.microsoft.com/office/drawing/2014/main" id="{037DFA99-AA40-B348-8312-25B03333B443}"/>
              </a:ext>
            </a:extLst>
          </p:cNvPr>
          <p:cNvSpPr/>
          <p:nvPr/>
        </p:nvSpPr>
        <p:spPr>
          <a:xfrm>
            <a:off x="9610657" y="2571"/>
            <a:ext cx="3183323" cy="1227666"/>
          </a:xfrm>
          <a:prstGeom prst="parallelogram">
            <a:avLst>
              <a:gd name="adj" fmla="val 49827"/>
            </a:avLst>
          </a:prstGeom>
          <a:solidFill>
            <a:srgbClr val="0833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C0DA0658-07A7-3E44-BBBB-74AFF0FB9F51}"/>
              </a:ext>
            </a:extLst>
          </p:cNvPr>
          <p:cNvSpPr/>
          <p:nvPr/>
        </p:nvSpPr>
        <p:spPr>
          <a:xfrm>
            <a:off x="2554014" y="1"/>
            <a:ext cx="8769306" cy="1245476"/>
          </a:xfrm>
          <a:prstGeom prst="parallelogram">
            <a:avLst>
              <a:gd name="adj" fmla="val 52848"/>
            </a:avLst>
          </a:prstGeom>
          <a:solidFill>
            <a:srgbClr val="839D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平行四边形 1">
            <a:extLst>
              <a:ext uri="{FF2B5EF4-FFF2-40B4-BE49-F238E27FC236}">
                <a16:creationId xmlns:a16="http://schemas.microsoft.com/office/drawing/2014/main" id="{56A3A8EB-1769-FB47-8120-904F2144B23C}"/>
              </a:ext>
            </a:extLst>
          </p:cNvPr>
          <p:cNvSpPr/>
          <p:nvPr/>
        </p:nvSpPr>
        <p:spPr>
          <a:xfrm>
            <a:off x="-1198179" y="-10259"/>
            <a:ext cx="8345739" cy="1625699"/>
          </a:xfrm>
          <a:prstGeom prst="parallelogram">
            <a:avLst>
              <a:gd name="adj" fmla="val 50953"/>
            </a:avLst>
          </a:prstGeom>
          <a:solidFill>
            <a:srgbClr val="0833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5820CB8-FF52-214A-9F80-01DC02B84BD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-320042" y="-341341"/>
            <a:ext cx="2995537" cy="2116799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CAEDE-3DA1-884C-9A93-CB407A76172F}"/>
              </a:ext>
            </a:extLst>
          </p:cNvPr>
          <p:cNvSpPr txBox="1"/>
          <p:nvPr/>
        </p:nvSpPr>
        <p:spPr>
          <a:xfrm>
            <a:off x="1952034" y="332407"/>
            <a:ext cx="4527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CN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ASSESSING THE LOCAL STATUS BY RECIST 1.1 AND BY VISUAL CONTROL</a:t>
            </a:r>
            <a:endParaRPr lang="ru-RU" altLang="zh-CN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kumimoji="1" lang="zh-CN" altLang="en-US" dirty="0"/>
          </a:p>
        </p:txBody>
      </p:sp>
      <p:graphicFrame>
        <p:nvGraphicFramePr>
          <p:cNvPr id="9" name="Схема 2">
            <a:extLst>
              <a:ext uri="{FF2B5EF4-FFF2-40B4-BE49-F238E27FC236}">
                <a16:creationId xmlns:a16="http://schemas.microsoft.com/office/drawing/2014/main" id="{10778170-B2C8-B54F-ACFF-83496F125090}"/>
              </a:ext>
            </a:extLst>
          </p:cNvPr>
          <p:cNvGraphicFramePr/>
          <p:nvPr/>
        </p:nvGraphicFramePr>
        <p:xfrm>
          <a:off x="-3318098" y="1524791"/>
          <a:ext cx="13728191" cy="2839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293B807-EB4D-8B41-867B-CBF5BF7D8076}"/>
              </a:ext>
            </a:extLst>
          </p:cNvPr>
          <p:cNvGraphicFramePr>
            <a:graphicFrameLocks noGrp="1"/>
          </p:cNvGraphicFramePr>
          <p:nvPr/>
        </p:nvGraphicFramePr>
        <p:xfrm>
          <a:off x="7551244" y="1296453"/>
          <a:ext cx="4316772" cy="2966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193">
                  <a:extLst>
                    <a:ext uri="{9D8B030D-6E8A-4147-A177-3AD203B41FA5}">
                      <a16:colId xmlns:a16="http://schemas.microsoft.com/office/drawing/2014/main" val="1573118246"/>
                    </a:ext>
                  </a:extLst>
                </a:gridCol>
                <a:gridCol w="1079193">
                  <a:extLst>
                    <a:ext uri="{9D8B030D-6E8A-4147-A177-3AD203B41FA5}">
                      <a16:colId xmlns:a16="http://schemas.microsoft.com/office/drawing/2014/main" val="3312531449"/>
                    </a:ext>
                  </a:extLst>
                </a:gridCol>
                <a:gridCol w="1079193">
                  <a:extLst>
                    <a:ext uri="{9D8B030D-6E8A-4147-A177-3AD203B41FA5}">
                      <a16:colId xmlns:a16="http://schemas.microsoft.com/office/drawing/2014/main" val="4153498092"/>
                    </a:ext>
                  </a:extLst>
                </a:gridCol>
                <a:gridCol w="1079193">
                  <a:extLst>
                    <a:ext uri="{9D8B030D-6E8A-4147-A177-3AD203B41FA5}">
                      <a16:colId xmlns:a16="http://schemas.microsoft.com/office/drawing/2014/main" val="2138073065"/>
                    </a:ext>
                  </a:extLst>
                </a:gridCol>
              </a:tblGrid>
              <a:tr h="494453">
                <a:tc gridSpan="4">
                  <a:txBody>
                    <a:bodyPr/>
                    <a:lstStyle/>
                    <a:p>
                      <a:pPr algn="ctr"/>
                      <a:r>
                        <a:rPr lang="en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THERAPY PATOMORPHOSIS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solidFill>
                      <a:srgbClr val="D9E9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755418"/>
                  </a:ext>
                </a:extLst>
              </a:tr>
              <a:tr h="49445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ICT+CRT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 marL="121920" marR="121920" marT="60960" marB="6096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ICT+ Surgery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 marL="121920" marR="121920" marT="60960" marB="6096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38236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28,9</a:t>
                      </a:r>
                      <a:r>
                        <a:rPr lang="ru-RU" sz="2400" dirty="0"/>
                        <a:t>%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12,7%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993357857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II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24,1%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II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10,9%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264988395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III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18,8%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III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25,5%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85451433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IV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28,2%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IV </a:t>
                      </a:r>
                      <a:r>
                        <a:rPr lang="en-US" sz="2400" dirty="0" err="1"/>
                        <a:t>st</a:t>
                      </a:r>
                      <a:endParaRPr lang="ru-RU" sz="2400" dirty="0"/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50,9%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583433761"/>
                  </a:ext>
                </a:extLst>
              </a:tr>
            </a:tbl>
          </a:graphicData>
        </a:graphic>
      </p:graphicFrame>
      <p:sp>
        <p:nvSpPr>
          <p:cNvPr id="12" name="Прямоугольник 7">
            <a:extLst>
              <a:ext uri="{FF2B5EF4-FFF2-40B4-BE49-F238E27FC236}">
                <a16:creationId xmlns:a16="http://schemas.microsoft.com/office/drawing/2014/main" id="{C7726931-55C5-4E4B-9F81-09C2BC7CBB3A}"/>
              </a:ext>
            </a:extLst>
          </p:cNvPr>
          <p:cNvSpPr/>
          <p:nvPr/>
        </p:nvSpPr>
        <p:spPr>
          <a:xfrm>
            <a:off x="7310495" y="4456025"/>
            <a:ext cx="4622879" cy="2308324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28594" indent="-228594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primary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focus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IVst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therapy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pathomorphosis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was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more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common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group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patients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ICT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+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urgery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28594" indent="-228594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primary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focus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II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III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st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therapy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pathomorphosis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was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more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common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group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patients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ICT+CRT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28594" indent="-228594">
              <a:buFont typeface="Courier New" panose="02070309020205020404" pitchFamily="49" charset="0"/>
              <a:buChar char="o"/>
            </a:pP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remote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lymph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nodes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both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groups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en-US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I-II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st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 therapy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pathomorphosis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mostly was registered.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Рисунок 11">
            <a:extLst>
              <a:ext uri="{FF2B5EF4-FFF2-40B4-BE49-F238E27FC236}">
                <a16:creationId xmlns:a16="http://schemas.microsoft.com/office/drawing/2014/main" id="{E45F86BC-25E4-1546-A944-18563C34B0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7" y="4466792"/>
            <a:ext cx="6172412" cy="2317565"/>
          </a:xfrm>
          <a:prstGeom prst="rect">
            <a:avLst/>
          </a:prstGeom>
        </p:spPr>
      </p:pic>
      <p:cxnSp>
        <p:nvCxnSpPr>
          <p:cNvPr id="15" name="Прямая со стрелкой 12">
            <a:extLst>
              <a:ext uri="{FF2B5EF4-FFF2-40B4-BE49-F238E27FC236}">
                <a16:creationId xmlns:a16="http://schemas.microsoft.com/office/drawing/2014/main" id="{6B75446B-6E84-2144-8AB8-489EBD52D1CF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6702959" y="5625575"/>
            <a:ext cx="6075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10189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0" descr="Circles Green">
            <a:extLst>
              <a:ext uri="{FF2B5EF4-FFF2-40B4-BE49-F238E27FC236}">
                <a16:creationId xmlns:a16="http://schemas.microsoft.com/office/drawing/2014/main" id="{B87429FE-0F83-41D9-8E86-0331229A4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9">
            <a:extLst>
              <a:ext uri="{FF2B5EF4-FFF2-40B4-BE49-F238E27FC236}">
                <a16:creationId xmlns:a16="http://schemas.microsoft.com/office/drawing/2014/main" id="{F359336D-86D4-482A-BCD3-26D0F5F72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3644900"/>
            <a:ext cx="6400800" cy="2376488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ru-RU" sz="3200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3082" name="Line 10">
            <a:extLst>
              <a:ext uri="{FF2B5EF4-FFF2-40B4-BE49-F238E27FC236}">
                <a16:creationId xmlns:a16="http://schemas.microsoft.com/office/drawing/2014/main" id="{C35F30E7-C439-491E-A54F-9A801A437D3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8350" y="3381375"/>
            <a:ext cx="7924800" cy="0"/>
          </a:xfrm>
          <a:prstGeom prst="line">
            <a:avLst/>
          </a:prstGeom>
          <a:noFill/>
          <a:ln w="57150" cmpd="thickThin">
            <a:solidFill>
              <a:srgbClr val="CCFF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085" name="Line 13">
            <a:extLst>
              <a:ext uri="{FF2B5EF4-FFF2-40B4-BE49-F238E27FC236}">
                <a16:creationId xmlns:a16="http://schemas.microsoft.com/office/drawing/2014/main" id="{082450E9-B840-4BE2-ADB9-CD6CF12444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7950" y="5445125"/>
            <a:ext cx="4267200" cy="0"/>
          </a:xfrm>
          <a:prstGeom prst="line">
            <a:avLst/>
          </a:prstGeom>
          <a:noFill/>
          <a:ln w="57150" cmpd="thickThin">
            <a:solidFill>
              <a:srgbClr val="CCFF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7175" name="Picture 77">
            <a:extLst>
              <a:ext uri="{FF2B5EF4-FFF2-40B4-BE49-F238E27FC236}">
                <a16:creationId xmlns:a16="http://schemas.microsoft.com/office/drawing/2014/main" id="{A1ABD404-451F-44EA-A41F-527209592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6" y="0"/>
            <a:ext cx="27146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Box 1">
            <a:extLst>
              <a:ext uri="{FF2B5EF4-FFF2-40B4-BE49-F238E27FC236}">
                <a16:creationId xmlns:a16="http://schemas.microsoft.com/office/drawing/2014/main" id="{A80BD3A8-86DC-4DDB-8C67-8D50EA89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8326" y="996950"/>
            <a:ext cx="3571875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ru-RU" altLang="ru-RU" sz="12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Кластерной онкологии</a:t>
            </a:r>
          </a:p>
          <a:p>
            <a:pPr algn="ctr"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имени Л.Л. Лёвшина             Сеченовского Университета</a:t>
            </a:r>
          </a:p>
          <a:p>
            <a:pPr algn="ctr"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Биоспек ИОФ РАН</a:t>
            </a:r>
          </a:p>
          <a:p>
            <a:pPr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7177" name="TextBox 2">
            <a:extLst>
              <a:ext uri="{FF2B5EF4-FFF2-40B4-BE49-F238E27FC236}">
                <a16:creationId xmlns:a16="http://schemas.microsoft.com/office/drawing/2014/main" id="{03D15AF6-59F0-4429-844B-7360BF50A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5881688"/>
            <a:ext cx="55800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solidFill>
                  <a:srgbClr val="92D050"/>
                </a:solidFill>
                <a:latin typeface="Arial" panose="020B0604020202020204" pitchFamily="34" charset="0"/>
              </a:rPr>
              <a:t>        </a:t>
            </a:r>
            <a:r>
              <a:rPr lang="ru-RU" altLang="ru-RU" sz="3200">
                <a:solidFill>
                  <a:srgbClr val="CCFF33"/>
                </a:solidFill>
                <a:latin typeface="Arial" panose="020B0604020202020204" pitchFamily="34" charset="0"/>
              </a:rPr>
              <a:t>МОСКВА - 2021</a:t>
            </a:r>
          </a:p>
        </p:txBody>
      </p:sp>
      <p:sp>
        <p:nvSpPr>
          <p:cNvPr id="7178" name="Прямоугольник 2">
            <a:extLst>
              <a:ext uri="{FF2B5EF4-FFF2-40B4-BE49-F238E27FC236}">
                <a16:creationId xmlns:a16="http://schemas.microsoft.com/office/drawing/2014/main" id="{E97C1799-3783-42D7-8780-0D02709E7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4364" y="3789363"/>
            <a:ext cx="8232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ru-RU" altLang="ru-RU" sz="2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КОМБИНИРОВАННОЕ ПРИМЕНЕНИЕ ФОТОТЕРАНОСТИК ПРИ ЗЛОКАЧЕСТВЕННЫХ ОПУХОЛЯХ ГОЛОВЫ И ШЕИ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FCDE77-08B5-4A25-83B8-768CDC63E2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 descr="Circles Green">
            <a:extLst>
              <a:ext uri="{FF2B5EF4-FFF2-40B4-BE49-F238E27FC236}">
                <a16:creationId xmlns:a16="http://schemas.microsoft.com/office/drawing/2014/main" id="{9678C654-9E3C-45A6-B1CD-99F81A075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10">
            <a:extLst>
              <a:ext uri="{FF2B5EF4-FFF2-40B4-BE49-F238E27FC236}">
                <a16:creationId xmlns:a16="http://schemas.microsoft.com/office/drawing/2014/main" id="{AF0DEA5E-2EF7-45A4-A26E-30EDB4BD7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115888"/>
            <a:ext cx="85693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i="1">
                <a:solidFill>
                  <a:srgbClr val="CCFF33"/>
                </a:solidFill>
                <a:latin typeface="Arial" panose="020B0604020202020204" pitchFamily="34" charset="0"/>
              </a:rPr>
              <a:t>         </a:t>
            </a:r>
            <a:r>
              <a:rPr lang="ru-RU" altLang="ru-RU" sz="2400" i="1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флюоресцентной диагностики (ФД)</a:t>
            </a:r>
          </a:p>
          <a:p>
            <a:pPr eaLnBrk="1" hangingPunct="1"/>
            <a:r>
              <a:rPr lang="ru-RU" altLang="ru-RU" sz="2400" i="1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и фотодинамической терапии (ФДТ)</a:t>
            </a:r>
          </a:p>
        </p:txBody>
      </p:sp>
      <p:grpSp>
        <p:nvGrpSpPr>
          <p:cNvPr id="13316" name="Группа 42">
            <a:extLst>
              <a:ext uri="{FF2B5EF4-FFF2-40B4-BE49-F238E27FC236}">
                <a16:creationId xmlns:a16="http://schemas.microsoft.com/office/drawing/2014/main" id="{A4F207E0-2D2C-4A09-AF23-74E00F3EF00B}"/>
              </a:ext>
            </a:extLst>
          </p:cNvPr>
          <p:cNvGrpSpPr>
            <a:grpSpLocks/>
          </p:cNvGrpSpPr>
          <p:nvPr/>
        </p:nvGrpSpPr>
        <p:grpSpPr bwMode="auto">
          <a:xfrm>
            <a:off x="1774825" y="1214439"/>
            <a:ext cx="8497888" cy="5310187"/>
            <a:chOff x="468313" y="342900"/>
            <a:chExt cx="7448913" cy="6042025"/>
          </a:xfrm>
        </p:grpSpPr>
        <p:pic>
          <p:nvPicPr>
            <p:cNvPr id="13317" name="Picture 2">
              <a:extLst>
                <a:ext uri="{FF2B5EF4-FFF2-40B4-BE49-F238E27FC236}">
                  <a16:creationId xmlns:a16="http://schemas.microsoft.com/office/drawing/2014/main" id="{589E5B6A-7C09-4DED-981A-0661FF8079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8419" y="456849"/>
              <a:ext cx="6769099" cy="5208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8" name="Rectangle 3">
              <a:extLst>
                <a:ext uri="{FF2B5EF4-FFF2-40B4-BE49-F238E27FC236}">
                  <a16:creationId xmlns:a16="http://schemas.microsoft.com/office/drawing/2014/main" id="{73D39234-1F13-440B-849F-1E166C0C4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1913" y="4581525"/>
              <a:ext cx="6467475" cy="814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19" name="Rectangle 4">
              <a:extLst>
                <a:ext uri="{FF2B5EF4-FFF2-40B4-BE49-F238E27FC236}">
                  <a16:creationId xmlns:a16="http://schemas.microsoft.com/office/drawing/2014/main" id="{B948610F-F84E-42B5-9E41-BC3741E01E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69150" y="3065463"/>
              <a:ext cx="22482" cy="122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en-US" altLang="ru-RU" sz="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20" name="Rectangle 5">
              <a:extLst>
                <a:ext uri="{FF2B5EF4-FFF2-40B4-BE49-F238E27FC236}">
                  <a16:creationId xmlns:a16="http://schemas.microsoft.com/office/drawing/2014/main" id="{32CBA7E6-914B-491F-9D7C-3320BDD64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3738" y="3173413"/>
              <a:ext cx="22482" cy="122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en-US" altLang="ru-RU" sz="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21" name="Rectangle 6">
              <a:extLst>
                <a:ext uri="{FF2B5EF4-FFF2-40B4-BE49-F238E27FC236}">
                  <a16:creationId xmlns:a16="http://schemas.microsoft.com/office/drawing/2014/main" id="{03064D68-0BC9-4A0C-91FE-D769FB9FD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8600" y="4792663"/>
              <a:ext cx="800100" cy="2619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22" name="Rectangle 7">
              <a:extLst>
                <a:ext uri="{FF2B5EF4-FFF2-40B4-BE49-F238E27FC236}">
                  <a16:creationId xmlns:a16="http://schemas.microsoft.com/office/drawing/2014/main" id="{5A52EDAE-DD6B-4500-9AFA-BF2754FA3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4088" y="4803775"/>
              <a:ext cx="22482" cy="122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en-US" altLang="ru-RU" sz="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23" name="Rectangle 8">
              <a:extLst>
                <a:ext uri="{FF2B5EF4-FFF2-40B4-BE49-F238E27FC236}">
                  <a16:creationId xmlns:a16="http://schemas.microsoft.com/office/drawing/2014/main" id="{C7FC32CA-A85F-4C1F-91A6-61FA1BCFD5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6313" y="1966913"/>
              <a:ext cx="22482" cy="122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en-US" altLang="ru-RU" sz="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24" name="Rectangle 9">
              <a:extLst>
                <a:ext uri="{FF2B5EF4-FFF2-40B4-BE49-F238E27FC236}">
                  <a16:creationId xmlns:a16="http://schemas.microsoft.com/office/drawing/2014/main" id="{19729D3A-6532-4904-9BA7-1BD664F46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150" y="342900"/>
              <a:ext cx="6286500" cy="6858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25" name="Text Box 10">
              <a:extLst>
                <a:ext uri="{FF2B5EF4-FFF2-40B4-BE49-F238E27FC236}">
                  <a16:creationId xmlns:a16="http://schemas.microsoft.com/office/drawing/2014/main" id="{11F56F6B-06DF-4388-BB84-2019A53506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5950" y="685800"/>
              <a:ext cx="2400300" cy="57150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lvl="1" eaLnBrk="1" hangingPunct="1">
                <a:buFont typeface="Times New Roman" panose="02020603050405020304" pitchFamily="18" charset="0"/>
                <a:buNone/>
              </a:pPr>
              <a:r>
                <a:rPr lang="ru-RU" altLang="ru-RU" sz="1400">
                  <a:latin typeface="Arial" panose="020B0604020202020204" pitchFamily="34" charset="0"/>
                </a:rPr>
                <a:t>лазер</a:t>
              </a:r>
            </a:p>
          </p:txBody>
        </p:sp>
        <p:sp>
          <p:nvSpPr>
            <p:cNvPr id="13326" name="Text Box 11">
              <a:extLst>
                <a:ext uri="{FF2B5EF4-FFF2-40B4-BE49-F238E27FC236}">
                  <a16:creationId xmlns:a16="http://schemas.microsoft.com/office/drawing/2014/main" id="{07C02AA8-2807-4918-9037-F178180922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4163" y="692150"/>
              <a:ext cx="2553063" cy="57150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lvl="1" eaLnBrk="1" hangingPunct="1"/>
              <a:r>
                <a:rPr lang="ru-RU" altLang="ru-RU" sz="1400">
                  <a:latin typeface="Arial" panose="020B0604020202020204" pitchFamily="34" charset="0"/>
                </a:rPr>
                <a:t> спектрометр</a:t>
              </a:r>
            </a:p>
          </p:txBody>
        </p:sp>
        <p:pic>
          <p:nvPicPr>
            <p:cNvPr id="13327" name="Picture 12">
              <a:extLst>
                <a:ext uri="{FF2B5EF4-FFF2-40B4-BE49-F238E27FC236}">
                  <a16:creationId xmlns:a16="http://schemas.microsoft.com/office/drawing/2014/main" id="{AA2EACA1-F93E-469C-876D-B519AB78B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720341">
              <a:off x="4519613" y="3836988"/>
              <a:ext cx="8001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8" name="Picture 13">
              <a:extLst>
                <a:ext uri="{FF2B5EF4-FFF2-40B4-BE49-F238E27FC236}">
                  <a16:creationId xmlns:a16="http://schemas.microsoft.com/office/drawing/2014/main" id="{C6C0C3AF-7FFB-4CD6-A2B1-D0008312E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962868">
              <a:off x="3702050" y="3968751"/>
              <a:ext cx="79692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9" name="Picture 14">
              <a:extLst>
                <a:ext uri="{FF2B5EF4-FFF2-40B4-BE49-F238E27FC236}">
                  <a16:creationId xmlns:a16="http://schemas.microsoft.com/office/drawing/2014/main" id="{5A14A818-9CEA-43AE-9CA3-C843ACEED6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70544">
              <a:off x="4957763" y="4313238"/>
              <a:ext cx="723900" cy="150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0" name="Picture 15">
              <a:extLst>
                <a:ext uri="{FF2B5EF4-FFF2-40B4-BE49-F238E27FC236}">
                  <a16:creationId xmlns:a16="http://schemas.microsoft.com/office/drawing/2014/main" id="{97EF5547-272C-4433-AB8C-B41484BAE7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531304">
              <a:off x="3359150" y="4187825"/>
              <a:ext cx="800100" cy="150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1" name="Picture 16">
              <a:extLst>
                <a:ext uri="{FF2B5EF4-FFF2-40B4-BE49-F238E27FC236}">
                  <a16:creationId xmlns:a16="http://schemas.microsoft.com/office/drawing/2014/main" id="{124035F2-A486-4837-AFA1-3304321BA2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675922">
              <a:off x="3557588" y="4570413"/>
              <a:ext cx="89535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2" name="Picture 17">
              <a:extLst>
                <a:ext uri="{FF2B5EF4-FFF2-40B4-BE49-F238E27FC236}">
                  <a16:creationId xmlns:a16="http://schemas.microsoft.com/office/drawing/2014/main" id="{EAC9C09B-5A1D-45FA-A9C8-C3C2F555CC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792773">
              <a:off x="4612482" y="4544219"/>
              <a:ext cx="838200" cy="147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3" name="Picture 18">
              <a:extLst>
                <a:ext uri="{FF2B5EF4-FFF2-40B4-BE49-F238E27FC236}">
                  <a16:creationId xmlns:a16="http://schemas.microsoft.com/office/drawing/2014/main" id="{58DAA6D1-4F10-4083-90AA-C1D0270000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809094">
              <a:off x="4044951" y="3740150"/>
              <a:ext cx="1028700" cy="117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4" name="Picture 19">
              <a:extLst>
                <a:ext uri="{FF2B5EF4-FFF2-40B4-BE49-F238E27FC236}">
                  <a16:creationId xmlns:a16="http://schemas.microsoft.com/office/drawing/2014/main" id="{EF2573A6-620A-48FC-9F3D-FE9AFCDA60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082903">
              <a:off x="4016375" y="3768726"/>
              <a:ext cx="66357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5" name="Picture 20">
              <a:extLst>
                <a:ext uri="{FF2B5EF4-FFF2-40B4-BE49-F238E27FC236}">
                  <a16:creationId xmlns:a16="http://schemas.microsoft.com/office/drawing/2014/main" id="{30FCF899-2C6A-43EB-8111-A39536C84D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316249">
              <a:off x="3243263" y="3856038"/>
              <a:ext cx="835025" cy="150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6" name="Picture 21">
              <a:extLst>
                <a:ext uri="{FF2B5EF4-FFF2-40B4-BE49-F238E27FC236}">
                  <a16:creationId xmlns:a16="http://schemas.microsoft.com/office/drawing/2014/main" id="{D3A72124-6B5D-40BC-8938-896C7F51B2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011080">
              <a:off x="4748213" y="3919538"/>
              <a:ext cx="800100" cy="11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37" name="Text Box 22">
              <a:extLst>
                <a:ext uri="{FF2B5EF4-FFF2-40B4-BE49-F238E27FC236}">
                  <a16:creationId xmlns:a16="http://schemas.microsoft.com/office/drawing/2014/main" id="{07412F06-BDD6-4FDB-A14B-6D261733C8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6650" y="4005263"/>
              <a:ext cx="1143000" cy="342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Arial" panose="020B0604020202020204" pitchFamily="34" charset="0"/>
                </a:rPr>
                <a:t>опухоль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38" name="Text Box 23">
              <a:extLst>
                <a:ext uri="{FF2B5EF4-FFF2-40B4-BE49-F238E27FC236}">
                  <a16:creationId xmlns:a16="http://schemas.microsoft.com/office/drawing/2014/main" id="{FF4F7D1A-5FF7-479D-848D-AC5EA997C5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9436" y="1846242"/>
              <a:ext cx="1600200" cy="5715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Arial" panose="020B0604020202020204" pitchFamily="34" charset="0"/>
                </a:rPr>
                <a:t>оптические волокна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39" name="Line 24">
              <a:extLst>
                <a:ext uri="{FF2B5EF4-FFF2-40B4-BE49-F238E27FC236}">
                  <a16:creationId xmlns:a16="http://schemas.microsoft.com/office/drawing/2014/main" id="{B8B8E199-D319-4FA5-8CA8-2AD1271319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79838" y="2349500"/>
              <a:ext cx="555625" cy="342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0" name="Line 25">
              <a:extLst>
                <a:ext uri="{FF2B5EF4-FFF2-40B4-BE49-F238E27FC236}">
                  <a16:creationId xmlns:a16="http://schemas.microsoft.com/office/drawing/2014/main" id="{8C0A2F68-E47D-4A6B-B719-A727EC7E4F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59338" y="2349500"/>
              <a:ext cx="576262" cy="342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1" name="Text Box 29">
              <a:extLst>
                <a:ext uri="{FF2B5EF4-FFF2-40B4-BE49-F238E27FC236}">
                  <a16:creationId xmlns:a16="http://schemas.microsoft.com/office/drawing/2014/main" id="{F6E59631-BAE8-45F5-9444-CA654AC533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5551" y="2259015"/>
              <a:ext cx="2581967" cy="91439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lvl="1" eaLnBrk="1" hangingPunct="1">
                <a:buFont typeface="Times New Roman" panose="02020603050405020304" pitchFamily="18" charset="0"/>
                <a:buNone/>
              </a:pPr>
              <a:r>
                <a:rPr lang="ru-RU" altLang="ru-RU" sz="1400">
                  <a:latin typeface="Arial" panose="020B0604020202020204" pitchFamily="34" charset="0"/>
                </a:rPr>
                <a:t>1. спектры обратного рассеяния</a:t>
              </a:r>
            </a:p>
            <a:p>
              <a:pPr lvl="1" eaLnBrk="1" hangingPunct="1">
                <a:buFont typeface="Times New Roman" panose="02020603050405020304" pitchFamily="18" charset="0"/>
                <a:buChar char="2"/>
              </a:pPr>
              <a:r>
                <a:rPr lang="ru-RU" altLang="ru-RU" sz="1400">
                  <a:latin typeface="Arial" panose="020B0604020202020204" pitchFamily="34" charset="0"/>
                </a:rPr>
                <a:t>. спектры флуоресценции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42" name="Text Box 30">
              <a:extLst>
                <a:ext uri="{FF2B5EF4-FFF2-40B4-BE49-F238E27FC236}">
                  <a16:creationId xmlns:a16="http://schemas.microsoft.com/office/drawing/2014/main" id="{58202AA0-7AEA-4B34-9C1A-56BE68119B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3416" y="4669869"/>
              <a:ext cx="2565400" cy="41909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Arial" panose="020B0604020202020204" pitchFamily="34" charset="0"/>
                </a:rPr>
                <a:t>соединительная</a:t>
              </a:r>
            </a:p>
            <a:p>
              <a:pPr eaLnBrk="1" hangingPunct="1"/>
              <a:r>
                <a:rPr lang="ru-RU" altLang="ru-RU" sz="1400">
                  <a:latin typeface="Arial" panose="020B0604020202020204" pitchFamily="34" charset="0"/>
                </a:rPr>
                <a:t>ткань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43" name="Text Box 31">
              <a:extLst>
                <a:ext uri="{FF2B5EF4-FFF2-40B4-BE49-F238E27FC236}">
                  <a16:creationId xmlns:a16="http://schemas.microsoft.com/office/drawing/2014/main" id="{4D2697C6-A0E5-4F20-A88D-4E389BDCA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0663" y="5304609"/>
              <a:ext cx="685800" cy="342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Arial" panose="020B0604020202020204" pitchFamily="34" charset="0"/>
                </a:rPr>
                <a:t>Hb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44" name="Text Box 32">
              <a:extLst>
                <a:ext uri="{FF2B5EF4-FFF2-40B4-BE49-F238E27FC236}">
                  <a16:creationId xmlns:a16="http://schemas.microsoft.com/office/drawing/2014/main" id="{41A2D5AB-031D-45B8-B024-13625B3AF2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1963" y="4656138"/>
              <a:ext cx="457200" cy="342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Arial" panose="020B0604020202020204" pitchFamily="34" charset="0"/>
                </a:rPr>
                <a:t>O</a:t>
              </a:r>
              <a:r>
                <a:rPr lang="en-US" altLang="ru-RU" sz="1400" baseline="-25000">
                  <a:latin typeface="Arial" panose="020B0604020202020204" pitchFamily="34" charset="0"/>
                </a:rPr>
                <a:t>2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pic>
          <p:nvPicPr>
            <p:cNvPr id="13345" name="Picture 33">
              <a:extLst>
                <a:ext uri="{FF2B5EF4-FFF2-40B4-BE49-F238E27FC236}">
                  <a16:creationId xmlns:a16="http://schemas.microsoft.com/office/drawing/2014/main" id="{0846FB8F-4731-4EC4-9C86-B96D62E859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13" y="2708275"/>
              <a:ext cx="2038350" cy="1400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46" name="Text Box 34">
              <a:extLst>
                <a:ext uri="{FF2B5EF4-FFF2-40B4-BE49-F238E27FC236}">
                  <a16:creationId xmlns:a16="http://schemas.microsoft.com/office/drawing/2014/main" id="{863493E8-7CE6-46F0-8839-A8C8B30FD2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8419" y="2581350"/>
              <a:ext cx="2554689" cy="32949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Arial" panose="020B0604020202020204" pitchFamily="34" charset="0"/>
                </a:rPr>
                <a:t>фотосенсибилизатор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47" name="Text Box 35">
              <a:extLst>
                <a:ext uri="{FF2B5EF4-FFF2-40B4-BE49-F238E27FC236}">
                  <a16:creationId xmlns:a16="http://schemas.microsoft.com/office/drawing/2014/main" id="{76C6225E-C4CE-4428-8DC7-2EC1981BE5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4053" y="4005262"/>
              <a:ext cx="1612298" cy="342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Arial" panose="020B0604020202020204" pitchFamily="34" charset="0"/>
                </a:rPr>
                <a:t>эпителий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pic>
          <p:nvPicPr>
            <p:cNvPr id="13348" name="Picture 36">
              <a:extLst>
                <a:ext uri="{FF2B5EF4-FFF2-40B4-BE49-F238E27FC236}">
                  <a16:creationId xmlns:a16="http://schemas.microsoft.com/office/drawing/2014/main" id="{D1B79309-E521-49CB-9A72-EB7158B626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0338" y="5013325"/>
              <a:ext cx="3438525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49" name="Text Box 37">
              <a:extLst>
                <a:ext uri="{FF2B5EF4-FFF2-40B4-BE49-F238E27FC236}">
                  <a16:creationId xmlns:a16="http://schemas.microsoft.com/office/drawing/2014/main" id="{093F1E3C-6E1F-4CFB-881B-923865818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3216" y="5391399"/>
              <a:ext cx="685800" cy="34290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en-US" altLang="ru-RU" sz="1400">
                  <a:latin typeface="Arial" panose="020B0604020202020204" pitchFamily="34" charset="0"/>
                </a:rPr>
                <a:t>HbO</a:t>
              </a:r>
              <a:r>
                <a:rPr lang="en-US" altLang="ru-RU" sz="1400" baseline="-25000">
                  <a:latin typeface="Arial" panose="020B0604020202020204" pitchFamily="34" charset="0"/>
                </a:rPr>
                <a:t>2</a:t>
              </a:r>
              <a:endParaRPr lang="ru-RU" altLang="ru-RU" sz="3200">
                <a:latin typeface="Arial" panose="020B0604020202020204" pitchFamily="34" charset="0"/>
              </a:endParaRPr>
            </a:p>
          </p:txBody>
        </p:sp>
        <p:sp>
          <p:nvSpPr>
            <p:cNvPr id="13350" name="Text Box 38">
              <a:extLst>
                <a:ext uri="{FF2B5EF4-FFF2-40B4-BE49-F238E27FC236}">
                  <a16:creationId xmlns:a16="http://schemas.microsoft.com/office/drawing/2014/main" id="{99530415-BD40-4414-BDBE-FCAAF15BD5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3678" y="5180784"/>
              <a:ext cx="1699523" cy="46672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ru-RU" altLang="ru-RU" sz="1400">
                  <a:latin typeface="Arial" panose="020B0604020202020204" pitchFamily="34" charset="0"/>
                </a:rPr>
                <a:t>капилляры</a:t>
              </a:r>
            </a:p>
          </p:txBody>
        </p:sp>
      </p:grp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560D44A-D1FB-4960-AFDB-482E63422C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0" descr="Circles Green">
            <a:extLst>
              <a:ext uri="{FF2B5EF4-FFF2-40B4-BE49-F238E27FC236}">
                <a16:creationId xmlns:a16="http://schemas.microsoft.com/office/drawing/2014/main" id="{D95B2CAE-4A64-433B-BBF1-5BFB42D38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3">
            <a:extLst>
              <a:ext uri="{FF2B5EF4-FFF2-40B4-BE49-F238E27FC236}">
                <a16:creationId xmlns:a16="http://schemas.microsoft.com/office/drawing/2014/main" id="{4123CD15-E413-4B67-87E1-E83536DE4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15364" name="Rectangle 8">
            <a:extLst>
              <a:ext uri="{FF2B5EF4-FFF2-40B4-BE49-F238E27FC236}">
                <a16:creationId xmlns:a16="http://schemas.microsoft.com/office/drawing/2014/main" id="{9BF4214E-FEE9-477E-8A87-77254D973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5365" name="Picture 8">
            <a:extLst>
              <a:ext uri="{FF2B5EF4-FFF2-40B4-BE49-F238E27FC236}">
                <a16:creationId xmlns:a16="http://schemas.microsoft.com/office/drawing/2014/main" id="{C3EB74BC-FF60-4AB2-B9A9-B84719463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638176"/>
            <a:ext cx="65341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9">
            <a:extLst>
              <a:ext uri="{FF2B5EF4-FFF2-40B4-BE49-F238E27FC236}">
                <a16:creationId xmlns:a16="http://schemas.microsoft.com/office/drawing/2014/main" id="{7A0BADEF-6E14-429B-A280-E3287C14C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1989139"/>
            <a:ext cx="8718550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004875-B13D-4AC3-A656-CCFB9B419E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0" descr="Circles Green">
            <a:extLst>
              <a:ext uri="{FF2B5EF4-FFF2-40B4-BE49-F238E27FC236}">
                <a16:creationId xmlns:a16="http://schemas.microsoft.com/office/drawing/2014/main" id="{126D89D4-498B-4F06-9854-0EC0F6684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33">
            <a:extLst>
              <a:ext uri="{FF2B5EF4-FFF2-40B4-BE49-F238E27FC236}">
                <a16:creationId xmlns:a16="http://schemas.microsoft.com/office/drawing/2014/main" id="{CD0A0696-1792-4DCC-A758-D304B4ADD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Rectangle 8">
            <a:extLst>
              <a:ext uri="{FF2B5EF4-FFF2-40B4-BE49-F238E27FC236}">
                <a16:creationId xmlns:a16="http://schemas.microsoft.com/office/drawing/2014/main" id="{676B3A69-925A-42B7-A1F6-C4F9243A9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7413" name="Picture 2">
            <a:extLst>
              <a:ext uri="{FF2B5EF4-FFF2-40B4-BE49-F238E27FC236}">
                <a16:creationId xmlns:a16="http://schemas.microsoft.com/office/drawing/2014/main" id="{4006D1F7-8501-46D1-B9C1-2B7239EF9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89" y="2676526"/>
            <a:ext cx="773112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3">
            <a:extLst>
              <a:ext uri="{FF2B5EF4-FFF2-40B4-BE49-F238E27FC236}">
                <a16:creationId xmlns:a16="http://schemas.microsoft.com/office/drawing/2014/main" id="{3CAAEBEE-C6CB-4D11-B60C-4E6D89F16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115888"/>
            <a:ext cx="7343775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0" descr="Circles Green">
            <a:extLst>
              <a:ext uri="{FF2B5EF4-FFF2-40B4-BE49-F238E27FC236}">
                <a16:creationId xmlns:a16="http://schemas.microsoft.com/office/drawing/2014/main" id="{7B60409A-81DC-4BE4-9B9F-B155B87E5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1"/>
            <a:ext cx="9199563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3">
            <a:extLst>
              <a:ext uri="{FF2B5EF4-FFF2-40B4-BE49-F238E27FC236}">
                <a16:creationId xmlns:a16="http://schemas.microsoft.com/office/drawing/2014/main" id="{1D2D8427-808F-4C86-897A-699441EE4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19460" name="Rectangle 8">
            <a:extLst>
              <a:ext uri="{FF2B5EF4-FFF2-40B4-BE49-F238E27FC236}">
                <a16:creationId xmlns:a16="http://schemas.microsoft.com/office/drawing/2014/main" id="{7A197722-7DF1-489E-B6D1-6AF909A70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461" name="Прямоугольник 1">
            <a:extLst>
              <a:ext uri="{FF2B5EF4-FFF2-40B4-BE49-F238E27FC236}">
                <a16:creationId xmlns:a16="http://schemas.microsoft.com/office/drawing/2014/main" id="{9B6D778A-3946-4842-AF52-5449D2B57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4076701"/>
            <a:ext cx="817245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Клетку, находящуюся на пути апоптоза легче убить химиотерпией, тогда как ФДТ – метод лечения способствующий апоптозу  </a:t>
            </a:r>
          </a:p>
          <a:p>
            <a:pPr eaLnBrk="1" hangingPunct="1"/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Ying Li,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Pei Xiao,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Zipeng Huang, Xinru Chen, Xia Yan, Junqiu Zhai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Yan Ma</a:t>
            </a:r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curcumin-mediated photodynamictherapy on the reverse of multidrug resistance intumor cells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RSCAdv.,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2020,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10,298–306</a:t>
            </a:r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2" name="Прямоугольник 2">
            <a:extLst>
              <a:ext uri="{FF2B5EF4-FFF2-40B4-BE49-F238E27FC236}">
                <a16:creationId xmlns:a16="http://schemas.microsoft.com/office/drawing/2014/main" id="{2C23C739-A2B1-4D81-BD29-D4DB36531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428626"/>
            <a:ext cx="8172450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ФДТ может быть  частью стратегий мультимодального лечения для повышения эффективности химиолучевой терапии у пациентов с прогрессирующим ВПЧ-негативным раком </a:t>
            </a:r>
          </a:p>
          <a:p>
            <a:pPr eaLnBrk="1" hangingPunct="1"/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Cho, W.J.; Kessel, D.;Rakowski, J.; Loughery, B.; Najy, A.J.;Pham, T.; Kim, S.; Kwon, Y.T.; Kato, I.;Kim, H.E.; et al. PhotodynamicTherapy as a Potent Radiosensitizerin Head and Neck Squamous CellCarcinoma.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Cancers 2021, </a:t>
            </a:r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  1193. doi.org/10.3390/cancers13061193</a:t>
            </a:r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FBBD05-32A8-43CC-B3E0-94F039C642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0" descr="Circles Green">
            <a:extLst>
              <a:ext uri="{FF2B5EF4-FFF2-40B4-BE49-F238E27FC236}">
                <a16:creationId xmlns:a16="http://schemas.microsoft.com/office/drawing/2014/main" id="{A3431E2E-C13A-4130-B1B9-7466C9A56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8">
            <a:extLst>
              <a:ext uri="{FF2B5EF4-FFF2-40B4-BE49-F238E27FC236}">
                <a16:creationId xmlns:a16="http://schemas.microsoft.com/office/drawing/2014/main" id="{B5ACA414-B8A1-4BDA-9780-C80F1888E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1508" name="Picture 5" descr="C:\Users\Artem\AppData\Local\Temp\IMG-20210309-WA0001.jpg">
            <a:extLst>
              <a:ext uri="{FF2B5EF4-FFF2-40B4-BE49-F238E27FC236}">
                <a16:creationId xmlns:a16="http://schemas.microsoft.com/office/drawing/2014/main" id="{9620AD4F-0E75-4300-8CBB-2990CBBAD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" t="5586" b="7748"/>
          <a:stretch>
            <a:fillRect/>
          </a:stretch>
        </p:blipFill>
        <p:spPr bwMode="auto">
          <a:xfrm>
            <a:off x="1631951" y="115889"/>
            <a:ext cx="2200275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Box 1">
            <a:extLst>
              <a:ext uri="{FF2B5EF4-FFF2-40B4-BE49-F238E27FC236}">
                <a16:creationId xmlns:a16="http://schemas.microsoft.com/office/drawing/2014/main" id="{E5128DD0-C9EA-4680-8912-3B07400B2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6" y="333376"/>
            <a:ext cx="6480175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 дна полости рта  T2NxM0</a:t>
            </a:r>
          </a:p>
          <a:p>
            <a:pPr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Плосколеточная карцинома р16- р53+++</a:t>
            </a:r>
          </a:p>
          <a:p>
            <a:pPr eaLnBrk="1" hangingPunct="1"/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курса химиофототерапии с интервалом 3 недели</a:t>
            </a:r>
          </a:p>
          <a:p>
            <a:pPr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Химиотерапия 5 фторурацил 1000 мг/ м2 (24 часовое введение через помпу)</a:t>
            </a:r>
          </a:p>
          <a:p>
            <a:pPr eaLnBrk="1" hangingPunct="1"/>
            <a:r>
              <a:rPr lang="ru-RU" altLang="ru-RU" sz="14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Фотосенсибилизатор – производное  хлорина Е6  1 мг/кг</a:t>
            </a:r>
          </a:p>
          <a:p>
            <a:pPr eaLnBrk="1" hangingPunct="1"/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14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10" name="Picture 9">
            <a:extLst>
              <a:ext uri="{FF2B5EF4-FFF2-40B4-BE49-F238E27FC236}">
                <a16:creationId xmlns:a16="http://schemas.microsoft.com/office/drawing/2014/main" id="{8124F221-8FA0-4CA9-AFEE-99264198F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6" y="2997201"/>
            <a:ext cx="4024313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1" descr="a2c344492d6c3baaa74d1b04335a46ac">
            <a:extLst>
              <a:ext uri="{FF2B5EF4-FFF2-40B4-BE49-F238E27FC236}">
                <a16:creationId xmlns:a16="http://schemas.microsoft.com/office/drawing/2014/main" id="{33A34A37-29FF-45FC-B2BD-879908760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1817689"/>
            <a:ext cx="2676525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Box 2">
            <a:extLst>
              <a:ext uri="{FF2B5EF4-FFF2-40B4-BE49-F238E27FC236}">
                <a16:creationId xmlns:a16="http://schemas.microsoft.com/office/drawing/2014/main" id="{A4598462-FF92-4B49-BEE6-7A79631C3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6" y="5676900"/>
            <a:ext cx="42687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лазерного излучения 1.5Вт</a:t>
            </a:r>
          </a:p>
          <a:p>
            <a:pPr eaLnBrk="1" hangingPunct="1"/>
            <a:r>
              <a:rPr lang="ru-RU" altLang="ru-RU" sz="20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Длина волны 660 нм (ООО Биоспек 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BB679B-EC22-4F24-9A69-5799AC5571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0" descr="Circles Green">
            <a:extLst>
              <a:ext uri="{FF2B5EF4-FFF2-40B4-BE49-F238E27FC236}">
                <a16:creationId xmlns:a16="http://schemas.microsoft.com/office/drawing/2014/main" id="{AF83E66E-0981-4EA4-8B61-7F96D58BD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3">
            <a:extLst>
              <a:ext uri="{FF2B5EF4-FFF2-40B4-BE49-F238E27FC236}">
                <a16:creationId xmlns:a16="http://schemas.microsoft.com/office/drawing/2014/main" id="{4FBFFCE7-F353-48DB-B117-A89AE58FC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23556" name="Rectangle 8">
            <a:extLst>
              <a:ext uri="{FF2B5EF4-FFF2-40B4-BE49-F238E27FC236}">
                <a16:creationId xmlns:a16="http://schemas.microsoft.com/office/drawing/2014/main" id="{59E2A033-660F-4ED6-99F1-79F4D02EC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3557" name="Picture 2">
            <a:extLst>
              <a:ext uri="{FF2B5EF4-FFF2-40B4-BE49-F238E27FC236}">
                <a16:creationId xmlns:a16="http://schemas.microsoft.com/office/drawing/2014/main" id="{2743EF09-8AFF-470D-901D-6561D0B0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1455738"/>
            <a:ext cx="2832100" cy="267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3">
            <a:extLst>
              <a:ext uri="{FF2B5EF4-FFF2-40B4-BE49-F238E27FC236}">
                <a16:creationId xmlns:a16="http://schemas.microsoft.com/office/drawing/2014/main" id="{BC92C939-BECF-4A8A-85B5-804237501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1"/>
          <a:stretch>
            <a:fillRect/>
          </a:stretch>
        </p:blipFill>
        <p:spPr bwMode="auto">
          <a:xfrm>
            <a:off x="4672013" y="1441450"/>
            <a:ext cx="2736850" cy="267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4">
            <a:extLst>
              <a:ext uri="{FF2B5EF4-FFF2-40B4-BE49-F238E27FC236}">
                <a16:creationId xmlns:a16="http://schemas.microsoft.com/office/drawing/2014/main" id="{54B2C230-68D7-43CF-B315-272BD4767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1455739"/>
            <a:ext cx="2778125" cy="266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олилиния 1">
            <a:extLst>
              <a:ext uri="{FF2B5EF4-FFF2-40B4-BE49-F238E27FC236}">
                <a16:creationId xmlns:a16="http://schemas.microsoft.com/office/drawing/2014/main" id="{E20B3EDB-9524-4136-80A9-76E8FA5F4319}"/>
              </a:ext>
            </a:extLst>
          </p:cNvPr>
          <p:cNvSpPr/>
          <p:nvPr/>
        </p:nvSpPr>
        <p:spPr>
          <a:xfrm>
            <a:off x="2725738" y="2155825"/>
            <a:ext cx="914400" cy="1574800"/>
          </a:xfrm>
          <a:custGeom>
            <a:avLst/>
            <a:gdLst>
              <a:gd name="connsiteX0" fmla="*/ 862148 w 914400"/>
              <a:gd name="connsiteY0" fmla="*/ 1110343 h 1574584"/>
              <a:gd name="connsiteX1" fmla="*/ 836023 w 914400"/>
              <a:gd name="connsiteY1" fmla="*/ 849086 h 1574584"/>
              <a:gd name="connsiteX2" fmla="*/ 822960 w 914400"/>
              <a:gd name="connsiteY2" fmla="*/ 796835 h 1574584"/>
              <a:gd name="connsiteX3" fmla="*/ 796834 w 914400"/>
              <a:gd name="connsiteY3" fmla="*/ 679269 h 1574584"/>
              <a:gd name="connsiteX4" fmla="*/ 770708 w 914400"/>
              <a:gd name="connsiteY4" fmla="*/ 640080 h 1574584"/>
              <a:gd name="connsiteX5" fmla="*/ 705394 w 914400"/>
              <a:gd name="connsiteY5" fmla="*/ 522515 h 1574584"/>
              <a:gd name="connsiteX6" fmla="*/ 679268 w 914400"/>
              <a:gd name="connsiteY6" fmla="*/ 470263 h 1574584"/>
              <a:gd name="connsiteX7" fmla="*/ 613954 w 914400"/>
              <a:gd name="connsiteY7" fmla="*/ 352698 h 1574584"/>
              <a:gd name="connsiteX8" fmla="*/ 574766 w 914400"/>
              <a:gd name="connsiteY8" fmla="*/ 326572 h 1574584"/>
              <a:gd name="connsiteX9" fmla="*/ 522514 w 914400"/>
              <a:gd name="connsiteY9" fmla="*/ 235132 h 1574584"/>
              <a:gd name="connsiteX10" fmla="*/ 457200 w 914400"/>
              <a:gd name="connsiteY10" fmla="*/ 156755 h 1574584"/>
              <a:gd name="connsiteX11" fmla="*/ 378823 w 914400"/>
              <a:gd name="connsiteY11" fmla="*/ 104503 h 1574584"/>
              <a:gd name="connsiteX12" fmla="*/ 339634 w 914400"/>
              <a:gd name="connsiteY12" fmla="*/ 78378 h 1574584"/>
              <a:gd name="connsiteX13" fmla="*/ 300446 w 914400"/>
              <a:gd name="connsiteY13" fmla="*/ 65315 h 1574584"/>
              <a:gd name="connsiteX14" fmla="*/ 261257 w 914400"/>
              <a:gd name="connsiteY14" fmla="*/ 39189 h 1574584"/>
              <a:gd name="connsiteX15" fmla="*/ 222068 w 914400"/>
              <a:gd name="connsiteY15" fmla="*/ 26126 h 1574584"/>
              <a:gd name="connsiteX16" fmla="*/ 117566 w 914400"/>
              <a:gd name="connsiteY16" fmla="*/ 0 h 1574584"/>
              <a:gd name="connsiteX17" fmla="*/ 26126 w 914400"/>
              <a:gd name="connsiteY17" fmla="*/ 13063 h 1574584"/>
              <a:gd name="connsiteX18" fmla="*/ 0 w 914400"/>
              <a:gd name="connsiteY18" fmla="*/ 117566 h 1574584"/>
              <a:gd name="connsiteX19" fmla="*/ 13063 w 914400"/>
              <a:gd name="connsiteY19" fmla="*/ 431075 h 1574584"/>
              <a:gd name="connsiteX20" fmla="*/ 26126 w 914400"/>
              <a:gd name="connsiteY20" fmla="*/ 483326 h 1574584"/>
              <a:gd name="connsiteX21" fmla="*/ 78377 w 914400"/>
              <a:gd name="connsiteY21" fmla="*/ 613955 h 1574584"/>
              <a:gd name="connsiteX22" fmla="*/ 104503 w 914400"/>
              <a:gd name="connsiteY22" fmla="*/ 692332 h 1574584"/>
              <a:gd name="connsiteX23" fmla="*/ 117566 w 914400"/>
              <a:gd name="connsiteY23" fmla="*/ 731520 h 1574584"/>
              <a:gd name="connsiteX24" fmla="*/ 169817 w 914400"/>
              <a:gd name="connsiteY24" fmla="*/ 822960 h 1574584"/>
              <a:gd name="connsiteX25" fmla="*/ 182880 w 914400"/>
              <a:gd name="connsiteY25" fmla="*/ 862149 h 1574584"/>
              <a:gd name="connsiteX26" fmla="*/ 195943 w 914400"/>
              <a:gd name="connsiteY26" fmla="*/ 914400 h 1574584"/>
              <a:gd name="connsiteX27" fmla="*/ 222068 w 914400"/>
              <a:gd name="connsiteY27" fmla="*/ 953589 h 1574584"/>
              <a:gd name="connsiteX28" fmla="*/ 248194 w 914400"/>
              <a:gd name="connsiteY28" fmla="*/ 1045029 h 1574584"/>
              <a:gd name="connsiteX29" fmla="*/ 274320 w 914400"/>
              <a:gd name="connsiteY29" fmla="*/ 1084218 h 1574584"/>
              <a:gd name="connsiteX30" fmla="*/ 300446 w 914400"/>
              <a:gd name="connsiteY30" fmla="*/ 1175658 h 1574584"/>
              <a:gd name="connsiteX31" fmla="*/ 352697 w 914400"/>
              <a:gd name="connsiteY31" fmla="*/ 1267098 h 1574584"/>
              <a:gd name="connsiteX32" fmla="*/ 391886 w 914400"/>
              <a:gd name="connsiteY32" fmla="*/ 1293223 h 1574584"/>
              <a:gd name="connsiteX33" fmla="*/ 431074 w 914400"/>
              <a:gd name="connsiteY33" fmla="*/ 1345475 h 1574584"/>
              <a:gd name="connsiteX34" fmla="*/ 470263 w 914400"/>
              <a:gd name="connsiteY34" fmla="*/ 1384663 h 1574584"/>
              <a:gd name="connsiteX35" fmla="*/ 496388 w 914400"/>
              <a:gd name="connsiteY35" fmla="*/ 1423852 h 1574584"/>
              <a:gd name="connsiteX36" fmla="*/ 574766 w 914400"/>
              <a:gd name="connsiteY36" fmla="*/ 1476103 h 1574584"/>
              <a:gd name="connsiteX37" fmla="*/ 653143 w 914400"/>
              <a:gd name="connsiteY37" fmla="*/ 1515292 h 1574584"/>
              <a:gd name="connsiteX38" fmla="*/ 888274 w 914400"/>
              <a:gd name="connsiteY38" fmla="*/ 1541418 h 1574584"/>
              <a:gd name="connsiteX39" fmla="*/ 901337 w 914400"/>
              <a:gd name="connsiteY39" fmla="*/ 1502229 h 1574584"/>
              <a:gd name="connsiteX40" fmla="*/ 914400 w 914400"/>
              <a:gd name="connsiteY40" fmla="*/ 1449978 h 1574584"/>
              <a:gd name="connsiteX41" fmla="*/ 888274 w 914400"/>
              <a:gd name="connsiteY41" fmla="*/ 1188720 h 1574584"/>
              <a:gd name="connsiteX42" fmla="*/ 862148 w 914400"/>
              <a:gd name="connsiteY42" fmla="*/ 1110343 h 1574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14400" h="1574584">
                <a:moveTo>
                  <a:pt x="862148" y="1110343"/>
                </a:moveTo>
                <a:cubicBezTo>
                  <a:pt x="853440" y="1053737"/>
                  <a:pt x="857250" y="933993"/>
                  <a:pt x="836023" y="849086"/>
                </a:cubicBezTo>
                <a:cubicBezTo>
                  <a:pt x="831669" y="831669"/>
                  <a:pt x="826481" y="814439"/>
                  <a:pt x="822960" y="796835"/>
                </a:cubicBezTo>
                <a:cubicBezTo>
                  <a:pt x="816270" y="763388"/>
                  <a:pt x="813782" y="713166"/>
                  <a:pt x="796834" y="679269"/>
                </a:cubicBezTo>
                <a:cubicBezTo>
                  <a:pt x="789813" y="665227"/>
                  <a:pt x="779417" y="653143"/>
                  <a:pt x="770708" y="640080"/>
                </a:cubicBezTo>
                <a:cubicBezTo>
                  <a:pt x="734587" y="531712"/>
                  <a:pt x="795225" y="702178"/>
                  <a:pt x="705394" y="522515"/>
                </a:cubicBezTo>
                <a:cubicBezTo>
                  <a:pt x="696685" y="505098"/>
                  <a:pt x="686939" y="488162"/>
                  <a:pt x="679268" y="470263"/>
                </a:cubicBezTo>
                <a:cubicBezTo>
                  <a:pt x="660210" y="425794"/>
                  <a:pt x="664875" y="386646"/>
                  <a:pt x="613954" y="352698"/>
                </a:cubicBezTo>
                <a:lnTo>
                  <a:pt x="574766" y="326572"/>
                </a:lnTo>
                <a:cubicBezTo>
                  <a:pt x="553621" y="241991"/>
                  <a:pt x="578104" y="301840"/>
                  <a:pt x="522514" y="235132"/>
                </a:cubicBezTo>
                <a:cubicBezTo>
                  <a:pt x="482789" y="187462"/>
                  <a:pt x="511434" y="198937"/>
                  <a:pt x="457200" y="156755"/>
                </a:cubicBezTo>
                <a:cubicBezTo>
                  <a:pt x="432415" y="137478"/>
                  <a:pt x="404949" y="121920"/>
                  <a:pt x="378823" y="104503"/>
                </a:cubicBezTo>
                <a:cubicBezTo>
                  <a:pt x="365760" y="95794"/>
                  <a:pt x="354528" y="83343"/>
                  <a:pt x="339634" y="78378"/>
                </a:cubicBezTo>
                <a:cubicBezTo>
                  <a:pt x="326571" y="74024"/>
                  <a:pt x="312762" y="71473"/>
                  <a:pt x="300446" y="65315"/>
                </a:cubicBezTo>
                <a:cubicBezTo>
                  <a:pt x="286404" y="58294"/>
                  <a:pt x="275299" y="46210"/>
                  <a:pt x="261257" y="39189"/>
                </a:cubicBezTo>
                <a:cubicBezTo>
                  <a:pt x="248941" y="33031"/>
                  <a:pt x="235352" y="29749"/>
                  <a:pt x="222068" y="26126"/>
                </a:cubicBezTo>
                <a:cubicBezTo>
                  <a:pt x="187427" y="16678"/>
                  <a:pt x="117566" y="0"/>
                  <a:pt x="117566" y="0"/>
                </a:cubicBezTo>
                <a:cubicBezTo>
                  <a:pt x="87086" y="4354"/>
                  <a:pt x="47897" y="-8708"/>
                  <a:pt x="26126" y="13063"/>
                </a:cubicBezTo>
                <a:cubicBezTo>
                  <a:pt x="736" y="38453"/>
                  <a:pt x="0" y="117566"/>
                  <a:pt x="0" y="117566"/>
                </a:cubicBezTo>
                <a:cubicBezTo>
                  <a:pt x="4354" y="222069"/>
                  <a:pt x="5611" y="326747"/>
                  <a:pt x="13063" y="431075"/>
                </a:cubicBezTo>
                <a:cubicBezTo>
                  <a:pt x="14342" y="448982"/>
                  <a:pt x="20967" y="466130"/>
                  <a:pt x="26126" y="483326"/>
                </a:cubicBezTo>
                <a:cubicBezTo>
                  <a:pt x="78113" y="656618"/>
                  <a:pt x="26002" y="483018"/>
                  <a:pt x="78377" y="613955"/>
                </a:cubicBezTo>
                <a:cubicBezTo>
                  <a:pt x="88605" y="639524"/>
                  <a:pt x="95794" y="666206"/>
                  <a:pt x="104503" y="692332"/>
                </a:cubicBezTo>
                <a:cubicBezTo>
                  <a:pt x="108857" y="705395"/>
                  <a:pt x="109928" y="720063"/>
                  <a:pt x="117566" y="731520"/>
                </a:cubicBezTo>
                <a:cubicBezTo>
                  <a:pt x="143801" y="770874"/>
                  <a:pt x="149931" y="776559"/>
                  <a:pt x="169817" y="822960"/>
                </a:cubicBezTo>
                <a:cubicBezTo>
                  <a:pt x="175241" y="835616"/>
                  <a:pt x="179097" y="848909"/>
                  <a:pt x="182880" y="862149"/>
                </a:cubicBezTo>
                <a:cubicBezTo>
                  <a:pt x="187812" y="879411"/>
                  <a:pt x="188871" y="897899"/>
                  <a:pt x="195943" y="914400"/>
                </a:cubicBezTo>
                <a:cubicBezTo>
                  <a:pt x="202127" y="928830"/>
                  <a:pt x="213360" y="940526"/>
                  <a:pt x="222068" y="953589"/>
                </a:cubicBezTo>
                <a:cubicBezTo>
                  <a:pt x="226253" y="970330"/>
                  <a:pt x="238824" y="1026289"/>
                  <a:pt x="248194" y="1045029"/>
                </a:cubicBezTo>
                <a:cubicBezTo>
                  <a:pt x="255215" y="1059071"/>
                  <a:pt x="267299" y="1070176"/>
                  <a:pt x="274320" y="1084218"/>
                </a:cubicBezTo>
                <a:cubicBezTo>
                  <a:pt x="290110" y="1115799"/>
                  <a:pt x="287890" y="1142175"/>
                  <a:pt x="300446" y="1175658"/>
                </a:cubicBezTo>
                <a:cubicBezTo>
                  <a:pt x="306593" y="1192052"/>
                  <a:pt x="337537" y="1251938"/>
                  <a:pt x="352697" y="1267098"/>
                </a:cubicBezTo>
                <a:cubicBezTo>
                  <a:pt x="363798" y="1278199"/>
                  <a:pt x="378823" y="1284515"/>
                  <a:pt x="391886" y="1293223"/>
                </a:cubicBezTo>
                <a:cubicBezTo>
                  <a:pt x="404949" y="1310640"/>
                  <a:pt x="416905" y="1328945"/>
                  <a:pt x="431074" y="1345475"/>
                </a:cubicBezTo>
                <a:cubicBezTo>
                  <a:pt x="443096" y="1359501"/>
                  <a:pt x="458436" y="1370471"/>
                  <a:pt x="470263" y="1384663"/>
                </a:cubicBezTo>
                <a:cubicBezTo>
                  <a:pt x="480314" y="1396724"/>
                  <a:pt x="484573" y="1413514"/>
                  <a:pt x="496388" y="1423852"/>
                </a:cubicBezTo>
                <a:cubicBezTo>
                  <a:pt x="520018" y="1444529"/>
                  <a:pt x="548640" y="1458686"/>
                  <a:pt x="574766" y="1476103"/>
                </a:cubicBezTo>
                <a:cubicBezTo>
                  <a:pt x="625414" y="1509868"/>
                  <a:pt x="599058" y="1497264"/>
                  <a:pt x="653143" y="1515292"/>
                </a:cubicBezTo>
                <a:cubicBezTo>
                  <a:pt x="729744" y="1591893"/>
                  <a:pt x="705341" y="1587151"/>
                  <a:pt x="888274" y="1541418"/>
                </a:cubicBezTo>
                <a:cubicBezTo>
                  <a:pt x="901632" y="1538078"/>
                  <a:pt x="897554" y="1515469"/>
                  <a:pt x="901337" y="1502229"/>
                </a:cubicBezTo>
                <a:cubicBezTo>
                  <a:pt x="906269" y="1484967"/>
                  <a:pt x="910046" y="1467395"/>
                  <a:pt x="914400" y="1449978"/>
                </a:cubicBezTo>
                <a:cubicBezTo>
                  <a:pt x="875312" y="1332715"/>
                  <a:pt x="916017" y="1466150"/>
                  <a:pt x="888274" y="1188720"/>
                </a:cubicBezTo>
                <a:cubicBezTo>
                  <a:pt x="872457" y="1030552"/>
                  <a:pt x="870856" y="1166949"/>
                  <a:pt x="862148" y="1110343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20933996-58E8-4D3B-9CD1-DEC2DCF2FB48}"/>
              </a:ext>
            </a:extLst>
          </p:cNvPr>
          <p:cNvCxnSpPr/>
          <p:nvPr/>
        </p:nvCxnSpPr>
        <p:spPr>
          <a:xfrm>
            <a:off x="1774826" y="1628775"/>
            <a:ext cx="1408113" cy="11493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75613113-47BD-4AAF-BAE0-A0B6E0BC4372}"/>
              </a:ext>
            </a:extLst>
          </p:cNvPr>
          <p:cNvCxnSpPr/>
          <p:nvPr/>
        </p:nvCxnSpPr>
        <p:spPr>
          <a:xfrm>
            <a:off x="7967663" y="1628776"/>
            <a:ext cx="1173162" cy="10271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63" name="TextBox 6">
            <a:extLst>
              <a:ext uri="{FF2B5EF4-FFF2-40B4-BE49-F238E27FC236}">
                <a16:creationId xmlns:a16="http://schemas.microsoft.com/office/drawing/2014/main" id="{5681833D-2943-4A26-9387-38F3DDE36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0160" y="4581525"/>
            <a:ext cx="497168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ru-RU" altLang="ru-RU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Суммарная световая доза составила  150 Дж/см2</a:t>
            </a:r>
          </a:p>
          <a:p>
            <a:pPr algn="ctr" eaLnBrk="1" hangingPunct="1"/>
            <a:r>
              <a:rPr lang="ru-RU" altLang="ru-RU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6 минут</a:t>
            </a:r>
          </a:p>
          <a:p>
            <a:pPr algn="ctr" eaLnBrk="1" hangingPunct="1"/>
            <a:r>
              <a:rPr lang="ru-RU" altLang="ru-RU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Фотобличинг 90%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6C7EE7-D867-49DB-B87D-4F38161A94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0" y="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  <p:sp>
        <p:nvSpPr>
          <p:cNvPr id="5" name="Trapezoid 3"/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21138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СТАТИСТИКА: рак гортани</a:t>
            </a: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321137" y="1128893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7972832" y="1244795"/>
            <a:ext cx="4292565" cy="5264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67" dirty="0" err="1">
                <a:solidFill>
                  <a:srgbClr val="043377"/>
                </a:solidFill>
                <a:latin typeface="Arial" charset="0"/>
                <a:cs typeface="Arial" charset="0"/>
              </a:rPr>
              <a:t>Marioni</a:t>
            </a:r>
            <a:r>
              <a:rPr lang="en-US" sz="1867" dirty="0">
                <a:solidFill>
                  <a:srgbClr val="043377"/>
                </a:solidFill>
                <a:latin typeface="Arial" charset="0"/>
                <a:cs typeface="Arial" charset="0"/>
              </a:rPr>
              <a:t> G. et al. Current opinion in diagnosis and treatment of laryngeal carcinoma //Cancer treatment reviews. – 2006. – Т. 32. – №. 7. – С. 504-515.</a:t>
            </a:r>
            <a:endParaRPr lang="ru-RU" sz="1867" dirty="0">
              <a:solidFill>
                <a:srgbClr val="043377"/>
              </a:solidFill>
              <a:latin typeface="Arial" charset="0"/>
              <a:cs typeface="Arial" charset="0"/>
            </a:endParaRPr>
          </a:p>
          <a:p>
            <a:pPr algn="just"/>
            <a:endParaRPr lang="ru-RU" sz="1867" dirty="0">
              <a:solidFill>
                <a:srgbClr val="043377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sz="1867" dirty="0" err="1">
                <a:solidFill>
                  <a:srgbClr val="043377"/>
                </a:solidFill>
                <a:latin typeface="Arial" charset="0"/>
                <a:cs typeface="Arial" charset="0"/>
              </a:rPr>
              <a:t>Marur</a:t>
            </a:r>
            <a:r>
              <a:rPr lang="en-US" sz="1867" dirty="0">
                <a:solidFill>
                  <a:srgbClr val="043377"/>
                </a:solidFill>
                <a:latin typeface="Arial" charset="0"/>
                <a:cs typeface="Arial" charset="0"/>
              </a:rPr>
              <a:t> S., </a:t>
            </a:r>
            <a:r>
              <a:rPr lang="en-US" sz="1867" dirty="0" err="1">
                <a:solidFill>
                  <a:srgbClr val="043377"/>
                </a:solidFill>
                <a:latin typeface="Arial" charset="0"/>
                <a:cs typeface="Arial" charset="0"/>
              </a:rPr>
              <a:t>Forastiere</a:t>
            </a:r>
            <a:r>
              <a:rPr lang="en-US" sz="1867" dirty="0">
                <a:solidFill>
                  <a:srgbClr val="043377"/>
                </a:solidFill>
                <a:latin typeface="Arial" charset="0"/>
                <a:cs typeface="Arial" charset="0"/>
              </a:rPr>
              <a:t> A. A. Head and neck squamous cell carcinoma: update on epidemiology, diagnosis, and treatment //Mayo Clinic Proceedings. – Elsevier, 2016. – </a:t>
            </a:r>
            <a:r>
              <a:rPr lang="ru-RU" sz="1867" dirty="0">
                <a:solidFill>
                  <a:srgbClr val="043377"/>
                </a:solidFill>
                <a:latin typeface="Arial" charset="0"/>
                <a:cs typeface="Arial" charset="0"/>
              </a:rPr>
              <a:t>Т. 91. – №. 3. – С. 386-396.</a:t>
            </a:r>
          </a:p>
          <a:p>
            <a:pPr algn="just"/>
            <a:endParaRPr lang="ru-RU" sz="1867" dirty="0">
              <a:solidFill>
                <a:srgbClr val="043377"/>
              </a:solidFill>
              <a:latin typeface="Arial" charset="0"/>
              <a:cs typeface="Arial" charset="0"/>
            </a:endParaRPr>
          </a:p>
          <a:p>
            <a:pPr algn="just"/>
            <a:r>
              <a:rPr lang="ru-RU" sz="1867" dirty="0" err="1">
                <a:solidFill>
                  <a:srgbClr val="043377"/>
                </a:solidFill>
                <a:latin typeface="Arial" charset="0"/>
                <a:cs typeface="Arial" charset="0"/>
              </a:rPr>
              <a:t>Каприн</a:t>
            </a:r>
            <a:r>
              <a:rPr lang="ru-RU" sz="1867" dirty="0">
                <a:solidFill>
                  <a:srgbClr val="043377"/>
                </a:solidFill>
                <a:latin typeface="Arial" charset="0"/>
                <a:cs typeface="Arial" charset="0"/>
              </a:rPr>
              <a:t> А.Д., </a:t>
            </a:r>
            <a:r>
              <a:rPr lang="ru-RU" sz="1867" dirty="0" err="1">
                <a:solidFill>
                  <a:srgbClr val="043377"/>
                </a:solidFill>
                <a:latin typeface="Arial" charset="0"/>
                <a:cs typeface="Arial" charset="0"/>
              </a:rPr>
              <a:t>Старинский</a:t>
            </a:r>
            <a:r>
              <a:rPr lang="ru-RU" sz="1867" dirty="0">
                <a:solidFill>
                  <a:srgbClr val="043377"/>
                </a:solidFill>
                <a:latin typeface="Arial" charset="0"/>
                <a:cs typeface="Arial" charset="0"/>
              </a:rPr>
              <a:t> В.В., Петрова Г.В. Состояние онкологической помощи населению России в 2017 году, стр. 18</a:t>
            </a:r>
          </a:p>
          <a:p>
            <a:pPr algn="just"/>
            <a:endParaRPr lang="ru-RU" sz="1867" dirty="0">
              <a:solidFill>
                <a:srgbClr val="043377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sz="1867" dirty="0">
                <a:solidFill>
                  <a:srgbClr val="043377"/>
                </a:solidFill>
                <a:latin typeface="Arial" charset="0"/>
                <a:cs typeface="Arial" charset="0"/>
              </a:rPr>
              <a:t>Source: cruk.org/</a:t>
            </a:r>
            <a:r>
              <a:rPr lang="en-US" sz="1867" dirty="0" err="1">
                <a:solidFill>
                  <a:srgbClr val="043377"/>
                </a:solidFill>
                <a:latin typeface="Arial" charset="0"/>
                <a:cs typeface="Arial" charset="0"/>
              </a:rPr>
              <a:t>cancerstats</a:t>
            </a:r>
            <a:endParaRPr lang="en-US" sz="1867" dirty="0">
              <a:solidFill>
                <a:srgbClr val="043377"/>
              </a:solidFill>
              <a:latin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507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545"/>
    </mc:Choice>
    <mc:Fallback xmlns="">
      <p:transition advTm="4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Chart bld="series" animBg="0"/>
        </p:bldSub>
      </p:bldGraphic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0" descr="Circles Green">
            <a:extLst>
              <a:ext uri="{FF2B5EF4-FFF2-40B4-BE49-F238E27FC236}">
                <a16:creationId xmlns:a16="http://schemas.microsoft.com/office/drawing/2014/main" id="{3FC70F31-F6A1-46A2-999B-110C4590E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3">
            <a:extLst>
              <a:ext uri="{FF2B5EF4-FFF2-40B4-BE49-F238E27FC236}">
                <a16:creationId xmlns:a16="http://schemas.microsoft.com/office/drawing/2014/main" id="{64BF21AE-63FC-48BB-86F1-E00F4C2C7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27652" name="Rectangle 8">
            <a:extLst>
              <a:ext uri="{FF2B5EF4-FFF2-40B4-BE49-F238E27FC236}">
                <a16:creationId xmlns:a16="http://schemas.microsoft.com/office/drawing/2014/main" id="{F88E51B4-EC41-4AC6-8EBE-ABE7D86B1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7653" name="Прямоугольник 1">
            <a:extLst>
              <a:ext uri="{FF2B5EF4-FFF2-40B4-BE49-F238E27FC236}">
                <a16:creationId xmlns:a16="http://schemas.microsoft.com/office/drawing/2014/main" id="{A7549A2A-B8CF-4639-AAE0-4B6B56947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9" y="65089"/>
            <a:ext cx="60483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16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Инвазивный плоскоклеточный ороговевающий рак языка T2NxMx, G1 (p16-, p53+ 3б.)</a:t>
            </a:r>
          </a:p>
          <a:p>
            <a:pPr eaLnBrk="1" hangingPunct="1"/>
            <a:endParaRPr lang="ru-RU" altLang="ru-RU" sz="16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16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Химиофототерапия 4 курса </a:t>
            </a:r>
          </a:p>
          <a:p>
            <a:pPr eaLnBrk="1" hangingPunct="1"/>
            <a:r>
              <a:rPr lang="ru-RU" altLang="ru-RU" sz="16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фторурацил 1000 мг/м2 (24 часове введение через помпу)</a:t>
            </a:r>
          </a:p>
          <a:p>
            <a:pPr eaLnBrk="1" hangingPunct="1"/>
            <a:r>
              <a:rPr lang="ru-RU" altLang="ru-RU" sz="16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Фотосенсибилизатор производное хлорина Е6 1 мг/кг</a:t>
            </a:r>
          </a:p>
          <a:p>
            <a:pPr eaLnBrk="1" hangingPunct="1"/>
            <a:endParaRPr lang="ru-RU" altLang="ru-RU" sz="160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16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Фотодинамическая терапия суммарная световая доза 135 Дж/см2 с экспозицией  4 минуты, фотобличинг 95%</a:t>
            </a:r>
          </a:p>
        </p:txBody>
      </p:sp>
      <p:pic>
        <p:nvPicPr>
          <p:cNvPr id="27654" name="Picture 2">
            <a:extLst>
              <a:ext uri="{FF2B5EF4-FFF2-40B4-BE49-F238E27FC236}">
                <a16:creationId xmlns:a16="http://schemas.microsoft.com/office/drawing/2014/main" id="{62019F4A-BEC4-45FA-BC10-75A25CF42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b="18187"/>
          <a:stretch>
            <a:fillRect/>
          </a:stretch>
        </p:blipFill>
        <p:spPr bwMode="auto">
          <a:xfrm>
            <a:off x="1631951" y="41275"/>
            <a:ext cx="2663825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5" name="540c3755-2cc1-4e0e-81bb-c1617150f242.jpeg" descr="540c3755-2cc1-4e0e-81bb-c1617150f242.jpeg">
            <a:extLst>
              <a:ext uri="{FF2B5EF4-FFF2-40B4-BE49-F238E27FC236}">
                <a16:creationId xmlns:a16="http://schemas.microsoft.com/office/drawing/2014/main" id="{4FAF7C6D-15D5-4105-B872-54AD3E38C8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8" t="6001" r="11169" b="14410"/>
          <a:stretch>
            <a:fillRect/>
          </a:stretch>
        </p:blipFill>
        <p:spPr bwMode="auto">
          <a:xfrm>
            <a:off x="1701800" y="3644900"/>
            <a:ext cx="3530600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7656" name="Picture 3">
            <a:extLst>
              <a:ext uri="{FF2B5EF4-FFF2-40B4-BE49-F238E27FC236}">
                <a16:creationId xmlns:a16="http://schemas.microsoft.com/office/drawing/2014/main" id="{59163666-E863-408E-A1F1-9A240F8D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0" t="3442" r="9972" b="17104"/>
          <a:stretch>
            <a:fillRect/>
          </a:stretch>
        </p:blipFill>
        <p:spPr bwMode="auto">
          <a:xfrm>
            <a:off x="6219826" y="3673475"/>
            <a:ext cx="3529013" cy="272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A39B74-C517-4CD3-9C42-44ED14DFC14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0" descr="Circles Green">
            <a:extLst>
              <a:ext uri="{FF2B5EF4-FFF2-40B4-BE49-F238E27FC236}">
                <a16:creationId xmlns:a16="http://schemas.microsoft.com/office/drawing/2014/main" id="{468B5F2A-62D8-4BA7-B46C-AE51C4DC7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3">
            <a:extLst>
              <a:ext uri="{FF2B5EF4-FFF2-40B4-BE49-F238E27FC236}">
                <a16:creationId xmlns:a16="http://schemas.microsoft.com/office/drawing/2014/main" id="{1708F74B-8DDB-4C4C-929C-AF8B40E7A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29700" name="Rectangle 8">
            <a:extLst>
              <a:ext uri="{FF2B5EF4-FFF2-40B4-BE49-F238E27FC236}">
                <a16:creationId xmlns:a16="http://schemas.microsoft.com/office/drawing/2014/main" id="{78177272-5DCE-4EDE-9184-11149435A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IMG_4878.jpeg" descr="IMG_4878.jpeg">
            <a:extLst>
              <a:ext uri="{FF2B5EF4-FFF2-40B4-BE49-F238E27FC236}">
                <a16:creationId xmlns:a16="http://schemas.microsoft.com/office/drawing/2014/main" id="{07EA0DAD-5A05-4FB3-9146-B1BBF1831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3" y="188914"/>
            <a:ext cx="2640012" cy="3521075"/>
          </a:xfrm>
          <a:prstGeom prst="rect">
            <a:avLst/>
          </a:prstGeom>
          <a:ln w="12700">
            <a:solidFill>
              <a:schemeClr val="accent2">
                <a:lumMod val="50000"/>
              </a:schemeClr>
            </a:solidFill>
            <a:miter lim="400000"/>
          </a:ln>
        </p:spPr>
      </p:pic>
      <p:pic>
        <p:nvPicPr>
          <p:cNvPr id="29702" name="Picture 2">
            <a:extLst>
              <a:ext uri="{FF2B5EF4-FFF2-40B4-BE49-F238E27FC236}">
                <a16:creationId xmlns:a16="http://schemas.microsoft.com/office/drawing/2014/main" id="{4725EAB6-B707-4037-85D2-EB583734B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88913"/>
            <a:ext cx="2997200" cy="354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3" name="TextBox 1">
            <a:extLst>
              <a:ext uri="{FF2B5EF4-FFF2-40B4-BE49-F238E27FC236}">
                <a16:creationId xmlns:a16="http://schemas.microsoft.com/office/drawing/2014/main" id="{763359E6-944B-4F73-B079-B18B77C4E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4" y="4149726"/>
            <a:ext cx="55562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320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и после химиофототерапии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B0446E-0CA8-4076-86C7-BAB66EFF2E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0" descr="Circles Green">
            <a:extLst>
              <a:ext uri="{FF2B5EF4-FFF2-40B4-BE49-F238E27FC236}">
                <a16:creationId xmlns:a16="http://schemas.microsoft.com/office/drawing/2014/main" id="{446A3279-B14E-436F-A0E9-40E67A426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3">
            <a:extLst>
              <a:ext uri="{FF2B5EF4-FFF2-40B4-BE49-F238E27FC236}">
                <a16:creationId xmlns:a16="http://schemas.microsoft.com/office/drawing/2014/main" id="{FCE60A83-0C60-46F5-9CD3-459BD17B6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33796" name="Rectangle 8">
            <a:extLst>
              <a:ext uri="{FF2B5EF4-FFF2-40B4-BE49-F238E27FC236}">
                <a16:creationId xmlns:a16="http://schemas.microsoft.com/office/drawing/2014/main" id="{274958D1-AC45-47E9-A1F6-EF19B38C3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3797" name="Picture 2" descr="C:\Users\Artem\Desktop\Снимок 81.JPG">
            <a:extLst>
              <a:ext uri="{FF2B5EF4-FFF2-40B4-BE49-F238E27FC236}">
                <a16:creationId xmlns:a16="http://schemas.microsoft.com/office/drawing/2014/main" id="{2BF2C3C7-692B-4218-B89F-7BDA22D0B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3471864"/>
            <a:ext cx="4103688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3" descr="C:\Users\Artem\Desktop\Снимок 82.JPG">
            <a:extLst>
              <a:ext uri="{FF2B5EF4-FFF2-40B4-BE49-F238E27FC236}">
                <a16:creationId xmlns:a16="http://schemas.microsoft.com/office/drawing/2014/main" id="{4231B793-42E4-4EE8-A3A8-FE0874F8C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39" y="3471864"/>
            <a:ext cx="4579937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4" descr="C:\Users\Artem\Desktop\снимок 83.JPG">
            <a:extLst>
              <a:ext uri="{FF2B5EF4-FFF2-40B4-BE49-F238E27FC236}">
                <a16:creationId xmlns:a16="http://schemas.microsoft.com/office/drawing/2014/main" id="{AE961CD8-4C57-4CD8-BC6E-39727B532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1" y="41275"/>
            <a:ext cx="7673975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02C361-610B-4ACC-81B2-57791C0FC8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0" descr="Circles Green">
            <a:extLst>
              <a:ext uri="{FF2B5EF4-FFF2-40B4-BE49-F238E27FC236}">
                <a16:creationId xmlns:a16="http://schemas.microsoft.com/office/drawing/2014/main" id="{8CD9D701-A855-4538-9024-13E3ADB6E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33">
            <a:extLst>
              <a:ext uri="{FF2B5EF4-FFF2-40B4-BE49-F238E27FC236}">
                <a16:creationId xmlns:a16="http://schemas.microsoft.com/office/drawing/2014/main" id="{AA0591CE-837F-41E2-9F7C-CBDCAEBAD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4" y="2286000"/>
            <a:ext cx="7343775" cy="36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CCCCFF"/>
              </a:solidFill>
              <a:latin typeface="Arial" panose="020B0604020202020204" pitchFamily="34" charset="0"/>
            </a:endParaRPr>
          </a:p>
        </p:txBody>
      </p:sp>
      <p:sp>
        <p:nvSpPr>
          <p:cNvPr id="37892" name="Rectangle 8">
            <a:extLst>
              <a:ext uri="{FF2B5EF4-FFF2-40B4-BE49-F238E27FC236}">
                <a16:creationId xmlns:a16="http://schemas.microsoft.com/office/drawing/2014/main" id="{33ED022D-27EF-46F0-9F03-DBF10EFF2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1285875"/>
            <a:ext cx="83185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Tx/>
              <a:buChar char="-"/>
            </a:pPr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7553F9-132C-4A27-B3BA-407E5D755005}"/>
              </a:ext>
            </a:extLst>
          </p:cNvPr>
          <p:cNvSpPr txBox="1"/>
          <p:nvPr/>
        </p:nvSpPr>
        <p:spPr>
          <a:xfrm>
            <a:off x="2135188" y="908050"/>
            <a:ext cx="8064500" cy="5018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эффективных  методов лечения опухолей органов головы и шеи является актуальной задачей современной онкологии. </a:t>
            </a:r>
          </a:p>
          <a:p>
            <a:pPr>
              <a:defRPr/>
            </a:pPr>
            <a:endParaRPr lang="ru-RU" sz="2000" dirty="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Фотодинамическая терапия -прогрессивный метод лечения злокачественных новообразований, обладающий высокой эффективностью  с минимальными побочными эффектами. </a:t>
            </a:r>
          </a:p>
          <a:p>
            <a:pPr>
              <a:defRPr/>
            </a:pPr>
            <a:endParaRPr lang="ru-RU" sz="2000" dirty="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Сочетанное или комбинированное применение  ФДТ с химиотерапией  и/или хирургическим лечением усиливает лечебный </a:t>
            </a:r>
            <a:r>
              <a:rPr lang="ru-RU" sz="2000" dirty="0" err="1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патоморфоз</a:t>
            </a:r>
            <a:r>
              <a:rPr lang="ru-RU" sz="2000" dirty="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счет синергизма их действия, тем самым увеличивая эффективность лечения по сравнению с применением каждого из методов в  отдельности.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2000" dirty="0">
              <a:solidFill>
                <a:srgbClr val="CCFF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dirty="0" err="1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неоадьювантной</a:t>
            </a:r>
            <a:r>
              <a:rPr lang="ru-RU" sz="2000" dirty="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химиофототерапии</a:t>
            </a:r>
            <a:r>
              <a:rPr lang="ru-RU" sz="2000" dirty="0">
                <a:solidFill>
                  <a:srgbClr val="CC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больных с ВПЧ-негативными злокачественными опухолями, позволила получить успешные первоначальные результаты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293A06-2AE3-4B3F-AB80-F0F8D3747C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83972-DEF1-4FE9-9919-614179915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6805"/>
            <a:ext cx="10515600" cy="1325563"/>
          </a:xfrm>
        </p:spPr>
        <p:txBody>
          <a:bodyPr/>
          <a:lstStyle/>
          <a:p>
            <a:r>
              <a:rPr lang="ru-RU" dirty="0"/>
              <a:t>Реабилитация пациентов раком головы и шеи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664184-4E34-4F48-8B46-699BFF6E44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3511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6844" y="0"/>
            <a:ext cx="9001156" cy="5143512"/>
          </a:xfrm>
        </p:spPr>
        <p:txBody>
          <a:bodyPr>
            <a:normAutofit/>
          </a:bodyPr>
          <a:lstStyle/>
          <a:p>
            <a:br>
              <a:rPr lang="ru-RU" sz="2900" b="1" cap="all" dirty="0"/>
            </a:br>
            <a:r>
              <a:rPr lang="ru-RU" dirty="0">
                <a:effectLst/>
              </a:rPr>
              <a:t>Опыт применения аддитивных технологий в комбинированном лечении опухолей</a:t>
            </a:r>
            <a:br>
              <a:rPr lang="ru-RU" dirty="0">
                <a:effectLst/>
              </a:rPr>
            </a:br>
            <a:br>
              <a:rPr lang="ru-RU" sz="2900" b="1" cap="all" dirty="0"/>
            </a:br>
            <a:r>
              <a:rPr lang="ru-RU" sz="2700" i="1" cap="all" dirty="0"/>
              <a:t>Решетов И.В., </a:t>
            </a:r>
            <a:r>
              <a:rPr lang="ru-RU" sz="2700" i="1" u="sng" cap="all" dirty="0"/>
              <a:t>Святославов Д.С.</a:t>
            </a:r>
            <a:r>
              <a:rPr lang="ru-RU" sz="2700" i="1" cap="all" dirty="0"/>
              <a:t>, Кудрин К.Г. </a:t>
            </a:r>
            <a:br>
              <a:rPr lang="ru-RU" sz="2700" i="1" cap="all" dirty="0"/>
            </a:br>
            <a:r>
              <a:rPr lang="ru-RU" sz="2700" i="1" cap="all" dirty="0"/>
              <a:t> </a:t>
            </a:r>
            <a:br>
              <a:rPr lang="ru-RU" sz="2700" i="1" cap="all" dirty="0"/>
            </a:br>
            <a:br>
              <a:rPr lang="ru-RU" sz="2900" b="1" cap="all" dirty="0"/>
            </a:br>
            <a:r>
              <a:rPr lang="ru-RU" sz="2900" dirty="0" err="1"/>
              <a:t>Сеченовский</a:t>
            </a:r>
            <a:r>
              <a:rPr lang="ru-RU" sz="2900" dirty="0"/>
              <a:t> университет (Москва) </a:t>
            </a:r>
            <a:br>
              <a:rPr lang="ru-RU" sz="2900" dirty="0"/>
            </a:br>
            <a:r>
              <a:rPr lang="ru-RU" sz="2900" dirty="0"/>
              <a:t>ПАО РОСАТОМ</a:t>
            </a:r>
            <a:br>
              <a:rPr lang="ru-RU" sz="2600" dirty="0"/>
            </a:b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1158" y="5429264"/>
            <a:ext cx="8229600" cy="1214446"/>
          </a:xfrm>
        </p:spPr>
        <p:txBody>
          <a:bodyPr>
            <a:normAutofit fontScale="62500" lnSpcReduction="20000"/>
          </a:bodyPr>
          <a:lstStyle/>
          <a:p>
            <a:r>
              <a:rPr lang="ru-RU" sz="2300" i="1" dirty="0"/>
              <a:t>Работа выполнена при финансовой поддержке Министерства образования и науки Российской Федерации, субсидия на реализацию комплексных проектов по созданию высокотехнологичного производства в рамках реализации постановления Правительства Российской Федерации от 9 апреля 2010 г. № 218, очередь 8 по теме «Создание высокотехнологичного цифрового производства прецизионных металлических комплексов для имплантации на базе аддитивных технологий», номер соглашения 03.G25.31.0234 от 03.03.2017.</a:t>
            </a:r>
            <a:endParaRPr lang="ru-RU" sz="2300" dirty="0"/>
          </a:p>
          <a:p>
            <a:endParaRPr lang="ru-RU" dirty="0"/>
          </a:p>
        </p:txBody>
      </p:sp>
      <p:pic>
        <p:nvPicPr>
          <p:cNvPr id="4" name="Снимок экрана 2017-12-03 в 13.03.19.png" descr="Снимок экрана 2017-12-03 в 13.03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48" y="162233"/>
            <a:ext cx="940118" cy="122872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2F12C8-D42B-4DAA-B684-2571818D7C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9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3" y="404813"/>
            <a:ext cx="8928100" cy="563562"/>
          </a:xfrm>
        </p:spPr>
        <p:txBody>
          <a:bodyPr>
            <a:normAutofit/>
          </a:bodyPr>
          <a:lstStyle/>
          <a:p>
            <a:r>
              <a:rPr lang="en-US" sz="3350" dirty="0">
                <a:solidFill>
                  <a:srgbClr val="002060"/>
                </a:solidFill>
              </a:rPr>
              <a:t>Additive technologies remote simulation</a:t>
            </a:r>
            <a:endParaRPr lang="ru-RU" sz="3350" dirty="0">
              <a:solidFill>
                <a:srgbClr val="002060"/>
              </a:solidFill>
            </a:endParaRPr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039284" y="1022306"/>
            <a:ext cx="10397067" cy="5821422"/>
            <a:chOff x="877888" y="909683"/>
            <a:chExt cx="7797800" cy="5821374"/>
          </a:xfrm>
        </p:grpSpPr>
        <p:sp>
          <p:nvSpPr>
            <p:cNvPr id="15373" name="Text Box 8"/>
            <p:cNvSpPr txBox="1">
              <a:spLocks noChangeArrowheads="1"/>
            </p:cNvSpPr>
            <p:nvPr/>
          </p:nvSpPr>
          <p:spPr bwMode="auto">
            <a:xfrm>
              <a:off x="2908300" y="3584575"/>
              <a:ext cx="1285875" cy="646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/>
              <a:r>
                <a:rPr lang="en-US" b="1" dirty="0">
                  <a:latin typeface="Times New Roman" pitchFamily="18" charset="0"/>
                </a:rPr>
                <a:t>Computer</a:t>
              </a:r>
            </a:p>
            <a:p>
              <a:pPr eaLnBrk="0"/>
              <a:r>
                <a:rPr lang="en-US" b="1" dirty="0">
                  <a:latin typeface="Times New Roman" pitchFamily="18" charset="0"/>
                </a:rPr>
                <a:t>3-D Model</a:t>
              </a:r>
              <a:endParaRPr lang="ru-RU" b="1" dirty="0">
                <a:latin typeface="Times New Roman" pitchFamily="18" charset="0"/>
              </a:endParaRPr>
            </a:p>
          </p:txBody>
        </p:sp>
        <p:sp>
          <p:nvSpPr>
            <p:cNvPr id="15374" name="Rectangle 9"/>
            <p:cNvSpPr>
              <a:spLocks noChangeArrowheads="1"/>
            </p:cNvSpPr>
            <p:nvPr/>
          </p:nvSpPr>
          <p:spPr bwMode="auto">
            <a:xfrm>
              <a:off x="6094413" y="988488"/>
              <a:ext cx="2581275" cy="9334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/>
              <a:r>
                <a:rPr lang="en-US" sz="1900" b="1" dirty="0">
                  <a:solidFill>
                    <a:srgbClr val="002060"/>
                  </a:solidFill>
                  <a:latin typeface="Times New Roman" pitchFamily="18" charset="0"/>
                </a:rPr>
                <a:t>Data bank</a:t>
              </a:r>
            </a:p>
            <a:p>
              <a:pPr eaLnBrk="0"/>
              <a:r>
                <a:rPr lang="en-US" sz="1900" b="1" dirty="0">
                  <a:solidFill>
                    <a:srgbClr val="002060"/>
                  </a:solidFill>
                  <a:latin typeface="Times New Roman" pitchFamily="18" charset="0"/>
                </a:rPr>
                <a:t>Tomograms and 3-D models</a:t>
              </a:r>
              <a:endParaRPr lang="en-GB" sz="1900" b="1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sp>
          <p:nvSpPr>
            <p:cNvPr id="15375" name="Line 10"/>
            <p:cNvSpPr>
              <a:spLocks noChangeShapeType="1"/>
            </p:cNvSpPr>
            <p:nvPr/>
          </p:nvSpPr>
          <p:spPr bwMode="auto">
            <a:xfrm>
              <a:off x="5014523" y="1556792"/>
              <a:ext cx="1082675" cy="4763"/>
            </a:xfrm>
            <a:prstGeom prst="line">
              <a:avLst/>
            </a:prstGeom>
            <a:noFill/>
            <a:ln w="1905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76" name="Line 11"/>
            <p:cNvSpPr>
              <a:spLocks noChangeShapeType="1"/>
            </p:cNvSpPr>
            <p:nvPr/>
          </p:nvSpPr>
          <p:spPr bwMode="auto">
            <a:xfrm flipV="1">
              <a:off x="2770188" y="1827213"/>
              <a:ext cx="3324225" cy="1544637"/>
            </a:xfrm>
            <a:prstGeom prst="line">
              <a:avLst/>
            </a:prstGeom>
            <a:noFill/>
            <a:ln w="1905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graphicFrame>
          <p:nvGraphicFramePr>
            <p:cNvPr id="15368" name="Object 12"/>
            <p:cNvGraphicFramePr>
              <a:graphicFrameLocks noChangeAspect="1"/>
            </p:cNvGraphicFramePr>
            <p:nvPr/>
          </p:nvGraphicFramePr>
          <p:xfrm>
            <a:off x="1150938" y="4600575"/>
            <a:ext cx="1443037" cy="1274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8" name="Document" r:id="rId4" imgW="2439386" imgH="2155803" progId="">
                    <p:embed/>
                  </p:oleObj>
                </mc:Choice>
                <mc:Fallback>
                  <p:oleObj name="Document" r:id="rId4" imgW="2439386" imgH="2155803" progId="">
                    <p:embed/>
                    <p:pic>
                      <p:nvPicPr>
                        <p:cNvPr id="1536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contrast="3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938" y="4600575"/>
                          <a:ext cx="1443037" cy="12747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7" name="Text Box 13"/>
            <p:cNvSpPr txBox="1">
              <a:spLocks noChangeArrowheads="1"/>
            </p:cNvSpPr>
            <p:nvPr/>
          </p:nvSpPr>
          <p:spPr bwMode="auto">
            <a:xfrm>
              <a:off x="3851849" y="6330950"/>
              <a:ext cx="714379" cy="400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/>
              <a:r>
                <a:rPr lang="en-US" sz="2000" b="1" dirty="0">
                  <a:solidFill>
                    <a:srgbClr val="002060"/>
                  </a:solidFill>
                  <a:latin typeface="Times New Roman" pitchFamily="18" charset="0"/>
                </a:rPr>
                <a:t>models</a:t>
              </a:r>
              <a:endParaRPr lang="en-GB" sz="2000" b="1" dirty="0">
                <a:solidFill>
                  <a:srgbClr val="002060"/>
                </a:solidFill>
                <a:latin typeface="Times New Roman" pitchFamily="18" charset="0"/>
              </a:endParaRPr>
            </a:p>
          </p:txBody>
        </p:sp>
        <p:pic>
          <p:nvPicPr>
            <p:cNvPr id="15378" name="Picture 27" descr="P000355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417888" y="4697413"/>
              <a:ext cx="1717675" cy="1157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9" name="Picture 28" descr="kisel524b"/>
            <p:cNvPicPr>
              <a:picLocks noChangeAspect="1" noChangeArrowheads="1"/>
            </p:cNvPicPr>
            <p:nvPr/>
          </p:nvPicPr>
          <p:blipFill>
            <a:blip r:embed="rId7" cstate="print">
              <a:lum bright="18000"/>
            </a:blip>
            <a:srcRect/>
            <a:stretch>
              <a:fillRect/>
            </a:stretch>
          </p:blipFill>
          <p:spPr bwMode="auto">
            <a:xfrm>
              <a:off x="6046788" y="4613275"/>
              <a:ext cx="1477962" cy="1266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80" name="Line 29"/>
            <p:cNvSpPr>
              <a:spLocks noChangeShapeType="1"/>
            </p:cNvSpPr>
            <p:nvPr/>
          </p:nvSpPr>
          <p:spPr bwMode="auto">
            <a:xfrm flipH="1">
              <a:off x="2735263" y="3933825"/>
              <a:ext cx="2227262" cy="822325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1" name="Line 30"/>
            <p:cNvSpPr>
              <a:spLocks noChangeShapeType="1"/>
            </p:cNvSpPr>
            <p:nvPr/>
          </p:nvSpPr>
          <p:spPr bwMode="auto">
            <a:xfrm flipH="1">
              <a:off x="4194175" y="4170363"/>
              <a:ext cx="884238" cy="442912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2" name="Line 31"/>
            <p:cNvSpPr>
              <a:spLocks noChangeShapeType="1"/>
            </p:cNvSpPr>
            <p:nvPr/>
          </p:nvSpPr>
          <p:spPr bwMode="auto">
            <a:xfrm>
              <a:off x="5689600" y="4479925"/>
              <a:ext cx="284163" cy="376238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3" name="Line 32"/>
            <p:cNvSpPr>
              <a:spLocks noChangeShapeType="1"/>
            </p:cNvSpPr>
            <p:nvPr/>
          </p:nvSpPr>
          <p:spPr bwMode="auto">
            <a:xfrm flipH="1" flipV="1">
              <a:off x="896938" y="6286500"/>
              <a:ext cx="5951537" cy="1270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4" name="Line 33"/>
            <p:cNvSpPr>
              <a:spLocks noChangeShapeType="1"/>
            </p:cNvSpPr>
            <p:nvPr/>
          </p:nvSpPr>
          <p:spPr bwMode="auto">
            <a:xfrm flipH="1" flipV="1">
              <a:off x="901699" y="2790824"/>
              <a:ext cx="0" cy="3495675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5" name="Line 34"/>
            <p:cNvSpPr>
              <a:spLocks noChangeShapeType="1"/>
            </p:cNvSpPr>
            <p:nvPr/>
          </p:nvSpPr>
          <p:spPr bwMode="auto">
            <a:xfrm>
              <a:off x="1944688" y="5943600"/>
              <a:ext cx="0" cy="35560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6" name="Line 35"/>
            <p:cNvSpPr>
              <a:spLocks noChangeShapeType="1"/>
            </p:cNvSpPr>
            <p:nvPr/>
          </p:nvSpPr>
          <p:spPr bwMode="auto">
            <a:xfrm>
              <a:off x="4360863" y="5953125"/>
              <a:ext cx="0" cy="35560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7" name="Line 36"/>
            <p:cNvSpPr>
              <a:spLocks noChangeShapeType="1"/>
            </p:cNvSpPr>
            <p:nvPr/>
          </p:nvSpPr>
          <p:spPr bwMode="auto">
            <a:xfrm>
              <a:off x="6853238" y="5972175"/>
              <a:ext cx="0" cy="344488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88" name="Text Box 38"/>
            <p:cNvSpPr txBox="1">
              <a:spLocks noChangeArrowheads="1"/>
            </p:cNvSpPr>
            <p:nvPr/>
          </p:nvSpPr>
          <p:spPr bwMode="auto">
            <a:xfrm>
              <a:off x="5213350" y="1023938"/>
              <a:ext cx="565299" cy="31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50" dirty="0">
                  <a:solidFill>
                    <a:srgbClr val="990000"/>
                  </a:solidFill>
                  <a:latin typeface="Times New Roman" pitchFamily="18" charset="0"/>
                </a:rPr>
                <a:t>Interne</a:t>
              </a:r>
              <a:r>
                <a:rPr lang="en-US" sz="1200" dirty="0">
                  <a:solidFill>
                    <a:srgbClr val="990000"/>
                  </a:solidFill>
                  <a:latin typeface="Times New Roman" pitchFamily="18" charset="0"/>
                </a:rPr>
                <a:t>t</a:t>
              </a:r>
              <a:endParaRPr lang="ru-RU" sz="1200" dirty="0">
                <a:latin typeface="Times New Roman" pitchFamily="18" charset="0"/>
              </a:endParaRPr>
            </a:p>
          </p:txBody>
        </p:sp>
        <p:sp>
          <p:nvSpPr>
            <p:cNvPr id="15389" name="Text Box 42"/>
            <p:cNvSpPr txBox="1">
              <a:spLocks noChangeArrowheads="1"/>
            </p:cNvSpPr>
            <p:nvPr/>
          </p:nvSpPr>
          <p:spPr bwMode="auto">
            <a:xfrm rot="20060295">
              <a:off x="4149652" y="2633090"/>
              <a:ext cx="565299" cy="31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50" dirty="0">
                  <a:solidFill>
                    <a:srgbClr val="990000"/>
                  </a:solidFill>
                  <a:latin typeface="Times New Roman" pitchFamily="18" charset="0"/>
                </a:rPr>
                <a:t>Interne</a:t>
              </a:r>
              <a:r>
                <a:rPr lang="en-US" sz="1200" dirty="0">
                  <a:solidFill>
                    <a:srgbClr val="990000"/>
                  </a:solidFill>
                  <a:latin typeface="Times New Roman" pitchFamily="18" charset="0"/>
                </a:rPr>
                <a:t>t</a:t>
              </a:r>
              <a:endParaRPr lang="ru-RU" sz="1650" dirty="0">
                <a:latin typeface="Times New Roman" pitchFamily="18" charset="0"/>
              </a:endParaRPr>
            </a:p>
          </p:txBody>
        </p:sp>
        <p:sp>
          <p:nvSpPr>
            <p:cNvPr id="15390" name="Line 44"/>
            <p:cNvSpPr>
              <a:spLocks noChangeShapeType="1"/>
            </p:cNvSpPr>
            <p:nvPr/>
          </p:nvSpPr>
          <p:spPr bwMode="auto">
            <a:xfrm>
              <a:off x="2770188" y="3382963"/>
              <a:ext cx="2192337" cy="0"/>
            </a:xfrm>
            <a:prstGeom prst="line">
              <a:avLst/>
            </a:prstGeom>
            <a:noFill/>
            <a:ln w="19050">
              <a:solidFill>
                <a:srgbClr val="99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15391" name="Text Box 45"/>
            <p:cNvSpPr txBox="1">
              <a:spLocks noChangeArrowheads="1"/>
            </p:cNvSpPr>
            <p:nvPr/>
          </p:nvSpPr>
          <p:spPr bwMode="auto">
            <a:xfrm>
              <a:off x="3925888" y="3097213"/>
              <a:ext cx="735012" cy="330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1550" dirty="0">
                  <a:solidFill>
                    <a:srgbClr val="990000"/>
                  </a:solidFill>
                  <a:latin typeface="Times New Roman" pitchFamily="18" charset="0"/>
                </a:rPr>
                <a:t>Internet</a:t>
              </a:r>
              <a:endParaRPr lang="ru-RU" sz="1550" dirty="0">
                <a:latin typeface="Times New Roman" pitchFamily="18" charset="0"/>
              </a:endParaRPr>
            </a:p>
          </p:txBody>
        </p:sp>
        <p:pic>
          <p:nvPicPr>
            <p:cNvPr id="15392" name="Picture 4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975225" y="2262188"/>
              <a:ext cx="1646238" cy="2217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3" name="Picture 4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55675" y="3027363"/>
              <a:ext cx="1833563" cy="1554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94" name="Picture 5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616700" y="2262188"/>
              <a:ext cx="2058988" cy="1782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95" name="Text Box 51"/>
            <p:cNvSpPr txBox="1">
              <a:spLocks noChangeArrowheads="1"/>
            </p:cNvSpPr>
            <p:nvPr/>
          </p:nvSpPr>
          <p:spPr bwMode="auto">
            <a:xfrm>
              <a:off x="6621463" y="4113213"/>
              <a:ext cx="2054225" cy="36932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/>
              <a:r>
                <a:rPr lang="en-US" dirty="0">
                  <a:latin typeface="Times New Roman" pitchFamily="18" charset="0"/>
                </a:rPr>
                <a:t>Laser </a:t>
              </a:r>
              <a:r>
                <a:rPr lang="en-US" dirty="0" err="1">
                  <a:latin typeface="Times New Roman" pitchFamily="18" charset="0"/>
                </a:rPr>
                <a:t>stereolitograph</a:t>
              </a:r>
              <a:endParaRPr lang="en-GB" dirty="0">
                <a:latin typeface="Times New Roman" pitchFamily="18" charset="0"/>
              </a:endParaRPr>
            </a:p>
          </p:txBody>
        </p:sp>
        <p:sp>
          <p:nvSpPr>
            <p:cNvPr id="15396" name="Text Box 52"/>
            <p:cNvSpPr txBox="1">
              <a:spLocks noChangeArrowheads="1"/>
            </p:cNvSpPr>
            <p:nvPr/>
          </p:nvSpPr>
          <p:spPr bwMode="auto">
            <a:xfrm>
              <a:off x="6284913" y="1857375"/>
              <a:ext cx="2201862" cy="315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GB" sz="1450" b="1" dirty="0">
                  <a:latin typeface="Times New Roman" pitchFamily="18" charset="0"/>
                </a:rPr>
                <a:t>http://www.laser.ru/rapid/</a:t>
              </a:r>
            </a:p>
          </p:txBody>
        </p:sp>
        <p:sp>
          <p:nvSpPr>
            <p:cNvPr id="15397" name="Rectangle 53"/>
            <p:cNvSpPr>
              <a:spLocks noChangeArrowheads="1"/>
            </p:cNvSpPr>
            <p:nvPr/>
          </p:nvSpPr>
          <p:spPr bwMode="auto">
            <a:xfrm>
              <a:off x="1846263" y="5875338"/>
              <a:ext cx="5173662" cy="2769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200" b="1" dirty="0"/>
                <a:t>УФ сушка</a:t>
              </a:r>
              <a:r>
                <a:rPr lang="en-US" sz="1200" b="1" dirty="0"/>
                <a:t>, </a:t>
              </a:r>
              <a:r>
                <a:rPr lang="ru-RU" sz="1200" b="1" dirty="0"/>
                <a:t>удаление токсичных  примесей в сверхкритических средах</a:t>
              </a:r>
            </a:p>
          </p:txBody>
        </p:sp>
        <p:sp>
          <p:nvSpPr>
            <p:cNvPr id="15398" name="Text Box 54"/>
            <p:cNvSpPr txBox="1">
              <a:spLocks noChangeArrowheads="1"/>
            </p:cNvSpPr>
            <p:nvPr/>
          </p:nvSpPr>
          <p:spPr bwMode="auto">
            <a:xfrm>
              <a:off x="1855443" y="909683"/>
              <a:ext cx="2049463" cy="3154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450" b="1" dirty="0"/>
                <a:t>Клиника</a:t>
              </a:r>
            </a:p>
          </p:txBody>
        </p:sp>
        <p:pic>
          <p:nvPicPr>
            <p:cNvPr id="15399" name="Picture 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77888" y="1193800"/>
              <a:ext cx="2136775" cy="16049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15400" name="Picture 6" descr="http://storage0.dms.mpinteractiv.ro/media/2/84/2031/4993375/2/ct-scanner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014663" y="1193800"/>
              <a:ext cx="2081213" cy="1449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72" name="Line 3"/>
          <p:cNvSpPr>
            <a:spLocks noChangeShapeType="1"/>
          </p:cNvSpPr>
          <p:nvPr/>
        </p:nvSpPr>
        <p:spPr bwMode="auto">
          <a:xfrm flipH="1">
            <a:off x="1968500" y="908050"/>
            <a:ext cx="9889067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oval" w="med" len="med"/>
          </a:ln>
        </p:spPr>
        <p:txBody>
          <a:bodyPr wrap="none" lIns="108838" tIns="54419" rIns="108838" bIns="54419" anchor="ctr"/>
          <a:lstStyle/>
          <a:p>
            <a:endParaRPr lang="ru-RU" sz="900"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520B36F-951F-4755-BE3D-9DC51A92DB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6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6955" y="3137325"/>
            <a:ext cx="2890751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06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088274" y="3934821"/>
            <a:ext cx="1395410" cy="202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06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2013841" y="2184632"/>
            <a:ext cx="1454319" cy="202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0694" name="Picture 6"/>
          <p:cNvPicPr>
            <a:picLocks noChangeAspect="1" noChangeArrowheads="1"/>
          </p:cNvPicPr>
          <p:nvPr/>
        </p:nvPicPr>
        <p:blipFill rotWithShape="1">
          <a:blip r:embed="rId5"/>
          <a:srcRect b="20550"/>
          <a:stretch/>
        </p:blipFill>
        <p:spPr bwMode="auto">
          <a:xfrm>
            <a:off x="7271160" y="3029041"/>
            <a:ext cx="3188897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Снимок экрана 2017-12-03 в 13.03.19.png" descr="Снимок экрана 2017-12-03 в 13.03.1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878" y="344162"/>
            <a:ext cx="940118" cy="1228725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4A85A0-EE16-409C-94EB-6BDADFEAE29A}"/>
              </a:ext>
            </a:extLst>
          </p:cNvPr>
          <p:cNvSpPr/>
          <p:nvPr/>
        </p:nvSpPr>
        <p:spPr>
          <a:xfrm>
            <a:off x="2561725" y="958525"/>
            <a:ext cx="778743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25" dirty="0">
                <a:solidFill>
                  <a:srgbClr val="002060"/>
                </a:solidFill>
                <a:highlight>
                  <a:srgbClr val="FFFF00"/>
                </a:highlight>
              </a:rPr>
              <a:t>методом послойного наращивания - селективного лазерного плавления (СЛП) из металлических порошковых материалов серия MeltMaster3D разработки ГК «Росатом». </a:t>
            </a:r>
            <a:endParaRPr lang="ru-RU" sz="675" dirty="0">
              <a:highlight>
                <a:srgbClr val="FFFF00"/>
              </a:highligh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BBAF4B-F47D-43EC-8EBD-3ED8E8D031F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3241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4" t="1689"/>
          <a:stretch/>
        </p:blipFill>
        <p:spPr>
          <a:xfrm>
            <a:off x="6384033" y="1772816"/>
            <a:ext cx="3701213" cy="36000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7" t="10944" r="23562" b="53352"/>
          <a:stretch/>
        </p:blipFill>
        <p:spPr>
          <a:xfrm>
            <a:off x="2135560" y="1772816"/>
            <a:ext cx="3979330" cy="3600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151784" y="706777"/>
            <a:ext cx="3816424" cy="56559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342900">
              <a:spcBef>
                <a:spcPct val="0"/>
              </a:spcBef>
              <a:defRPr/>
            </a:pPr>
            <a:r>
              <a:rPr lang="ru-RU" sz="24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До и после </a:t>
            </a:r>
          </a:p>
        </p:txBody>
      </p:sp>
      <p:pic>
        <p:nvPicPr>
          <p:cNvPr id="6" name="Снимок экрана 2017-12-03 в 13.03.19.png" descr="Снимок экрана 2017-12-03 в 13.03.1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993" y="-6121"/>
            <a:ext cx="940118" cy="122872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2980B3-8F2F-450A-90FB-397415D93D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319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673149-D42A-4E62-B132-8CD06E9374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01" b="6601"/>
          <a:stretch/>
        </p:blipFill>
        <p:spPr>
          <a:xfrm>
            <a:off x="2063552" y="1484784"/>
            <a:ext cx="8311804" cy="3600000"/>
          </a:xfrm>
          <a:prstGeom prst="rect">
            <a:avLst/>
          </a:prstGeom>
        </p:spPr>
      </p:pic>
      <p:pic>
        <p:nvPicPr>
          <p:cNvPr id="3" name="Снимок экрана 2017-12-03 в 13.03.19.png" descr="Снимок экрана 2017-12-03 в 13.03.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993" y="-6121"/>
            <a:ext cx="940118" cy="1228725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783632" y="706778"/>
            <a:ext cx="5184576" cy="565599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342900">
              <a:spcBef>
                <a:spcPct val="0"/>
              </a:spcBef>
              <a:defRPr/>
            </a:pPr>
            <a:r>
              <a:rPr lang="en-US" sz="24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CT</a:t>
            </a:r>
            <a:r>
              <a:rPr lang="ru-RU" sz="24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24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and overview after 3 year</a:t>
            </a:r>
            <a:r>
              <a:rPr lang="ru-RU" sz="2400" b="1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47170F-0B01-4A09-BC31-6F74E7107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009" y="1574801"/>
            <a:ext cx="2195709" cy="28924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73BC69-A7C3-40CF-81C9-D004E3FD6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2954" y="1676400"/>
            <a:ext cx="1896428" cy="27241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21A44B-3A61-4B19-A1AB-DF8D8F3A81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62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157" y="1128890"/>
            <a:ext cx="10995376" cy="4594577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В 2019 г. в Российской Федерации впервые в жизни выявлено </a:t>
            </a:r>
            <a:r>
              <a:rPr lang="ru-RU" sz="1867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640 391 </a:t>
            </a: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случай злокачественных новообразований (436,1 на 100.000 населения).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Прирост ЗНО по сравнению с 2018г. составил 2,5 </a:t>
            </a:r>
            <a:r>
              <a:rPr lang="en-US" altLang="ru-RU" sz="1867" dirty="0">
                <a:solidFill>
                  <a:srgbClr val="002060"/>
                </a:solidFill>
                <a:cs typeface="Arial" pitchFamily="34" charset="0"/>
              </a:rPr>
              <a:t>%</a:t>
            </a: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 и за 10-летний период </a:t>
            </a:r>
            <a:r>
              <a:rPr lang="ru-RU" altLang="ru-RU" sz="1867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26,8%</a:t>
            </a: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, что в значительной мере определено неблагоприятным направлением демографических процессов в популяции России, обусловившим "постарение" населения.</a:t>
            </a:r>
          </a:p>
          <a:p>
            <a:pPr>
              <a:buFont typeface="Arial" pitchFamily="34" charset="0"/>
              <a:buChar char="•"/>
            </a:pPr>
            <a:r>
              <a:rPr lang="ru-RU" sz="1867" dirty="0">
                <a:solidFill>
                  <a:srgbClr val="002060"/>
                </a:solidFill>
              </a:rPr>
              <a:t>На конец 2019 г. контингент больных составил </a:t>
            </a:r>
            <a:r>
              <a:rPr lang="ru-RU" sz="1867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3.928.338</a:t>
            </a:r>
            <a:r>
              <a:rPr lang="ru-RU" sz="1867" dirty="0">
                <a:solidFill>
                  <a:srgbClr val="002060"/>
                </a:solidFill>
              </a:rPr>
              <a:t>, </a:t>
            </a:r>
          </a:p>
          <a:p>
            <a:r>
              <a:rPr lang="ru-RU" sz="1867" dirty="0">
                <a:solidFill>
                  <a:srgbClr val="002060"/>
                </a:solidFill>
              </a:rPr>
              <a:t>т.е. </a:t>
            </a:r>
            <a:r>
              <a:rPr lang="ru-RU" sz="1867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2,5%</a:t>
            </a:r>
            <a:r>
              <a:rPr lang="ru-RU" sz="1867" dirty="0">
                <a:solidFill>
                  <a:srgbClr val="002060"/>
                </a:solidFill>
              </a:rPr>
              <a:t> населения страны.</a:t>
            </a:r>
            <a:endParaRPr lang="ru-RU" altLang="ru-RU" sz="1867" dirty="0">
              <a:solidFill>
                <a:srgbClr val="002060"/>
              </a:solidFill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Максимальный уровень онкологической заболеваемости населения в России отмечается в возрастной группе </a:t>
            </a:r>
            <a:r>
              <a:rPr lang="ru-RU" altLang="ru-RU" sz="1867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65-79</a:t>
            </a:r>
            <a:r>
              <a:rPr lang="ru-RU" altLang="ru-RU" sz="1867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лет. </a:t>
            </a:r>
          </a:p>
          <a:p>
            <a:pPr>
              <a:buFont typeface="Arial" pitchFamily="34" charset="0"/>
              <a:buChar char="•"/>
            </a:pPr>
            <a:r>
              <a:rPr lang="ru-RU" altLang="ru-RU" sz="1867" dirty="0">
                <a:solidFill>
                  <a:srgbClr val="002060"/>
                </a:solidFill>
                <a:cs typeface="Arial" pitchFamily="34" charset="0"/>
              </a:rPr>
              <a:t>Средний возраст заболевших в 2019 г. составил 64,2 года, для мужчин - 64,5, для женщин - 63,9 года.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-11238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5" y="167868"/>
            <a:ext cx="10088957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667" u="sng" dirty="0">
                <a:solidFill>
                  <a:srgbClr val="043377"/>
                </a:solidFill>
                <a:latin typeface="+mj-lt"/>
                <a:ea typeface="Arial" charset="0"/>
                <a:cs typeface="Arial" charset="0"/>
              </a:rPr>
              <a:t>АКТУАЛЬНОСТЬ</a:t>
            </a:r>
            <a:endParaRPr lang="en-US" sz="2667" u="sng" dirty="0">
              <a:solidFill>
                <a:srgbClr val="043377"/>
              </a:solidFill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2" y="76733"/>
            <a:ext cx="1457925" cy="9804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330497-DBF8-CD4C-A35A-A53E22A91B51}"/>
              </a:ext>
            </a:extLst>
          </p:cNvPr>
          <p:cNvSpPr txBox="1"/>
          <p:nvPr/>
        </p:nvSpPr>
        <p:spPr>
          <a:xfrm>
            <a:off x="0" y="6570741"/>
            <a:ext cx="7823200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67" i="1" dirty="0"/>
              <a:t>*Злокачественные новообразования в России в 2019г. Под </a:t>
            </a:r>
            <a:r>
              <a:rPr lang="ru-RU" sz="1067" i="1" dirty="0" err="1"/>
              <a:t>ред.А.Д.Каприна</a:t>
            </a:r>
            <a:r>
              <a:rPr lang="ru-RU" sz="1067" i="1" dirty="0"/>
              <a:t>, </a:t>
            </a:r>
            <a:r>
              <a:rPr lang="ru-RU" sz="1067" i="1" dirty="0" err="1"/>
              <a:t>В.В.Старинского</a:t>
            </a:r>
            <a:r>
              <a:rPr lang="ru-RU" sz="1067" i="1" dirty="0"/>
              <a:t>, </a:t>
            </a:r>
            <a:r>
              <a:rPr lang="ru-RU" sz="1067" i="1" dirty="0" err="1"/>
              <a:t>А.О.Шахзадовой</a:t>
            </a:r>
            <a:endParaRPr lang="ru-RU" sz="1067" i="1" dirty="0"/>
          </a:p>
        </p:txBody>
      </p:sp>
    </p:spTree>
    <p:extLst>
      <p:ext uri="{BB962C8B-B14F-4D97-AF65-F5344CB8AC3E}">
        <p14:creationId xmlns:p14="http://schemas.microsoft.com/office/powerpoint/2010/main" val="669498849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2590800" y="914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1981200" y="5410200"/>
            <a:ext cx="27432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2286000" y="5715000"/>
            <a:ext cx="78486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48133" name="Text Box 8"/>
          <p:cNvSpPr txBox="1">
            <a:spLocks noChangeArrowheads="1"/>
          </p:cNvSpPr>
          <p:nvPr/>
        </p:nvSpPr>
        <p:spPr bwMode="auto">
          <a:xfrm>
            <a:off x="77724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42672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33CCFF"/>
              </a:solidFill>
              <a:latin typeface="Arial" charset="0"/>
            </a:endParaRPr>
          </a:p>
        </p:txBody>
      </p:sp>
      <p:pic>
        <p:nvPicPr>
          <p:cNvPr id="235571" name="Picture 51" descr="D:\Абовян\Федулов 20.02.03\PIC00014.JPG"/>
          <p:cNvPicPr>
            <a:picLocks noChangeAspect="1" noChangeArrowheads="1"/>
          </p:cNvPicPr>
          <p:nvPr/>
        </p:nvPicPr>
        <p:blipFill>
          <a:blip r:embed="rId2"/>
          <a:srcRect l="8517" t="5582" r="12689" b="5470"/>
          <a:stretch>
            <a:fillRect/>
          </a:stretch>
        </p:blipFill>
        <p:spPr bwMode="auto">
          <a:xfrm>
            <a:off x="2524125" y="1214438"/>
            <a:ext cx="1714500" cy="2216150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35572" name="Picture 52" descr="D:\Абовян\Федулов 20.02.03\PIC00017.JPG"/>
          <p:cNvPicPr>
            <a:picLocks noChangeAspect="1" noChangeArrowheads="1"/>
          </p:cNvPicPr>
          <p:nvPr/>
        </p:nvPicPr>
        <p:blipFill>
          <a:blip r:embed="rId3"/>
          <a:srcRect l="7245" r="11246" b="4454"/>
          <a:stretch>
            <a:fillRect/>
          </a:stretch>
        </p:blipFill>
        <p:spPr bwMode="auto">
          <a:xfrm>
            <a:off x="4335463" y="1214438"/>
            <a:ext cx="1689100" cy="2214562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869069" y="209156"/>
            <a:ext cx="6088063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u="sng" dirty="0">
                <a:solidFill>
                  <a:schemeClr val="accent1"/>
                </a:solidFill>
                <a:latin typeface="+mj-lt"/>
              </a:rPr>
              <a:t>Реконструкция нижней челюсти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25064" y="6429375"/>
            <a:ext cx="6429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32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52625" y="785813"/>
            <a:ext cx="5295900" cy="3667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Остеокластобластома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нижней челюсти.</a:t>
            </a:r>
          </a:p>
        </p:txBody>
      </p:sp>
      <p:pic>
        <p:nvPicPr>
          <p:cNvPr id="16" name="Picture 12" descr="E:\Foto1\Федулов изотоп\PIC00017.jpg"/>
          <p:cNvPicPr>
            <a:picLocks noChangeAspect="1" noChangeArrowheads="1"/>
          </p:cNvPicPr>
          <p:nvPr/>
        </p:nvPicPr>
        <p:blipFill>
          <a:blip r:embed="rId4"/>
          <a:srcRect l="2919" r="2190" b="5394"/>
          <a:stretch>
            <a:fillRect/>
          </a:stretch>
        </p:blipFill>
        <p:spPr bwMode="auto">
          <a:xfrm>
            <a:off x="2024063" y="3786188"/>
            <a:ext cx="3911600" cy="2286000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7" name="Picture 13" descr="E:\Foto1\Федулов изотоп\PIC000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4563" y="3786188"/>
            <a:ext cx="4191000" cy="2286000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8" name="Picture 14" descr="E:\Foto1\Федулов изотоп\PIC00002.jpg"/>
          <p:cNvPicPr>
            <a:picLocks noChangeAspect="1" noChangeArrowheads="1"/>
          </p:cNvPicPr>
          <p:nvPr/>
        </p:nvPicPr>
        <p:blipFill>
          <a:blip r:embed="rId6"/>
          <a:srcRect l="23296" t="7794" r="7692" b="2040"/>
          <a:stretch>
            <a:fillRect/>
          </a:stretch>
        </p:blipFill>
        <p:spPr bwMode="auto">
          <a:xfrm>
            <a:off x="7167564" y="823914"/>
            <a:ext cx="2714625" cy="2835275"/>
          </a:xfrm>
          <a:prstGeom prst="ellipse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952625" y="6429376"/>
            <a:ext cx="17145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i="1" dirty="0" err="1">
                <a:solidFill>
                  <a:schemeClr val="tx2">
                    <a:lumMod val="50000"/>
                  </a:schemeClr>
                </a:solidFill>
                <a:latin typeface="+mj-lt"/>
              </a:rPr>
              <a:t>Миланов</a:t>
            </a:r>
            <a:r>
              <a:rPr lang="ru-RU" sz="1400" i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Н.О.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0AC6BC7-78C1-44A0-BA8C-3289F5975F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226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2590800" y="914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49155" name="Rectangle 5"/>
          <p:cNvSpPr>
            <a:spLocks noChangeArrowheads="1"/>
          </p:cNvSpPr>
          <p:nvPr/>
        </p:nvSpPr>
        <p:spPr bwMode="auto">
          <a:xfrm>
            <a:off x="1981200" y="5410200"/>
            <a:ext cx="27432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2286000" y="5715000"/>
            <a:ext cx="78486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49157" name="Text Box 8"/>
          <p:cNvSpPr txBox="1">
            <a:spLocks noChangeArrowheads="1"/>
          </p:cNvSpPr>
          <p:nvPr/>
        </p:nvSpPr>
        <p:spPr bwMode="auto">
          <a:xfrm>
            <a:off x="77724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9158" name="Text Box 9"/>
          <p:cNvSpPr txBox="1">
            <a:spLocks noChangeArrowheads="1"/>
          </p:cNvSpPr>
          <p:nvPr/>
        </p:nvSpPr>
        <p:spPr bwMode="auto">
          <a:xfrm>
            <a:off x="42672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33CCFF"/>
              </a:solidFill>
              <a:latin typeface="Arial" charset="0"/>
            </a:endParaRPr>
          </a:p>
        </p:txBody>
      </p:sp>
      <p:pic>
        <p:nvPicPr>
          <p:cNvPr id="326668" name="Picture 12" descr="E:\Foto1\Федулов изотоп\PIC00013a.jpg"/>
          <p:cNvPicPr>
            <a:picLocks noChangeAspect="1" noChangeArrowheads="1"/>
          </p:cNvPicPr>
          <p:nvPr/>
        </p:nvPicPr>
        <p:blipFill>
          <a:blip r:embed="rId2"/>
          <a:srcRect l="7272" r="3636"/>
          <a:stretch>
            <a:fillRect/>
          </a:stretch>
        </p:blipFill>
        <p:spPr bwMode="auto">
          <a:xfrm>
            <a:off x="2381251" y="2143125"/>
            <a:ext cx="3863975" cy="3995738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26669" name="Picture 13" descr="E:\Foto1\Федулов изотоп\PIC00013c.jpg"/>
          <p:cNvPicPr>
            <a:picLocks noChangeAspect="1" noChangeArrowheads="1"/>
          </p:cNvPicPr>
          <p:nvPr/>
        </p:nvPicPr>
        <p:blipFill>
          <a:blip r:embed="rId3"/>
          <a:srcRect l="7547" r="5661"/>
          <a:stretch>
            <a:fillRect/>
          </a:stretch>
        </p:blipFill>
        <p:spPr bwMode="auto">
          <a:xfrm>
            <a:off x="6453188" y="2139951"/>
            <a:ext cx="3643312" cy="4003675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952626" y="285751"/>
            <a:ext cx="6088063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u="sng" dirty="0">
                <a:solidFill>
                  <a:schemeClr val="accent1"/>
                </a:solidFill>
                <a:latin typeface="+mj-lt"/>
              </a:rPr>
              <a:t>Данные МСКТ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52626" y="785813"/>
            <a:ext cx="5438775" cy="3667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Остеокластобластома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нижней челюсти.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25064" y="6429375"/>
            <a:ext cx="6429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33</a:t>
            </a:r>
          </a:p>
        </p:txBody>
      </p:sp>
      <p:pic>
        <p:nvPicPr>
          <p:cNvPr id="16" name="Picture 51" descr="D:\Абовян\Федулов 20.02.03\PIC00014.JPG"/>
          <p:cNvPicPr>
            <a:picLocks noChangeAspect="1" noChangeArrowheads="1"/>
          </p:cNvPicPr>
          <p:nvPr/>
        </p:nvPicPr>
        <p:blipFill>
          <a:blip r:embed="rId4"/>
          <a:srcRect l="8517" t="5582" r="12689" b="5470"/>
          <a:stretch>
            <a:fillRect/>
          </a:stretch>
        </p:blipFill>
        <p:spPr bwMode="auto">
          <a:xfrm>
            <a:off x="2095501" y="1214439"/>
            <a:ext cx="1160463" cy="1500187"/>
          </a:xfrm>
          <a:prstGeom prst="ellipse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952625" y="6429376"/>
            <a:ext cx="17145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i="1" dirty="0" err="1">
                <a:solidFill>
                  <a:schemeClr val="tx2">
                    <a:lumMod val="50000"/>
                  </a:schemeClr>
                </a:solidFill>
                <a:latin typeface="+mj-lt"/>
              </a:rPr>
              <a:t>Миланов</a:t>
            </a:r>
            <a:r>
              <a:rPr lang="ru-RU" sz="1400" i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Н.О.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CF738F-13D2-4920-BE3A-12440D55F4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4333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2590800" y="914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1981200" y="5410200"/>
            <a:ext cx="27432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0180" name="Rectangle 6"/>
          <p:cNvSpPr>
            <a:spLocks noChangeArrowheads="1"/>
          </p:cNvSpPr>
          <p:nvPr/>
        </p:nvSpPr>
        <p:spPr bwMode="auto">
          <a:xfrm>
            <a:off x="2286000" y="5715000"/>
            <a:ext cx="78486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77724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0182" name="Text Box 9"/>
          <p:cNvSpPr txBox="1">
            <a:spLocks noChangeArrowheads="1"/>
          </p:cNvSpPr>
          <p:nvPr/>
        </p:nvSpPr>
        <p:spPr bwMode="auto">
          <a:xfrm>
            <a:off x="42672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33CCFF"/>
              </a:solidFill>
              <a:latin typeface="Arial" charset="0"/>
            </a:endParaRPr>
          </a:p>
        </p:txBody>
      </p:sp>
      <p:pic>
        <p:nvPicPr>
          <p:cNvPr id="327690" name="Picture 10" descr="D:\Абовян\Федулов 20.02.03\PIC00005.JPG"/>
          <p:cNvPicPr>
            <a:picLocks noChangeAspect="1" noChangeArrowheads="1"/>
          </p:cNvPicPr>
          <p:nvPr/>
        </p:nvPicPr>
        <p:blipFill>
          <a:blip r:embed="rId2"/>
          <a:srcRect l="2174" r="4347" b="11811"/>
          <a:stretch>
            <a:fillRect/>
          </a:stretch>
        </p:blipFill>
        <p:spPr bwMode="auto">
          <a:xfrm>
            <a:off x="2238375" y="1571626"/>
            <a:ext cx="2166938" cy="2208213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27691" name="Picture 11" descr="D:\Абовян\Федулов 20.02.03\PIC00006.JPG"/>
          <p:cNvPicPr>
            <a:picLocks noChangeAspect="1" noChangeArrowheads="1"/>
          </p:cNvPicPr>
          <p:nvPr/>
        </p:nvPicPr>
        <p:blipFill>
          <a:blip r:embed="rId3"/>
          <a:srcRect l="5882" t="2147" r="3922" b="5504"/>
          <a:stretch>
            <a:fillRect/>
          </a:stretch>
        </p:blipFill>
        <p:spPr bwMode="auto">
          <a:xfrm>
            <a:off x="4551363" y="1571626"/>
            <a:ext cx="2616200" cy="2214563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952625" y="285751"/>
            <a:ext cx="6230938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u="sng" dirty="0">
                <a:solidFill>
                  <a:schemeClr val="accent1"/>
                </a:solidFill>
                <a:latin typeface="+mj-lt"/>
              </a:rPr>
              <a:t>Этапы операции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52626" y="785813"/>
            <a:ext cx="5438775" cy="3667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Остеокластобластома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нижней челюсти.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25064" y="6429375"/>
            <a:ext cx="6429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34</a:t>
            </a:r>
          </a:p>
        </p:txBody>
      </p:sp>
      <p:pic>
        <p:nvPicPr>
          <p:cNvPr id="17" name="Picture 10" descr="D:\Абовян\Федулов 20.02.03\PIC00009.JPG"/>
          <p:cNvPicPr>
            <a:picLocks noChangeAspect="1" noChangeArrowheads="1"/>
          </p:cNvPicPr>
          <p:nvPr/>
        </p:nvPicPr>
        <p:blipFill>
          <a:blip r:embed="rId4"/>
          <a:srcRect l="17220" t="20510" r="15454" b="3185"/>
          <a:stretch>
            <a:fillRect/>
          </a:stretch>
        </p:blipFill>
        <p:spPr bwMode="auto">
          <a:xfrm>
            <a:off x="2381251" y="3952876"/>
            <a:ext cx="3300413" cy="2333625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8" name="Picture 11" descr="D:\Абовян\Федулов 20.02.03\PIC00008.JPG"/>
          <p:cNvPicPr>
            <a:picLocks noChangeAspect="1" noChangeArrowheads="1"/>
          </p:cNvPicPr>
          <p:nvPr/>
        </p:nvPicPr>
        <p:blipFill>
          <a:blip r:embed="rId5"/>
          <a:srcRect l="1747" r="14410" b="9569"/>
          <a:stretch>
            <a:fillRect/>
          </a:stretch>
        </p:blipFill>
        <p:spPr bwMode="auto">
          <a:xfrm>
            <a:off x="7315200" y="1571626"/>
            <a:ext cx="2781300" cy="2201863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952625" y="6429376"/>
            <a:ext cx="17145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i="1" dirty="0" err="1">
                <a:solidFill>
                  <a:schemeClr val="tx2">
                    <a:lumMod val="50000"/>
                  </a:schemeClr>
                </a:solidFill>
                <a:latin typeface="+mj-lt"/>
              </a:rPr>
              <a:t>Миланов</a:t>
            </a:r>
            <a:r>
              <a:rPr lang="ru-RU" sz="1400" i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Н.О.</a:t>
            </a:r>
          </a:p>
        </p:txBody>
      </p:sp>
      <p:pic>
        <p:nvPicPr>
          <p:cNvPr id="20" name="Picture 12" descr="E:\Foto1\Федулов изотоп\PIC00016.jpg"/>
          <p:cNvPicPr>
            <a:picLocks noChangeAspect="1" noChangeArrowheads="1"/>
          </p:cNvPicPr>
          <p:nvPr/>
        </p:nvPicPr>
        <p:blipFill>
          <a:blip r:embed="rId6"/>
          <a:srcRect l="7366" t="485" r="2286" b="1456"/>
          <a:stretch>
            <a:fillRect/>
          </a:stretch>
        </p:blipFill>
        <p:spPr bwMode="auto">
          <a:xfrm>
            <a:off x="5822951" y="3940176"/>
            <a:ext cx="4130675" cy="2346325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C4E5E83-AE29-454F-8BDD-40EDEE7CAF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340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ChangeArrowheads="1"/>
          </p:cNvSpPr>
          <p:nvPr/>
        </p:nvSpPr>
        <p:spPr bwMode="auto">
          <a:xfrm>
            <a:off x="1981200" y="5410200"/>
            <a:ext cx="27432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1203" name="Rectangle 6"/>
          <p:cNvSpPr>
            <a:spLocks noChangeArrowheads="1"/>
          </p:cNvSpPr>
          <p:nvPr/>
        </p:nvSpPr>
        <p:spPr bwMode="auto">
          <a:xfrm>
            <a:off x="2286000" y="5715000"/>
            <a:ext cx="78486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51204" name="Text Box 8"/>
          <p:cNvSpPr txBox="1">
            <a:spLocks noChangeArrowheads="1"/>
          </p:cNvSpPr>
          <p:nvPr/>
        </p:nvSpPr>
        <p:spPr bwMode="auto">
          <a:xfrm>
            <a:off x="77724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1205" name="Text Box 9"/>
          <p:cNvSpPr txBox="1">
            <a:spLocks noChangeArrowheads="1"/>
          </p:cNvSpPr>
          <p:nvPr/>
        </p:nvSpPr>
        <p:spPr bwMode="auto">
          <a:xfrm>
            <a:off x="42672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33CCFF"/>
              </a:solidFill>
              <a:latin typeface="Arial" charset="0"/>
            </a:endParaRPr>
          </a:p>
        </p:txBody>
      </p:sp>
      <p:pic>
        <p:nvPicPr>
          <p:cNvPr id="51206" name="Picture 10" descr="D:\LeeS\Доклады\Федулов\DSC_0037.JPG"/>
          <p:cNvPicPr>
            <a:picLocks noChangeAspect="1" noChangeArrowheads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3" y="4071938"/>
            <a:ext cx="4114800" cy="2305050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12" descr="D:\LeeS\Доклады\Федулов\DSC_00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39" y="1214439"/>
            <a:ext cx="3400425" cy="2693987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13" descr="D:\LeeS\Доклады\Федулов\DSC_0045.JPG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9" y="3600450"/>
            <a:ext cx="3500437" cy="2787650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7" name="Picture 14" descr="D:\LeeS\Доклады\Федулов\DSC_005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1291" y="1285860"/>
            <a:ext cx="3214687" cy="2093912"/>
          </a:xfrm>
          <a:prstGeom prst="ellipse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952626" y="285751"/>
            <a:ext cx="5872163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u="sng" dirty="0">
                <a:solidFill>
                  <a:schemeClr val="accent1"/>
                </a:solidFill>
                <a:latin typeface="+mj-lt"/>
              </a:rPr>
              <a:t>Реконструкция  с остеосинтезом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52625" y="785813"/>
            <a:ext cx="5583238" cy="3667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Остеокластобластома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нижней челюсти.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25064" y="6429375"/>
            <a:ext cx="6429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36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52625" y="6429376"/>
            <a:ext cx="17145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i="1" dirty="0" err="1">
                <a:solidFill>
                  <a:schemeClr val="tx2">
                    <a:lumMod val="50000"/>
                  </a:schemeClr>
                </a:solidFill>
                <a:latin typeface="+mj-lt"/>
              </a:rPr>
              <a:t>Миланов</a:t>
            </a:r>
            <a:r>
              <a:rPr lang="ru-RU" sz="1400" i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Н.О.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3CEEC2-17FC-480D-87A4-AA3C1D3576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7545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12" name="Picture 12" descr="D:\LeeS\Доклады\Федулов\DSC_0142.JPG"/>
          <p:cNvPicPr>
            <a:picLocks noChangeAspect="1" noChangeArrowheads="1"/>
          </p:cNvPicPr>
          <p:nvPr/>
        </p:nvPicPr>
        <p:blipFill>
          <a:blip r:embed="rId2"/>
          <a:srcRect l="9449" r="9449"/>
          <a:stretch>
            <a:fillRect/>
          </a:stretch>
        </p:blipFill>
        <p:spPr bwMode="auto">
          <a:xfrm>
            <a:off x="4741864" y="2000251"/>
            <a:ext cx="5354637" cy="4384675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2590800" y="914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52228" name="Rectangle 5"/>
          <p:cNvSpPr>
            <a:spLocks noChangeArrowheads="1"/>
          </p:cNvSpPr>
          <p:nvPr/>
        </p:nvSpPr>
        <p:spPr bwMode="auto">
          <a:xfrm>
            <a:off x="1981200" y="5410200"/>
            <a:ext cx="27432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2286000" y="5715000"/>
            <a:ext cx="7848600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66FF33"/>
              </a:solidFill>
              <a:latin typeface="Arial" charset="0"/>
            </a:endParaRPr>
          </a:p>
        </p:txBody>
      </p:sp>
      <p:sp>
        <p:nvSpPr>
          <p:cNvPr id="52230" name="Text Box 8"/>
          <p:cNvSpPr txBox="1">
            <a:spLocks noChangeArrowheads="1"/>
          </p:cNvSpPr>
          <p:nvPr/>
        </p:nvSpPr>
        <p:spPr bwMode="auto">
          <a:xfrm>
            <a:off x="77724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2231" name="Text Box 9"/>
          <p:cNvSpPr txBox="1">
            <a:spLocks noChangeArrowheads="1"/>
          </p:cNvSpPr>
          <p:nvPr/>
        </p:nvSpPr>
        <p:spPr bwMode="auto">
          <a:xfrm>
            <a:off x="4267201" y="51816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80000"/>
              <a:buFont typeface="Wingdings 2" pitchFamily="18" charset="2"/>
              <a:buChar char=""/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95000"/>
              <a:buFont typeface="Wingdings" pitchFamily="2" charset="2"/>
              <a:buChar char=""/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rgbClr val="33CCFF"/>
              </a:solidFill>
              <a:latin typeface="Arial" charset="0"/>
            </a:endParaRPr>
          </a:p>
        </p:txBody>
      </p:sp>
      <p:pic>
        <p:nvPicPr>
          <p:cNvPr id="332810" name="Picture 10" descr="D:\LeeS\Доклады\Федулов\DSC_0052.JPG"/>
          <p:cNvPicPr>
            <a:picLocks noChangeAspect="1" noChangeArrowheads="1"/>
          </p:cNvPicPr>
          <p:nvPr/>
        </p:nvPicPr>
        <p:blipFill>
          <a:blip r:embed="rId3"/>
          <a:srcRect l="13985" t="4651" r="9103" b="18847"/>
          <a:stretch>
            <a:fillRect/>
          </a:stretch>
        </p:blipFill>
        <p:spPr bwMode="auto">
          <a:xfrm>
            <a:off x="2524126" y="3571876"/>
            <a:ext cx="1863725" cy="2786063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952625" y="285751"/>
            <a:ext cx="5943600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u="sng" dirty="0">
                <a:solidFill>
                  <a:schemeClr val="accent1"/>
                </a:solidFill>
                <a:latin typeface="+mj-lt"/>
              </a:rPr>
              <a:t>Конечный результат реабилитации</a:t>
            </a:r>
          </a:p>
        </p:txBody>
      </p:sp>
      <p:pic>
        <p:nvPicPr>
          <p:cNvPr id="17" name="Picture 51" descr="D:\Абовян\Федулов 20.02.03\PIC00014.JPG"/>
          <p:cNvPicPr>
            <a:picLocks noChangeAspect="1" noChangeArrowheads="1"/>
          </p:cNvPicPr>
          <p:nvPr/>
        </p:nvPicPr>
        <p:blipFill>
          <a:blip r:embed="rId4"/>
          <a:srcRect l="8517" t="5582" r="12689" b="5470"/>
          <a:stretch>
            <a:fillRect/>
          </a:stretch>
        </p:blipFill>
        <p:spPr bwMode="auto">
          <a:xfrm>
            <a:off x="2166938" y="1357313"/>
            <a:ext cx="1547812" cy="2000250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10025064" y="6429375"/>
            <a:ext cx="6429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37</a:t>
            </a:r>
          </a:p>
        </p:txBody>
      </p:sp>
      <p:pic>
        <p:nvPicPr>
          <p:cNvPr id="19" name="Picture 10" descr="D:\Абовян\Федулов 06.03.03\PIC00011.JPG"/>
          <p:cNvPicPr>
            <a:picLocks noChangeAspect="1" noChangeArrowheads="1"/>
          </p:cNvPicPr>
          <p:nvPr/>
        </p:nvPicPr>
        <p:blipFill>
          <a:blip r:embed="rId5"/>
          <a:srcRect l="9856" t="3903" r="8478" b="7526"/>
          <a:stretch>
            <a:fillRect/>
          </a:stretch>
        </p:blipFill>
        <p:spPr bwMode="auto">
          <a:xfrm>
            <a:off x="3810001" y="1357313"/>
            <a:ext cx="1573213" cy="2000250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1952625" y="6429376"/>
            <a:ext cx="17145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i="1" dirty="0" err="1">
                <a:solidFill>
                  <a:schemeClr val="tx2">
                    <a:lumMod val="50000"/>
                  </a:schemeClr>
                </a:solidFill>
                <a:latin typeface="+mj-lt"/>
              </a:rPr>
              <a:t>Миланов</a:t>
            </a:r>
            <a:r>
              <a:rPr lang="ru-RU" sz="1400" i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 Н.О.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D5C7B4F-52A4-4E8E-8C06-0EA495AE22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7457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AFC3B-FA9D-4632-9B6E-BB50C1530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-141288"/>
            <a:ext cx="10515600" cy="1240155"/>
          </a:xfrm>
        </p:spPr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EDD8DA-3FDD-4D36-8B8A-E5F85D50F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080" y="973296"/>
            <a:ext cx="10820400" cy="577802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Рак головы и шеи сборная группа опухолей условно объединенных анатомической зоной, имеющих различный гистогенез и органную принадлежность. Это определяет многообразие клинической симптоматики и патогенеза болезней</a:t>
            </a:r>
          </a:p>
          <a:p>
            <a:r>
              <a:rPr lang="ru-RU" dirty="0"/>
              <a:t>Частота заболеваемости объединенной группы достаточно высока и достигает 6 места среди других солидных опухолей. В мире в год диагносцируют более 600 тыс. новых случаев.</a:t>
            </a:r>
          </a:p>
          <a:p>
            <a:r>
              <a:rPr lang="ru-RU" dirty="0"/>
              <a:t>Важной проблемой является ранняя диагностика рака головы и шеи</a:t>
            </a:r>
          </a:p>
          <a:p>
            <a:r>
              <a:rPr lang="ru-RU" dirty="0"/>
              <a:t>Диагностика базируется на оценке клинической картины и методах лучевой диагностики – МСКТ,МРТ, УЗИ, эндоскопической диагностики и лабораторной, в т.ч. Молекулярной и </a:t>
            </a:r>
            <a:r>
              <a:rPr lang="ru-RU" dirty="0" err="1"/>
              <a:t>протеомной</a:t>
            </a:r>
            <a:r>
              <a:rPr lang="ru-RU" dirty="0"/>
              <a:t> диагностики.</a:t>
            </a:r>
          </a:p>
          <a:p>
            <a:r>
              <a:rPr lang="ru-RU" dirty="0"/>
              <a:t>Лечение опухолей головы и шеи должно носить персонализированный характер ориентированный на молекулярный портрет опухоли. Применимы все современные методы лечения : хирургия, лучевая терапия, химиотерапия, ФДТ, </a:t>
            </a:r>
            <a:r>
              <a:rPr lang="ru-RU" dirty="0" err="1"/>
              <a:t>имуннотерапия</a:t>
            </a:r>
            <a:r>
              <a:rPr lang="ru-RU" dirty="0"/>
              <a:t> и т.д. </a:t>
            </a:r>
          </a:p>
          <a:p>
            <a:r>
              <a:rPr lang="ru-RU" dirty="0"/>
              <a:t>Реабилитация адресована на восстановление основных важнейших функций – питание, </a:t>
            </a:r>
            <a:r>
              <a:rPr lang="ru-RU" dirty="0" err="1"/>
              <a:t>речеобразование</a:t>
            </a:r>
            <a:r>
              <a:rPr lang="ru-RU" dirty="0"/>
              <a:t>, естественное дыхание.  При этом активно применяются все достижения пластической хирургии и материаловедения для изготовления индивидуальных протезов.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E2A7DC-7F6D-4887-B6A2-74C3FE373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7556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08817" y="1526471"/>
            <a:ext cx="69076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СПАСИБО ПАРТНЕРАМ 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ЗА ПОМОЩЬ И ПОДДЕРЖКУ! </a:t>
            </a:r>
          </a:p>
        </p:txBody>
      </p:sp>
      <p:sp>
        <p:nvSpPr>
          <p:cNvPr id="4" name="Trapezoid 3"/>
          <p:cNvSpPr/>
          <p:nvPr/>
        </p:nvSpPr>
        <p:spPr>
          <a:xfrm>
            <a:off x="-3449" y="0"/>
            <a:ext cx="5475727" cy="685800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67" y="345352"/>
            <a:ext cx="4361355" cy="30836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54822" y="4261074"/>
            <a:ext cx="7077005" cy="3251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Институт кластерной онкологии </a:t>
            </a:r>
            <a:r>
              <a:rPr lang="ru-RU" sz="2133" dirty="0" err="1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им.Л.Л.Левшина</a:t>
            </a:r>
            <a:endParaRPr lang="en-US" sz="2133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algn="ctr"/>
            <a:r>
              <a:rPr lang="ru-RU" sz="2133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Кафедра онкологии, пластической и реконструктивной хирургии и радиологии</a:t>
            </a:r>
            <a:endParaRPr lang="en-US" sz="2133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algn="ctr"/>
            <a:endParaRPr lang="en-US" sz="2400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algn="ctr"/>
            <a:r>
              <a:rPr lang="ru-RU" sz="2133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Москва, Большая Пироговская ул. </a:t>
            </a:r>
            <a:r>
              <a:rPr lang="en-US" sz="2133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6</a:t>
            </a:r>
            <a:r>
              <a:rPr lang="ru-RU" sz="2133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/1</a:t>
            </a:r>
          </a:p>
          <a:p>
            <a:pPr algn="ctr"/>
            <a:endParaRPr lang="ru-RU" sz="2400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E-mail:  </a:t>
            </a:r>
            <a:r>
              <a:rPr lang="en-US" sz="2133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2487784@mail.ru</a:t>
            </a:r>
            <a:endParaRPr lang="ru-RU" sz="2133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  <a:p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110"/>
    </mc:Choice>
    <mc:Fallback xmlns="">
      <p:transition advTm="211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2" name="Picture 6" descr="запутался человек постоянно линии рисунок вектор иллюстрация, личный  клипарт, Головная боль, рисунок PNG и вектор пнг для бесплатной загрузки">
            <a:extLst>
              <a:ext uri="{FF2B5EF4-FFF2-40B4-BE49-F238E27FC236}">
                <a16:creationId xmlns:a16="http://schemas.microsoft.com/office/drawing/2014/main" id="{2F9F7AD6-0760-2D47-932C-AB5C0730E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372" r="251" b="18628"/>
          <a:stretch/>
        </p:blipFill>
        <p:spPr bwMode="auto">
          <a:xfrm>
            <a:off x="331295" y="4518446"/>
            <a:ext cx="3800440" cy="217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1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u="sng" dirty="0">
                <a:solidFill>
                  <a:srgbClr val="1F325E"/>
                </a:solidFill>
                <a:latin typeface="+mj-lt"/>
              </a:rPr>
              <a:t>СТАТИСТИКА</a:t>
            </a:r>
            <a:r>
              <a:rPr lang="ru-RU" sz="2667" dirty="0">
                <a:solidFill>
                  <a:srgbClr val="1F325E"/>
                </a:solidFill>
                <a:latin typeface="+mj-lt"/>
              </a:rPr>
              <a:t> </a:t>
            </a:r>
            <a:endParaRPr lang="en-US" sz="2667" dirty="0">
              <a:solidFill>
                <a:srgbClr val="1F325E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2" y="76733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5" y="167868"/>
            <a:ext cx="10175069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67" b="1" u="sng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03CF65-B866-D34B-83E2-70E64B2FE692}"/>
              </a:ext>
            </a:extLst>
          </p:cNvPr>
          <p:cNvSpPr/>
          <p:nvPr/>
        </p:nvSpPr>
        <p:spPr>
          <a:xfrm>
            <a:off x="232756" y="1239599"/>
            <a:ext cx="10446533" cy="3024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altLang="ru-RU" sz="1867" dirty="0">
                <a:solidFill>
                  <a:srgbClr val="1F325E"/>
                </a:solidFill>
              </a:rPr>
              <a:t>В структуре заболеваемости злокачественными новообразованиями населения России рак органов головы и шеи занимает 5-е место.</a:t>
            </a:r>
          </a:p>
          <a:p>
            <a:pPr marL="380990" indent="-380990">
              <a:lnSpc>
                <a:spcPct val="80000"/>
              </a:lnSpc>
              <a:spcBef>
                <a:spcPts val="800"/>
              </a:spcBef>
              <a:buSzPct val="85000"/>
              <a:buFont typeface="Arial" panose="020B0604020202020204" pitchFamily="34" charset="0"/>
              <a:buChar char="•"/>
            </a:pPr>
            <a:r>
              <a:rPr lang="ru-RU" sz="1867" dirty="0">
                <a:solidFill>
                  <a:srgbClr val="1F325E"/>
                </a:solidFill>
              </a:rPr>
              <a:t>Несмотря на рост диагностических возможностей, оснащенности медицинских учреждений высокоэффективным диагностическим оборудованием, развитие новых диагностических методик, доля активно выявленных больных и доля больных, заболевание у которых выявлено на ранней стадии опухолевого процесса, остаются достаточно низкими. </a:t>
            </a:r>
            <a:endParaRPr lang="ru-RU" altLang="ru-RU" sz="1867" dirty="0">
              <a:solidFill>
                <a:srgbClr val="1F325E"/>
              </a:solidFill>
              <a:cs typeface="Arial" pitchFamily="34" charset="0"/>
            </a:endParaRPr>
          </a:p>
          <a:p>
            <a:pPr marL="380990" indent="-380990">
              <a:lnSpc>
                <a:spcPct val="80000"/>
              </a:lnSpc>
              <a:spcBef>
                <a:spcPts val="800"/>
              </a:spcBef>
              <a:buSzPct val="85000"/>
              <a:buFont typeface="Arial" panose="020B0604020202020204" pitchFamily="34" charset="0"/>
              <a:buChar char="•"/>
            </a:pPr>
            <a:r>
              <a:rPr lang="ru-RU" altLang="ru-RU" sz="1867" dirty="0">
                <a:solidFill>
                  <a:srgbClr val="1F325E"/>
                </a:solidFill>
                <a:cs typeface="Arial" pitchFamily="34" charset="0"/>
              </a:rPr>
              <a:t>Соотношение мужчин и женщин составляет - 3:1</a:t>
            </a:r>
          </a:p>
          <a:p>
            <a:pPr marL="380990" indent="-380990">
              <a:lnSpc>
                <a:spcPct val="80000"/>
              </a:lnSpc>
              <a:spcBef>
                <a:spcPts val="800"/>
              </a:spcBef>
              <a:buSzPct val="85000"/>
              <a:buFont typeface="Arial" panose="020B0604020202020204" pitchFamily="34" charset="0"/>
              <a:buChar char="•"/>
            </a:pPr>
            <a:r>
              <a:rPr lang="ru-RU" altLang="ru-RU" sz="1867" dirty="0">
                <a:solidFill>
                  <a:srgbClr val="1F325E"/>
                </a:solidFill>
                <a:cs typeface="Arial" pitchFamily="34" charset="0"/>
              </a:rPr>
              <a:t>Очень высока социальная значимость данной локализации,</a:t>
            </a:r>
          </a:p>
          <a:p>
            <a:pPr>
              <a:lnSpc>
                <a:spcPct val="80000"/>
              </a:lnSpc>
              <a:spcBef>
                <a:spcPts val="800"/>
              </a:spcBef>
              <a:buSzPct val="85000"/>
            </a:pPr>
            <a:r>
              <a:rPr lang="ru-RU" altLang="ru-RU" sz="1867" dirty="0">
                <a:solidFill>
                  <a:srgbClr val="1F325E"/>
                </a:solidFill>
                <a:cs typeface="Arial" pitchFamily="34" charset="0"/>
              </a:rPr>
              <a:t> т.к. всё чаще поражает трудоспособное население  (40-60 лет). </a:t>
            </a:r>
          </a:p>
          <a:p>
            <a:pPr marL="380990" indent="-380990">
              <a:lnSpc>
                <a:spcPct val="80000"/>
              </a:lnSpc>
              <a:spcBef>
                <a:spcPts val="800"/>
              </a:spcBef>
              <a:buSzPct val="85000"/>
              <a:buFont typeface="Arial" panose="020B0604020202020204" pitchFamily="34" charset="0"/>
              <a:buChar char="•"/>
            </a:pPr>
            <a:r>
              <a:rPr lang="ru-RU" altLang="ru-RU" sz="1867" dirty="0">
                <a:solidFill>
                  <a:srgbClr val="1F325E"/>
                </a:solidFill>
                <a:cs typeface="Arial" pitchFamily="34" charset="0"/>
              </a:rPr>
              <a:t>Последние 10 лет наблюдается отрицательная динамика (28-35 лет).</a:t>
            </a:r>
            <a:endParaRPr lang="ru-RU" altLang="ru-RU" sz="1867" dirty="0">
              <a:solidFill>
                <a:srgbClr val="1F325E"/>
              </a:solidFill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9CC0132-4D34-F843-93A3-594D83AAFD3C}"/>
              </a:ext>
            </a:extLst>
          </p:cNvPr>
          <p:cNvGraphicFramePr/>
          <p:nvPr/>
        </p:nvGraphicFramePr>
        <p:xfrm>
          <a:off x="7495823" y="3968044"/>
          <a:ext cx="4987635" cy="2811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4888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азвание 1">
            <a:extLst>
              <a:ext uri="{FF2B5EF4-FFF2-40B4-BE49-F238E27FC236}">
                <a16:creationId xmlns:a16="http://schemas.microsoft.com/office/drawing/2014/main" id="{067F0E79-B614-426D-95B0-464D7EFE3F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sz="1200"/>
              <a:t>-</a:t>
            </a:r>
          </a:p>
        </p:txBody>
      </p:sp>
      <p:sp>
        <p:nvSpPr>
          <p:cNvPr id="16386" name="Текст 2">
            <a:extLst>
              <a:ext uri="{FF2B5EF4-FFF2-40B4-BE49-F238E27FC236}">
                <a16:creationId xmlns:a16="http://schemas.microsoft.com/office/drawing/2014/main" id="{A193D6A9-F8C8-4582-8433-F34EA7366EA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517900" y="304800"/>
            <a:ext cx="8674100" cy="8382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/>
              <a:t> </a:t>
            </a:r>
          </a:p>
        </p:txBody>
      </p:sp>
      <p:sp>
        <p:nvSpPr>
          <p:cNvPr id="16387" name="TextBox 4">
            <a:extLst>
              <a:ext uri="{FF2B5EF4-FFF2-40B4-BE49-F238E27FC236}">
                <a16:creationId xmlns:a16="http://schemas.microsoft.com/office/drawing/2014/main" id="{E2780B9E-7800-43D9-B501-2BA7ED1EA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4700" y="104775"/>
            <a:ext cx="81534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ЗАБОЛЕВАЕМОСТЬ РАКОМ ПОЛОСТИ РТА</a:t>
            </a:r>
          </a:p>
          <a:p>
            <a:pPr algn="ctr" eaLnBrk="1" hangingPunct="1"/>
            <a:r>
              <a:rPr lang="ru-RU" altLang="ru-RU" b="1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6388" name="TextBox 4">
            <a:extLst>
              <a:ext uri="{FF2B5EF4-FFF2-40B4-BE49-F238E27FC236}">
                <a16:creationId xmlns:a16="http://schemas.microsoft.com/office/drawing/2014/main" id="{717ABE10-D216-4AD0-9064-472D3B62A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6183314"/>
            <a:ext cx="762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/>
              <a:t>С</a:t>
            </a:r>
            <a:r>
              <a:rPr lang="en-US" altLang="ru-RU"/>
              <a:t>ancer today, 2020, https://gco.iarc.fr/today/fact-sheets-cancers</a:t>
            </a:r>
            <a:endParaRPr lang="ru-RU" altLang="ru-RU"/>
          </a:p>
        </p:txBody>
      </p:sp>
      <p:pic>
        <p:nvPicPr>
          <p:cNvPr id="16389" name="Рисунок 2">
            <a:extLst>
              <a:ext uri="{FF2B5EF4-FFF2-40B4-BE49-F238E27FC236}">
                <a16:creationId xmlns:a16="http://schemas.microsoft.com/office/drawing/2014/main" id="{2F023CF1-7078-4E37-80E3-643A3AB73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889000"/>
            <a:ext cx="7315200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02AA9855-E88D-4DF8-B1DB-34AF2062D8E7}"/>
                  </a:ext>
                </a:extLst>
              </p14:cNvPr>
              <p14:cNvContentPartPr/>
              <p14:nvPr/>
            </p14:nvContentPartPr>
            <p14:xfrm>
              <a:off x="3574572" y="3417723"/>
              <a:ext cx="1024200" cy="17820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02AA9855-E88D-4DF8-B1DB-34AF2062D8E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65572" y="3408723"/>
                <a:ext cx="1041840" cy="19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81B1A151-3160-4953-80EC-E1FCE3499C39}"/>
                  </a:ext>
                </a:extLst>
              </p14:cNvPr>
              <p14:cNvContentPartPr/>
              <p14:nvPr/>
            </p14:nvContentPartPr>
            <p14:xfrm>
              <a:off x="5350812" y="3548043"/>
              <a:ext cx="443520" cy="540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81B1A151-3160-4953-80EC-E1FCE3499C3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41812" y="3539605"/>
                <a:ext cx="461160" cy="21938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249033-E24E-489F-AC31-DC6FEB0388D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азвание 1">
            <a:extLst>
              <a:ext uri="{FF2B5EF4-FFF2-40B4-BE49-F238E27FC236}">
                <a16:creationId xmlns:a16="http://schemas.microsoft.com/office/drawing/2014/main" id="{40744314-978F-459D-B025-B7A8450A70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sz="1200"/>
              <a:t>-</a:t>
            </a:r>
          </a:p>
        </p:txBody>
      </p:sp>
      <p:sp>
        <p:nvSpPr>
          <p:cNvPr id="18434" name="Текст 2">
            <a:extLst>
              <a:ext uri="{FF2B5EF4-FFF2-40B4-BE49-F238E27FC236}">
                <a16:creationId xmlns:a16="http://schemas.microsoft.com/office/drawing/2014/main" id="{61E778B8-C18A-4E60-8139-5B0F8F1666B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517900" y="304800"/>
            <a:ext cx="8674100" cy="8382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ru-RU"/>
              <a:t> </a:t>
            </a:r>
          </a:p>
        </p:txBody>
      </p:sp>
      <p:sp>
        <p:nvSpPr>
          <p:cNvPr id="18435" name="TextBox 4">
            <a:extLst>
              <a:ext uri="{FF2B5EF4-FFF2-40B4-BE49-F238E27FC236}">
                <a16:creationId xmlns:a16="http://schemas.microsoft.com/office/drawing/2014/main" id="{F034A977-89B4-4ED0-869F-D0E778D3A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9" y="381000"/>
            <a:ext cx="82264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ЛЕТАЛЬНОСТЬ </a:t>
            </a:r>
          </a:p>
          <a:p>
            <a:pPr algn="ctr" eaLnBrk="1" hangingPunct="1"/>
            <a:r>
              <a:rPr lang="ru-RU" altLang="ru-RU" b="1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8436" name="TextBox 4">
            <a:extLst>
              <a:ext uri="{FF2B5EF4-FFF2-40B4-BE49-F238E27FC236}">
                <a16:creationId xmlns:a16="http://schemas.microsoft.com/office/drawing/2014/main" id="{A11CEBB1-6E77-4911-A009-EFE52B645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6183314"/>
            <a:ext cx="7620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1400"/>
              <a:t>С</a:t>
            </a:r>
            <a:r>
              <a:rPr lang="en-US" altLang="ru-RU" sz="1400"/>
              <a:t>ancer today, 2020, https://gco.iarc.fr/today/fact-sheets-cancers</a:t>
            </a:r>
            <a:endParaRPr lang="ru-RU" altLang="ru-RU" sz="1400"/>
          </a:p>
        </p:txBody>
      </p:sp>
      <p:pic>
        <p:nvPicPr>
          <p:cNvPr id="18437" name="Рисунок 2">
            <a:extLst>
              <a:ext uri="{FF2B5EF4-FFF2-40B4-BE49-F238E27FC236}">
                <a16:creationId xmlns:a16="http://schemas.microsoft.com/office/drawing/2014/main" id="{5C8883E3-F0DF-42E5-AA2E-934F671C0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895350"/>
            <a:ext cx="70358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8" name="Группа 5">
            <a:extLst>
              <a:ext uri="{FF2B5EF4-FFF2-40B4-BE49-F238E27FC236}">
                <a16:creationId xmlns:a16="http://schemas.microsoft.com/office/drawing/2014/main" id="{9F1CA7A6-065C-44CA-AEED-B716FA3D0580}"/>
              </a:ext>
            </a:extLst>
          </p:cNvPr>
          <p:cNvGrpSpPr>
            <a:grpSpLocks/>
          </p:cNvGrpSpPr>
          <p:nvPr/>
        </p:nvGrpSpPr>
        <p:grpSpPr bwMode="auto">
          <a:xfrm>
            <a:off x="3597275" y="3427413"/>
            <a:ext cx="2001838" cy="171450"/>
            <a:chOff x="2072532" y="3427443"/>
            <a:chExt cx="2003040" cy="17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Рукописный ввод 3">
                  <a:extLst>
                    <a:ext uri="{FF2B5EF4-FFF2-40B4-BE49-F238E27FC236}">
                      <a16:creationId xmlns:a16="http://schemas.microsoft.com/office/drawing/2014/main" id="{ED06953A-85E4-486E-8680-1CBD858EFFC2}"/>
                    </a:ext>
                  </a:extLst>
                </p14:cNvPr>
                <p14:cNvContentPartPr/>
                <p14:nvPr/>
              </p14:nvContentPartPr>
              <p14:xfrm>
                <a:off x="2072532" y="3427443"/>
                <a:ext cx="889200" cy="163800"/>
              </p14:xfrm>
            </p:contentPart>
          </mc:Choice>
          <mc:Fallback xmlns="">
            <p:pic>
              <p:nvPicPr>
                <p:cNvPr id="4" name="Рукописный ввод 3">
                  <a:extLst>
                    <a:ext uri="{FF2B5EF4-FFF2-40B4-BE49-F238E27FC236}">
                      <a16:creationId xmlns:a16="http://schemas.microsoft.com/office/drawing/2014/main" id="{ED06953A-85E4-486E-8680-1CBD858EFFC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063536" y="3418443"/>
                  <a:ext cx="906833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Рукописный ввод 4">
                  <a:extLst>
                    <a:ext uri="{FF2B5EF4-FFF2-40B4-BE49-F238E27FC236}">
                      <a16:creationId xmlns:a16="http://schemas.microsoft.com/office/drawing/2014/main" id="{CEA49B03-B92B-46FB-950A-E448BC86421E}"/>
                    </a:ext>
                  </a:extLst>
                </p14:cNvPr>
                <p14:cNvContentPartPr/>
                <p14:nvPr/>
              </p14:nvContentPartPr>
              <p14:xfrm>
                <a:off x="3564012" y="3582603"/>
                <a:ext cx="511560" cy="16560"/>
              </p14:xfrm>
            </p:contentPart>
          </mc:Choice>
          <mc:Fallback xmlns="">
            <p:pic>
              <p:nvPicPr>
                <p:cNvPr id="5" name="Рукописный ввод 4">
                  <a:extLst>
                    <a:ext uri="{FF2B5EF4-FFF2-40B4-BE49-F238E27FC236}">
                      <a16:creationId xmlns:a16="http://schemas.microsoft.com/office/drawing/2014/main" id="{CEA49B03-B92B-46FB-950A-E448BC86421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55012" y="3573603"/>
                  <a:ext cx="529200" cy="342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C86BDA-423E-49E2-B763-993DB4E8C5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1824" y="2364070"/>
            <a:ext cx="7290177" cy="702009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2667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РАННЯЯ ДИАГНОСТИКА РАКА ГОРТАНИ: КОНТАКТНАЯ И </a:t>
            </a:r>
            <a:br>
              <a:rPr lang="ru-RU" sz="2667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ru-RU" sz="2667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УЗКОСПЕКТРАЛЬНАЯ ЭНДОСКОПИЯ</a:t>
            </a:r>
            <a:endParaRPr lang="en-US" sz="2667" b="1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5952" y="4121651"/>
            <a:ext cx="8136048" cy="1655764"/>
          </a:xfrm>
        </p:spPr>
        <p:txBody>
          <a:bodyPr>
            <a:noAutofit/>
          </a:bodyPr>
          <a:lstStyle/>
          <a:p>
            <a:pPr algn="l"/>
            <a:r>
              <a:rPr lang="ru-RU" sz="2133" b="1" i="1" u="sng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Чучуева</a:t>
            </a:r>
            <a:r>
              <a:rPr lang="ru-RU" sz="2133" b="1" i="1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Н.Д</a:t>
            </a:r>
            <a:r>
              <a:rPr lang="ru-RU" sz="2133" b="1" i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., Решетов И.В., </a:t>
            </a:r>
            <a:r>
              <a:rPr lang="ru-RU" sz="2133" b="1" i="1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Свистушкин</a:t>
            </a:r>
            <a:r>
              <a:rPr lang="ru-RU" sz="2133" b="1" i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В.М., </a:t>
            </a:r>
            <a:r>
              <a:rPr lang="ru-RU" sz="2133" b="1" i="1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Пужеду</a:t>
            </a:r>
            <a:r>
              <a:rPr lang="ru-RU" sz="2133" b="1" i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Р.</a:t>
            </a:r>
            <a:endParaRPr lang="is-IS" sz="2133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endParaRPr lang="ru-RU" sz="2133" b="1" i="1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ru-RU" sz="2133" i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ФГБОУ ВО Первый МГМУ им. И.М. Сеченова Минздрава России (</a:t>
            </a:r>
            <a:r>
              <a:rPr lang="ru-RU" sz="2133" i="1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Сеченовский</a:t>
            </a:r>
            <a:r>
              <a:rPr lang="ru-RU" sz="2133" i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Университет)</a:t>
            </a:r>
          </a:p>
          <a:p>
            <a:pPr algn="l"/>
            <a:r>
              <a:rPr lang="ru-RU" sz="2133" i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Кафедра оториноларингологии Университета города Кальяри</a:t>
            </a:r>
            <a:endParaRPr lang="is-IS" sz="2133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ru-RU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20</a:t>
            </a:r>
            <a:r>
              <a:rPr lang="is-IS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июня</a:t>
            </a:r>
            <a:r>
              <a:rPr lang="is-IS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201</a:t>
            </a:r>
            <a:r>
              <a:rPr lang="en-US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9</a:t>
            </a:r>
            <a:r>
              <a:rPr lang="is-IS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ru-RU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Санкт-Петербург</a:t>
            </a:r>
            <a:endParaRPr lang="is-IS" sz="2133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endParaRPr lang="en-US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-3449" y="0"/>
            <a:ext cx="5475727" cy="685800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08" y="278743"/>
            <a:ext cx="4361355" cy="308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470"/>
    </mc:Choice>
    <mc:Fallback xmlns="">
      <p:transition advTm="347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B921C-5924-490E-AD66-777A41AEF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2103437"/>
            <a:ext cx="10515600" cy="1325563"/>
          </a:xfrm>
        </p:spPr>
        <p:txBody>
          <a:bodyPr/>
          <a:lstStyle/>
          <a:p>
            <a:r>
              <a:rPr lang="ru-RU" dirty="0"/>
              <a:t>Скрининг рака головы и шеи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2BA5F2-DC46-468D-8B30-BBC7E6B209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57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apezoid 3">
            <a:extLst>
              <a:ext uri="{FF2B5EF4-FFF2-40B4-BE49-F238E27FC236}">
                <a16:creationId xmlns:a16="http://schemas.microsoft.com/office/drawing/2014/main" id="{01FDAEDC-0ACF-450C-9C2E-E060DBEFF7D1}"/>
              </a:ext>
            </a:extLst>
          </p:cNvPr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1B2E535-7195-4823-9F30-3EE31577DBF4}"/>
              </a:ext>
            </a:extLst>
          </p:cNvPr>
          <p:cNvSpPr txBox="1">
            <a:spLocks/>
          </p:cNvSpPr>
          <p:nvPr/>
        </p:nvSpPr>
        <p:spPr>
          <a:xfrm>
            <a:off x="321138" y="167868"/>
            <a:ext cx="9124917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Современные тенденции ранней диагностики</a:t>
            </a:r>
            <a:endParaRPr lang="en-US" sz="2667" u="sng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rapezoid 3">
            <a:extLst>
              <a:ext uri="{FF2B5EF4-FFF2-40B4-BE49-F238E27FC236}">
                <a16:creationId xmlns:a16="http://schemas.microsoft.com/office/drawing/2014/main" id="{4B9D62D3-7E00-4696-8426-CA580315B948}"/>
              </a:ext>
            </a:extLst>
          </p:cNvPr>
          <p:cNvSpPr/>
          <p:nvPr/>
        </p:nvSpPr>
        <p:spPr>
          <a:xfrm>
            <a:off x="-10359" y="1128890"/>
            <a:ext cx="4978064" cy="5729105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 b="1" dirty="0"/>
          </a:p>
        </p:txBody>
      </p:sp>
      <p:sp>
        <p:nvSpPr>
          <p:cNvPr id="9" name="Trapezoid 3">
            <a:extLst>
              <a:ext uri="{FF2B5EF4-FFF2-40B4-BE49-F238E27FC236}">
                <a16:creationId xmlns:a16="http://schemas.microsoft.com/office/drawing/2014/main" id="{D3F8D718-83EC-4FF4-806C-DD244DDB73EF}"/>
              </a:ext>
            </a:extLst>
          </p:cNvPr>
          <p:cNvSpPr/>
          <p:nvPr/>
        </p:nvSpPr>
        <p:spPr>
          <a:xfrm rot="10800000">
            <a:off x="7454541" y="1128889"/>
            <a:ext cx="4737460" cy="5729107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467AC6B-BF26-4766-84D2-6E39ACDD5177}"/>
              </a:ext>
            </a:extLst>
          </p:cNvPr>
          <p:cNvSpPr/>
          <p:nvPr/>
        </p:nvSpPr>
        <p:spPr>
          <a:xfrm>
            <a:off x="1288871" y="1526746"/>
            <a:ext cx="1625600" cy="5821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33" dirty="0">
                <a:solidFill>
                  <a:schemeClr val="accent1">
                    <a:lumMod val="75000"/>
                  </a:schemeClr>
                </a:solidFill>
              </a:rPr>
              <a:t>ТКАНЬ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A71F79B-2A50-4E8A-AB8B-505558CF3FD5}"/>
              </a:ext>
            </a:extLst>
          </p:cNvPr>
          <p:cNvSpPr/>
          <p:nvPr/>
        </p:nvSpPr>
        <p:spPr>
          <a:xfrm>
            <a:off x="10037713" y="1526746"/>
            <a:ext cx="1625600" cy="5821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33" dirty="0">
                <a:solidFill>
                  <a:schemeClr val="accent1">
                    <a:lumMod val="75000"/>
                  </a:schemeClr>
                </a:solidFill>
              </a:rPr>
              <a:t>КРОВЬ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D51414F-9F67-4A97-9698-6B308B27A4B0}"/>
              </a:ext>
            </a:extLst>
          </p:cNvPr>
          <p:cNvSpPr/>
          <p:nvPr/>
        </p:nvSpPr>
        <p:spPr>
          <a:xfrm>
            <a:off x="4967706" y="1533948"/>
            <a:ext cx="3778421" cy="5749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33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БИОЖИДКОСТИ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43A08D-FB91-4C3C-BEEE-0902549BAAA3}"/>
              </a:ext>
            </a:extLst>
          </p:cNvPr>
          <p:cNvSpPr/>
          <p:nvPr/>
        </p:nvSpPr>
        <p:spPr>
          <a:xfrm>
            <a:off x="1" y="2758352"/>
            <a:ext cx="3909335" cy="2339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Гистология</a:t>
            </a:r>
            <a:endParaRPr lang="en-US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Цитология</a:t>
            </a:r>
            <a:endParaRPr lang="en-US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Световые технологии</a:t>
            </a:r>
            <a:endParaRPr lang="en-US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Ультразвук</a:t>
            </a:r>
            <a:endParaRPr lang="en-US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Хемилюминесценция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/>
              <a:t>Спектроскопия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53FC62-39AC-41F5-BA7D-903982BA7779}"/>
              </a:ext>
            </a:extLst>
          </p:cNvPr>
          <p:cNvSpPr txBox="1"/>
          <p:nvPr/>
        </p:nvSpPr>
        <p:spPr>
          <a:xfrm>
            <a:off x="4659467" y="2758352"/>
            <a:ext cx="34526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Омикс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» технологии: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Метаболомикс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Протеомикс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Геномикс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Микробиом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DB5754-E04E-4A0F-A57A-B8EAD9D5A9EA}"/>
              </a:ext>
            </a:extLst>
          </p:cNvPr>
          <p:cNvSpPr txBox="1"/>
          <p:nvPr/>
        </p:nvSpPr>
        <p:spPr>
          <a:xfrm>
            <a:off x="9185507" y="2997150"/>
            <a:ext cx="2664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«</a:t>
            </a:r>
            <a:r>
              <a:rPr lang="ru-RU" sz="2400" dirty="0" err="1">
                <a:solidFill>
                  <a:schemeClr val="bg1"/>
                </a:solidFill>
              </a:rPr>
              <a:t>Омикс</a:t>
            </a:r>
            <a:r>
              <a:rPr lang="ru-RU" sz="2400" dirty="0">
                <a:solidFill>
                  <a:schemeClr val="bg1"/>
                </a:solidFill>
              </a:rPr>
              <a:t>» технологии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08C09C1-EDE6-0142-9568-928487EB7C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778694" y="76735"/>
            <a:ext cx="1457925" cy="980475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:a16="http://schemas.microsoft.com/office/drawing/2014/main" id="{A94E561B-E53C-CB4C-860D-EAEF7561864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16379" y="75492"/>
            <a:ext cx="862315" cy="94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6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009A98-8E18-534C-A765-AD0D330D0A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"/>
          <a:stretch/>
        </p:blipFill>
        <p:spPr>
          <a:xfrm>
            <a:off x="731966" y="997285"/>
            <a:ext cx="8801305" cy="5782803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3E1545B-A4AC-AC4B-A887-837B5F4F189A}"/>
              </a:ext>
            </a:extLst>
          </p:cNvPr>
          <p:cNvGrpSpPr/>
          <p:nvPr/>
        </p:nvGrpSpPr>
        <p:grpSpPr>
          <a:xfrm>
            <a:off x="4" y="-4970"/>
            <a:ext cx="9944097" cy="1133860"/>
            <a:chOff x="2" y="-3728"/>
            <a:chExt cx="7458073" cy="850395"/>
          </a:xfrm>
        </p:grpSpPr>
        <p:sp>
          <p:nvSpPr>
            <p:cNvPr id="6" name="Trapezoid 3">
              <a:extLst>
                <a:ext uri="{FF2B5EF4-FFF2-40B4-BE49-F238E27FC236}">
                  <a16:creationId xmlns:a16="http://schemas.microsoft.com/office/drawing/2014/main" id="{C36CDB42-F6F0-8643-937E-68D826CE21BE}"/>
                </a:ext>
              </a:extLst>
            </p:cNvPr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7" name="Subtitle 2">
              <a:extLst>
                <a:ext uri="{FF2B5EF4-FFF2-40B4-BE49-F238E27FC236}">
                  <a16:creationId xmlns:a16="http://schemas.microsoft.com/office/drawing/2014/main" id="{23954D3A-032C-944C-9828-36AF8C975FFE}"/>
                </a:ext>
              </a:extLst>
            </p:cNvPr>
            <p:cNvSpPr txBox="1">
              <a:spLocks/>
            </p:cNvSpPr>
            <p:nvPr/>
          </p:nvSpPr>
          <p:spPr>
            <a:xfrm>
              <a:off x="240853" y="125901"/>
              <a:ext cx="7217222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u="sng" dirty="0" err="1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Метаболомный</a:t>
              </a:r>
              <a:r>
                <a:rPr lang="ru-RU" sz="2667" u="sng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 анализ рака головы и шеи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262F1B-CAA1-AE4C-839C-7017647867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778694" y="76735"/>
            <a:ext cx="1457925" cy="980475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:a16="http://schemas.microsoft.com/office/drawing/2014/main" id="{FD229D64-5337-204F-B049-B47B9B50B87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16379" y="75492"/>
            <a:ext cx="862315" cy="94450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132692C-1D95-FA4E-A1F0-6A46AD29D857}"/>
              </a:ext>
            </a:extLst>
          </p:cNvPr>
          <p:cNvSpPr/>
          <p:nvPr/>
        </p:nvSpPr>
        <p:spPr>
          <a:xfrm>
            <a:off x="7679195" y="6516623"/>
            <a:ext cx="4474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400" dirty="0">
                <a:latin typeface="Helvetica" pitchFamily="2" charset="0"/>
              </a:rPr>
              <a:t> PROSPERO registration number: CRD42020169254</a:t>
            </a:r>
            <a:endParaRPr lang="ru-RU" sz="14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11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248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734075" y="185588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4" y="167868"/>
            <a:ext cx="10623956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133" dirty="0">
                <a:solidFill>
                  <a:srgbClr val="043377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СЕЧЕНОВСКИЙ УНИВЕРСИТЕТ – ОСНОВОПОЛОЖНИК КЛИНИЧЕСКОЙ ОНКОЛОГИИ В РОССИИ И ЕВРОПЕ – ВОССТАНОВЛЕНИЕ ПРИОРИТЕТОВ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A35816E-277B-4796-8FE6-6CA5DA900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3" t="25657" r="40986" b="29612"/>
          <a:stretch/>
        </p:blipFill>
        <p:spPr bwMode="auto">
          <a:xfrm>
            <a:off x="1141337" y="4030942"/>
            <a:ext cx="2153984" cy="280811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BB3F3EE-F2B9-4645-B14D-4029AE3C5E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22699" r="23525" b="18001"/>
          <a:stretch/>
        </p:blipFill>
        <p:spPr bwMode="auto">
          <a:xfrm>
            <a:off x="4911960" y="4210270"/>
            <a:ext cx="4794997" cy="26287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文本框 1">
            <a:extLst>
              <a:ext uri="{FF2B5EF4-FFF2-40B4-BE49-F238E27FC236}">
                <a16:creationId xmlns:a16="http://schemas.microsoft.com/office/drawing/2014/main" id="{A49A6933-604C-4F1A-8223-33A56577BE62}"/>
              </a:ext>
            </a:extLst>
          </p:cNvPr>
          <p:cNvSpPr txBox="1"/>
          <p:nvPr/>
        </p:nvSpPr>
        <p:spPr>
          <a:xfrm>
            <a:off x="165647" y="1183783"/>
            <a:ext cx="116384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zh-CN" sz="2400" dirty="0"/>
              <a:t>- </a:t>
            </a:r>
            <a:r>
              <a:rPr lang="ru-RU" altLang="zh-CN" sz="2400" b="1" dirty="0"/>
              <a:t>Раковый институт был основан в</a:t>
            </a:r>
            <a:r>
              <a:rPr lang="en-US" altLang="zh-CN" sz="2400" b="1" dirty="0"/>
              <a:t> 1898</a:t>
            </a:r>
            <a:r>
              <a:rPr lang="ru-RU" altLang="zh-CN" sz="2400" b="1" dirty="0"/>
              <a:t> г. и построен в 1903 г. на       </a:t>
            </a:r>
            <a:r>
              <a:rPr lang="ru-RU" altLang="zh-CN" sz="2400" b="1" dirty="0" err="1"/>
              <a:t>М.Пироговской</a:t>
            </a:r>
            <a:r>
              <a:rPr lang="ru-RU" altLang="zh-CN" sz="2400" b="1" dirty="0"/>
              <a:t> ул. 20</a:t>
            </a:r>
            <a:r>
              <a:rPr lang="en-US" altLang="zh-CN" sz="2400" b="1" dirty="0"/>
              <a:t>/</a:t>
            </a:r>
            <a:r>
              <a:rPr lang="ru-RU" altLang="zh-CN" sz="2400" b="1" dirty="0"/>
              <a:t>1  </a:t>
            </a:r>
          </a:p>
          <a:p>
            <a:pPr algn="just"/>
            <a:r>
              <a:rPr lang="en-US" altLang="zh-CN" sz="2400" b="1" dirty="0"/>
              <a:t>    </a:t>
            </a:r>
            <a:r>
              <a:rPr lang="ru-RU" altLang="zh-CN" sz="2400" b="1" dirty="0"/>
              <a:t>Инициатор и первый директор – проф. Лёвшин Лев Львович</a:t>
            </a:r>
          </a:p>
          <a:p>
            <a:pPr marL="380990" indent="-380990" algn="just">
              <a:buFontTx/>
              <a:buChar char="-"/>
            </a:pPr>
            <a:r>
              <a:rPr lang="en-US" sz="2400" b="1" dirty="0"/>
              <a:t>01</a:t>
            </a:r>
            <a:r>
              <a:rPr lang="ru-RU" sz="2400" b="1" dirty="0"/>
              <a:t> октября 2019 года (приказом Ректора №1020/р) организован Институт кластерной онкологии (ИКО). </a:t>
            </a:r>
            <a:endParaRPr lang="en-US" sz="2400" b="1" dirty="0"/>
          </a:p>
          <a:p>
            <a:pPr marL="380990" indent="-380990" algn="just">
              <a:buFontTx/>
              <a:buChar char="-"/>
            </a:pPr>
            <a:r>
              <a:rPr lang="ru-RU" altLang="zh-CN" sz="2400" b="1" dirty="0"/>
              <a:t>В мае 2020 г. приказом ректора, академика </a:t>
            </a:r>
            <a:r>
              <a:rPr lang="ru-RU" altLang="zh-CN" sz="2400" b="1" dirty="0" err="1"/>
              <a:t>П.В.Глыбочко</a:t>
            </a:r>
            <a:r>
              <a:rPr lang="ru-RU" altLang="zh-CN" sz="2400" b="1" dirty="0"/>
              <a:t> имя Лёвшина Л.Л. присвоено ИКО.  В 2023 г.- 120 лет открытия Первого онкологического учреждения в России и Европе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04742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ezoid 3">
            <a:extLst>
              <a:ext uri="{FF2B5EF4-FFF2-40B4-BE49-F238E27FC236}">
                <a16:creationId xmlns:a16="http://schemas.microsoft.com/office/drawing/2014/main" id="{06ECFFB7-49FB-4418-BFEB-DB1CF1372126}"/>
              </a:ext>
            </a:extLst>
          </p:cNvPr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987A3C8-2F16-4AA3-85A0-007E9DC42C4A}"/>
              </a:ext>
            </a:extLst>
          </p:cNvPr>
          <p:cNvSpPr txBox="1">
            <a:spLocks/>
          </p:cNvSpPr>
          <p:nvPr/>
        </p:nvSpPr>
        <p:spPr>
          <a:xfrm>
            <a:off x="321138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ВЫВОДЫ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39686-AC8E-4A61-A88A-0EFE507EB7BD}"/>
              </a:ext>
            </a:extLst>
          </p:cNvPr>
          <p:cNvSpPr txBox="1"/>
          <p:nvPr/>
        </p:nvSpPr>
        <p:spPr>
          <a:xfrm>
            <a:off x="7429201" y="1702897"/>
            <a:ext cx="2493375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 </a:t>
            </a:r>
            <a:r>
              <a:rPr lang="ru-RU" sz="2133" b="1" u="sng" dirty="0"/>
              <a:t>ГРУППА ИНТЕРЕСА</a:t>
            </a:r>
            <a:r>
              <a:rPr lang="en-US" sz="2133" dirty="0"/>
              <a:t> </a:t>
            </a:r>
            <a:endParaRPr lang="ru-RU" sz="213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302C84-C5D0-4562-AB25-F9AAC5159B56}"/>
              </a:ext>
            </a:extLst>
          </p:cNvPr>
          <p:cNvSpPr txBox="1"/>
          <p:nvPr/>
        </p:nvSpPr>
        <p:spPr>
          <a:xfrm>
            <a:off x="6929535" y="2784364"/>
            <a:ext cx="4062815" cy="17334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189" indent="-457189">
              <a:buAutoNum type="arabicPeriod"/>
            </a:pPr>
            <a:r>
              <a:rPr lang="ru-RU" sz="2133" dirty="0"/>
              <a:t>Классическая эндоскопия</a:t>
            </a:r>
          </a:p>
          <a:p>
            <a:pPr marL="457189" indent="-457189">
              <a:buAutoNum type="arabicPeriod"/>
            </a:pPr>
            <a:r>
              <a:rPr lang="ru-RU" sz="2133" dirty="0" err="1"/>
              <a:t>Узкоспектральная</a:t>
            </a:r>
            <a:r>
              <a:rPr lang="ru-RU" sz="2133" dirty="0"/>
              <a:t> эндоскопия</a:t>
            </a:r>
          </a:p>
          <a:p>
            <a:pPr marL="457189" indent="-457189">
              <a:buAutoNum type="arabicPeriod"/>
            </a:pPr>
            <a:r>
              <a:rPr lang="ru-RU" sz="2133" dirty="0"/>
              <a:t>Контактная эндоскопия</a:t>
            </a:r>
          </a:p>
          <a:p>
            <a:pPr marL="457189" indent="-457189">
              <a:buAutoNum type="arabicPeriod"/>
            </a:pPr>
            <a:r>
              <a:rPr lang="ru-RU" sz="2133" dirty="0"/>
              <a:t>Жидкостная цитология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4458924-7A98-4347-A247-8458EFA1E86D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8675889" y="2123461"/>
            <a:ext cx="285054" cy="6609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5C1A3E9-537A-4FD2-9CDA-A6A20CFC78CC}"/>
              </a:ext>
            </a:extLst>
          </p:cNvPr>
          <p:cNvSpPr txBox="1"/>
          <p:nvPr/>
        </p:nvSpPr>
        <p:spPr>
          <a:xfrm>
            <a:off x="7639642" y="5485313"/>
            <a:ext cx="2349233" cy="42056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133" dirty="0" err="1"/>
              <a:t>Таргетная</a:t>
            </a:r>
            <a:r>
              <a:rPr lang="ru-RU" sz="2133" dirty="0"/>
              <a:t> биопсия</a:t>
            </a:r>
            <a:endParaRPr lang="en-US" sz="2133" dirty="0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5B48070-0B11-4F37-B1E0-72DED4678B31}"/>
              </a:ext>
            </a:extLst>
          </p:cNvPr>
          <p:cNvCxnSpPr>
            <a:cxnSpLocks/>
            <a:stCxn id="7" idx="2"/>
            <a:endCxn id="14" idx="0"/>
          </p:cNvCxnSpPr>
          <p:nvPr/>
        </p:nvCxnSpPr>
        <p:spPr>
          <a:xfrm flipH="1">
            <a:off x="8814259" y="4517852"/>
            <a:ext cx="146684" cy="9674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E3D9C30-4C5A-8947-B8E3-0D6D4AD111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778694" y="76735"/>
            <a:ext cx="1457925" cy="980475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:a16="http://schemas.microsoft.com/office/drawing/2014/main" id="{BD2E8606-3B2A-AA47-B46B-B01E69AF7B1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916379" y="75492"/>
            <a:ext cx="862315" cy="94450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64FD0B-0613-9C41-97B0-4F57E9BE6D74}"/>
              </a:ext>
            </a:extLst>
          </p:cNvPr>
          <p:cNvSpPr txBox="1"/>
          <p:nvPr/>
        </p:nvSpPr>
        <p:spPr>
          <a:xfrm>
            <a:off x="993614" y="1682700"/>
            <a:ext cx="361926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 </a:t>
            </a:r>
            <a:r>
              <a:rPr lang="ru-RU" sz="2133" b="1" u="sng" dirty="0"/>
              <a:t>МНОГОФАКТОРНАЯ ПАНЕЛЬ</a:t>
            </a:r>
            <a:endParaRPr lang="ru-RU" sz="2133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61E30D-A02E-5E42-B379-5E8ED1EA771A}"/>
              </a:ext>
            </a:extLst>
          </p:cNvPr>
          <p:cNvSpPr txBox="1"/>
          <p:nvPr/>
        </p:nvSpPr>
        <p:spPr>
          <a:xfrm>
            <a:off x="1270529" y="2767008"/>
            <a:ext cx="3753588" cy="140525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189" indent="-457189">
              <a:buAutoNum type="arabicPeriod"/>
            </a:pPr>
            <a:r>
              <a:rPr lang="ru-RU" sz="2133" dirty="0"/>
              <a:t>Анамнестические данные</a:t>
            </a:r>
          </a:p>
          <a:p>
            <a:pPr marL="457189" indent="-457189">
              <a:buAutoNum type="arabicPeriod"/>
            </a:pPr>
            <a:r>
              <a:rPr lang="en-US" sz="2133" dirty="0"/>
              <a:t>HPV </a:t>
            </a:r>
            <a:r>
              <a:rPr lang="ru-RU" sz="2133" dirty="0"/>
              <a:t>+</a:t>
            </a:r>
          </a:p>
          <a:p>
            <a:pPr marL="457189" indent="-457189">
              <a:buAutoNum type="arabicPeriod"/>
            </a:pPr>
            <a:r>
              <a:rPr lang="ru-RU" sz="2133" dirty="0" err="1"/>
              <a:t>Метаболомный</a:t>
            </a:r>
            <a:r>
              <a:rPr lang="ru-RU" sz="2133" dirty="0"/>
              <a:t> анализ</a:t>
            </a:r>
          </a:p>
          <a:p>
            <a:pPr marL="457189" indent="-457189">
              <a:buAutoNum type="arabicPeriod"/>
            </a:pPr>
            <a:r>
              <a:rPr lang="ru-RU" sz="2133" dirty="0" err="1"/>
              <a:t>Микробиомный</a:t>
            </a:r>
            <a:r>
              <a:rPr lang="ru-RU" sz="2133" dirty="0"/>
              <a:t> анализ</a:t>
            </a:r>
            <a:endParaRPr lang="en-US" sz="2133" dirty="0"/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9C866BE-BBCB-6645-B8BE-1E6637AA795C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2803245" y="2103264"/>
            <a:ext cx="344078" cy="6637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378E4D3-98D4-3B4B-9672-8ACF18BB67A9}"/>
              </a:ext>
            </a:extLst>
          </p:cNvPr>
          <p:cNvSpPr txBox="1"/>
          <p:nvPr/>
        </p:nvSpPr>
        <p:spPr>
          <a:xfrm>
            <a:off x="1967384" y="5485313"/>
            <a:ext cx="2088007" cy="42056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133" dirty="0"/>
              <a:t>Группа интереса</a:t>
            </a:r>
            <a:endParaRPr lang="en-US" sz="2133" dirty="0"/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44BD0B7A-87C7-6945-96F4-7649018AC504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 flipH="1">
            <a:off x="3011388" y="4172264"/>
            <a:ext cx="135935" cy="13130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198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1F9B9ED0-EF90-49CB-BB0D-E0FFD8D4FFE9}"/>
              </a:ext>
            </a:extLst>
          </p:cNvPr>
          <p:cNvSpPr/>
          <p:nvPr/>
        </p:nvSpPr>
        <p:spPr>
          <a:xfrm>
            <a:off x="0" y="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6" name="Trapezoid 3">
            <a:extLst>
              <a:ext uri="{FF2B5EF4-FFF2-40B4-BE49-F238E27FC236}">
                <a16:creationId xmlns:a16="http://schemas.microsoft.com/office/drawing/2014/main" id="{DBA768B5-1974-408E-A444-153B02222CCE}"/>
              </a:ext>
            </a:extLst>
          </p:cNvPr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2D5E4C0-0884-4AAC-8E06-5396842DDCCF}"/>
              </a:ext>
            </a:extLst>
          </p:cNvPr>
          <p:cNvSpPr txBox="1">
            <a:spLocks/>
          </p:cNvSpPr>
          <p:nvPr/>
        </p:nvSpPr>
        <p:spPr>
          <a:xfrm>
            <a:off x="321137" y="167868"/>
            <a:ext cx="8106731" cy="637232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Организация системы ранней диагностики рака: под эгидой международных программ</a:t>
            </a:r>
            <a:r>
              <a: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ru-RU" sz="2667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4BD47488-21FA-4FCA-B82B-BB55755F75CB}"/>
              </a:ext>
            </a:extLst>
          </p:cNvPr>
          <p:cNvGrpSpPr/>
          <p:nvPr/>
        </p:nvGrpSpPr>
        <p:grpSpPr>
          <a:xfrm>
            <a:off x="3" y="1093309"/>
            <a:ext cx="9373083" cy="2130855"/>
            <a:chOff x="702447" y="2047530"/>
            <a:chExt cx="7029812" cy="1598141"/>
          </a:xfrm>
        </p:grpSpPr>
        <p:pic>
          <p:nvPicPr>
            <p:cNvPr id="4" name="Рисунок 3" descr="Make Sense Campaign — Яндекс.Браузер">
              <a:extLst>
                <a:ext uri="{FF2B5EF4-FFF2-40B4-BE49-F238E27FC236}">
                  <a16:creationId xmlns:a16="http://schemas.microsoft.com/office/drawing/2014/main" id="{EC5DB142-C560-4961-99A1-8D798B9316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07" t="15516" r="18856" b="50278"/>
            <a:stretch/>
          </p:blipFill>
          <p:spPr>
            <a:xfrm>
              <a:off x="702447" y="2047530"/>
              <a:ext cx="7029812" cy="159814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2556397-553F-49C3-9F84-ADCF1F4B2630}"/>
                </a:ext>
              </a:extLst>
            </p:cNvPr>
            <p:cNvSpPr txBox="1"/>
            <p:nvPr/>
          </p:nvSpPr>
          <p:spPr>
            <a:xfrm>
              <a:off x="1861207" y="3121738"/>
              <a:ext cx="4781309" cy="284742"/>
            </a:xfrm>
            <a:prstGeom prst="rect">
              <a:avLst/>
            </a:prstGeom>
            <a:noFill/>
            <a:ln w="38100">
              <a:solidFill>
                <a:schemeClr val="accent2">
                  <a:lumMod val="40000"/>
                  <a:lumOff val="6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67" b="1" dirty="0"/>
                <a:t>100.000 </a:t>
              </a:r>
              <a:r>
                <a:rPr lang="ru-RU" sz="1867" b="1" dirty="0"/>
                <a:t>пациентов были обследованы в России в 2018 году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52A1B725-4D11-4907-BA83-31E7644B5F19}"/>
              </a:ext>
            </a:extLst>
          </p:cNvPr>
          <p:cNvGrpSpPr/>
          <p:nvPr/>
        </p:nvGrpSpPr>
        <p:grpSpPr>
          <a:xfrm>
            <a:off x="1812323" y="3143848"/>
            <a:ext cx="10379677" cy="3714153"/>
            <a:chOff x="560173" y="2357885"/>
            <a:chExt cx="7784758" cy="2785615"/>
          </a:xfrm>
        </p:grpSpPr>
        <p:pic>
          <p:nvPicPr>
            <p:cNvPr id="12" name="Рисунок 11" descr="World H&amp;N Cancer Day - IFHNOS - International Federation of Head and Neck Oncologic Societies - Google Chrome">
              <a:extLst>
                <a:ext uri="{FF2B5EF4-FFF2-40B4-BE49-F238E27FC236}">
                  <a16:creationId xmlns:a16="http://schemas.microsoft.com/office/drawing/2014/main" id="{E3E24B93-0558-40F8-8EDC-FB88A548DB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847" t="39494" r="8017" b="26211"/>
            <a:stretch/>
          </p:blipFill>
          <p:spPr>
            <a:xfrm>
              <a:off x="560175" y="3471218"/>
              <a:ext cx="7784756" cy="1672282"/>
            </a:xfrm>
            <a:prstGeom prst="rect">
              <a:avLst/>
            </a:prstGeom>
          </p:spPr>
        </p:pic>
        <p:pic>
          <p:nvPicPr>
            <p:cNvPr id="14" name="Рисунок 13" descr="World H&amp;N Cancer Day - IFHNOS - International Federation of Head and Neck Oncologic Societies - Google Chrome">
              <a:extLst>
                <a:ext uri="{FF2B5EF4-FFF2-40B4-BE49-F238E27FC236}">
                  <a16:creationId xmlns:a16="http://schemas.microsoft.com/office/drawing/2014/main" id="{A242EBF7-2E96-4588-825B-74AD086F7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000" t="14622" r="10865" b="62629"/>
            <a:stretch/>
          </p:blipFill>
          <p:spPr>
            <a:xfrm>
              <a:off x="560173" y="2357885"/>
              <a:ext cx="7784757" cy="1109271"/>
            </a:xfrm>
            <a:prstGeom prst="rect">
              <a:avLst/>
            </a:prstGeom>
          </p:spPr>
        </p:pic>
      </p:grp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5FB5B0F-1EDE-4CED-B46E-792A22455632}"/>
              </a:ext>
            </a:extLst>
          </p:cNvPr>
          <p:cNvCxnSpPr>
            <a:cxnSpLocks/>
          </p:cNvCxnSpPr>
          <p:nvPr/>
        </p:nvCxnSpPr>
        <p:spPr>
          <a:xfrm>
            <a:off x="5211803" y="6341265"/>
            <a:ext cx="453081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5FEFDA-9FA3-446C-833E-8FD4DB7CA9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8371D13-0B96-458E-BAAE-6D0D922039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5081" t="27086" r="14475" b="32464"/>
          <a:stretch/>
        </p:blipFill>
        <p:spPr>
          <a:xfrm>
            <a:off x="165650" y="4861481"/>
            <a:ext cx="1735250" cy="1930336"/>
          </a:xfrm>
          <a:prstGeom prst="rect">
            <a:avLst/>
          </a:prstGeom>
        </p:spPr>
      </p:pic>
      <p:pic>
        <p:nvPicPr>
          <p:cNvPr id="17" name="Picture 2" descr="Q:\Merck Serono\ERBITUX\SCCHN\Projects\Working group meetings\Post-Meeting\Photos\IMG_0605.JPG">
            <a:extLst>
              <a:ext uri="{FF2B5EF4-FFF2-40B4-BE49-F238E27FC236}">
                <a16:creationId xmlns:a16="http://schemas.microsoft.com/office/drawing/2014/main" id="{BC1454BF-F0EF-4AA7-9816-9F31D0992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t="40373" r="8239" b="19254"/>
          <a:stretch/>
        </p:blipFill>
        <p:spPr bwMode="auto">
          <a:xfrm>
            <a:off x="6828761" y="1236632"/>
            <a:ext cx="5363236" cy="183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150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DDE45-971B-418A-A16D-7E5A4DBC1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437765"/>
            <a:ext cx="10515600" cy="1325563"/>
          </a:xfrm>
        </p:spPr>
        <p:txBody>
          <a:bodyPr/>
          <a:lstStyle/>
          <a:p>
            <a:r>
              <a:rPr lang="ru-RU" dirty="0"/>
              <a:t>Диагностика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3E61BE-9722-45F4-81E0-76F5B014E2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8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8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ОТСРОЧКА В ЛЕЧЕНИИ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3" y="865433"/>
            <a:ext cx="12192000" cy="5398851"/>
            <a:chOff x="-2930" y="792907"/>
            <a:chExt cx="9144000" cy="4049138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30" y="792907"/>
              <a:ext cx="9144000" cy="4049138"/>
            </a:xfrm>
            <a:prstGeom prst="rect">
              <a:avLst/>
            </a:prstGeom>
          </p:spPr>
        </p:pic>
        <p:pic>
          <p:nvPicPr>
            <p:cNvPr id="6" name="Рисунок 5" descr="Noun Project Search — Яндекс.Браузер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74" t="62857" r="65739" b="3431"/>
            <a:stretch/>
          </p:blipFill>
          <p:spPr>
            <a:xfrm>
              <a:off x="2082635" y="2154802"/>
              <a:ext cx="923278" cy="914401"/>
            </a:xfrm>
            <a:prstGeom prst="rect">
              <a:avLst/>
            </a:prstGeom>
          </p:spPr>
        </p:pic>
        <p:pic>
          <p:nvPicPr>
            <p:cNvPr id="8" name="Рисунок 7" descr="Noun Project Search — Яндекс.Браузер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7" t="55329" r="81043" b="21105"/>
            <a:stretch/>
          </p:blipFill>
          <p:spPr>
            <a:xfrm>
              <a:off x="5661662" y="2149045"/>
              <a:ext cx="1359674" cy="114498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>
              <a:off x="1105231" y="3294033"/>
              <a:ext cx="1582310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>
              <a:endCxn id="8" idx="2"/>
            </p:cNvCxnSpPr>
            <p:nvPr/>
          </p:nvCxnSpPr>
          <p:spPr>
            <a:xfrm>
              <a:off x="2687541" y="3294033"/>
              <a:ext cx="3653958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6341499" y="3289600"/>
              <a:ext cx="2245910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/>
            <p:cNvSpPr txBox="1"/>
            <p:nvPr/>
          </p:nvSpPr>
          <p:spPr>
            <a:xfrm>
              <a:off x="1384066" y="3357521"/>
              <a:ext cx="108106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>
                  <a:solidFill>
                    <a:srgbClr val="043377"/>
                  </a:solidFill>
                </a:rPr>
                <a:t>ПАЦИЕНТ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071802" y="3368823"/>
              <a:ext cx="93814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>
                  <a:solidFill>
                    <a:srgbClr val="043377"/>
                  </a:solidFill>
                </a:rPr>
                <a:t>ДОКТОР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021736" y="3368823"/>
              <a:ext cx="110270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>
                  <a:solidFill>
                    <a:srgbClr val="043377"/>
                  </a:solidFill>
                </a:rPr>
                <a:t>КЛИНИКА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587296" y="4870375"/>
            <a:ext cx="4871944" cy="140525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</a:rPr>
              <a:t>Женщины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</a:rPr>
              <a:t>≤ 60 лет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</a:rPr>
              <a:t>Голосовой отдел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</a:rPr>
              <a:t>Пациенты, которые рано обратились</a:t>
            </a:r>
          </a:p>
        </p:txBody>
      </p:sp>
      <p:pic>
        <p:nvPicPr>
          <p:cNvPr id="12" name="Рисунок 11" descr="habermann2001.pdf - Adobe Acrobat Reader DC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6" t="34513" r="20104" b="28043"/>
          <a:stretch/>
        </p:blipFill>
        <p:spPr>
          <a:xfrm>
            <a:off x="4276536" y="593787"/>
            <a:ext cx="5809577" cy="1778252"/>
          </a:xfrm>
          <a:prstGeom prst="rect">
            <a:avLst/>
          </a:prstGeom>
          <a:effectLst>
            <a:outerShdw blurRad="292100" dist="38100" dir="5400000" algn="tl" rotWithShape="0">
              <a:prstClr val="black">
                <a:alpha val="7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660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574"/>
    </mc:Choice>
    <mc:Fallback xmlns="">
      <p:transition advTm="2574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7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4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9" name="Subtitle 2"/>
            <p:cNvSpPr txBox="1">
              <a:spLocks/>
            </p:cNvSpPr>
            <p:nvPr/>
          </p:nvSpPr>
          <p:spPr>
            <a:xfrm>
              <a:off x="248473" y="239544"/>
              <a:ext cx="5420809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400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МЕТОДЫ ИССЛЕДОВАНИЯ ГОРТАНИ</a:t>
              </a:r>
              <a:endParaRPr lang="en-US" sz="24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5009792" y="2828011"/>
            <a:ext cx="6280019" cy="140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u="sng" dirty="0">
                <a:solidFill>
                  <a:srgbClr val="043377"/>
                </a:solidFill>
                <a:latin typeface="Arial" charset="0"/>
                <a:cs typeface="Arial" charset="0"/>
              </a:rPr>
              <a:t>СТАНДАРТНАЯ КАМЕРА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  <a:latin typeface="Arial" charset="0"/>
                <a:cs typeface="Arial" charset="0"/>
              </a:rPr>
              <a:t>Низкое качество изображения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  <a:latin typeface="Arial" charset="0"/>
                <a:cs typeface="Arial" charset="0"/>
              </a:rPr>
              <a:t>Новообразование не контрастное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  <a:latin typeface="Arial" charset="0"/>
                <a:cs typeface="Arial" charset="0"/>
              </a:rPr>
              <a:t>Сосудистый рисунок не виден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6611" y="5176277"/>
            <a:ext cx="4713588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srgbClr val="043377"/>
                </a:solidFill>
                <a:latin typeface="Arial" charset="0"/>
                <a:cs typeface="Arial" charset="0"/>
              </a:rPr>
              <a:t>HD </a:t>
            </a:r>
            <a:r>
              <a:rPr lang="ru-RU" sz="2133" u="sng" dirty="0">
                <a:solidFill>
                  <a:srgbClr val="043377"/>
                </a:solidFill>
                <a:latin typeface="Arial" charset="0"/>
                <a:cs typeface="Arial" charset="0"/>
              </a:rPr>
              <a:t>КАМЕРА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  <a:latin typeface="Arial" charset="0"/>
                <a:cs typeface="Arial" charset="0"/>
              </a:rPr>
              <a:t>Сосудистый рисунок не виден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872390" y="4147923"/>
            <a:ext cx="42730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43377"/>
                </a:solidFill>
                <a:latin typeface="Arial" charset="0"/>
                <a:cs typeface="Arial" charset="0"/>
              </a:rPr>
              <a:t>Gugatschka</a:t>
            </a:r>
            <a:r>
              <a:rPr lang="en-US" sz="1600" dirty="0">
                <a:solidFill>
                  <a:srgbClr val="043377"/>
                </a:solidFill>
                <a:latin typeface="Arial" charset="0"/>
                <a:cs typeface="Arial" charset="0"/>
              </a:rPr>
              <a:t> M.</a:t>
            </a:r>
            <a:r>
              <a:rPr lang="ru-RU" sz="1600" dirty="0">
                <a:solidFill>
                  <a:srgbClr val="043377"/>
                </a:solidFill>
                <a:latin typeface="Arial" charset="0"/>
                <a:cs typeface="Arial" charset="0"/>
              </a:rPr>
              <a:t> </a:t>
            </a:r>
            <a:r>
              <a:rPr lang="en-US" sz="1600" dirty="0">
                <a:solidFill>
                  <a:srgbClr val="043377"/>
                </a:solidFill>
                <a:latin typeface="Arial" charset="0"/>
                <a:cs typeface="Arial" charset="0"/>
              </a:rPr>
              <a:t>et al // European Archives of Oto-Rhino-Laryngology, 2008</a:t>
            </a:r>
            <a:endParaRPr lang="ru-RU" sz="1600" dirty="0">
              <a:solidFill>
                <a:srgbClr val="043377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26389" y="6040108"/>
            <a:ext cx="5075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43377"/>
                </a:solidFill>
                <a:latin typeface="Arial" charset="0"/>
                <a:cs typeface="Arial" charset="0"/>
              </a:rPr>
              <a:t>Piazza C. et Oral oncology, 2010.</a:t>
            </a:r>
            <a:endParaRPr lang="ru-RU" sz="1600" dirty="0">
              <a:solidFill>
                <a:srgbClr val="043377"/>
              </a:solidFill>
              <a:latin typeface="Arial" charset="0"/>
              <a:cs typeface="Arial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113751" y="2825141"/>
            <a:ext cx="4678860" cy="4032860"/>
            <a:chOff x="-371764" y="2532328"/>
            <a:chExt cx="3509145" cy="3024645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02" r="28512" b="25793"/>
            <a:stretch/>
          </p:blipFill>
          <p:spPr>
            <a:xfrm>
              <a:off x="1173409" y="3986080"/>
              <a:ext cx="1963972" cy="1570893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64" t="4606" r="18382" b="3611"/>
            <a:stretch/>
          </p:blipFill>
          <p:spPr>
            <a:xfrm>
              <a:off x="-371764" y="2532328"/>
              <a:ext cx="1963972" cy="2055273"/>
            </a:xfrm>
            <a:prstGeom prst="rect">
              <a:avLst/>
            </a:prstGeom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9" t="11905" r="5192" b="50391"/>
          <a:stretch/>
        </p:blipFill>
        <p:spPr>
          <a:xfrm>
            <a:off x="3002" y="1147884"/>
            <a:ext cx="2555668" cy="2733897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514318" y="1961227"/>
            <a:ext cx="52701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43377"/>
                </a:solidFill>
              </a:rPr>
              <a:t>Barker M., Dort J.C. // The Journal of otolaryngology.- </a:t>
            </a:r>
            <a:endParaRPr lang="ru-RU" sz="1600" dirty="0">
              <a:solidFill>
                <a:srgbClr val="043377"/>
              </a:solidFill>
            </a:endParaRPr>
          </a:p>
          <a:p>
            <a:pPr algn="ctr"/>
            <a:r>
              <a:rPr lang="en-US" sz="1600" dirty="0">
                <a:solidFill>
                  <a:srgbClr val="043377"/>
                </a:solidFill>
              </a:rPr>
              <a:t>1991. - Vol.2(20). - P. 100-103.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69385" y="1305344"/>
            <a:ext cx="628001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u="sng" dirty="0">
                <a:solidFill>
                  <a:srgbClr val="043377"/>
                </a:solidFill>
                <a:latin typeface="Arial" charset="0"/>
                <a:cs typeface="Arial" charset="0"/>
              </a:rPr>
              <a:t>НЕПРЯМАЯ ЛАРИНГОСКОПИЯ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ru-RU" sz="2133" dirty="0">
                <a:solidFill>
                  <a:srgbClr val="043377"/>
                </a:solidFill>
                <a:latin typeface="Arial" charset="0"/>
                <a:cs typeface="Arial" charset="0"/>
              </a:rPr>
              <a:t>Диагностические ошибки – 20%.</a:t>
            </a:r>
          </a:p>
        </p:txBody>
      </p:sp>
    </p:spTree>
    <p:extLst>
      <p:ext uri="{BB962C8B-B14F-4D97-AF65-F5344CB8AC3E}">
        <p14:creationId xmlns:p14="http://schemas.microsoft.com/office/powerpoint/2010/main" val="37230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18"/>
    </mc:Choice>
    <mc:Fallback xmlns="">
      <p:transition advTm="1918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6"/>
          <p:cNvSpPr txBox="1">
            <a:spLocks noChangeArrowheads="1"/>
          </p:cNvSpPr>
          <p:nvPr/>
        </p:nvSpPr>
        <p:spPr bwMode="auto">
          <a:xfrm>
            <a:off x="299933" y="1209666"/>
            <a:ext cx="6760824" cy="17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1pPr>
            <a:lvl2pPr marL="742950" indent="-285750" algn="ctr"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2pPr>
            <a:lvl3pPr marL="1143000" indent="-228600" algn="ctr"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3pPr>
            <a:lvl4pPr marL="1600200" indent="-228600" algn="ctr"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4pPr>
            <a:lvl5pPr marL="2057400" indent="-228600" algn="ctr"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546056"/>
                </a:solidFill>
                <a:latin typeface="Palatino" charset="0"/>
                <a:ea typeface="Palatino" charset="0"/>
                <a:cs typeface="Palatino" charset="0"/>
                <a:sym typeface="Palatino" charset="0"/>
              </a:defRPr>
            </a:lvl9pPr>
          </a:lstStyle>
          <a:p>
            <a:pPr algn="l"/>
            <a:r>
              <a:rPr lang="ru-RU" altLang="ru-RU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Преимущества:</a:t>
            </a:r>
            <a:endParaRPr lang="en-US" altLang="ru-RU" sz="2133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altLang="ru-RU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Выявление патологии, не </a:t>
            </a:r>
            <a:r>
              <a:rPr lang="ru-RU" altLang="ru-RU" sz="2133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визуализирующейся</a:t>
            </a:r>
            <a:r>
              <a:rPr lang="ru-RU" altLang="ru-RU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при эндоскопии в белом свете</a:t>
            </a:r>
          </a:p>
          <a:p>
            <a:pPr algn="l" eaLnBrk="1">
              <a:buFont typeface="Arial" panose="020B0604020202020204" pitchFamily="34" charset="0"/>
              <a:buChar char="•"/>
            </a:pPr>
            <a:r>
              <a:rPr lang="ru-RU" altLang="ru-RU" sz="2133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Четкая визуализация структуры поражения слизистой оболочки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202416" y="4296948"/>
            <a:ext cx="4955859" cy="1583139"/>
            <a:chOff x="188844" y="3108115"/>
            <a:chExt cx="4955858" cy="1583139"/>
          </a:xfrm>
        </p:grpSpPr>
        <p:sp>
          <p:nvSpPr>
            <p:cNvPr id="5" name="Овал 4"/>
            <p:cNvSpPr/>
            <p:nvPr/>
          </p:nvSpPr>
          <p:spPr>
            <a:xfrm>
              <a:off x="258417" y="3108115"/>
              <a:ext cx="4816711" cy="158313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1"/>
            </a:p>
          </p:txBody>
        </p:sp>
        <p:sp>
          <p:nvSpPr>
            <p:cNvPr id="5124" name="TextBox 8"/>
            <p:cNvSpPr txBox="1">
              <a:spLocks noChangeArrowheads="1"/>
            </p:cNvSpPr>
            <p:nvPr/>
          </p:nvSpPr>
          <p:spPr bwMode="auto">
            <a:xfrm>
              <a:off x="188844" y="3364188"/>
              <a:ext cx="495585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1pPr>
              <a:lvl2pPr marL="742950" indent="-285750" algn="ctr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2pPr>
              <a:lvl3pPr marL="1143000" indent="-228600" algn="ctr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3pPr>
              <a:lvl4pPr marL="1600200" indent="-228600" algn="ctr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4pPr>
              <a:lvl5pPr marL="2057400" indent="-228600" algn="ctr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5pPr>
              <a:lvl6pPr marL="25146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6pPr>
              <a:lvl7pPr marL="29718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7pPr>
              <a:lvl8pPr marL="34290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8pPr>
              <a:lvl9pPr marL="38862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9pPr>
            </a:lstStyle>
            <a:p>
              <a:pPr eaLnBrk="1"/>
              <a:r>
                <a:rPr lang="ru-RU" altLang="ru-RU" sz="2400" b="1" dirty="0">
                  <a:solidFill>
                    <a:schemeClr val="tx1"/>
                  </a:solidFill>
                  <a:latin typeface="+mn-lt"/>
                </a:rPr>
                <a:t>Контактная эндоскопия</a:t>
              </a:r>
            </a:p>
            <a:p>
              <a:pPr eaLnBrk="1"/>
              <a:r>
                <a:rPr lang="ru-RU" altLang="ru-RU" sz="2400" b="1" dirty="0" err="1">
                  <a:solidFill>
                    <a:schemeClr val="tx1"/>
                  </a:solidFill>
                  <a:latin typeface="+mn-lt"/>
                </a:rPr>
                <a:t>Узкоспектральная</a:t>
              </a:r>
              <a:r>
                <a:rPr lang="ru-RU" altLang="ru-RU" sz="2400" b="1" dirty="0">
                  <a:solidFill>
                    <a:schemeClr val="tx1"/>
                  </a:solidFill>
                  <a:latin typeface="+mn-lt"/>
                </a:rPr>
                <a:t> эндоскопия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524000" y="6119337"/>
            <a:ext cx="90744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</a:rPr>
              <a:t>Arens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 C. et al. Proposal for a descriptive guideline of vascular changes in lesions of the vocal folds by the committee on endoscopic laryngeal imaging of the European Laryngological Society. 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European Archives of Oto-Rhino-Laryngology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, 2016, 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273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(5), 1207-1214.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9934" y="3084409"/>
            <a:ext cx="70607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Piazza C. et al. ‘Biologic endoscopy’: optimization of upper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aerodigestive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 tract cancer evaluation. </a:t>
            </a:r>
          </a:p>
          <a:p>
            <a:pPr algn="ctr"/>
            <a:r>
              <a:rPr lang="en-US" sz="1600" i="1" dirty="0">
                <a:solidFill>
                  <a:srgbClr val="043377"/>
                </a:solidFill>
                <a:latin typeface="Arial" panose="020B0604020202020204" pitchFamily="34" charset="0"/>
              </a:rPr>
              <a:t>Current opinion in otolaryngology &amp; head and neck surgery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, 2011, </a:t>
            </a:r>
            <a:r>
              <a:rPr lang="en-US" sz="1600" i="1" dirty="0">
                <a:solidFill>
                  <a:srgbClr val="043377"/>
                </a:solidFill>
                <a:latin typeface="Arial" panose="020B0604020202020204" pitchFamily="34" charset="0"/>
              </a:rPr>
              <a:t>19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(2), 67-76.</a:t>
            </a:r>
            <a:endParaRPr lang="ru-RU" sz="1600" dirty="0">
              <a:solidFill>
                <a:srgbClr val="043377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7396293" y="1451647"/>
            <a:ext cx="4795707" cy="4596004"/>
            <a:chOff x="5825406" y="2853245"/>
            <a:chExt cx="3124201" cy="3189638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5825406" y="2853245"/>
              <a:ext cx="3124201" cy="3189638"/>
              <a:chOff x="388438" y="1880492"/>
              <a:chExt cx="3124201" cy="3189638"/>
            </a:xfrm>
          </p:grpSpPr>
          <p:pic>
            <p:nvPicPr>
              <p:cNvPr id="3" name="Рисунок 2" descr="!!!!!!!!!!!!!!!! the most important proposal for classification from ELS.pdf - Adobe Acrobat Reader DC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855" t="56345" r="52020" b="18134"/>
              <a:stretch/>
            </p:blipFill>
            <p:spPr>
              <a:xfrm>
                <a:off x="388438" y="3650904"/>
                <a:ext cx="3119114" cy="1419226"/>
              </a:xfrm>
              <a:prstGeom prst="rect">
                <a:avLst/>
              </a:prstGeom>
            </p:spPr>
          </p:pic>
          <p:pic>
            <p:nvPicPr>
              <p:cNvPr id="4" name="Рисунок 3" descr="!!!!!!!!!!!!!!!! the most important proposal for classification from ELS.pdf - Adobe Acrobat Reader DC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571" t="49029" r="22199" b="18838"/>
              <a:stretch/>
            </p:blipFill>
            <p:spPr>
              <a:xfrm>
                <a:off x="388438" y="1880492"/>
                <a:ext cx="3124201" cy="1561212"/>
              </a:xfrm>
              <a:prstGeom prst="rect">
                <a:avLst/>
              </a:prstGeom>
            </p:spPr>
          </p:pic>
        </p:grpSp>
        <p:sp>
          <p:nvSpPr>
            <p:cNvPr id="9" name="TextBox 8"/>
            <p:cNvSpPr txBox="1"/>
            <p:nvPr/>
          </p:nvSpPr>
          <p:spPr>
            <a:xfrm>
              <a:off x="6083223" y="5487847"/>
              <a:ext cx="1193706" cy="2083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351" b="1" dirty="0"/>
                <a:t>очаги неоангиогенеза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6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7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8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400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КОНЦЕПЦИЯ «БИОЛОГИЧЕСКОЙ ЭНДОСКОПИИ»</a:t>
              </a:r>
              <a:endParaRPr lang="en-US" sz="24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71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54"/>
    </mc:Choice>
    <mc:Fallback xmlns="">
      <p:transition advTm="1554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2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3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4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УЗКОСПЕКТРАЛЬНАЯ ЭНДОСКОПИЯ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746" y="1768643"/>
            <a:ext cx="4456865" cy="4352285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4190999" y="1399548"/>
            <a:ext cx="5473272" cy="4785962"/>
            <a:chOff x="3557064" y="1234503"/>
            <a:chExt cx="4104954" cy="3589472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3557064" y="1234503"/>
              <a:ext cx="3625883" cy="2959247"/>
              <a:chOff x="3781797" y="1514535"/>
              <a:chExt cx="3933572" cy="3125907"/>
            </a:xfrm>
          </p:grpSpPr>
          <p:pic>
            <p:nvPicPr>
              <p:cNvPr id="30" name="Рисунок 29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6" t="-1" b="1421"/>
              <a:stretch/>
            </p:blipFill>
            <p:spPr>
              <a:xfrm>
                <a:off x="3781797" y="1977000"/>
                <a:ext cx="3933572" cy="2663442"/>
              </a:xfrm>
              <a:prstGeom prst="rect">
                <a:avLst/>
              </a:prstGeom>
            </p:spPr>
          </p:pic>
          <p:sp>
            <p:nvSpPr>
              <p:cNvPr id="32" name="TextBox 31"/>
              <p:cNvSpPr txBox="1"/>
              <p:nvPr/>
            </p:nvSpPr>
            <p:spPr>
              <a:xfrm>
                <a:off x="5170957" y="1514535"/>
                <a:ext cx="971945" cy="3983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67" dirty="0">
                    <a:solidFill>
                      <a:srgbClr val="043377"/>
                    </a:solidFill>
                  </a:rPr>
                  <a:t>412 </a:t>
                </a:r>
                <a:r>
                  <a:rPr lang="ru-RU" sz="2667" dirty="0" err="1">
                    <a:solidFill>
                      <a:srgbClr val="043377"/>
                    </a:solidFill>
                  </a:rPr>
                  <a:t>нм</a:t>
                </a:r>
                <a:endParaRPr lang="ru-RU" sz="2667" dirty="0">
                  <a:solidFill>
                    <a:srgbClr val="043377"/>
                  </a:solidFill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656711" y="1514535"/>
                <a:ext cx="971945" cy="3983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667" dirty="0">
                    <a:solidFill>
                      <a:srgbClr val="043377"/>
                    </a:solidFill>
                  </a:rPr>
                  <a:t>540</a:t>
                </a:r>
                <a:r>
                  <a:rPr lang="en-US" sz="2667" dirty="0">
                    <a:solidFill>
                      <a:srgbClr val="043377"/>
                    </a:solidFill>
                  </a:rPr>
                  <a:t> </a:t>
                </a:r>
                <a:r>
                  <a:rPr lang="ru-RU" sz="2667" dirty="0" err="1">
                    <a:solidFill>
                      <a:srgbClr val="043377"/>
                    </a:solidFill>
                  </a:rPr>
                  <a:t>нм</a:t>
                </a:r>
                <a:endParaRPr lang="ru-RU" sz="2667" dirty="0">
                  <a:solidFill>
                    <a:srgbClr val="043377"/>
                  </a:solidFill>
                </a:endParaRPr>
              </a:p>
            </p:txBody>
          </p:sp>
        </p:grpSp>
        <p:sp>
          <p:nvSpPr>
            <p:cNvPr id="31" name="Прямоугольник 30"/>
            <p:cNvSpPr/>
            <p:nvPr/>
          </p:nvSpPr>
          <p:spPr>
            <a:xfrm>
              <a:off x="3857759" y="4200727"/>
              <a:ext cx="3804259" cy="6232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43377"/>
                  </a:solidFill>
                </a:rPr>
                <a:t>Cohen J. </a:t>
              </a:r>
              <a:r>
                <a:rPr lang="ru-RU" sz="1600" dirty="0" err="1">
                  <a:solidFill>
                    <a:srgbClr val="043377"/>
                  </a:solidFill>
                </a:rPr>
                <a:t>Comprehensive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r>
                <a:rPr lang="ru-RU" sz="1600" dirty="0" err="1">
                  <a:solidFill>
                    <a:srgbClr val="043377"/>
                  </a:solidFill>
                </a:rPr>
                <a:t>atlas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r>
                <a:rPr lang="ru-RU" sz="1600" dirty="0" err="1">
                  <a:solidFill>
                    <a:srgbClr val="043377"/>
                  </a:solidFill>
                </a:rPr>
                <a:t>of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r>
                <a:rPr lang="ru-RU" sz="1600" dirty="0" err="1">
                  <a:solidFill>
                    <a:srgbClr val="043377"/>
                  </a:solidFill>
                </a:rPr>
                <a:t>high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endParaRPr lang="en-US" sz="1600" dirty="0">
                <a:solidFill>
                  <a:srgbClr val="043377"/>
                </a:solidFill>
              </a:endParaRPr>
            </a:p>
            <a:p>
              <a:r>
                <a:rPr lang="ru-RU" sz="1600" dirty="0" err="1">
                  <a:solidFill>
                    <a:srgbClr val="043377"/>
                  </a:solidFill>
                </a:rPr>
                <a:t>resolution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r>
                <a:rPr lang="ru-RU" sz="1600" dirty="0" err="1">
                  <a:solidFill>
                    <a:srgbClr val="043377"/>
                  </a:solidFill>
                </a:rPr>
                <a:t>endoscopy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r>
                <a:rPr lang="ru-RU" sz="1600" dirty="0" err="1">
                  <a:solidFill>
                    <a:srgbClr val="043377"/>
                  </a:solidFill>
                </a:rPr>
                <a:t>and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r>
                <a:rPr lang="ru-RU" sz="1600" dirty="0" err="1">
                  <a:solidFill>
                    <a:srgbClr val="043377"/>
                  </a:solidFill>
                </a:rPr>
                <a:t>narrowband</a:t>
              </a:r>
              <a:r>
                <a:rPr lang="ru-RU" sz="1600" dirty="0">
                  <a:solidFill>
                    <a:srgbClr val="043377"/>
                  </a:solidFill>
                </a:rPr>
                <a:t> </a:t>
              </a:r>
              <a:endParaRPr lang="en-US" sz="1600" dirty="0">
                <a:solidFill>
                  <a:srgbClr val="043377"/>
                </a:solidFill>
              </a:endParaRPr>
            </a:p>
            <a:p>
              <a:r>
                <a:rPr lang="ru-RU" sz="1600" dirty="0" err="1">
                  <a:solidFill>
                    <a:srgbClr val="043377"/>
                  </a:solidFill>
                </a:rPr>
                <a:t>imaging</a:t>
              </a:r>
              <a:r>
                <a:rPr lang="en-US" sz="1600" dirty="0">
                  <a:solidFill>
                    <a:srgbClr val="043377"/>
                  </a:solidFill>
                </a:rPr>
                <a:t> 2008</a:t>
              </a:r>
              <a:endParaRPr lang="ru-RU" sz="1600" dirty="0">
                <a:solidFill>
                  <a:srgbClr val="043377"/>
                </a:solidFill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42035" y1="48417" x2="54295" y2="38333"/>
                        <a14:backgroundMark x1="50876" y1="31083" x2="52711" y2="38333"/>
                        <a14:backgroundMark x1="54045" y1="32417" x2="64053" y2="4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32" t="36039" r="6597" b="49429"/>
          <a:stretch/>
        </p:blipFill>
        <p:spPr>
          <a:xfrm>
            <a:off x="2391116" y="3250267"/>
            <a:ext cx="2964592" cy="996564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1666771" y="4124077"/>
            <a:ext cx="1624804" cy="1052271"/>
            <a:chOff x="1250078" y="3093057"/>
            <a:chExt cx="1218603" cy="789203"/>
          </a:xfrm>
        </p:grpSpPr>
        <p:sp>
          <p:nvSpPr>
            <p:cNvPr id="5" name="TextBox 4"/>
            <p:cNvSpPr txBox="1"/>
            <p:nvPr/>
          </p:nvSpPr>
          <p:spPr>
            <a:xfrm>
              <a:off x="1250078" y="3536011"/>
              <a:ext cx="1218603" cy="34624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NBI </a:t>
              </a:r>
              <a:r>
                <a:rPr lang="ru-RU" sz="2400" dirty="0">
                  <a:solidFill>
                    <a:schemeClr val="bg1"/>
                  </a:solidFill>
                </a:rPr>
                <a:t>фильтр</a:t>
              </a:r>
            </a:p>
          </p:txBody>
        </p:sp>
        <p:cxnSp>
          <p:nvCxnSpPr>
            <p:cNvPr id="6" name="Прямая со стрелкой 5"/>
            <p:cNvCxnSpPr>
              <a:stCxn id="5" idx="0"/>
            </p:cNvCxnSpPr>
            <p:nvPr/>
          </p:nvCxnSpPr>
          <p:spPr>
            <a:xfrm flipH="1" flipV="1">
              <a:off x="1767481" y="3093057"/>
              <a:ext cx="91898" cy="442954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9025511" y="1766504"/>
            <a:ext cx="3185302" cy="4461665"/>
            <a:chOff x="6769132" y="1324877"/>
            <a:chExt cx="2388976" cy="3346249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9132" y="1324877"/>
              <a:ext cx="2275156" cy="235060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854737" y="3863356"/>
              <a:ext cx="2303371" cy="807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133" dirty="0">
                  <a:solidFill>
                    <a:srgbClr val="043377"/>
                  </a:solidFill>
                </a:rPr>
                <a:t>Селективное улучшение </a:t>
              </a:r>
            </a:p>
            <a:p>
              <a:pPr algn="ctr"/>
              <a:r>
                <a:rPr lang="ru-RU" sz="2133" dirty="0">
                  <a:solidFill>
                    <a:srgbClr val="043377"/>
                  </a:solidFill>
                </a:rPr>
                <a:t>контрастности </a:t>
              </a:r>
            </a:p>
            <a:p>
              <a:pPr algn="ctr"/>
              <a:r>
                <a:rPr lang="ru-RU" sz="2133" dirty="0">
                  <a:solidFill>
                    <a:srgbClr val="043377"/>
                  </a:solidFill>
                </a:rPr>
                <a:t>кровеносных сосудов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9459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868"/>
    </mc:Choice>
    <mc:Fallback xmlns="">
      <p:transition advTm="8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207624" y="1752813"/>
            <a:ext cx="9776753" cy="5322659"/>
            <a:chOff x="176031" y="1749783"/>
            <a:chExt cx="8758419" cy="5579797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31" y="1749783"/>
              <a:ext cx="4943323" cy="3349961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2376" y="1749784"/>
              <a:ext cx="3702074" cy="3352889"/>
            </a:xfrm>
            <a:prstGeom prst="rect">
              <a:avLst/>
            </a:prstGeom>
          </p:spPr>
        </p:pic>
        <p:sp>
          <p:nvSpPr>
            <p:cNvPr id="6" name="Левая фигурная скобка 5"/>
            <p:cNvSpPr/>
            <p:nvPr/>
          </p:nvSpPr>
          <p:spPr>
            <a:xfrm>
              <a:off x="2279650" y="3424331"/>
              <a:ext cx="354922" cy="3905249"/>
            </a:xfrm>
            <a:prstGeom prst="leftBrace">
              <a:avLst>
                <a:gd name="adj1" fmla="val 106372"/>
                <a:gd name="adj2" fmla="val 50000"/>
              </a:avLst>
            </a:prstGeom>
            <a:noFill/>
            <a:ln w="19050">
              <a:solidFill>
                <a:srgbClr val="043377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133">
                <a:solidFill>
                  <a:srgbClr val="043377"/>
                </a:solidFill>
              </a:endParaRPr>
            </a:p>
          </p:txBody>
        </p:sp>
        <p:sp>
          <p:nvSpPr>
            <p:cNvPr id="7" name="Левая фигурная скобка 6"/>
            <p:cNvSpPr/>
            <p:nvPr/>
          </p:nvSpPr>
          <p:spPr>
            <a:xfrm>
              <a:off x="6916610" y="3714629"/>
              <a:ext cx="384283" cy="3456081"/>
            </a:xfrm>
            <a:prstGeom prst="leftBrace">
              <a:avLst>
                <a:gd name="adj1" fmla="val 106372"/>
                <a:gd name="adj2" fmla="val 50000"/>
              </a:avLst>
            </a:prstGeom>
            <a:noFill/>
            <a:ln w="19050">
              <a:solidFill>
                <a:srgbClr val="043377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sz="2133">
                <a:solidFill>
                  <a:srgbClr val="043377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3147" y="5656369"/>
              <a:ext cx="3699804" cy="44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133" dirty="0">
                  <a:solidFill>
                    <a:srgbClr val="043377"/>
                  </a:solidFill>
                </a:rPr>
                <a:t>Доброкачественные образования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29770" y="5656369"/>
              <a:ext cx="1736455" cy="440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133" dirty="0">
                  <a:solidFill>
                    <a:srgbClr val="043377"/>
                  </a:solidFill>
                </a:rPr>
                <a:t>Дисплазия/рак</a:t>
              </a: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296634" y="6203254"/>
            <a:ext cx="9972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Ni X. G. et al. Endoscopic diagnosis of laryngeal cancer and precancerous lesions by narrow band imaging </a:t>
            </a:r>
            <a:endParaRPr lang="ru-RU" sz="1600" dirty="0">
              <a:solidFill>
                <a:srgbClr val="043377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The Journal of Laryngology &amp; Otology. – 2011. – Т. 125. – №. 03. – С. 288-296.</a:t>
            </a:r>
            <a:endParaRPr lang="ru-RU" sz="1600" dirty="0">
              <a:solidFill>
                <a:srgbClr val="043377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5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6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7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УЗКОСПЕКТРАЛЬНАЯ ЭНДОСКОПИЯ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5335909" y="1083142"/>
            <a:ext cx="5648467" cy="1733488"/>
          </a:xfrm>
          <a:prstGeom prst="rect">
            <a:avLst/>
          </a:prstGeom>
          <a:ln w="38100">
            <a:solidFill>
              <a:srgbClr val="FF5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133" b="1" dirty="0">
                <a:solidFill>
                  <a:srgbClr val="043377"/>
                </a:solidFill>
              </a:rPr>
              <a:t>ИКП</a:t>
            </a:r>
            <a:r>
              <a:rPr lang="ru-RU" sz="2133" dirty="0">
                <a:solidFill>
                  <a:srgbClr val="043377"/>
                </a:solidFill>
              </a:rPr>
              <a:t> – </a:t>
            </a:r>
            <a:r>
              <a:rPr lang="ru-RU" sz="2133" dirty="0" err="1">
                <a:solidFill>
                  <a:srgbClr val="043377"/>
                </a:solidFill>
              </a:rPr>
              <a:t>интраэпителиальные</a:t>
            </a:r>
            <a:r>
              <a:rPr lang="ru-RU" sz="2133" dirty="0">
                <a:solidFill>
                  <a:srgbClr val="043377"/>
                </a:solidFill>
              </a:rPr>
              <a:t> 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капиллярно-папиллярные петли</a:t>
            </a:r>
          </a:p>
          <a:p>
            <a:pPr algn="ctr"/>
            <a:endParaRPr lang="ru-RU" sz="2133" dirty="0">
              <a:solidFill>
                <a:srgbClr val="043377"/>
              </a:solidFill>
            </a:endParaRPr>
          </a:p>
          <a:p>
            <a:pPr algn="ctr"/>
            <a:endParaRPr lang="ru-RU" sz="2133" dirty="0">
              <a:solidFill>
                <a:srgbClr val="043377"/>
              </a:solidFill>
            </a:endParaRPr>
          </a:p>
          <a:p>
            <a:pPr algn="ctr"/>
            <a:endParaRPr lang="ru-RU" sz="2133" dirty="0">
              <a:solidFill>
                <a:srgbClr val="043377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975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996"/>
    </mc:Choice>
    <mc:Fallback xmlns="">
      <p:transition advTm="4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893" y="1175733"/>
            <a:ext cx="85953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u="sng" dirty="0">
                <a:solidFill>
                  <a:srgbClr val="043377"/>
                </a:solidFill>
              </a:rPr>
              <a:t>I</a:t>
            </a:r>
            <a:r>
              <a:rPr lang="ru-RU" sz="2667" b="1" u="sng" dirty="0">
                <a:solidFill>
                  <a:srgbClr val="043377"/>
                </a:solidFill>
              </a:rPr>
              <a:t> тип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32794" y="1182209"/>
            <a:ext cx="95090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u="sng" dirty="0">
                <a:solidFill>
                  <a:srgbClr val="043377"/>
                </a:solidFill>
              </a:rPr>
              <a:t>II</a:t>
            </a:r>
            <a:r>
              <a:rPr lang="ru-RU" sz="2667" b="1" u="sng" dirty="0">
                <a:solidFill>
                  <a:srgbClr val="043377"/>
                </a:solidFill>
              </a:rPr>
              <a:t> тип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12912" y="6383154"/>
            <a:ext cx="9966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43377"/>
                </a:solidFill>
                <a:latin typeface="Arial" panose="020B0604020202020204" pitchFamily="34" charset="0"/>
              </a:rPr>
              <a:t>Ni X. G. et al. Endoscopic diagnosis of laryngeal cancer and precancerous lesions by narrow band imaging </a:t>
            </a:r>
            <a:endParaRPr lang="ru-RU" sz="1400" dirty="0">
              <a:solidFill>
                <a:srgbClr val="043377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rgbClr val="043377"/>
                </a:solidFill>
                <a:latin typeface="Arial" panose="020B0604020202020204" pitchFamily="34" charset="0"/>
              </a:rPr>
              <a:t>The Journal of Laryngology &amp; Otology. – 2011. – Т. 125. – №. 03. – С. 288-296.</a:t>
            </a:r>
            <a:endParaRPr lang="ru-RU" sz="1400" dirty="0">
              <a:solidFill>
                <a:srgbClr val="043377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63967" y="1800831"/>
            <a:ext cx="4063384" cy="4355583"/>
            <a:chOff x="288897" y="1868271"/>
            <a:chExt cx="4063384" cy="4355582"/>
          </a:xfrm>
        </p:grpSpPr>
        <p:sp>
          <p:nvSpPr>
            <p:cNvPr id="7171" name="AutoShape 2"/>
            <p:cNvSpPr>
              <a:spLocks/>
            </p:cNvSpPr>
            <p:nvPr/>
          </p:nvSpPr>
          <p:spPr bwMode="auto">
            <a:xfrm>
              <a:off x="288897" y="5127522"/>
              <a:ext cx="4063384" cy="1096331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5719" tIns="35719" rIns="35719" bIns="35719" anchor="ctr"/>
            <a:lstStyle>
              <a:lvl1pPr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1pPr>
              <a:lvl2pPr marL="742950" indent="-28575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2pPr>
              <a:lvl3pPr marL="11430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3pPr>
              <a:lvl4pPr marL="16002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4pPr>
              <a:lvl5pPr marL="20574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5pPr>
              <a:lvl6pPr marL="25146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6pPr>
              <a:lvl7pPr marL="29718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7pPr>
              <a:lvl8pPr marL="34290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8pPr>
              <a:lvl9pPr marL="38862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9pPr>
            </a:lstStyle>
            <a:p>
              <a:pPr marL="342891" indent="-342891" eaLnBrk="1">
                <a:lnSpc>
                  <a:spcPct val="110000"/>
                </a:lnSpc>
                <a:buAutoNum type="arabicParenR"/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ИКП не визуализируются</a:t>
              </a:r>
            </a:p>
            <a:p>
              <a:pPr marL="342891" indent="-342891" eaLnBrk="1">
                <a:lnSpc>
                  <a:spcPct val="110000"/>
                </a:lnSpc>
                <a:buAutoNum type="arabicParenR"/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Некоторые сосуды косо направлены</a:t>
              </a: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205" y="1868271"/>
              <a:ext cx="3356157" cy="3159275"/>
            </a:xfrm>
            <a:prstGeom prst="rect">
              <a:avLst/>
            </a:prstGeom>
          </p:spPr>
        </p:pic>
        <p:sp>
          <p:nvSpPr>
            <p:cNvPr id="2" name="Овал 1"/>
            <p:cNvSpPr/>
            <p:nvPr/>
          </p:nvSpPr>
          <p:spPr>
            <a:xfrm rot="2219369">
              <a:off x="772829" y="2859818"/>
              <a:ext cx="1717111" cy="75926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33">
                <a:solidFill>
                  <a:srgbClr val="043377"/>
                </a:solidFill>
              </a:endParaRPr>
            </a:p>
          </p:txBody>
        </p:sp>
        <p:cxnSp>
          <p:nvCxnSpPr>
            <p:cNvPr id="5" name="Прямая со стрелкой 4"/>
            <p:cNvCxnSpPr>
              <a:stCxn id="2" idx="4"/>
            </p:cNvCxnSpPr>
            <p:nvPr/>
          </p:nvCxnSpPr>
          <p:spPr>
            <a:xfrm>
              <a:off x="1402972" y="3542680"/>
              <a:ext cx="5735" cy="148767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4428268" y="1667793"/>
            <a:ext cx="3761963" cy="4485664"/>
            <a:chOff x="4653198" y="1735233"/>
            <a:chExt cx="3761963" cy="4485664"/>
          </a:xfrm>
        </p:grpSpPr>
        <p:sp>
          <p:nvSpPr>
            <p:cNvPr id="7174" name="AutoShape 5"/>
            <p:cNvSpPr>
              <a:spLocks/>
            </p:cNvSpPr>
            <p:nvPr/>
          </p:nvSpPr>
          <p:spPr bwMode="auto">
            <a:xfrm>
              <a:off x="4653198" y="5124566"/>
              <a:ext cx="3761963" cy="1096331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5719" tIns="35719" rIns="35719" bIns="35719" anchor="ctr"/>
            <a:lstStyle>
              <a:lvl1pPr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1pPr>
              <a:lvl2pPr marL="742950" indent="-28575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2pPr>
              <a:lvl3pPr marL="11430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3pPr>
              <a:lvl4pPr marL="16002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4pPr>
              <a:lvl5pPr marL="20574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5pPr>
              <a:lvl6pPr marL="25146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6pPr>
              <a:lvl7pPr marL="29718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7pPr>
              <a:lvl8pPr marL="34290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8pPr>
              <a:lvl9pPr marL="38862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9pPr>
            </a:lstStyle>
            <a:p>
              <a:pPr marL="457189" indent="-457189" eaLnBrk="1">
                <a:lnSpc>
                  <a:spcPct val="110000"/>
                </a:lnSpc>
                <a:buAutoNum type="arabicParenR"/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ИКП не визуализируются</a:t>
              </a:r>
            </a:p>
            <a:p>
              <a:pPr marL="457189" indent="-457189" eaLnBrk="1">
                <a:lnSpc>
                  <a:spcPct val="110000"/>
                </a:lnSpc>
                <a:buAutoNum type="arabicParenR"/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Сосуды увеличенного диаметра</a:t>
              </a:r>
              <a:endParaRPr lang="ru-RU" altLang="ru-RU" sz="2133" dirty="0">
                <a:solidFill>
                  <a:srgbClr val="043377"/>
                </a:solidFill>
                <a:latin typeface="+mn-lt"/>
                <a:ea typeface="Hoefler Text" charset="0"/>
                <a:cs typeface="Hoefler Text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42" b="99132" l="23185" r="95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84" r="5943"/>
            <a:stretch/>
          </p:blipFill>
          <p:spPr>
            <a:xfrm>
              <a:off x="4778815" y="1735233"/>
              <a:ext cx="3275938" cy="3413753"/>
            </a:xfrm>
            <a:prstGeom prst="rect">
              <a:avLst/>
            </a:prstGeom>
          </p:spPr>
        </p:pic>
        <p:sp>
          <p:nvSpPr>
            <p:cNvPr id="21" name="Овал 20"/>
            <p:cNvSpPr/>
            <p:nvPr/>
          </p:nvSpPr>
          <p:spPr>
            <a:xfrm>
              <a:off x="7007697" y="2631561"/>
              <a:ext cx="705677" cy="914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33">
                <a:solidFill>
                  <a:srgbClr val="043377"/>
                </a:solidFill>
              </a:endParaRPr>
            </a:p>
          </p:txBody>
        </p:sp>
        <p:cxnSp>
          <p:nvCxnSpPr>
            <p:cNvPr id="25" name="Прямая со стрелкой 24"/>
            <p:cNvCxnSpPr>
              <a:stCxn id="21" idx="4"/>
            </p:cNvCxnSpPr>
            <p:nvPr/>
          </p:nvCxnSpPr>
          <p:spPr>
            <a:xfrm flipH="1">
              <a:off x="7352744" y="3545961"/>
              <a:ext cx="7792" cy="151235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9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22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23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УЗКОСПЕКТРАЛЬНАЯ ЭНДОСКОПИЯ: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критерии оценки результатов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9795493" y="1236303"/>
            <a:ext cx="104227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u="sng" dirty="0">
                <a:solidFill>
                  <a:srgbClr val="043377"/>
                </a:solidFill>
              </a:rPr>
              <a:t>III</a:t>
            </a:r>
            <a:r>
              <a:rPr lang="ru-RU" sz="2667" b="1" u="sng" dirty="0">
                <a:solidFill>
                  <a:srgbClr val="043377"/>
                </a:solidFill>
              </a:rPr>
              <a:t> тип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8535278" y="1800831"/>
            <a:ext cx="3504263" cy="4359455"/>
            <a:chOff x="911604" y="1778112"/>
            <a:chExt cx="3438246" cy="4275953"/>
          </a:xfrm>
        </p:grpSpPr>
        <p:sp>
          <p:nvSpPr>
            <p:cNvPr id="29" name="AutoShape 2"/>
            <p:cNvSpPr>
              <a:spLocks/>
            </p:cNvSpPr>
            <p:nvPr/>
          </p:nvSpPr>
          <p:spPr bwMode="auto">
            <a:xfrm>
              <a:off x="911604" y="4957734"/>
              <a:ext cx="3438246" cy="1096331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5719" tIns="35719" rIns="35719" bIns="35719" anchor="ctr"/>
            <a:lstStyle>
              <a:lvl1pPr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1pPr>
              <a:lvl2pPr marL="742950" indent="-28575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2pPr>
              <a:lvl3pPr marL="11430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3pPr>
              <a:lvl4pPr marL="16002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4pPr>
              <a:lvl5pPr marL="20574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5pPr>
              <a:lvl6pPr marL="25146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6pPr>
              <a:lvl7pPr marL="29718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7pPr>
              <a:lvl8pPr marL="34290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8pPr>
              <a:lvl9pPr marL="38862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9pPr>
            </a:lstStyle>
            <a:p>
              <a:pPr algn="ctr" eaLnBrk="1">
                <a:lnSpc>
                  <a:spcPct val="110000"/>
                </a:lnSpc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Участки ороговевшего эпителия скрывают сосудистый рисунок</a:t>
              </a: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604" y="1778112"/>
              <a:ext cx="3430671" cy="3075774"/>
            </a:xfrm>
            <a:prstGeom prst="rect">
              <a:avLst/>
            </a:prstGeom>
          </p:spPr>
        </p:pic>
        <p:sp>
          <p:nvSpPr>
            <p:cNvPr id="31" name="Овал 30"/>
            <p:cNvSpPr/>
            <p:nvPr/>
          </p:nvSpPr>
          <p:spPr>
            <a:xfrm rot="2986246">
              <a:off x="1907072" y="2260533"/>
              <a:ext cx="669062" cy="141407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1"/>
            </a:p>
          </p:txBody>
        </p:sp>
        <p:cxnSp>
          <p:nvCxnSpPr>
            <p:cNvPr id="32" name="Прямая со стрелкой 31"/>
            <p:cNvCxnSpPr>
              <a:stCxn id="31" idx="4"/>
            </p:cNvCxnSpPr>
            <p:nvPr/>
          </p:nvCxnSpPr>
          <p:spPr>
            <a:xfrm flipH="1">
              <a:off x="1689652" y="3424211"/>
              <a:ext cx="12150" cy="16699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209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295"/>
    </mc:Choice>
    <mc:Fallback xmlns="">
      <p:transition advTm="2295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112912" y="6383154"/>
            <a:ext cx="99661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43377"/>
                </a:solidFill>
                <a:latin typeface="Arial" panose="020B0604020202020204" pitchFamily="34" charset="0"/>
              </a:rPr>
              <a:t>Ni X. G. et al. Endoscopic diagnosis of laryngeal cancer and precancerous lesions by narrow band imaging </a:t>
            </a:r>
            <a:endParaRPr lang="ru-RU" sz="1400" dirty="0">
              <a:solidFill>
                <a:srgbClr val="043377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rgbClr val="043377"/>
                </a:solidFill>
                <a:latin typeface="Arial" panose="020B0604020202020204" pitchFamily="34" charset="0"/>
              </a:rPr>
              <a:t>The Journal of Laryngology &amp; Otology. – 2011. – Т. 125. – №. 03. – С. 288-296.</a:t>
            </a:r>
            <a:endParaRPr lang="ru-RU" sz="1400" dirty="0">
              <a:solidFill>
                <a:srgbClr val="043377"/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9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22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1409218" y="1147993"/>
            <a:ext cx="106150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u="sng" dirty="0">
                <a:solidFill>
                  <a:srgbClr val="043377"/>
                </a:solidFill>
              </a:rPr>
              <a:t>IV </a:t>
            </a:r>
            <a:r>
              <a:rPr lang="ru-RU" sz="2667" b="1" u="sng" dirty="0">
                <a:solidFill>
                  <a:srgbClr val="043377"/>
                </a:solidFill>
              </a:rPr>
              <a:t>тип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177850" y="1805673"/>
            <a:ext cx="3704245" cy="4469616"/>
            <a:chOff x="4770855" y="1749675"/>
            <a:chExt cx="3633872" cy="4440859"/>
          </a:xfrm>
        </p:grpSpPr>
        <p:sp>
          <p:nvSpPr>
            <p:cNvPr id="35" name="AutoShape 5"/>
            <p:cNvSpPr>
              <a:spLocks/>
            </p:cNvSpPr>
            <p:nvPr/>
          </p:nvSpPr>
          <p:spPr bwMode="auto">
            <a:xfrm>
              <a:off x="4770855" y="5094201"/>
              <a:ext cx="3633871" cy="1096333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5719" tIns="35719" rIns="35719" bIns="35719" anchor="ctr"/>
            <a:lstStyle>
              <a:lvl1pPr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1pPr>
              <a:lvl2pPr marL="742950" indent="-28575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2pPr>
              <a:lvl3pPr marL="11430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3pPr>
              <a:lvl4pPr marL="16002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4pPr>
              <a:lvl5pPr marL="20574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5pPr>
              <a:lvl6pPr marL="25146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6pPr>
              <a:lvl7pPr marL="29718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7pPr>
              <a:lvl8pPr marL="34290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8pPr>
              <a:lvl9pPr marL="38862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9pPr>
            </a:lstStyle>
            <a:p>
              <a:pPr algn="ctr" eaLnBrk="1">
                <a:lnSpc>
                  <a:spcPct val="110000"/>
                </a:lnSpc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 ИКП разветвленные и расширенные в виде небольших черных точек</a:t>
              </a:r>
              <a:endParaRPr lang="ru-RU" altLang="ru-RU" sz="2133" dirty="0">
                <a:solidFill>
                  <a:srgbClr val="043377"/>
                </a:solidFill>
                <a:latin typeface="+mn-lt"/>
                <a:ea typeface="Hoefler Text" charset="0"/>
                <a:cs typeface="Hoefler Text" charset="0"/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0855" y="1749675"/>
              <a:ext cx="3633872" cy="3052267"/>
            </a:xfrm>
            <a:prstGeom prst="rect">
              <a:avLst/>
            </a:prstGeom>
          </p:spPr>
        </p:pic>
        <p:sp>
          <p:nvSpPr>
            <p:cNvPr id="37" name="Овал 36"/>
            <p:cNvSpPr/>
            <p:nvPr/>
          </p:nvSpPr>
          <p:spPr>
            <a:xfrm>
              <a:off x="4889446" y="3598332"/>
              <a:ext cx="1350190" cy="103884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33">
                <a:solidFill>
                  <a:srgbClr val="043377"/>
                </a:solidFill>
              </a:endParaRPr>
            </a:p>
          </p:txBody>
        </p:sp>
        <p:cxnSp>
          <p:nvCxnSpPr>
            <p:cNvPr id="38" name="Прямая со стрелкой 37"/>
            <p:cNvCxnSpPr>
              <a:stCxn id="37" idx="4"/>
            </p:cNvCxnSpPr>
            <p:nvPr/>
          </p:nvCxnSpPr>
          <p:spPr>
            <a:xfrm>
              <a:off x="5564542" y="4637178"/>
              <a:ext cx="9517" cy="45702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5215151" y="1174845"/>
            <a:ext cx="1119602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u="sng" dirty="0" err="1">
                <a:solidFill>
                  <a:srgbClr val="043377"/>
                </a:solidFill>
              </a:rPr>
              <a:t>Va</a:t>
            </a:r>
            <a:r>
              <a:rPr lang="ru-RU" sz="2667" b="1" u="sng" dirty="0">
                <a:solidFill>
                  <a:srgbClr val="043377"/>
                </a:solidFill>
              </a:rPr>
              <a:t> тип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513937" y="1151873"/>
            <a:ext cx="115288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b="1" u="sng" dirty="0" err="1">
                <a:solidFill>
                  <a:srgbClr val="043377"/>
                </a:solidFill>
              </a:rPr>
              <a:t>Vb</a:t>
            </a:r>
            <a:r>
              <a:rPr lang="ru-RU" sz="2667" b="1" u="sng" dirty="0">
                <a:solidFill>
                  <a:srgbClr val="043377"/>
                </a:solidFill>
              </a:rPr>
              <a:t> тип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4343332" y="1800061"/>
            <a:ext cx="3625795" cy="4470171"/>
            <a:chOff x="235777" y="1719073"/>
            <a:chExt cx="3625795" cy="4470170"/>
          </a:xfrm>
        </p:grpSpPr>
        <p:sp>
          <p:nvSpPr>
            <p:cNvPr id="42" name="AutoShape 2"/>
            <p:cNvSpPr>
              <a:spLocks/>
            </p:cNvSpPr>
            <p:nvPr/>
          </p:nvSpPr>
          <p:spPr bwMode="auto">
            <a:xfrm>
              <a:off x="235777" y="5108487"/>
              <a:ext cx="3625795" cy="1080756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5719" tIns="35719" rIns="35719" bIns="35719" anchor="ctr"/>
            <a:lstStyle>
              <a:lvl1pPr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1pPr>
              <a:lvl2pPr marL="742950" indent="-28575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2pPr>
              <a:lvl3pPr marL="11430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3pPr>
              <a:lvl4pPr marL="16002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4pPr>
              <a:lvl5pPr marL="20574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5pPr>
              <a:lvl6pPr marL="25146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6pPr>
              <a:lvl7pPr marL="29718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7pPr>
              <a:lvl8pPr marL="34290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8pPr>
              <a:lvl9pPr marL="38862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9pPr>
            </a:lstStyle>
            <a:p>
              <a:pPr algn="ctr" eaLnBrk="1">
                <a:lnSpc>
                  <a:spcPct val="110000"/>
                </a:lnSpc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ИКП значительно расширены, плотно расположены к друг другу</a:t>
              </a: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060" y="1719073"/>
              <a:ext cx="3089228" cy="3032718"/>
            </a:xfrm>
            <a:prstGeom prst="rect">
              <a:avLst/>
            </a:prstGeom>
          </p:spPr>
        </p:pic>
        <p:sp>
          <p:nvSpPr>
            <p:cNvPr id="44" name="Овал 43"/>
            <p:cNvSpPr/>
            <p:nvPr/>
          </p:nvSpPr>
          <p:spPr>
            <a:xfrm>
              <a:off x="908491" y="3199174"/>
              <a:ext cx="1501199" cy="122949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33">
                <a:solidFill>
                  <a:srgbClr val="043377"/>
                </a:solidFill>
              </a:endParaRPr>
            </a:p>
          </p:txBody>
        </p:sp>
        <p:cxnSp>
          <p:nvCxnSpPr>
            <p:cNvPr id="45" name="Прямая со стрелкой 44"/>
            <p:cNvCxnSpPr>
              <a:stCxn id="44" idx="4"/>
            </p:cNvCxnSpPr>
            <p:nvPr/>
          </p:nvCxnSpPr>
          <p:spPr>
            <a:xfrm>
              <a:off x="1659090" y="4428667"/>
              <a:ext cx="1" cy="67982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/>
          <p:cNvGrpSpPr/>
          <p:nvPr/>
        </p:nvGrpSpPr>
        <p:grpSpPr>
          <a:xfrm>
            <a:off x="8440489" y="1800062"/>
            <a:ext cx="3299777" cy="4450759"/>
            <a:chOff x="3432013" y="1597030"/>
            <a:chExt cx="3299777" cy="4450758"/>
          </a:xfrm>
        </p:grpSpPr>
        <p:sp>
          <p:nvSpPr>
            <p:cNvPr id="47" name="AutoShape 5"/>
            <p:cNvSpPr>
              <a:spLocks/>
            </p:cNvSpPr>
            <p:nvPr/>
          </p:nvSpPr>
          <p:spPr bwMode="auto">
            <a:xfrm>
              <a:off x="3432013" y="4975595"/>
              <a:ext cx="3299777" cy="1072193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5719" tIns="35719" rIns="35719" bIns="35719" anchor="ctr"/>
            <a:lstStyle>
              <a:lvl1pPr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1pPr>
              <a:lvl2pPr marL="742950" indent="-28575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2pPr>
              <a:lvl3pPr marL="11430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3pPr>
              <a:lvl4pPr marL="16002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4pPr>
              <a:lvl5pPr marL="2057400" indent="-228600" eaLnBrk="0"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5pPr>
              <a:lvl6pPr marL="25146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6pPr>
              <a:lvl7pPr marL="29718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7pPr>
              <a:lvl8pPr marL="34290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8pPr>
              <a:lvl9pPr marL="3886200" indent="-228600" algn="ctr" defTabSz="584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546056"/>
                  </a:solidFill>
                  <a:latin typeface="Palatino" charset="0"/>
                  <a:ea typeface="Palatino" charset="0"/>
                  <a:cs typeface="Palatino" charset="0"/>
                  <a:sym typeface="Palatino" charset="0"/>
                </a:defRPr>
              </a:lvl9pPr>
            </a:lstStyle>
            <a:p>
              <a:pPr algn="ctr" eaLnBrk="1">
                <a:lnSpc>
                  <a:spcPct val="110000"/>
                </a:lnSpc>
              </a:pPr>
              <a:r>
                <a:rPr lang="ru-RU" altLang="ru-RU" sz="2133" dirty="0">
                  <a:solidFill>
                    <a:srgbClr val="043377"/>
                  </a:solidFill>
                  <a:latin typeface="+mn-lt"/>
                  <a:ea typeface="Hoefler Text" charset="0"/>
                  <a:cs typeface="Hoefler Text" charset="0"/>
                  <a:sym typeface="Hoefler Text" charset="0"/>
                </a:rPr>
                <a:t>ИКП разрушены, сплетающиеся между собой микрососуды</a:t>
              </a:r>
              <a:endParaRPr lang="ru-RU" altLang="ru-RU" sz="2133" dirty="0">
                <a:solidFill>
                  <a:srgbClr val="043377"/>
                </a:solidFill>
                <a:latin typeface="+mn-lt"/>
                <a:ea typeface="Hoefler Text" charset="0"/>
                <a:cs typeface="Hoefler Text" charset="0"/>
              </a:endParaRPr>
            </a:p>
          </p:txBody>
        </p:sp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2721" y="1597030"/>
              <a:ext cx="3018360" cy="3040690"/>
            </a:xfrm>
            <a:prstGeom prst="rect">
              <a:avLst/>
            </a:prstGeom>
          </p:spPr>
        </p:pic>
        <p:sp>
          <p:nvSpPr>
            <p:cNvPr id="49" name="Овал 48"/>
            <p:cNvSpPr/>
            <p:nvPr/>
          </p:nvSpPr>
          <p:spPr>
            <a:xfrm>
              <a:off x="3976118" y="2571038"/>
              <a:ext cx="1201599" cy="113523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33">
                <a:solidFill>
                  <a:srgbClr val="043377"/>
                </a:solidFill>
              </a:endParaRPr>
            </a:p>
          </p:txBody>
        </p:sp>
        <p:cxnSp>
          <p:nvCxnSpPr>
            <p:cNvPr id="50" name="Прямая со стрелкой 49"/>
            <p:cNvCxnSpPr>
              <a:stCxn id="49" idx="4"/>
            </p:cNvCxnSpPr>
            <p:nvPr/>
          </p:nvCxnSpPr>
          <p:spPr>
            <a:xfrm flipH="1">
              <a:off x="4576917" y="3706275"/>
              <a:ext cx="1" cy="121448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Subtitle 2"/>
          <p:cNvSpPr txBox="1">
            <a:spLocks/>
          </p:cNvSpPr>
          <p:nvPr/>
        </p:nvSpPr>
        <p:spPr>
          <a:xfrm>
            <a:off x="321137" y="167868"/>
            <a:ext cx="7980024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УЗКОСПЕКТРАЛЬНАЯ ЭНДОСКОПИЯ: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критерии оценки результатов</a:t>
            </a:r>
            <a:endParaRPr lang="en-US" sz="2667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88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738"/>
    </mc:Choice>
    <mc:Fallback xmlns="">
      <p:transition advTm="173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96220" y="861037"/>
            <a:ext cx="9166767" cy="781201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9331569" y="914800"/>
            <a:ext cx="1093444" cy="73535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2471" y="1703919"/>
            <a:ext cx="8414266" cy="1490315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1F325E"/>
              </a:solidFill>
            </a:endParaRPr>
          </a:p>
          <a:p>
            <a:pPr algn="l"/>
            <a:endParaRPr lang="ru-RU" sz="1400" dirty="0">
              <a:solidFill>
                <a:srgbClr val="1F325E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ru-RU" sz="1050" baseline="30000" dirty="0">
              <a:solidFill>
                <a:srgbClr val="1F325E"/>
              </a:solidFill>
            </a:endParaRPr>
          </a:p>
          <a:p>
            <a:pPr algn="l"/>
            <a:endParaRPr lang="en-US" sz="1400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1548858" y="870446"/>
            <a:ext cx="248471" cy="850394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764851" y="983151"/>
            <a:ext cx="7566718" cy="54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МЕДИЦИНСКАЯ ПОМОЩЬ ПО ПРОФИЛЮ «ОНКОЛОГИЯ»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В СЕЧЕНОВСКОМ УНИВЕРСИТЕТЕ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162FC5-7C8C-DB4A-A139-2DA4D807E97D}"/>
              </a:ext>
            </a:extLst>
          </p:cNvPr>
          <p:cNvSpPr/>
          <p:nvPr/>
        </p:nvSpPr>
        <p:spPr>
          <a:xfrm>
            <a:off x="1921565" y="1720840"/>
            <a:ext cx="841426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535 стационарных коек, на которых оказывается медицинская помощь по профилю «Онкология» (хирургические вмешательства, химиотерапия) при злокачественных опухолях головы, шеи, легких и средостения, молочной железы, органов брюшной полости, в том числе толстой кишки, мочевыводящей и репродуктивной системы, костного мозга и лимфатических узлов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Более 9800</a:t>
            </a:r>
            <a:r>
              <a:rPr lang="en-US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c</a:t>
            </a:r>
            <a:r>
              <a:rPr lang="ru-RU" sz="1200" dirty="0" err="1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тационарных</a:t>
            </a: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пациентов;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робот-</a:t>
            </a:r>
            <a:r>
              <a:rPr lang="ru-RU" sz="1200" dirty="0" err="1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ассистированные</a:t>
            </a: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оперативные вмешательства на </a:t>
            </a:r>
            <a:r>
              <a:rPr lang="ru-RU" sz="1200" dirty="0" err="1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двухконсольной</a:t>
            </a: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роботической</a:t>
            </a: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хирургической системе </a:t>
            </a:r>
            <a:r>
              <a:rPr lang="en-US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DaVinci;</a:t>
            </a: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выполнение </a:t>
            </a:r>
            <a:r>
              <a:rPr lang="ru-RU" sz="1200" dirty="0" err="1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органосберегающих</a:t>
            </a: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 и реконструктивных операций,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развитие службы лучевой диагностики и терапии (МСКТ-640; ИОЛТ)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Организация автономной службы </a:t>
            </a:r>
            <a:r>
              <a:rPr lang="ru-RU" sz="1200" dirty="0" err="1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онкоморфологии</a:t>
            </a:r>
            <a:endParaRPr lang="ru-RU" sz="1200" dirty="0">
              <a:solidFill>
                <a:srgbClr val="1F325E"/>
              </a:solidFill>
              <a:ea typeface="Arial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4 академика и 3 член-корреспондента РАН, непосредственно участвующих в оказании медицинской помощи пациентам с онкологическими заболеваниями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1F325E"/>
                </a:solidFill>
                <a:ea typeface="Arial" charset="0"/>
                <a:cs typeface="Arial" panose="020B0604020202020204" pitchFamily="34" charset="0"/>
              </a:rPr>
              <a:t>Регулярный онкологический консилиум, возможность привлечения высококвалифицированных  врачей других специальностей для ведения пациентов с сопутствующими заболеваниями. </a:t>
            </a:r>
          </a:p>
        </p:txBody>
      </p:sp>
      <p:pic>
        <p:nvPicPr>
          <p:cNvPr id="10" name="Объект 3">
            <a:extLst>
              <a:ext uri="{FF2B5EF4-FFF2-40B4-BE49-F238E27FC236}">
                <a16:creationId xmlns:a16="http://schemas.microsoft.com/office/drawing/2014/main" id="{26335BB9-8402-B046-A0CE-72300363F1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4" t="-1" r="16487" b="-3492"/>
          <a:stretch/>
        </p:blipFill>
        <p:spPr>
          <a:xfrm>
            <a:off x="1755891" y="4380779"/>
            <a:ext cx="1473139" cy="1580138"/>
          </a:xfrm>
          <a:prstGeom prst="rect">
            <a:avLst/>
          </a:prstGeom>
          <a:effectLst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6254FB-43FC-E24D-8F32-A81CB6D960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139" y="4409530"/>
            <a:ext cx="1220632" cy="1504386"/>
          </a:xfrm>
          <a:prstGeom prst="rect">
            <a:avLst/>
          </a:prstGeom>
        </p:spPr>
      </p:pic>
      <p:pic>
        <p:nvPicPr>
          <p:cNvPr id="12" name="Объект 3">
            <a:extLst>
              <a:ext uri="{FF2B5EF4-FFF2-40B4-BE49-F238E27FC236}">
                <a16:creationId xmlns:a16="http://schemas.microsoft.com/office/drawing/2014/main" id="{A5260FB0-5771-6745-B71B-FFC78205A0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882" y="4417993"/>
            <a:ext cx="1220632" cy="1487463"/>
          </a:xfrm>
          <a:prstGeom prst="rect">
            <a:avLst/>
          </a:prstGeom>
        </p:spPr>
      </p:pic>
      <p:pic>
        <p:nvPicPr>
          <p:cNvPr id="13" name="Picture 4" descr="1_Produkt_2">
            <a:extLst>
              <a:ext uri="{FF2B5EF4-FFF2-40B4-BE49-F238E27FC236}">
                <a16:creationId xmlns:a16="http://schemas.microsoft.com/office/drawing/2014/main" id="{CF0B55B1-F9B8-CF42-9604-7318B2409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064" y="4221392"/>
            <a:ext cx="1292445" cy="170355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5ADC003-A8FB-CD4B-92B2-440660D00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074" y="4243462"/>
            <a:ext cx="1383150" cy="1659421"/>
          </a:xfrm>
          <a:prstGeom prst="rect">
            <a:avLst/>
          </a:prstGeom>
          <a:ln>
            <a:solidFill>
              <a:srgbClr val="0070C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5396EB-AAAE-5E43-8331-2DCBB10ABE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9604" y="4409532"/>
            <a:ext cx="1680632" cy="146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534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247" y="1794542"/>
            <a:ext cx="4137339" cy="31794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388" y="1794543"/>
            <a:ext cx="4239413" cy="3178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9" y="1773787"/>
            <a:ext cx="4448732" cy="32001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75818" y="5313732"/>
            <a:ext cx="267455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33" dirty="0">
                <a:solidFill>
                  <a:srgbClr val="043377"/>
                </a:solidFill>
              </a:rPr>
              <a:t>60х увеличение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75556" y="5265908"/>
            <a:ext cx="3493029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dirty="0">
                <a:solidFill>
                  <a:srgbClr val="043377"/>
                </a:solidFill>
              </a:rPr>
              <a:t>1% раствором 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метиленового синего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9931" y="5312536"/>
            <a:ext cx="3521771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33" dirty="0">
                <a:solidFill>
                  <a:srgbClr val="043377"/>
                </a:solidFill>
              </a:rPr>
              <a:t>Введение эндоскопа 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в ларингоскоп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74338" y="6471595"/>
            <a:ext cx="5117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43377"/>
                </a:solidFill>
                <a:ea typeface="Calibri" panose="020F0502020204030204" pitchFamily="34" charset="0"/>
              </a:rPr>
              <a:t>Оборудование: </a:t>
            </a:r>
            <a:r>
              <a:rPr lang="ru-RU" sz="1600" dirty="0" err="1">
                <a:solidFill>
                  <a:srgbClr val="043377"/>
                </a:solidFill>
                <a:ea typeface="Calibri" panose="020F0502020204030204" pitchFamily="34" charset="0"/>
              </a:rPr>
              <a:t>Karl</a:t>
            </a:r>
            <a:r>
              <a:rPr lang="ru-RU" sz="1600" dirty="0">
                <a:solidFill>
                  <a:srgbClr val="043377"/>
                </a:solidFill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43377"/>
                </a:solidFill>
                <a:ea typeface="Calibri" panose="020F0502020204030204" pitchFamily="34" charset="0"/>
              </a:rPr>
              <a:t>Storz</a:t>
            </a:r>
            <a:r>
              <a:rPr lang="ru-RU" sz="1600" dirty="0">
                <a:solidFill>
                  <a:srgbClr val="043377"/>
                </a:solidFill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43377"/>
                </a:solidFill>
                <a:ea typeface="Calibri" panose="020F0502020204030204" pitchFamily="34" charset="0"/>
              </a:rPr>
              <a:t>GmbH</a:t>
            </a:r>
            <a:r>
              <a:rPr lang="ru-RU" sz="1600" dirty="0">
                <a:solidFill>
                  <a:srgbClr val="043377"/>
                </a:solidFill>
                <a:ea typeface="Calibri" panose="020F0502020204030204" pitchFamily="34" charset="0"/>
              </a:rPr>
              <a:t> &amp;</a:t>
            </a:r>
            <a:r>
              <a:rPr lang="ru-RU" sz="1600" dirty="0" err="1">
                <a:solidFill>
                  <a:srgbClr val="043377"/>
                </a:solidFill>
                <a:ea typeface="Calibri" panose="020F0502020204030204" pitchFamily="34" charset="0"/>
              </a:rPr>
              <a:t>Co</a:t>
            </a:r>
            <a:r>
              <a:rPr lang="ru-RU" sz="1600" dirty="0">
                <a:solidFill>
                  <a:srgbClr val="043377"/>
                </a:solidFill>
                <a:ea typeface="Calibri" panose="020F0502020204030204" pitchFamily="34" charset="0"/>
              </a:rPr>
              <a:t>., </a:t>
            </a:r>
            <a:r>
              <a:rPr lang="ru-RU" sz="1600" dirty="0" err="1">
                <a:solidFill>
                  <a:srgbClr val="043377"/>
                </a:solidFill>
                <a:ea typeface="Calibri" panose="020F0502020204030204" pitchFamily="34" charset="0"/>
              </a:rPr>
              <a:t>Tutlingen</a:t>
            </a:r>
            <a:r>
              <a:rPr lang="ru-RU" sz="1600" dirty="0">
                <a:solidFill>
                  <a:srgbClr val="043377"/>
                </a:solidFill>
                <a:ea typeface="Calibri" panose="020F0502020204030204" pitchFamily="34" charset="0"/>
              </a:rPr>
              <a:t>, </a:t>
            </a:r>
            <a:r>
              <a:rPr lang="ru-RU" sz="1600" dirty="0" err="1">
                <a:solidFill>
                  <a:srgbClr val="043377"/>
                </a:solidFill>
                <a:ea typeface="Calibri" panose="020F0502020204030204" pitchFamily="34" charset="0"/>
              </a:rPr>
              <a:t>Germany</a:t>
            </a:r>
            <a:endParaRPr lang="ru-RU" sz="1600" dirty="0">
              <a:solidFill>
                <a:srgbClr val="043377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3037" y="6133042"/>
            <a:ext cx="85197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43377"/>
                </a:solidFill>
              </a:rPr>
              <a:t>Puxeddu</a:t>
            </a:r>
            <a:r>
              <a:rPr lang="en-US" sz="1600" dirty="0">
                <a:solidFill>
                  <a:srgbClr val="043377"/>
                </a:solidFill>
              </a:rPr>
              <a:t> R. et al. The Laryngoscope. – 2015. – Т. 125. – №. 7. – С. 1600-1606.</a:t>
            </a:r>
            <a:endParaRPr lang="ru-RU" sz="1600" dirty="0">
              <a:solidFill>
                <a:srgbClr val="043377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7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8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9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КОНТАКТНАЯ ЭНДОСКОПИЯ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397" y="-371789"/>
            <a:ext cx="6886967" cy="25642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058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193"/>
    </mc:Choice>
    <mc:Fallback xmlns="">
      <p:transition advTm="10193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1" y="2031567"/>
            <a:ext cx="3579879" cy="36147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6181" y="1200570"/>
            <a:ext cx="2231445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133" u="sng" dirty="0">
                <a:solidFill>
                  <a:srgbClr val="043377"/>
                </a:solidFill>
              </a:rPr>
              <a:t>0 тип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физиологический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50222" y="1231349"/>
            <a:ext cx="2115772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33" u="sng" dirty="0">
                <a:solidFill>
                  <a:srgbClr val="043377"/>
                </a:solidFill>
              </a:rPr>
              <a:t>I</a:t>
            </a:r>
            <a:r>
              <a:rPr lang="ru-RU" sz="2133" u="sng" dirty="0">
                <a:solidFill>
                  <a:srgbClr val="043377"/>
                </a:solidFill>
              </a:rPr>
              <a:t> тип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воспалительный</a:t>
            </a:r>
          </a:p>
        </p:txBody>
      </p:sp>
      <p:pic>
        <p:nvPicPr>
          <p:cNvPr id="4" name="ECE для презентации тип 1 по Puxedd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24407" r="25391" b="11501"/>
          <a:stretch/>
        </p:blipFill>
        <p:spPr>
          <a:xfrm>
            <a:off x="4317491" y="2062344"/>
            <a:ext cx="3645351" cy="36147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6302" y="6169533"/>
            <a:ext cx="108647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Puxeddu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 R. et al. Enhanced contact endoscopy for the detection of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neoangiogenesis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 in tumors of the larynx and hypopharynx</a:t>
            </a:r>
            <a:r>
              <a:rPr lang="ru-RU" sz="1600" dirty="0">
                <a:solidFill>
                  <a:srgbClr val="043377"/>
                </a:solidFill>
                <a:latin typeface="Arial" panose="020B0604020202020204" pitchFamily="34" charset="0"/>
              </a:rPr>
              <a:t> //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 The Laryngoscope. – 2015. – Т. 125. – №. 7. – С. 1600-1606.</a:t>
            </a:r>
            <a:endParaRPr lang="ru-RU" sz="1600" dirty="0">
              <a:solidFill>
                <a:srgbClr val="043377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5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6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7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КОНТАКТНАЯ ЭНДОСКОПИЯ: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критерии оценки результатов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9360387" y="1194512"/>
            <a:ext cx="178514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u="sng" dirty="0">
                <a:solidFill>
                  <a:srgbClr val="043377"/>
                </a:solidFill>
              </a:rPr>
              <a:t>II</a:t>
            </a:r>
            <a:r>
              <a:rPr lang="ru-RU" sz="2133" u="sng" dirty="0">
                <a:solidFill>
                  <a:srgbClr val="043377"/>
                </a:solidFill>
              </a:rPr>
              <a:t> тип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гиперплазия</a:t>
            </a:r>
          </a:p>
        </p:txBody>
      </p:sp>
      <p:pic>
        <p:nvPicPr>
          <p:cNvPr id="20" name="20 slide matched_0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28687" t="9193" r="28485" b="13231"/>
          <a:stretch/>
        </p:blipFill>
        <p:spPr>
          <a:xfrm>
            <a:off x="8301161" y="2025507"/>
            <a:ext cx="3583961" cy="365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6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260"/>
    </mc:Choice>
    <mc:Fallback xmlns="">
      <p:transition advTm="11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2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0" objId="4"/>
        <p14:playEvt time="10287" objId="20"/>
        <p14:playEvt time="10855" objId="4"/>
        <p14:stopEvt time="11260" objId="4"/>
        <p14:stopEvt time="11260" objId="20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54175" y="1128890"/>
            <a:ext cx="1406154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33" u="sng" dirty="0">
                <a:solidFill>
                  <a:srgbClr val="043377"/>
                </a:solidFill>
              </a:rPr>
              <a:t>III</a:t>
            </a:r>
            <a:r>
              <a:rPr lang="ru-RU" sz="2133" u="sng" dirty="0">
                <a:solidFill>
                  <a:srgbClr val="043377"/>
                </a:solidFill>
              </a:rPr>
              <a:t> тип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дисплазия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04912" y="6159110"/>
            <a:ext cx="9224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Puxeddu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 R. et al. Enhanced contact endoscopy for the detection of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neoangiogenesis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 in tumors of the larynx and hypopharynx The Laryngoscope. – 2015. – Т. 125. – №. 7. – С. 1600-1606.</a:t>
            </a:r>
            <a:endParaRPr lang="ru-RU" sz="1600" dirty="0">
              <a:solidFill>
                <a:srgbClr val="043377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86491" y="2025057"/>
            <a:ext cx="3783823" cy="3753665"/>
            <a:chOff x="4772549" y="1781011"/>
            <a:chExt cx="4177488" cy="4133017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19" r="22929" b="2997"/>
            <a:stretch/>
          </p:blipFill>
          <p:spPr>
            <a:xfrm>
              <a:off x="4772549" y="1781011"/>
              <a:ext cx="4177488" cy="4133017"/>
            </a:xfrm>
            <a:prstGeom prst="rect">
              <a:avLst/>
            </a:prstGeom>
          </p:spPr>
        </p:pic>
        <p:sp>
          <p:nvSpPr>
            <p:cNvPr id="5" name="Овал 4"/>
            <p:cNvSpPr/>
            <p:nvPr/>
          </p:nvSpPr>
          <p:spPr>
            <a:xfrm>
              <a:off x="5560282" y="3103418"/>
              <a:ext cx="1938733" cy="18850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1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6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7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8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КОНТАКТНАЯ ЭНДОСКОПИЯ: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критерии оценки результатов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239" y="2031737"/>
            <a:ext cx="3711299" cy="374698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647117" y="1128889"/>
            <a:ext cx="867545" cy="748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33" u="sng" dirty="0">
                <a:solidFill>
                  <a:srgbClr val="043377"/>
                </a:solidFill>
              </a:rPr>
              <a:t>IV</a:t>
            </a:r>
            <a:r>
              <a:rPr lang="ru-RU" sz="2133" u="sng" dirty="0">
                <a:solidFill>
                  <a:srgbClr val="043377"/>
                </a:solidFill>
              </a:rPr>
              <a:t> тип</a:t>
            </a:r>
          </a:p>
          <a:p>
            <a:pPr algn="ctr"/>
            <a:r>
              <a:rPr lang="ru-RU" sz="2133" dirty="0">
                <a:solidFill>
                  <a:srgbClr val="043377"/>
                </a:solidFill>
              </a:rPr>
              <a:t>рак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250" y="2025057"/>
            <a:ext cx="3688769" cy="373216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274292" y="1128888"/>
            <a:ext cx="1498679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133" u="sng" dirty="0">
                <a:solidFill>
                  <a:srgbClr val="043377"/>
                </a:solidFill>
              </a:rPr>
              <a:t>Переход из</a:t>
            </a:r>
          </a:p>
          <a:p>
            <a:pPr algn="ctr"/>
            <a:r>
              <a:rPr lang="en-US" sz="2133" u="sng" dirty="0">
                <a:solidFill>
                  <a:srgbClr val="043377"/>
                </a:solidFill>
              </a:rPr>
              <a:t>I </a:t>
            </a:r>
            <a:r>
              <a:rPr lang="ru-RU" sz="2133" u="sng" dirty="0">
                <a:solidFill>
                  <a:srgbClr val="043377"/>
                </a:solidFill>
              </a:rPr>
              <a:t>типа в </a:t>
            </a:r>
            <a:r>
              <a:rPr lang="en-US" sz="2133" u="sng" dirty="0">
                <a:solidFill>
                  <a:srgbClr val="043377"/>
                </a:solidFill>
              </a:rPr>
              <a:t>IV</a:t>
            </a:r>
            <a:endParaRPr lang="ru-RU" sz="2133" u="sng" dirty="0">
              <a:solidFill>
                <a:srgbClr val="043377"/>
              </a:solidFill>
            </a:endParaRPr>
          </a:p>
          <a:p>
            <a:pPr algn="ctr"/>
            <a:endParaRPr lang="ru-RU" sz="2133" dirty="0">
              <a:solidFill>
                <a:srgbClr val="043377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20245879">
            <a:off x="8375729" y="2824729"/>
            <a:ext cx="2923140" cy="1219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44320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984"/>
    </mc:Choice>
    <mc:Fallback xmlns="">
      <p:transition advTm="3984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92421" y="3573634"/>
            <a:ext cx="720715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04337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Дисплазия высокой степени нами расценивалась как рак </a:t>
            </a:r>
            <a:r>
              <a:rPr lang="en-US" altLang="ru-RU" sz="2400" dirty="0">
                <a:solidFill>
                  <a:srgbClr val="04337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 situ </a:t>
            </a:r>
            <a:r>
              <a:rPr lang="ru-RU" altLang="ru-RU" sz="2400" dirty="0">
                <a:solidFill>
                  <a:srgbClr val="04337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вместе с инвазивным плоскоклеточным раком относилась к положительному гистологическому тесту на злокачественность</a:t>
            </a:r>
            <a:r>
              <a:rPr lang="ru-RU" altLang="ru-RU" sz="2400" dirty="0">
                <a:solidFill>
                  <a:srgbClr val="043377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96994" y="5987015"/>
            <a:ext cx="8971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Barnes L. et al. World Health Organization classification of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tumours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pathology and genetics of head and neck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tumours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//Word Health Organization Classification of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Tumours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Pathology and genetics of head and neck tumors. – 2005; 140 – 143</a:t>
            </a:r>
            <a:endParaRPr lang="ru-RU" sz="1600" dirty="0">
              <a:solidFill>
                <a:srgbClr val="043377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647459" y="1510284"/>
            <a:ext cx="7071479" cy="1442649"/>
            <a:chOff x="2446638" y="1872049"/>
            <a:chExt cx="6128951" cy="914400"/>
          </a:xfrm>
          <a:solidFill>
            <a:srgbClr val="043377"/>
          </a:solidFill>
        </p:grpSpPr>
        <p:sp>
          <p:nvSpPr>
            <p:cNvPr id="6" name="Овал 5"/>
            <p:cNvSpPr/>
            <p:nvPr/>
          </p:nvSpPr>
          <p:spPr>
            <a:xfrm>
              <a:off x="2446638" y="1872049"/>
              <a:ext cx="6128951" cy="914400"/>
            </a:xfrm>
            <a:prstGeom prst="ellipse">
              <a:avLst/>
            </a:prstGeom>
            <a:grpFill/>
            <a:ln>
              <a:solidFill>
                <a:srgbClr val="0433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932027" y="2160180"/>
              <a:ext cx="4663477" cy="318670"/>
            </a:xfrm>
            <a:prstGeom prst="rect">
              <a:avLst/>
            </a:prstGeom>
            <a:grpFill/>
            <a:ln>
              <a:solidFill>
                <a:srgbClr val="043377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sz="2667" dirty="0">
                  <a:solidFill>
                    <a:schemeClr val="bg1"/>
                  </a:solidFill>
                </a:rPr>
                <a:t>Патогистологическое исследование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1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3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4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ЗОЛОТОЙ СТАНДАРТ 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сравнительной диагностики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961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01"/>
    </mc:Choice>
    <mc:Fallback xmlns="">
      <p:transition advTm="190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2866" y="6394542"/>
            <a:ext cx="9586191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33" dirty="0">
                <a:solidFill>
                  <a:srgbClr val="043377"/>
                </a:solidFill>
                <a:ea typeface="Times" panose="02020603050405020304" pitchFamily="18" charset="0"/>
              </a:rPr>
              <a:t>В 72,9% случаев в процессе были задействованы голосовые складки</a:t>
            </a:r>
            <a:endParaRPr lang="ru-RU" sz="2133" dirty="0">
              <a:solidFill>
                <a:srgbClr val="043377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239873" y="1093205"/>
          <a:ext cx="10096500" cy="555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0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1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2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РЕЗУЛЬТАТЫ: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распределение гистологических диагнозов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44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25"/>
    </mc:Choice>
    <mc:Fallback xmlns="">
      <p:transition advTm="1925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24885" y="1296759"/>
          <a:ext cx="10350499" cy="531491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3051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4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5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5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348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Гистологический диагноз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Количество образований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Сосудистое</a:t>
                      </a:r>
                      <a:r>
                        <a:rPr lang="ru-RU" sz="2000" kern="1200" baseline="0" dirty="0">
                          <a:effectLst/>
                        </a:rPr>
                        <a:t> строение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8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Тип</a:t>
                      </a:r>
                      <a:r>
                        <a:rPr lang="ru-RU" sz="2000" kern="1200" baseline="0" dirty="0">
                          <a:effectLst/>
                        </a:rPr>
                        <a:t> </a:t>
                      </a:r>
                      <a:r>
                        <a:rPr lang="en-US" sz="2000" kern="1200" baseline="0" dirty="0" err="1">
                          <a:effectLst/>
                        </a:rPr>
                        <a:t>Vabc</a:t>
                      </a:r>
                      <a:r>
                        <a:rPr lang="en-US" sz="2000" kern="1200" baseline="0" dirty="0">
                          <a:effectLst/>
                        </a:rPr>
                        <a:t> (Ni)</a:t>
                      </a:r>
                    </a:p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baseline="0" dirty="0">
                          <a:effectLst/>
                        </a:rPr>
                        <a:t>Тип 4 </a:t>
                      </a:r>
                      <a:r>
                        <a:rPr lang="en-US" sz="2000" kern="1200" baseline="0" dirty="0">
                          <a:effectLst/>
                        </a:rPr>
                        <a:t>(</a:t>
                      </a:r>
                      <a:r>
                        <a:rPr lang="en-US" sz="2000" kern="1200" baseline="0" dirty="0" err="1">
                          <a:effectLst/>
                        </a:rPr>
                        <a:t>Puxeddu</a:t>
                      </a:r>
                      <a:r>
                        <a:rPr lang="en-US" sz="2000" kern="1200" baseline="0" dirty="0">
                          <a:effectLst/>
                        </a:rPr>
                        <a:t>)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Тип</a:t>
                      </a:r>
                      <a:r>
                        <a:rPr lang="ru-RU" sz="2000" kern="1200" baseline="0" dirty="0">
                          <a:effectLst/>
                        </a:rPr>
                        <a:t> </a:t>
                      </a:r>
                      <a:r>
                        <a:rPr lang="en-US" sz="2000" kern="1200" baseline="0" dirty="0">
                          <a:effectLst/>
                        </a:rPr>
                        <a:t>I,II,III,IV (Ni)</a:t>
                      </a:r>
                    </a:p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baseline="0" dirty="0">
                          <a:effectLst/>
                        </a:rPr>
                        <a:t>Тип </a:t>
                      </a:r>
                      <a:r>
                        <a:rPr lang="en-US" sz="2000" kern="1200" baseline="0" dirty="0">
                          <a:effectLst/>
                        </a:rPr>
                        <a:t>0,1,2,3 </a:t>
                      </a:r>
                      <a:r>
                        <a:rPr lang="ru-RU" sz="2000" kern="1200" baseline="0" dirty="0">
                          <a:effectLst/>
                        </a:rPr>
                        <a:t>(</a:t>
                      </a:r>
                      <a:r>
                        <a:rPr lang="en-US" sz="2000" kern="1200" baseline="0" dirty="0" err="1">
                          <a:effectLst/>
                        </a:rPr>
                        <a:t>Puxeddu</a:t>
                      </a:r>
                      <a:r>
                        <a:rPr lang="en-US" sz="2000" kern="1200" baseline="0" dirty="0">
                          <a:effectLst/>
                        </a:rPr>
                        <a:t>)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236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Плоскоклеточный рак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67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65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2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993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Карцинома </a:t>
                      </a:r>
                      <a:r>
                        <a:rPr lang="ru-RU" sz="2000" kern="1200" dirty="0" err="1">
                          <a:effectLst/>
                        </a:rPr>
                        <a:t>in</a:t>
                      </a:r>
                      <a:r>
                        <a:rPr lang="ru-RU" sz="2000" kern="1200" dirty="0">
                          <a:effectLst/>
                        </a:rPr>
                        <a:t> </a:t>
                      </a:r>
                      <a:r>
                        <a:rPr lang="ru-RU" sz="2000" kern="1200" dirty="0" err="1">
                          <a:effectLst/>
                        </a:rPr>
                        <a:t>situ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4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3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1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619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Дисплазия средней степени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6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1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Тип</a:t>
                      </a:r>
                      <a:r>
                        <a:rPr lang="ru-RU" sz="2000" kern="1200" baseline="0" dirty="0">
                          <a:effectLst/>
                        </a:rPr>
                        <a:t> 3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Тип</a:t>
                      </a:r>
                      <a:r>
                        <a:rPr lang="ru-RU" sz="2000" kern="1200" baseline="0" dirty="0">
                          <a:effectLst/>
                        </a:rPr>
                        <a:t> 2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4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1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619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Дисплазия низкой степени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7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1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Тип 3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Тип 2,</a:t>
                      </a:r>
                      <a:r>
                        <a:rPr lang="ru-RU" sz="2000" kern="1200" baseline="0" dirty="0">
                          <a:effectLst/>
                        </a:rPr>
                        <a:t> </a:t>
                      </a:r>
                      <a:r>
                        <a:rPr lang="en-US" sz="2000" kern="1200" baseline="0" dirty="0">
                          <a:effectLst/>
                        </a:rPr>
                        <a:t>I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4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2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3339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Кератоз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8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2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6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7795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Доброкачественные образования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40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0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>
                          <a:effectLst/>
                        </a:rPr>
                        <a:t>40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3761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Всего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132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72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effectLst/>
                        </a:rPr>
                        <a:t>60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24885" y="5558866"/>
            <a:ext cx="10350499" cy="655783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7" name="Прямоугольник 6"/>
          <p:cNvSpPr/>
          <p:nvPr/>
        </p:nvSpPr>
        <p:spPr>
          <a:xfrm>
            <a:off x="624885" y="2628252"/>
            <a:ext cx="10350499" cy="114100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sp>
        <p:nvSpPr>
          <p:cNvPr id="8" name="TextBox 7"/>
          <p:cNvSpPr txBox="1"/>
          <p:nvPr/>
        </p:nvSpPr>
        <p:spPr>
          <a:xfrm>
            <a:off x="11082295" y="6224220"/>
            <a:ext cx="949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n = </a:t>
            </a:r>
            <a:r>
              <a:rPr lang="ru-RU" sz="2000" i="1" dirty="0"/>
              <a:t>132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88301" y="3764089"/>
            <a:ext cx="1399464" cy="133666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1"/>
          </a:p>
        </p:txBody>
      </p:sp>
      <p:grpSp>
        <p:nvGrpSpPr>
          <p:cNvPr id="9" name="Группа 8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10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12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3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РЕЗУЛЬТАТЫ: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комбинированное применение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5309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19"/>
    </mc:Choice>
    <mc:Fallback xmlns="">
      <p:transition advTm="6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Группа 43"/>
          <p:cNvGrpSpPr/>
          <p:nvPr/>
        </p:nvGrpSpPr>
        <p:grpSpPr>
          <a:xfrm>
            <a:off x="10072745" y="2030401"/>
            <a:ext cx="1857667" cy="4827599"/>
            <a:chOff x="7554559" y="1522800"/>
            <a:chExt cx="1393250" cy="3620699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7554559" y="4348446"/>
              <a:ext cx="1381050" cy="795053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566759" y="1522800"/>
              <a:ext cx="1381050" cy="1535212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81313" y="2024772"/>
            <a:ext cx="184731" cy="30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1"/>
          </a:p>
        </p:txBody>
      </p:sp>
      <p:grpSp>
        <p:nvGrpSpPr>
          <p:cNvPr id="36" name="Группа 35"/>
          <p:cNvGrpSpPr/>
          <p:nvPr/>
        </p:nvGrpSpPr>
        <p:grpSpPr>
          <a:xfrm>
            <a:off x="562729" y="1218473"/>
            <a:ext cx="11198764" cy="5539828"/>
            <a:chOff x="526821" y="554102"/>
            <a:chExt cx="8399073" cy="4154871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526821" y="1270138"/>
              <a:ext cx="5902558" cy="3438835"/>
              <a:chOff x="390525" y="1028699"/>
              <a:chExt cx="5902558" cy="3438835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390525" y="1028699"/>
                <a:ext cx="4648200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Точность</a:t>
                </a: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390525" y="1738455"/>
                <a:ext cx="4648200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Чувствительность</a:t>
                </a: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390525" y="2448211"/>
                <a:ext cx="4648200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Специфичность</a:t>
                </a: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390525" y="3157967"/>
                <a:ext cx="4648200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Прогностическая ценность положительного результата</a:t>
                </a: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390525" y="3867723"/>
                <a:ext cx="4648200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Прогностическая ценность отрицательного результата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5165419" y="1035662"/>
                <a:ext cx="1127662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9</a:t>
                </a:r>
                <a:r>
                  <a:rPr lang="en-US" sz="2400" dirty="0"/>
                  <a:t>2,8</a:t>
                </a:r>
                <a:r>
                  <a:rPr lang="ru-RU" sz="2400" dirty="0"/>
                  <a:t>%</a:t>
                </a: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5165418" y="1738454"/>
                <a:ext cx="1127663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9</a:t>
                </a:r>
                <a:r>
                  <a:rPr lang="en-US" sz="2400" dirty="0"/>
                  <a:t>0,0</a:t>
                </a:r>
                <a:r>
                  <a:rPr lang="ru-RU" sz="2400" dirty="0"/>
                  <a:t>%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5165416" y="2451067"/>
                <a:ext cx="1127665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9</a:t>
                </a:r>
                <a:r>
                  <a:rPr lang="en-US" sz="2400" dirty="0"/>
                  <a:t>6,1</a:t>
                </a:r>
                <a:r>
                  <a:rPr lang="ru-RU" sz="2400" dirty="0"/>
                  <a:t>%</a:t>
                </a: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5165416" y="3153859"/>
                <a:ext cx="1127666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dirty="0"/>
                  <a:t>9</a:t>
                </a:r>
                <a:r>
                  <a:rPr lang="en-US" sz="2400" dirty="0"/>
                  <a:t>6,4</a:t>
                </a:r>
                <a:r>
                  <a:rPr lang="ru-RU" sz="2400" dirty="0"/>
                  <a:t>%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5165415" y="3867723"/>
                <a:ext cx="1127668" cy="599811"/>
              </a:xfrm>
              <a:prstGeom prst="rect">
                <a:avLst/>
              </a:prstGeom>
              <a:solidFill>
                <a:srgbClr val="1F32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89,3</a:t>
                </a:r>
                <a:r>
                  <a:rPr lang="ru-RU" sz="2400" dirty="0"/>
                  <a:t>%</a:t>
                </a:r>
              </a:p>
            </p:txBody>
          </p:sp>
        </p:grpSp>
        <p:sp>
          <p:nvSpPr>
            <p:cNvPr id="23" name="Прямоугольник 22"/>
            <p:cNvSpPr/>
            <p:nvPr/>
          </p:nvSpPr>
          <p:spPr>
            <a:xfrm>
              <a:off x="5301710" y="563237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NBI</a:t>
              </a:r>
              <a:endParaRPr lang="ru-RU" sz="2400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556071" y="1277101"/>
              <a:ext cx="1115463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/>
                <a:t>91,6%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556071" y="1979894"/>
              <a:ext cx="1115463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/>
                <a:t>91,</a:t>
              </a:r>
              <a:r>
                <a:rPr lang="en-US" sz="2400" dirty="0"/>
                <a:t>4</a:t>
              </a:r>
              <a:r>
                <a:rPr lang="ru-RU" sz="2400" dirty="0"/>
                <a:t>%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556071" y="2698260"/>
              <a:ext cx="1115463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/>
                <a:t>9</a:t>
              </a:r>
              <a:r>
                <a:rPr lang="en-US" sz="2400" dirty="0"/>
                <a:t>2</a:t>
              </a:r>
              <a:r>
                <a:rPr lang="ru-RU" sz="2400" dirty="0"/>
                <a:t>%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556071" y="3389892"/>
              <a:ext cx="1115463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/>
                <a:t>9</a:t>
              </a:r>
              <a:r>
                <a:rPr lang="en-US" sz="2400" dirty="0"/>
                <a:t>2,9</a:t>
              </a:r>
              <a:r>
                <a:rPr lang="ru-RU" sz="2400" dirty="0"/>
                <a:t>%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556071" y="4108258"/>
              <a:ext cx="1115463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/>
                <a:t>9</a:t>
              </a:r>
              <a:r>
                <a:rPr lang="en-US" sz="2400" dirty="0"/>
                <a:t>0,2</a:t>
              </a:r>
              <a:r>
                <a:rPr lang="ru-RU" sz="2400" dirty="0"/>
                <a:t>%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543868" y="554103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CE</a:t>
              </a:r>
              <a:endParaRPr lang="ru-RU" sz="2400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7786026" y="554102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NBI+CE</a:t>
              </a:r>
              <a:endParaRPr lang="ru-RU" sz="2400" dirty="0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7798228" y="1270137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93,9%</a:t>
              </a:r>
              <a:endParaRPr lang="ru-RU" sz="24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787673" y="1979894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94,3%</a:t>
              </a:r>
              <a:endParaRPr lang="ru-RU" sz="2400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786026" y="2698260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93,4%</a:t>
              </a:r>
              <a:endParaRPr lang="ru-RU" sz="2400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786026" y="3388884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94,3%</a:t>
              </a:r>
              <a:endParaRPr lang="ru-RU" sz="2400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798226" y="4109162"/>
              <a:ext cx="1127666" cy="599811"/>
            </a:xfrm>
            <a:prstGeom prst="rect">
              <a:avLst/>
            </a:prstGeom>
            <a:solidFill>
              <a:srgbClr val="1F3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93,4%</a:t>
              </a:r>
              <a:endParaRPr lang="ru-RU" sz="2400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38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39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40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РЕЗУЛЬТАТЫ:</a:t>
              </a:r>
            </a:p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комбинированное применение</a:t>
              </a:r>
              <a:endParaRPr lang="en-US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9719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417"/>
    </mc:Choice>
    <mc:Fallback xmlns="">
      <p:transition advTm="3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8" y="1205625"/>
            <a:ext cx="10244445" cy="558199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8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9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0" name="Subtitle 2"/>
            <p:cNvSpPr txBox="1">
              <a:spLocks/>
            </p:cNvSpPr>
            <p:nvPr/>
          </p:nvSpPr>
          <p:spPr>
            <a:xfrm>
              <a:off x="240853" y="125901"/>
              <a:ext cx="5985018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АЛГОРИТМ ОБСЛЕДОВАНИЯ ПАЦИЕНТА</a:t>
              </a: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601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199"/>
    </mc:Choice>
    <mc:Fallback xmlns="">
      <p:transition advTm="2199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9704" y="1899147"/>
            <a:ext cx="812177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solidFill>
                  <a:srgbClr val="043377"/>
                </a:solidFill>
              </a:rPr>
              <a:t>ЯВЛЯЮТСЯ: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043377"/>
                </a:solidFill>
              </a:rPr>
              <a:t>Неинвазивными</a:t>
            </a:r>
            <a:endParaRPr lang="ru-RU" sz="2400" dirty="0">
              <a:solidFill>
                <a:srgbClr val="043377"/>
              </a:solidFill>
            </a:endParaRP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43377"/>
                </a:solidFill>
              </a:rPr>
              <a:t>Эффективными дополнительными методами диагностики</a:t>
            </a:r>
          </a:p>
          <a:p>
            <a:endParaRPr lang="ru-RU" sz="2400" dirty="0">
              <a:solidFill>
                <a:srgbClr val="043377"/>
              </a:solidFill>
            </a:endParaRPr>
          </a:p>
          <a:p>
            <a:r>
              <a:rPr lang="ru-RU" sz="2400" b="1" u="sng" dirty="0">
                <a:solidFill>
                  <a:srgbClr val="043377"/>
                </a:solidFill>
              </a:rPr>
              <a:t>ПОЗВОЛЯЮТ: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43377"/>
                </a:solidFill>
              </a:rPr>
              <a:t>Выявлять очаги неоангиогенеза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43377"/>
                </a:solidFill>
              </a:rPr>
              <a:t>Проводить </a:t>
            </a:r>
            <a:r>
              <a:rPr lang="ru-RU" sz="2400" dirty="0" err="1">
                <a:solidFill>
                  <a:srgbClr val="043377"/>
                </a:solidFill>
              </a:rPr>
              <a:t>скриниговую</a:t>
            </a:r>
            <a:r>
              <a:rPr lang="ru-RU" sz="2400" dirty="0">
                <a:solidFill>
                  <a:srgbClr val="043377"/>
                </a:solidFill>
              </a:rPr>
              <a:t> диагностику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43377"/>
                </a:solidFill>
              </a:rPr>
              <a:t>Формировать группы диспансерного наблюдения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43377"/>
                </a:solidFill>
              </a:rPr>
              <a:t>Выполнять прицельную биопсию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43377"/>
                </a:solidFill>
              </a:rPr>
              <a:t>Определять края резекции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43377"/>
              </a:solidFill>
            </a:endParaRPr>
          </a:p>
          <a:p>
            <a:pPr marL="285744" indent="-285744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43377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-4971"/>
            <a:ext cx="12192000" cy="1133864"/>
            <a:chOff x="0" y="-3728"/>
            <a:chExt cx="9144000" cy="850398"/>
          </a:xfrm>
        </p:grpSpPr>
        <p:sp>
          <p:nvSpPr>
            <p:cNvPr id="7" name="Rectangle 6"/>
            <p:cNvSpPr/>
            <p:nvPr/>
          </p:nvSpPr>
          <p:spPr>
            <a:xfrm>
              <a:off x="0" y="3"/>
              <a:ext cx="9144000" cy="846667"/>
            </a:xfrm>
            <a:prstGeom prst="rect">
              <a:avLst/>
            </a:prstGeom>
            <a:solidFill>
              <a:srgbClr val="D9E9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 dirty="0"/>
            </a:p>
          </p:txBody>
        </p:sp>
        <p:sp>
          <p:nvSpPr>
            <p:cNvPr id="9" name="Trapezoid 3"/>
            <p:cNvSpPr/>
            <p:nvPr/>
          </p:nvSpPr>
          <p:spPr>
            <a:xfrm>
              <a:off x="2" y="-3728"/>
              <a:ext cx="248471" cy="850395"/>
            </a:xfrm>
            <a:custGeom>
              <a:avLst/>
              <a:gdLst>
                <a:gd name="connsiteX0" fmla="*/ 0 w 6524427"/>
                <a:gd name="connsiteY0" fmla="*/ 5143500 h 5143500"/>
                <a:gd name="connsiteX1" fmla="*/ 1285875 w 6524427"/>
                <a:gd name="connsiteY1" fmla="*/ 0 h 5143500"/>
                <a:gd name="connsiteX2" fmla="*/ 5238552 w 6524427"/>
                <a:gd name="connsiteY2" fmla="*/ 0 h 5143500"/>
                <a:gd name="connsiteX3" fmla="*/ 6524427 w 6524427"/>
                <a:gd name="connsiteY3" fmla="*/ 5143500 h 5143500"/>
                <a:gd name="connsiteX4" fmla="*/ 0 w 6524427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330290 w 5238552"/>
                <a:gd name="connsiteY3" fmla="*/ 5130974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285875 w 5238552"/>
                <a:gd name="connsiteY1" fmla="*/ 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38429 w 5276981"/>
                <a:gd name="connsiteY0" fmla="*/ 5159266 h 5159266"/>
                <a:gd name="connsiteX1" fmla="*/ 0 w 5276981"/>
                <a:gd name="connsiteY1" fmla="*/ 0 h 5159266"/>
                <a:gd name="connsiteX2" fmla="*/ 5276981 w 5276981"/>
                <a:gd name="connsiteY2" fmla="*/ 15766 h 5159266"/>
                <a:gd name="connsiteX3" fmla="*/ 3606713 w 5276981"/>
                <a:gd name="connsiteY3" fmla="*/ 5159266 h 5159266"/>
                <a:gd name="connsiteX4" fmla="*/ 38429 w 5276981"/>
                <a:gd name="connsiteY4" fmla="*/ 5159266 h 5159266"/>
                <a:gd name="connsiteX0" fmla="*/ 23914 w 5262466"/>
                <a:gd name="connsiteY0" fmla="*/ 5159266 h 5159266"/>
                <a:gd name="connsiteX1" fmla="*/ 0 w 5262466"/>
                <a:gd name="connsiteY1" fmla="*/ 0 h 5159266"/>
                <a:gd name="connsiteX2" fmla="*/ 5262466 w 5262466"/>
                <a:gd name="connsiteY2" fmla="*/ 15766 h 5159266"/>
                <a:gd name="connsiteX3" fmla="*/ 3592198 w 5262466"/>
                <a:gd name="connsiteY3" fmla="*/ 5159266 h 5159266"/>
                <a:gd name="connsiteX4" fmla="*/ 23914 w 5262466"/>
                <a:gd name="connsiteY4" fmla="*/ 5159266 h 5159266"/>
                <a:gd name="connsiteX0" fmla="*/ 9399 w 5247951"/>
                <a:gd name="connsiteY0" fmla="*/ 5166524 h 5166524"/>
                <a:gd name="connsiteX1" fmla="*/ 0 w 5247951"/>
                <a:gd name="connsiteY1" fmla="*/ 0 h 5166524"/>
                <a:gd name="connsiteX2" fmla="*/ 5247951 w 5247951"/>
                <a:gd name="connsiteY2" fmla="*/ 23024 h 5166524"/>
                <a:gd name="connsiteX3" fmla="*/ 3577683 w 5247951"/>
                <a:gd name="connsiteY3" fmla="*/ 5166524 h 5166524"/>
                <a:gd name="connsiteX4" fmla="*/ 9399 w 5247951"/>
                <a:gd name="connsiteY4" fmla="*/ 5166524 h 5166524"/>
                <a:gd name="connsiteX0" fmla="*/ 0 w 5238552"/>
                <a:gd name="connsiteY0" fmla="*/ 5143500 h 5143500"/>
                <a:gd name="connsiteX1" fmla="*/ 1642937 w 5238552"/>
                <a:gd name="connsiteY1" fmla="*/ 3138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13547 w 5238552"/>
                <a:gd name="connsiteY1" fmla="*/ 9060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465816 w 5238552"/>
                <a:gd name="connsiteY1" fmla="*/ 211427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0 w 5238552"/>
                <a:gd name="connsiteY0" fmla="*/ 5143500 h 5143500"/>
                <a:gd name="connsiteX1" fmla="*/ 1143527 w 5238552"/>
                <a:gd name="connsiteY1" fmla="*/ 1565 h 5143500"/>
                <a:gd name="connsiteX2" fmla="*/ 5238552 w 5238552"/>
                <a:gd name="connsiteY2" fmla="*/ 0 h 5143500"/>
                <a:gd name="connsiteX3" fmla="*/ 3568284 w 5238552"/>
                <a:gd name="connsiteY3" fmla="*/ 5143500 h 5143500"/>
                <a:gd name="connsiteX4" fmla="*/ 0 w 5238552"/>
                <a:gd name="connsiteY4" fmla="*/ 5143500 h 5143500"/>
                <a:gd name="connsiteX0" fmla="*/ 715253 w 4095025"/>
                <a:gd name="connsiteY0" fmla="*/ 5038569 h 5143500"/>
                <a:gd name="connsiteX1" fmla="*/ 0 w 4095025"/>
                <a:gd name="connsiteY1" fmla="*/ 1565 h 5143500"/>
                <a:gd name="connsiteX2" fmla="*/ 4095025 w 4095025"/>
                <a:gd name="connsiteY2" fmla="*/ 0 h 5143500"/>
                <a:gd name="connsiteX3" fmla="*/ 2424757 w 4095025"/>
                <a:gd name="connsiteY3" fmla="*/ 5143500 h 5143500"/>
                <a:gd name="connsiteX4" fmla="*/ 715253 w 4095025"/>
                <a:gd name="connsiteY4" fmla="*/ 5038569 h 5143500"/>
                <a:gd name="connsiteX0" fmla="*/ 0 w 4106795"/>
                <a:gd name="connsiteY0" fmla="*/ 5128510 h 5143500"/>
                <a:gd name="connsiteX1" fmla="*/ 11770 w 4106795"/>
                <a:gd name="connsiteY1" fmla="*/ 1565 h 5143500"/>
                <a:gd name="connsiteX2" fmla="*/ 4106795 w 4106795"/>
                <a:gd name="connsiteY2" fmla="*/ 0 h 5143500"/>
                <a:gd name="connsiteX3" fmla="*/ 2436527 w 4106795"/>
                <a:gd name="connsiteY3" fmla="*/ 5143500 h 5143500"/>
                <a:gd name="connsiteX4" fmla="*/ 0 w 4106795"/>
                <a:gd name="connsiteY4" fmla="*/ 5128510 h 514350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28006 w 4106795"/>
                <a:gd name="connsiteY3" fmla="*/ 829917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50491 w 4106795"/>
                <a:gd name="connsiteY3" fmla="*/ 807431 h 5128510"/>
                <a:gd name="connsiteX4" fmla="*/ 0 w 4106795"/>
                <a:gd name="connsiteY4" fmla="*/ 5128510 h 5128510"/>
                <a:gd name="connsiteX0" fmla="*/ 0 w 4106795"/>
                <a:gd name="connsiteY0" fmla="*/ 5128510 h 5128510"/>
                <a:gd name="connsiteX1" fmla="*/ 11770 w 4106795"/>
                <a:gd name="connsiteY1" fmla="*/ 1565 h 5128510"/>
                <a:gd name="connsiteX2" fmla="*/ 4106795 w 4106795"/>
                <a:gd name="connsiteY2" fmla="*/ 0 h 5128510"/>
                <a:gd name="connsiteX3" fmla="*/ 3860016 w 4106795"/>
                <a:gd name="connsiteY3" fmla="*/ 794731 h 5128510"/>
                <a:gd name="connsiteX4" fmla="*/ 0 w 4106795"/>
                <a:gd name="connsiteY4" fmla="*/ 5128510 h 5128510"/>
                <a:gd name="connsiteX0" fmla="*/ 2121836 w 4095031"/>
                <a:gd name="connsiteY0" fmla="*/ 1352377 h 1352377"/>
                <a:gd name="connsiteX1" fmla="*/ 6 w 4095031"/>
                <a:gd name="connsiteY1" fmla="*/ 1565 h 1352377"/>
                <a:gd name="connsiteX2" fmla="*/ 4095031 w 4095031"/>
                <a:gd name="connsiteY2" fmla="*/ 0 h 1352377"/>
                <a:gd name="connsiteX3" fmla="*/ 3848252 w 4095031"/>
                <a:gd name="connsiteY3" fmla="*/ 794731 h 1352377"/>
                <a:gd name="connsiteX4" fmla="*/ 2121836 w 4095031"/>
                <a:gd name="connsiteY4" fmla="*/ 1352377 h 1352377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121836 w 4095031"/>
                <a:gd name="connsiteY0" fmla="*/ 1352377 h 1406568"/>
                <a:gd name="connsiteX1" fmla="*/ 6 w 4095031"/>
                <a:gd name="connsiteY1" fmla="*/ 1565 h 1406568"/>
                <a:gd name="connsiteX2" fmla="*/ 4095031 w 4095031"/>
                <a:gd name="connsiteY2" fmla="*/ 0 h 1406568"/>
                <a:gd name="connsiteX3" fmla="*/ 3848252 w 4095031"/>
                <a:gd name="connsiteY3" fmla="*/ 794731 h 1406568"/>
                <a:gd name="connsiteX4" fmla="*/ 2121836 w 4095031"/>
                <a:gd name="connsiteY4" fmla="*/ 1352377 h 1406568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2054102 w 4095031"/>
                <a:gd name="connsiteY0" fmla="*/ 1724910 h 1736687"/>
                <a:gd name="connsiteX1" fmla="*/ 6 w 4095031"/>
                <a:gd name="connsiteY1" fmla="*/ 1565 h 1736687"/>
                <a:gd name="connsiteX2" fmla="*/ 4095031 w 4095031"/>
                <a:gd name="connsiteY2" fmla="*/ 0 h 1736687"/>
                <a:gd name="connsiteX3" fmla="*/ 3848252 w 4095031"/>
                <a:gd name="connsiteY3" fmla="*/ 794731 h 1736687"/>
                <a:gd name="connsiteX4" fmla="*/ 2054102 w 4095031"/>
                <a:gd name="connsiteY4" fmla="*/ 1724910 h 1736687"/>
                <a:gd name="connsiteX0" fmla="*/ 2054102 w 4095031"/>
                <a:gd name="connsiteY0" fmla="*/ 1724910 h 1735913"/>
                <a:gd name="connsiteX1" fmla="*/ 6 w 4095031"/>
                <a:gd name="connsiteY1" fmla="*/ 1565 h 1735913"/>
                <a:gd name="connsiteX2" fmla="*/ 4095031 w 4095031"/>
                <a:gd name="connsiteY2" fmla="*/ 0 h 1735913"/>
                <a:gd name="connsiteX3" fmla="*/ 3848252 w 4095031"/>
                <a:gd name="connsiteY3" fmla="*/ 794731 h 1735913"/>
                <a:gd name="connsiteX4" fmla="*/ 2054102 w 4095031"/>
                <a:gd name="connsiteY4" fmla="*/ 1724910 h 1735913"/>
                <a:gd name="connsiteX0" fmla="*/ 3848638 w 4095417"/>
                <a:gd name="connsiteY0" fmla="*/ 794731 h 794731"/>
                <a:gd name="connsiteX1" fmla="*/ 392 w 4095417"/>
                <a:gd name="connsiteY1" fmla="*/ 1565 h 794731"/>
                <a:gd name="connsiteX2" fmla="*/ 4095417 w 4095417"/>
                <a:gd name="connsiteY2" fmla="*/ 0 h 794731"/>
                <a:gd name="connsiteX3" fmla="*/ 3848638 w 4095417"/>
                <a:gd name="connsiteY3" fmla="*/ 794731 h 794731"/>
                <a:gd name="connsiteX0" fmla="*/ 537134 w 783913"/>
                <a:gd name="connsiteY0" fmla="*/ 794731 h 794731"/>
                <a:gd name="connsiteX1" fmla="*/ 41688 w 783913"/>
                <a:gd name="connsiteY1" fmla="*/ 69298 h 794731"/>
                <a:gd name="connsiteX2" fmla="*/ 783913 w 783913"/>
                <a:gd name="connsiteY2" fmla="*/ 0 h 794731"/>
                <a:gd name="connsiteX3" fmla="*/ 537134 w 783913"/>
                <a:gd name="connsiteY3" fmla="*/ 794731 h 794731"/>
                <a:gd name="connsiteX0" fmla="*/ 311860 w 558639"/>
                <a:gd name="connsiteY0" fmla="*/ 801633 h 801633"/>
                <a:gd name="connsiteX1" fmla="*/ 314889 w 558639"/>
                <a:gd name="connsiteY1" fmla="*/ 0 h 801633"/>
                <a:gd name="connsiteX2" fmla="*/ 558639 w 558639"/>
                <a:gd name="connsiteY2" fmla="*/ 6902 h 801633"/>
                <a:gd name="connsiteX3" fmla="*/ 311860 w 558639"/>
                <a:gd name="connsiteY3" fmla="*/ 801633 h 801633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4731 h 794731"/>
                <a:gd name="connsiteX1" fmla="*/ 312577 w 559502"/>
                <a:gd name="connsiteY1" fmla="*/ 5798 h 794731"/>
                <a:gd name="connsiteX2" fmla="*/ 559502 w 559502"/>
                <a:gd name="connsiteY2" fmla="*/ 0 h 794731"/>
                <a:gd name="connsiteX3" fmla="*/ 312723 w 559502"/>
                <a:gd name="connsiteY3" fmla="*/ 794731 h 794731"/>
                <a:gd name="connsiteX0" fmla="*/ 312723 w 559502"/>
                <a:gd name="connsiteY0" fmla="*/ 798458 h 798458"/>
                <a:gd name="connsiteX1" fmla="*/ 312577 w 559502"/>
                <a:gd name="connsiteY1" fmla="*/ 0 h 798458"/>
                <a:gd name="connsiteX2" fmla="*/ 559502 w 559502"/>
                <a:gd name="connsiteY2" fmla="*/ 3727 h 798458"/>
                <a:gd name="connsiteX3" fmla="*/ 312723 w 559502"/>
                <a:gd name="connsiteY3" fmla="*/ 798458 h 798458"/>
                <a:gd name="connsiteX0" fmla="*/ 302637 w 549416"/>
                <a:gd name="connsiteY0" fmla="*/ 798458 h 798458"/>
                <a:gd name="connsiteX1" fmla="*/ 302491 w 549416"/>
                <a:gd name="connsiteY1" fmla="*/ 0 h 798458"/>
                <a:gd name="connsiteX2" fmla="*/ 549416 w 549416"/>
                <a:gd name="connsiteY2" fmla="*/ 3727 h 798458"/>
                <a:gd name="connsiteX3" fmla="*/ 302637 w 549416"/>
                <a:gd name="connsiteY3" fmla="*/ 798458 h 798458"/>
                <a:gd name="connsiteX0" fmla="*/ 146 w 246925"/>
                <a:gd name="connsiteY0" fmla="*/ 798458 h 798547"/>
                <a:gd name="connsiteX1" fmla="*/ 0 w 246925"/>
                <a:gd name="connsiteY1" fmla="*/ 0 h 798547"/>
                <a:gd name="connsiteX2" fmla="*/ 246925 w 246925"/>
                <a:gd name="connsiteY2" fmla="*/ 3727 h 798547"/>
                <a:gd name="connsiteX3" fmla="*/ 146 w 246925"/>
                <a:gd name="connsiteY3" fmla="*/ 798458 h 79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925" h="798547">
                  <a:moveTo>
                    <a:pt x="146" y="798458"/>
                  </a:moveTo>
                  <a:cubicBezTo>
                    <a:pt x="267" y="808244"/>
                    <a:pt x="3320" y="11805"/>
                    <a:pt x="0" y="0"/>
                  </a:cubicBezTo>
                  <a:lnTo>
                    <a:pt x="246925" y="3727"/>
                  </a:lnTo>
                  <a:lnTo>
                    <a:pt x="146" y="798458"/>
                  </a:lnTo>
                  <a:close/>
                </a:path>
              </a:pathLst>
            </a:custGeom>
            <a:solidFill>
              <a:srgbClr val="0433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1"/>
            </a:p>
          </p:txBody>
        </p:sp>
        <p:sp>
          <p:nvSpPr>
            <p:cNvPr id="10" name="Subtitle 2"/>
            <p:cNvSpPr txBox="1">
              <a:spLocks/>
            </p:cNvSpPr>
            <p:nvPr/>
          </p:nvSpPr>
          <p:spPr>
            <a:xfrm>
              <a:off x="240853" y="125901"/>
              <a:ext cx="7217222" cy="541332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0"/>
                </a:spcBef>
              </a:pPr>
              <a:r>
                <a:rPr lang="ru-RU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КОНТАКТНАЯ И УЗКОСПЕКТРАЛЬНАЯ ЭНДОСКОПИЯ</a:t>
              </a: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39" t="18002" r="16134" b="17294"/>
            <a:stretch/>
          </p:blipFill>
          <p:spPr>
            <a:xfrm>
              <a:off x="7807570" y="57551"/>
              <a:ext cx="1093444" cy="7353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508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375"/>
    </mc:Choice>
    <mc:Fallback xmlns="">
      <p:transition advTm="1375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4AFCFCDC-1BAF-4B27-8491-2EA22E7B6D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1954214"/>
            <a:ext cx="8686800" cy="2859087"/>
          </a:xfrm>
        </p:spPr>
        <p:txBody>
          <a:bodyPr/>
          <a:lstStyle/>
          <a:p>
            <a:pPr eaLnBrk="1" hangingPunct="1"/>
            <a:r>
              <a:rPr lang="ru-RU" alt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От молекулярного портрета рака полости рта к высокотехнологическому лечению</a:t>
            </a:r>
            <a:br>
              <a:rPr lang="ru-RU" altLang="ru-RU" sz="3200" u="sng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2975B917-EFD5-4006-B5EA-2C9603BAE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91000" y="4343400"/>
            <a:ext cx="6477000" cy="2514600"/>
          </a:xfrm>
        </p:spPr>
        <p:txBody>
          <a:bodyPr vert="horz" lIns="91440" tIns="0" rIns="45720" bIns="0" rtlCol="0">
            <a:normAutofit/>
          </a:bodyPr>
          <a:lstStyle/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ru-RU" altLang="ru-RU" dirty="0">
              <a:solidFill>
                <a:srgbClr val="1E1E1E"/>
              </a:solidFill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ru-RU" altLang="ru-RU" dirty="0">
              <a:solidFill>
                <a:srgbClr val="1E1E1E"/>
              </a:solidFill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ru-RU" altLang="ru-RU" dirty="0">
              <a:solidFill>
                <a:srgbClr val="1E1E1E"/>
              </a:solidFill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МГМУ им. И.М. Сеченова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400" dirty="0">
                <a:solidFill>
                  <a:srgbClr val="1E1E1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Академик РАН, проф., </a:t>
            </a:r>
            <a:r>
              <a:rPr lang="ru-RU" altLang="ru-RU" sz="1400" dirty="0" err="1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дмн</a:t>
            </a: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400" dirty="0" err="1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И.В.Решетов</a:t>
            </a: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И.В,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400" dirty="0" err="1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С.И.Самойлова</a:t>
            </a: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400" dirty="0" err="1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Н.С.Сукорцева</a:t>
            </a: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медицинский </a:t>
            </a:r>
            <a:b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центр радиологии 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400" dirty="0" err="1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Г.Д.Ефремов</a:t>
            </a:r>
            <a:r>
              <a:rPr lang="ru-RU" altLang="ru-RU" sz="1400" dirty="0">
                <a:solidFill>
                  <a:srgbClr val="1E1E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6394" name="Picture 10" descr="C:\Users\5459-1832\Downloads\e2IsEE2I55k.jpg">
            <a:extLst>
              <a:ext uri="{FF2B5EF4-FFF2-40B4-BE49-F238E27FC236}">
                <a16:creationId xmlns:a16="http://schemas.microsoft.com/office/drawing/2014/main" id="{44BF09CF-97DE-40C9-94D1-A2AFC6F66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20701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id="{9901B072-F5A0-4E5D-8483-494342E54DF0}"/>
                  </a:ext>
                </a:extLst>
              </p14:cNvPr>
              <p14:cNvContentPartPr/>
              <p14:nvPr/>
            </p14:nvContentPartPr>
            <p14:xfrm>
              <a:off x="7504692" y="5333643"/>
              <a:ext cx="360" cy="36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9901B072-F5A0-4E5D-8483-494342E54D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95692" y="532464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3DF93180-BDC5-4DC2-BBF5-60915B8624E0}"/>
                  </a:ext>
                </a:extLst>
              </p14:cNvPr>
              <p14:cNvContentPartPr/>
              <p14:nvPr/>
            </p14:nvContentPartPr>
            <p14:xfrm>
              <a:off x="7426932" y="5239683"/>
              <a:ext cx="360" cy="3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3DF93180-BDC5-4DC2-BBF5-60915B8624E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17932" y="523068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0831C69F-C3B1-4AA6-9F32-6B9F6B03E8C7}"/>
                  </a:ext>
                </a:extLst>
              </p14:cNvPr>
              <p14:cNvContentPartPr/>
              <p14:nvPr/>
            </p14:nvContentPartPr>
            <p14:xfrm>
              <a:off x="8056932" y="5384403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0831C69F-C3B1-4AA6-9F32-6B9F6B03E8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47932" y="53754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C16773A2-3B27-498C-8056-DC180681D5C7}"/>
                  </a:ext>
                </a:extLst>
              </p14:cNvPr>
              <p14:cNvContentPartPr/>
              <p14:nvPr/>
            </p14:nvContentPartPr>
            <p14:xfrm>
              <a:off x="7268892" y="4243923"/>
              <a:ext cx="360" cy="3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C16773A2-3B27-498C-8056-DC180681D5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59892" y="423492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7CEFBADF-16F6-4BB0-A92B-61D6F26B7C18}"/>
                  </a:ext>
                </a:extLst>
              </p14:cNvPr>
              <p14:cNvContentPartPr/>
              <p14:nvPr/>
            </p14:nvContentPartPr>
            <p14:xfrm>
              <a:off x="-1659948" y="1321443"/>
              <a:ext cx="360" cy="36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7CEFBADF-16F6-4BB0-A92B-61D6F26B7C1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668948" y="131244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7D90ECE3-A250-46BE-97C4-E53F698086FD}"/>
                  </a:ext>
                </a:extLst>
              </p14:cNvPr>
              <p14:cNvContentPartPr/>
              <p14:nvPr/>
            </p14:nvContentPartPr>
            <p14:xfrm>
              <a:off x="-1637268" y="1321443"/>
              <a:ext cx="360" cy="36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7D90ECE3-A250-46BE-97C4-E53F698086F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646268" y="131244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5C857-A21E-4659-AE1B-E000DD69D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10" y="761999"/>
            <a:ext cx="10515600" cy="1310640"/>
          </a:xfrm>
        </p:spPr>
        <p:txBody>
          <a:bodyPr>
            <a:normAutofit fontScale="90000"/>
          </a:bodyPr>
          <a:lstStyle/>
          <a:p>
            <a:r>
              <a:rPr lang="ru-RU" dirty="0"/>
              <a:t>План лекции </a:t>
            </a:r>
            <a:br>
              <a:rPr lang="ru-RU" dirty="0"/>
            </a:br>
            <a:r>
              <a:rPr lang="ru-RU" sz="4400" dirty="0"/>
              <a:t>(</a:t>
            </a:r>
            <a:r>
              <a:rPr lang="ru-RU" sz="3100" dirty="0"/>
              <a:t>использованы собственные данные и сведения полученные из доступных источников без конфликта интереса</a:t>
            </a:r>
            <a:r>
              <a:rPr lang="ru-RU" sz="4400" dirty="0"/>
              <a:t>)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A1DDD8-D8CE-4304-A3FB-2B4D33736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040" y="2651759"/>
            <a:ext cx="11012170" cy="402336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Введение</a:t>
            </a:r>
          </a:p>
          <a:p>
            <a:pPr marL="457200" indent="-457200"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Статистика рака головы и шеи</a:t>
            </a:r>
          </a:p>
          <a:p>
            <a:pPr marL="457200" indent="-457200"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Диагностика</a:t>
            </a:r>
          </a:p>
          <a:p>
            <a:pPr marL="457200" indent="-457200"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Молекулярная биология рака головы и шеи</a:t>
            </a:r>
          </a:p>
          <a:p>
            <a:pPr marL="457200" indent="-457200"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Реабилитация</a:t>
            </a:r>
          </a:p>
          <a:p>
            <a:pPr marL="457200" indent="-457200"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Лечение</a:t>
            </a:r>
          </a:p>
          <a:p>
            <a:pPr marL="457200" indent="-457200"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Заключение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55FFDD-1432-4E76-87E8-E6ADE9EE6D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08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391ED2-434B-43C6-BAB0-C48346374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0700" y="4876800"/>
            <a:ext cx="8382000" cy="1752600"/>
          </a:xfrm>
        </p:spPr>
        <p:txBody>
          <a:bodyPr rtlCol="0">
            <a:normAutofit fontScale="92500" lnSpcReduction="20000"/>
          </a:bodyPr>
          <a:lstStyle/>
          <a:p>
            <a:pPr algn="just">
              <a:defRPr/>
            </a:pPr>
            <a:endParaRPr lang="en-US" b="1" dirty="0"/>
          </a:p>
          <a:p>
            <a:pPr algn="just">
              <a:defRPr/>
            </a:pPr>
            <a:endParaRPr lang="en-US" b="1" dirty="0"/>
          </a:p>
          <a:p>
            <a:pPr algn="just">
              <a:defRPr/>
            </a:pPr>
            <a:endParaRPr lang="en-US" b="1" dirty="0"/>
          </a:p>
          <a:p>
            <a:pPr algn="just">
              <a:defRPr/>
            </a:pP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Survival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HPV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non-oropharyngeal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head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neck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cancers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propensity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score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matched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population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ASCO 2018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5338032-6945-41E7-9C6D-51F56E835F3E}"/>
              </a:ext>
            </a:extLst>
          </p:cNvPr>
          <p:cNvGraphicFramePr>
            <a:graphicFrameLocks noGrp="1"/>
          </p:cNvGraphicFramePr>
          <p:nvPr/>
        </p:nvGraphicFramePr>
        <p:xfrm>
          <a:off x="2362200" y="2286000"/>
          <a:ext cx="7391400" cy="2835274"/>
        </p:xfrm>
        <a:graphic>
          <a:graphicData uri="http://schemas.openxmlformats.org/drawingml/2006/table">
            <a:tbl>
              <a:tblPr/>
              <a:tblGrid>
                <a:gridCol w="219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9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1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225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I-II</a:t>
                      </a: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 ст</a:t>
                      </a:r>
                      <a:endParaRPr kumimoji="0" lang="en-US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HPV+/HPV-</a:t>
                      </a: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III/IV</a:t>
                      </a: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 ст</a:t>
                      </a:r>
                      <a:endParaRPr kumimoji="0" lang="en-US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HPV+/HPV-</a:t>
                      </a: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225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Рак ротоглотки</a:t>
                      </a: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87%/69%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p&lt;0,0001</a:t>
                      </a: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80,2%/55,9%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p&lt;0,0001</a:t>
                      </a: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225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Рак полости рта</a:t>
                      </a: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71,1%/70,9%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p&lt;0,465</a:t>
                      </a: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50,1%/55,9%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p&lt;0,465</a:t>
                      </a: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599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Рак гортани</a:t>
                      </a:r>
                      <a:endParaRPr kumimoji="0" lang="en-US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73,3%/63,7%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p&lt;0,0001</a:t>
                      </a: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80000"/>
                        <a:buFont typeface="Wingdings 2" panose="05020102010507070707" pitchFamily="18" charset="2"/>
                        <a:defRPr kumimoji="1" sz="28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ts val="550"/>
                        </a:spcBef>
                        <a:buClr>
                          <a:schemeClr val="accent1"/>
                        </a:buClr>
                        <a:buFont typeface="Verdana" panose="020B0604030504040204" pitchFamily="34" charset="0"/>
                        <a:defRPr kumimoji="1"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 2" panose="05020102010507070707" pitchFamily="18" charset="2"/>
                        <a:defRPr kumimoji="1" sz="200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8D89A4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748560"/>
                        </a:buClr>
                        <a:buFont typeface="Wingdings 2" panose="05020102010507070707" pitchFamily="18" charset="2"/>
                        <a:defRPr kumimoji="1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48,2/42,1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p&lt;0,0001</a:t>
                      </a:r>
                      <a:endParaRPr kumimoji="0" lang="ru-RU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T="45739" marB="457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552" name="TextBox 4">
            <a:extLst>
              <a:ext uri="{FF2B5EF4-FFF2-40B4-BE49-F238E27FC236}">
                <a16:creationId xmlns:a16="http://schemas.microsoft.com/office/drawing/2014/main" id="{C1BDFD89-E6B1-479C-A63E-3F980E396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57200"/>
            <a:ext cx="7543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общая выживаемость при плоскоклеточном раке головы и шеи </a:t>
            </a:r>
          </a:p>
          <a:p>
            <a:pPr algn="ctr" eaLnBrk="1" hangingPunct="1"/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n=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27954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0875B7-3939-4C42-9AB1-6ABA2C371E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5">
            <a:extLst>
              <a:ext uri="{FF2B5EF4-FFF2-40B4-BE49-F238E27FC236}">
                <a16:creationId xmlns:a16="http://schemas.microsoft.com/office/drawing/2014/main" id="{1C2152C8-2251-4DB6-BFFE-C5F04AAB44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642938"/>
            <a:ext cx="8058150" cy="647700"/>
          </a:xfrm>
        </p:spPr>
        <p:txBody>
          <a:bodyPr/>
          <a:lstStyle/>
          <a:p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Head and Neck Squamous Cell Carcinoma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TCGA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25605" name="Объект 3">
            <a:extLst>
              <a:ext uri="{FF2B5EF4-FFF2-40B4-BE49-F238E27FC236}">
                <a16:creationId xmlns:a16="http://schemas.microsoft.com/office/drawing/2014/main" id="{9200C03F-FE8C-42F9-8CC1-31E1FFB2A6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50" y="2959894"/>
            <a:ext cx="3800475" cy="2381250"/>
          </a:xfrm>
        </p:spPr>
      </p:pic>
      <p:sp>
        <p:nvSpPr>
          <p:cNvPr id="25602" name="TextBox 6">
            <a:extLst>
              <a:ext uri="{FF2B5EF4-FFF2-40B4-BE49-F238E27FC236}">
                <a16:creationId xmlns:a16="http://schemas.microsoft.com/office/drawing/2014/main" id="{C59E2534-167C-43E5-8E79-AE2157352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6400801"/>
            <a:ext cx="7086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00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http://www.cbioportal.org/study?id=hnsc_tcga#summary</a:t>
            </a:r>
          </a:p>
        </p:txBody>
      </p:sp>
      <p:pic>
        <p:nvPicPr>
          <p:cNvPr id="25603" name="Рисунок 8">
            <a:extLst>
              <a:ext uri="{FF2B5EF4-FFF2-40B4-BE49-F238E27FC236}">
                <a16:creationId xmlns:a16="http://schemas.microsoft.com/office/drawing/2014/main" id="{20217D34-3DFE-48D6-AC09-8820B45C2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9064"/>
            <a:ext cx="1752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23C61AA3-CA18-49AF-90E0-CEB48DF4BD84}"/>
                  </a:ext>
                </a:extLst>
              </p14:cNvPr>
              <p14:cNvContentPartPr/>
              <p14:nvPr/>
            </p14:nvContentPartPr>
            <p14:xfrm>
              <a:off x="-2171868" y="668403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23C61AA3-CA18-49AF-90E0-CEB48DF4BD8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2180868" y="6594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C8008002-93DD-4B2B-A352-1563ABC50158}"/>
                  </a:ext>
                </a:extLst>
              </p14:cNvPr>
              <p14:cNvContentPartPr/>
              <p14:nvPr/>
            </p14:nvContentPartPr>
            <p14:xfrm>
              <a:off x="3643692" y="3028563"/>
              <a:ext cx="1074960" cy="2991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C8008002-93DD-4B2B-A352-1563ABC5015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34695" y="3019574"/>
                <a:ext cx="1092594" cy="3167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9A14A9E5-28E0-42D2-A462-17BAD83A022B}"/>
                  </a:ext>
                </a:extLst>
              </p14:cNvPr>
              <p14:cNvContentPartPr/>
              <p14:nvPr/>
            </p14:nvContentPartPr>
            <p14:xfrm>
              <a:off x="7797732" y="3066003"/>
              <a:ext cx="744840" cy="29880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9A14A9E5-28E0-42D2-A462-17BAD83A022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88732" y="3057003"/>
                <a:ext cx="762480" cy="31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A1F7886E-217A-4BD3-8254-590646FB9D7A}"/>
                  </a:ext>
                </a:extLst>
              </p14:cNvPr>
              <p14:cNvContentPartPr/>
              <p14:nvPr/>
            </p14:nvContentPartPr>
            <p14:xfrm>
              <a:off x="3704172" y="3972483"/>
              <a:ext cx="1294560" cy="38880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A1F7886E-217A-4BD3-8254-590646FB9D7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95172" y="3963483"/>
                <a:ext cx="131220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0A8B3F36-DA6F-4EBB-B650-80DFA8EACED9}"/>
                  </a:ext>
                </a:extLst>
              </p14:cNvPr>
              <p14:cNvContentPartPr/>
              <p14:nvPr/>
            </p14:nvContentPartPr>
            <p14:xfrm>
              <a:off x="7871892" y="4032603"/>
              <a:ext cx="655560" cy="22788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0A8B3F36-DA6F-4EBB-B650-80DFA8EACED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862892" y="4023603"/>
                <a:ext cx="67320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id="{3C7211B4-D21A-41B1-8E2B-2AB326D1549E}"/>
                  </a:ext>
                </a:extLst>
              </p14:cNvPr>
              <p14:cNvContentPartPr/>
              <p14:nvPr/>
            </p14:nvContentPartPr>
            <p14:xfrm>
              <a:off x="3636132" y="5217363"/>
              <a:ext cx="1225440" cy="325800"/>
            </p14:xfrm>
          </p:contentPart>
        </mc:Choice>
        <mc:Fallback xmlns=""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3C7211B4-D21A-41B1-8E2B-2AB326D1549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627132" y="5208353"/>
                <a:ext cx="1243080" cy="343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B65DDCC1-04CC-4FE6-81A5-432940F80A84}"/>
                  </a:ext>
                </a:extLst>
              </p14:cNvPr>
              <p14:cNvContentPartPr/>
              <p14:nvPr/>
            </p14:nvContentPartPr>
            <p14:xfrm>
              <a:off x="7726092" y="5273883"/>
              <a:ext cx="757800" cy="25200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B65DDCC1-04CC-4FE6-81A5-432940F80A8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717092" y="5264883"/>
                <a:ext cx="775440" cy="26964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87ABA4-09D7-41F1-AC5F-7CD9EC5DCC7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Название 1">
            <a:extLst>
              <a:ext uri="{FF2B5EF4-FFF2-40B4-BE49-F238E27FC236}">
                <a16:creationId xmlns:a16="http://schemas.microsoft.com/office/drawing/2014/main" id="{BFFF693B-ADD9-4274-B7DE-23D4A8B06F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3250" y="6134100"/>
            <a:ext cx="8108950" cy="1143000"/>
          </a:xfrm>
        </p:spPr>
        <p:txBody>
          <a:bodyPr/>
          <a:lstStyle/>
          <a:p>
            <a:r>
              <a:rPr lang="en-US" altLang="ru-RU" sz="1600"/>
              <a:t>MS Lawrence </a:t>
            </a:r>
            <a:r>
              <a:rPr lang="en-GB" altLang="zh-CN" sz="1600" i="1">
                <a:ea typeface="SimSun" panose="02010600030101010101" pitchFamily="2" charset="-122"/>
              </a:rPr>
              <a:t>et al. Nature </a:t>
            </a:r>
            <a:r>
              <a:rPr lang="en-US" altLang="zh-CN" sz="1600" b="1">
                <a:ea typeface="SimSun" panose="02010600030101010101" pitchFamily="2" charset="-122"/>
              </a:rPr>
              <a:t>517</a:t>
            </a:r>
            <a:r>
              <a:rPr lang="en-GB" altLang="zh-CN" sz="1600">
                <a:ea typeface="SimSun" panose="02010600030101010101" pitchFamily="2" charset="-122"/>
              </a:rPr>
              <a:t>, 576-582 (2015) </a:t>
            </a:r>
            <a:r>
              <a:rPr lang="en-US" altLang="ru-RU" sz="1600"/>
              <a:t>doi:10.1038/nature14129</a:t>
            </a:r>
            <a:br>
              <a:rPr lang="en-US" altLang="ru-RU" sz="1600"/>
            </a:br>
            <a:endParaRPr lang="ru-RU" altLang="ru-RU" sz="1600"/>
          </a:p>
        </p:txBody>
      </p:sp>
      <p:pic>
        <p:nvPicPr>
          <p:cNvPr id="36866" name="Содержимое 3" descr="Снимок экрана 2019-05-25 в 21.41.48.png">
            <a:extLst>
              <a:ext uri="{FF2B5EF4-FFF2-40B4-BE49-F238E27FC236}">
                <a16:creationId xmlns:a16="http://schemas.microsoft.com/office/drawing/2014/main" id="{E7CDCD0B-57CB-4236-B9EE-C321FBA4F1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7" b="11607"/>
          <a:stretch>
            <a:fillRect/>
          </a:stretch>
        </p:blipFill>
        <p:spPr>
          <a:xfrm>
            <a:off x="2178050" y="1209367"/>
            <a:ext cx="7499350" cy="48006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566C57-66D9-4AC0-9178-D8B2C936A9F2}"/>
              </a:ext>
            </a:extLst>
          </p:cNvPr>
          <p:cNvSpPr txBox="1"/>
          <p:nvPr/>
        </p:nvSpPr>
        <p:spPr>
          <a:xfrm>
            <a:off x="1283110" y="152400"/>
            <a:ext cx="7683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Влияние экспрессии </a:t>
            </a:r>
            <a:r>
              <a:rPr lang="en-US" sz="2800" dirty="0"/>
              <a:t>EGFR</a:t>
            </a:r>
            <a:r>
              <a:rPr lang="ru-RU" sz="2800" dirty="0"/>
              <a:t> на выживаемость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DA7B55-70F5-408C-9F8D-6638F74209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Название 1">
            <a:extLst>
              <a:ext uri="{FF2B5EF4-FFF2-40B4-BE49-F238E27FC236}">
                <a16:creationId xmlns:a16="http://schemas.microsoft.com/office/drawing/2014/main" id="{6E79CF44-E858-4545-82C5-06CB333F6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600325"/>
            <a:ext cx="8293100" cy="2286000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C1E20F-A600-4482-A9B3-29D054F72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3052" y="194187"/>
            <a:ext cx="8369300" cy="1447800"/>
          </a:xfrm>
        </p:spPr>
        <p:txBody>
          <a:bodyPr>
            <a:normAutofit lnSpcReduction="10000"/>
          </a:bodyPr>
          <a:lstStyle/>
          <a:p>
            <a:pPr>
              <a:buFont typeface="Wingdings 2" charset="0"/>
              <a:buNone/>
              <a:defRPr/>
            </a:pPr>
            <a:r>
              <a:rPr lang="ru-RU" dirty="0" err="1"/>
              <a:t>Beyond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Percentages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PD-L1-Positive </a:t>
            </a:r>
            <a:r>
              <a:rPr lang="ru-RU" dirty="0" err="1"/>
              <a:t>Tumor</a:t>
            </a:r>
            <a:r>
              <a:rPr lang="ru-RU" dirty="0"/>
              <a:t> </a:t>
            </a:r>
            <a:r>
              <a:rPr lang="ru-RU" dirty="0" err="1"/>
              <a:t>Cells</a:t>
            </a:r>
            <a:r>
              <a:rPr lang="ru-RU" dirty="0"/>
              <a:t>: </a:t>
            </a:r>
            <a:r>
              <a:rPr lang="ru-RU" dirty="0" err="1"/>
              <a:t>Induced</a:t>
            </a:r>
            <a:r>
              <a:rPr lang="ru-RU" dirty="0"/>
              <a:t> </a:t>
            </a:r>
            <a:r>
              <a:rPr lang="ru-RU" dirty="0" err="1"/>
              <a:t>Versus</a:t>
            </a:r>
            <a:r>
              <a:rPr lang="ru-RU" dirty="0"/>
              <a:t> </a:t>
            </a:r>
            <a:r>
              <a:rPr lang="ru-RU" dirty="0" err="1"/>
              <a:t>Constitutive</a:t>
            </a:r>
            <a:r>
              <a:rPr lang="ru-RU" dirty="0"/>
              <a:t> PD-L1 </a:t>
            </a:r>
            <a:r>
              <a:rPr lang="ru-RU" dirty="0" err="1"/>
              <a:t>Expression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Primary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Metastatic</a:t>
            </a:r>
            <a:r>
              <a:rPr lang="ru-RU" dirty="0"/>
              <a:t> </a:t>
            </a:r>
            <a:r>
              <a:rPr lang="ru-RU" dirty="0" err="1"/>
              <a:t>Head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Neck</a:t>
            </a:r>
            <a:r>
              <a:rPr lang="ru-RU" dirty="0"/>
              <a:t> </a:t>
            </a:r>
            <a:r>
              <a:rPr lang="ru-RU" dirty="0" err="1"/>
              <a:t>Squamous</a:t>
            </a:r>
            <a:r>
              <a:rPr lang="ru-RU" dirty="0"/>
              <a:t> </a:t>
            </a:r>
            <a:r>
              <a:rPr lang="ru-RU" dirty="0" err="1"/>
              <a:t>Cell</a:t>
            </a:r>
            <a:r>
              <a:rPr lang="ru-RU" dirty="0"/>
              <a:t> </a:t>
            </a:r>
            <a:r>
              <a:rPr lang="ru-RU" dirty="0" err="1"/>
              <a:t>Carcinoma</a:t>
            </a:r>
            <a:endParaRPr lang="ru-RU" b="1" dirty="0"/>
          </a:p>
          <a:p>
            <a:pPr>
              <a:buFont typeface="Wingdings 2" charset="0"/>
              <a:buNone/>
              <a:defRPr/>
            </a:pPr>
            <a:r>
              <a:rPr lang="en-US" sz="1600" dirty="0"/>
              <a:t>Theresa </a:t>
            </a:r>
            <a:r>
              <a:rPr lang="en-US" sz="1600" dirty="0" err="1"/>
              <a:t>Scognamiglio</a:t>
            </a:r>
            <a:r>
              <a:rPr lang="en-US" sz="1600" dirty="0"/>
              <a:t>, </a:t>
            </a:r>
            <a:r>
              <a:rPr lang="ru-RU" sz="1600" u="sng" dirty="0">
                <a:hlinkClick r:id="rId2"/>
              </a:rPr>
              <a:t>Head Neck Pathol</a:t>
            </a:r>
            <a:r>
              <a:rPr lang="ru-RU" sz="1600" dirty="0"/>
              <a:t>. 2018 </a:t>
            </a:r>
            <a:r>
              <a:rPr lang="ru-RU" sz="1600" dirty="0" err="1"/>
              <a:t>Jun</a:t>
            </a:r>
            <a:r>
              <a:rPr lang="ru-RU" dirty="0"/>
              <a:t> </a:t>
            </a:r>
          </a:p>
        </p:txBody>
      </p:sp>
      <p:pic>
        <p:nvPicPr>
          <p:cNvPr id="38915" name="Изображение 3" descr="Снимок экрана 2019-05-28 в 21.35.51.png">
            <a:extLst>
              <a:ext uri="{FF2B5EF4-FFF2-40B4-BE49-F238E27FC236}">
                <a16:creationId xmlns:a16="http://schemas.microsoft.com/office/drawing/2014/main" id="{22DEE41E-3C15-46DD-92A8-56251852F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57042"/>
            <a:ext cx="9632526" cy="500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C810D9-B105-4216-9F7A-882C714D51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>
            <a:extLst>
              <a:ext uri="{FF2B5EF4-FFF2-40B4-BE49-F238E27FC236}">
                <a16:creationId xmlns:a16="http://schemas.microsoft.com/office/drawing/2014/main" id="{0C030F78-865D-4729-9CBF-807BF3BDC4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529" y="285507"/>
            <a:ext cx="11960941" cy="1400530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/>
              <a:t>Новые взгляды на плоскоклеточный рак полости рта: от клинических аспектов до молекулярного </a:t>
            </a:r>
            <a:r>
              <a:rPr lang="ru-RU" altLang="ru-RU" sz="4000" b="1" dirty="0" err="1"/>
              <a:t>опухолеобразования</a:t>
            </a:r>
            <a:br>
              <a:rPr lang="ru-RU" altLang="ru-RU" b="1" dirty="0"/>
            </a:br>
            <a:endParaRPr lang="ru-RU" altLang="ru-RU" dirty="0"/>
          </a:p>
        </p:txBody>
      </p:sp>
      <p:pic>
        <p:nvPicPr>
          <p:cNvPr id="45058" name="Объект 4">
            <a:extLst>
              <a:ext uri="{FF2B5EF4-FFF2-40B4-BE49-F238E27FC236}">
                <a16:creationId xmlns:a16="http://schemas.microsoft.com/office/drawing/2014/main" id="{B7533966-C1CE-45DA-8C70-56EC73D231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0877" y="1686037"/>
            <a:ext cx="8918473" cy="4486164"/>
          </a:xfrm>
        </p:spPr>
      </p:pic>
      <p:sp>
        <p:nvSpPr>
          <p:cNvPr id="45059" name="TextBox 5">
            <a:extLst>
              <a:ext uri="{FF2B5EF4-FFF2-40B4-BE49-F238E27FC236}">
                <a16:creationId xmlns:a16="http://schemas.microsoft.com/office/drawing/2014/main" id="{98C4FF65-86EC-40DA-B239-C7E5E01A9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6172201"/>
            <a:ext cx="830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Chen SH New Insights Into Oral Squamous Cell Carcinoma: From Clinical Aspects to Molecular Tumorigenesis. Int J Mol Sci. 2021 Feb 24;22(5):2252. doi: 10.3390/ijms22052252. PMID: 33668218; PMCID: PMC7956378.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B8C010-0C53-4E83-BA93-F7E3928A4C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364374" y="495534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>
            <a:extLst>
              <a:ext uri="{FF2B5EF4-FFF2-40B4-BE49-F238E27FC236}">
                <a16:creationId xmlns:a16="http://schemas.microsoft.com/office/drawing/2014/main" id="{8DF2C325-B58D-45F1-8622-AE3259B335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валидация новых иммунных молекулярных подгрупп плоскоклеточного рака головы и шеи на основе микросреды: значение для иммунотерапии</a:t>
            </a:r>
            <a:b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6" name="Объект 5">
            <a:extLst>
              <a:ext uri="{FF2B5EF4-FFF2-40B4-BE49-F238E27FC236}">
                <a16:creationId xmlns:a16="http://schemas.microsoft.com/office/drawing/2014/main" id="{1055BE62-6085-4208-886C-7558A93A58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8851" y="1690688"/>
            <a:ext cx="10770893" cy="4311906"/>
          </a:xfrm>
        </p:spPr>
      </p:pic>
      <p:sp>
        <p:nvSpPr>
          <p:cNvPr id="47107" name="TextBox 3">
            <a:extLst>
              <a:ext uri="{FF2B5EF4-FFF2-40B4-BE49-F238E27FC236}">
                <a16:creationId xmlns:a16="http://schemas.microsoft.com/office/drawing/2014/main" id="{CACABC75-7AFD-49B8-88A5-8BBB41C68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257925"/>
            <a:ext cx="822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Chen YP Identification and validation of novel microenvironment-based immune molecular subgroups of head and neck squamous cell carcinoma: implications for immunotherapy. Ann Oncol. 2019 Jan 1;30(1):68-75. doi: 10.1093/annonc/mdy470. PMID: 30407504.</a:t>
            </a:r>
          </a:p>
          <a:p>
            <a:br>
              <a:rPr lang="ru-RU" altLang="ru-RU"/>
            </a:br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34771E-29E2-4497-9BB8-297646A745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>
            <a:extLst>
              <a:ext uri="{FF2B5EF4-FFF2-40B4-BE49-F238E27FC236}">
                <a16:creationId xmlns:a16="http://schemas.microsoft.com/office/drawing/2014/main" id="{E36A0565-9B2E-4931-BC98-E6F8A19BB8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Корреляция между иммунным классом плоскоклеточных карцином и лимфоидной инфильтрацией опухоли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131" name="Объект 6">
            <a:extLst>
              <a:ext uri="{FF2B5EF4-FFF2-40B4-BE49-F238E27FC236}">
                <a16:creationId xmlns:a16="http://schemas.microsoft.com/office/drawing/2014/main" id="{4661E392-CE6B-4E0C-9E83-26B0608197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51" y="1991032"/>
            <a:ext cx="9097762" cy="3669199"/>
          </a:xfrm>
        </p:spPr>
      </p:pic>
      <p:sp>
        <p:nvSpPr>
          <p:cNvPr id="48130" name="TextBox 3">
            <a:extLst>
              <a:ext uri="{FF2B5EF4-FFF2-40B4-BE49-F238E27FC236}">
                <a16:creationId xmlns:a16="http://schemas.microsoft.com/office/drawing/2014/main" id="{85758CC3-EF75-4B5F-AE74-CBFA09AE3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257925"/>
            <a:ext cx="822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Chen YP Identification and validation of novel microenvironment-based immune molecular subgroups of head and neck squamous cell carcinoma: implications for immunotherapy. Ann Oncol. 2019 Jan 1;30(1):68-75. doi: 10.1093/annonc/mdy470. PMID: 30407504.</a:t>
            </a:r>
          </a:p>
          <a:p>
            <a:br>
              <a:rPr lang="ru-RU" altLang="ru-RU"/>
            </a:br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9ED8D6-6189-4225-97C7-F9991097A8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>
            <a:extLst>
              <a:ext uri="{FF2B5EF4-FFF2-40B4-BE49-F238E27FC236}">
                <a16:creationId xmlns:a16="http://schemas.microsoft.com/office/drawing/2014/main" id="{A2FAB1BF-CCBE-4ABB-BE0D-2D7FBD321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1076326"/>
            <a:ext cx="64770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TextBox 1">
            <a:extLst>
              <a:ext uri="{FF2B5EF4-FFF2-40B4-BE49-F238E27FC236}">
                <a16:creationId xmlns:a16="http://schemas.microsoft.com/office/drawing/2014/main" id="{F0D1B024-4BC8-445A-9591-F6AA06E85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775" y="6413500"/>
            <a:ext cx="8172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000">
                <a:latin typeface="Times New Roman" panose="02020603050405020304" pitchFamily="18" charset="0"/>
                <a:cs typeface="Times New Roman" panose="02020603050405020304" pitchFamily="18" charset="0"/>
              </a:rPr>
              <a:t>Penault-Llorca, F., Rudzinski, E. R., &amp; Sepulveda, A. R. (2019). Testing algorithm for identification of patients with TRK fusion cancer. </a:t>
            </a:r>
            <a:r>
              <a:rPr lang="ru-RU" altLang="ru-RU" sz="1000" i="1">
                <a:latin typeface="Times New Roman" panose="02020603050405020304" pitchFamily="18" charset="0"/>
                <a:cs typeface="Times New Roman" panose="02020603050405020304" pitchFamily="18" charset="0"/>
              </a:rPr>
              <a:t>Journal of clinical pathology</a:t>
            </a:r>
            <a:r>
              <a:rPr lang="ru-RU" altLang="ru-RU" sz="100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altLang="ru-RU" sz="1000" i="1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ru-RU" altLang="ru-RU" sz="1000">
                <a:latin typeface="Times New Roman" panose="02020603050405020304" pitchFamily="18" charset="0"/>
                <a:cs typeface="Times New Roman" panose="02020603050405020304" pitchFamily="18" charset="0"/>
              </a:rPr>
              <a:t>(7), 460-467.</a:t>
            </a:r>
          </a:p>
        </p:txBody>
      </p:sp>
      <p:sp>
        <p:nvSpPr>
          <p:cNvPr id="51203" name="TextBox 2">
            <a:extLst>
              <a:ext uri="{FF2B5EF4-FFF2-40B4-BE49-F238E27FC236}">
                <a16:creationId xmlns:a16="http://schemas.microsoft.com/office/drawing/2014/main" id="{8A1C32AF-CDFA-4975-8484-4FB2ABCDA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0"/>
            <a:ext cx="8534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Семейство генов NTRC (NTRK1, NTRK2 и NTRK3) (нейротрофические тирозиновых рецепторных киназ) кодируют рецепторы TRKA, TRKB и TRKC</a:t>
            </a:r>
            <a:endParaRPr lang="ru-RU" altLang="ru-RU" b="1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460674-0271-4539-9AF6-D933521164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5">
            <a:extLst>
              <a:ext uri="{FF2B5EF4-FFF2-40B4-BE49-F238E27FC236}">
                <a16:creationId xmlns:a16="http://schemas.microsoft.com/office/drawing/2014/main" id="{3BD09708-34E7-4899-8F26-6FBFD4DA3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642938"/>
            <a:ext cx="8058150" cy="647700"/>
          </a:xfrm>
        </p:spPr>
        <p:txBody>
          <a:bodyPr/>
          <a:lstStyle/>
          <a:p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Head and Neck Squamous Cell Carcinoma 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TCGA</a:t>
            </a:r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52225" name="Объект 4">
            <a:extLst>
              <a:ext uri="{FF2B5EF4-FFF2-40B4-BE49-F238E27FC236}">
                <a16:creationId xmlns:a16="http://schemas.microsoft.com/office/drawing/2014/main" id="{97EC0835-408A-443F-AACB-EB96335E02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1" y="1439863"/>
            <a:ext cx="7218363" cy="4318000"/>
          </a:xfrm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Box 6">
            <a:extLst>
              <a:ext uri="{FF2B5EF4-FFF2-40B4-BE49-F238E27FC236}">
                <a16:creationId xmlns:a16="http://schemas.microsoft.com/office/drawing/2014/main" id="{304178BD-B829-4DD5-A952-9249FA68C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6400801"/>
            <a:ext cx="7086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000">
                <a:latin typeface="Times New Roman" panose="02020603050405020304" pitchFamily="18" charset="0"/>
                <a:cs typeface="Times New Roman" panose="02020603050405020304" pitchFamily="18" charset="0"/>
              </a:rPr>
              <a:t>http://www.cbioportal.org/study?id=hnsc_tcga#summary</a:t>
            </a:r>
          </a:p>
        </p:txBody>
      </p:sp>
      <p:pic>
        <p:nvPicPr>
          <p:cNvPr id="52228" name="Рисунок 8">
            <a:extLst>
              <a:ext uri="{FF2B5EF4-FFF2-40B4-BE49-F238E27FC236}">
                <a16:creationId xmlns:a16="http://schemas.microsoft.com/office/drawing/2014/main" id="{38FE3E6D-CD1F-4DD0-AC68-B031E39AC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9064"/>
            <a:ext cx="1752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40CF5AAE-2031-4FBA-A052-C9155A60A989}"/>
                  </a:ext>
                </a:extLst>
              </p14:cNvPr>
              <p14:cNvContentPartPr/>
              <p14:nvPr/>
            </p14:nvContentPartPr>
            <p14:xfrm>
              <a:off x="2356332" y="2930643"/>
              <a:ext cx="6750000" cy="3315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40CF5AAE-2031-4FBA-A052-C9155A60A9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47332" y="2921643"/>
                <a:ext cx="6767639" cy="3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C53CB125-C712-46D0-882E-F49435D48898}"/>
                  </a:ext>
                </a:extLst>
              </p14:cNvPr>
              <p14:cNvContentPartPr/>
              <p14:nvPr/>
            </p14:nvContentPartPr>
            <p14:xfrm>
              <a:off x="2407452" y="3579723"/>
              <a:ext cx="6949080" cy="70020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C53CB125-C712-46D0-882E-F49435D4889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98452" y="3570723"/>
                <a:ext cx="6966719" cy="71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3377333E-6240-4C93-B65B-A96605F4E096}"/>
                  </a:ext>
                </a:extLst>
              </p14:cNvPr>
              <p14:cNvContentPartPr/>
              <p14:nvPr/>
            </p14:nvContentPartPr>
            <p14:xfrm>
              <a:off x="-2171868" y="668403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3377333E-6240-4C93-B65B-A96605F4E09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180868" y="659403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4D51E9-455C-4D09-9BD8-7A8BFF374D0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17AC0993-DFA4-490A-8081-029F9525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alt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молекулярных  мишеней 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412D227E-5C65-4878-B5FB-5EC809A1EC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62201" y="1981201"/>
          <a:ext cx="7956551" cy="2778125"/>
        </p:xfrm>
        <a:graphic>
          <a:graphicData uri="http://schemas.openxmlformats.org/drawingml/2006/table">
            <a:tbl>
              <a:tblPr/>
              <a:tblGrid>
                <a:gridCol w="210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2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0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Метод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Значение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р16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IGH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***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PD-L1 (CPS)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IGH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***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p53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IGH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***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ru-RU" sz="1800" u="none" dirty="0" err="1"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panTRK</a:t>
                      </a:r>
                      <a:r>
                        <a:rPr lang="en-US" altLang="ru-RU" sz="1800" u="sng" dirty="0">
                          <a:latin typeface="Bookman Old Style" panose="020506040505050202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IGH, FISH, NGS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pitchFamily="34" charset="0"/>
                        </a:rPr>
                        <a:t>***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B8AD8B-FC4D-4CDF-A099-57CECCEDA4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B9D8F-65CB-4E70-98CB-9964D0F9E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0565"/>
            <a:ext cx="10515600" cy="1325563"/>
          </a:xfrm>
        </p:spPr>
        <p:txBody>
          <a:bodyPr/>
          <a:lstStyle/>
          <a:p>
            <a:r>
              <a:rPr lang="ru-RU" dirty="0"/>
              <a:t>Статистика и эпидемиология рака головы и шеи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97C54D-E32F-4A72-95C8-FB4F72515F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48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4">
            <a:extLst>
              <a:ext uri="{FF2B5EF4-FFF2-40B4-BE49-F238E27FC236}">
                <a16:creationId xmlns:a16="http://schemas.microsoft.com/office/drawing/2014/main" id="{3CE4C61C-A13E-44BF-892C-F1628EF78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372226"/>
            <a:ext cx="78486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 Lawrence </a:t>
            </a:r>
            <a:r>
              <a:rPr lang="en-GB" altLang="zh-CN" sz="1000" i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 al. Nature </a:t>
            </a:r>
            <a:r>
              <a:rPr lang="en-US" altLang="zh-CN" sz="10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517</a:t>
            </a:r>
            <a:r>
              <a:rPr lang="en-GB" altLang="zh-CN" sz="10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576-582 (2015) </a:t>
            </a:r>
            <a:r>
              <a:rPr lang="en-US" alt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doi:10.1038/nature14129</a:t>
            </a:r>
          </a:p>
        </p:txBody>
      </p:sp>
      <p:sp>
        <p:nvSpPr>
          <p:cNvPr id="20482" name="Text Box 8">
            <a:extLst>
              <a:ext uri="{FF2B5EF4-FFF2-40B4-BE49-F238E27FC236}">
                <a16:creationId xmlns:a16="http://schemas.microsoft.com/office/drawing/2014/main" id="{A7CB116A-89F0-474A-9178-FD161BD9F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964" y="-125413"/>
            <a:ext cx="83978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Молекулярные типы плоскоклеточного рака головы и шеи</a:t>
            </a:r>
            <a:endParaRPr lang="en-US" altLang="ru-RU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31" descr="natureRGB">
            <a:extLst>
              <a:ext uri="{FF2B5EF4-FFF2-40B4-BE49-F238E27FC236}">
                <a16:creationId xmlns:a16="http://schemas.microsoft.com/office/drawing/2014/main" id="{0B8740E5-D08F-4EA5-B7E6-396D0EBDD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449220"/>
            <a:ext cx="1186069" cy="26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9" descr="C:\Documents and Settings\Administrator\Desktop\1.21\PPT\nature14129-f4.jpg">
            <a:extLst>
              <a:ext uri="{FF2B5EF4-FFF2-40B4-BE49-F238E27FC236}">
                <a16:creationId xmlns:a16="http://schemas.microsoft.com/office/drawing/2014/main" id="{CFA47C45-54E7-4702-9C61-60913790E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44"/>
          <a:stretch>
            <a:fillRect/>
          </a:stretch>
        </p:blipFill>
        <p:spPr bwMode="auto">
          <a:xfrm>
            <a:off x="1451521" y="828675"/>
            <a:ext cx="9060357" cy="543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838EC8-4C23-4977-AC01-E215AA7DC3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4E55A-7DD9-4029-A1EB-9658CBE9C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0"/>
            <a:ext cx="10515600" cy="1325563"/>
          </a:xfrm>
        </p:spPr>
        <p:txBody>
          <a:bodyPr/>
          <a:lstStyle/>
          <a:p>
            <a:r>
              <a:rPr lang="ru-RU" dirty="0"/>
              <a:t>Лечение рака головы и шеи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1115AD-E03C-4396-9746-E0A39BAB1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862" y="1514475"/>
            <a:ext cx="7534275" cy="3829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474681-6738-42AE-828D-A05E95FAF1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807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8" name="Picture 10" descr="Line Drawing Of Woman With Doctor - Doctor With Stethoscope Treat Patient,  HD Png Download , Transparent Png Image - PNGitem">
            <a:extLst>
              <a:ext uri="{FF2B5EF4-FFF2-40B4-BE49-F238E27FC236}">
                <a16:creationId xmlns:a16="http://schemas.microsoft.com/office/drawing/2014/main" id="{764CBE09-1765-8441-8A24-9BE47C6E9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44" t="841" r="8812" b="9032"/>
          <a:stretch/>
        </p:blipFill>
        <p:spPr bwMode="auto">
          <a:xfrm>
            <a:off x="9015821" y="1120926"/>
            <a:ext cx="3171859" cy="203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Чек-лист: 10 пунктов, по которым можно распознать хорошего врача">
            <a:extLst>
              <a:ext uri="{FF2B5EF4-FFF2-40B4-BE49-F238E27FC236}">
                <a16:creationId xmlns:a16="http://schemas.microsoft.com/office/drawing/2014/main" id="{7078B5F3-8A04-3B45-9241-BB18F93014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04"/>
          <a:stretch/>
        </p:blipFill>
        <p:spPr bwMode="auto">
          <a:xfrm>
            <a:off x="102615" y="4496400"/>
            <a:ext cx="2853100" cy="232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1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u="sng" dirty="0">
                <a:solidFill>
                  <a:srgbClr val="1F325E"/>
                </a:solidFill>
                <a:latin typeface="+mj-lt"/>
              </a:rPr>
              <a:t>ЗАДАЧИ ЛЕЧЕНИЯ</a:t>
            </a:r>
            <a:endParaRPr lang="en-US" sz="2667" u="sng" dirty="0">
              <a:solidFill>
                <a:srgbClr val="1F325E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2" y="76733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6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867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ounded Rectangle 8"/>
          <p:cNvSpPr/>
          <p:nvPr/>
        </p:nvSpPr>
        <p:spPr>
          <a:xfrm>
            <a:off x="1991546" y="1412777"/>
            <a:ext cx="1971191" cy="857279"/>
          </a:xfrm>
          <a:prstGeom prst="roundRect">
            <a:avLst/>
          </a:prstGeom>
          <a:solidFill>
            <a:srgbClr val="DCEB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ru-RU" sz="2000" dirty="0">
                <a:solidFill>
                  <a:srgbClr val="1F325E"/>
                </a:solidFill>
              </a:rPr>
              <a:t>Излечение</a:t>
            </a:r>
            <a:endParaRPr lang="en-US" sz="2000" dirty="0">
              <a:solidFill>
                <a:srgbClr val="1F325E"/>
              </a:solidFill>
            </a:endParaRPr>
          </a:p>
        </p:txBody>
      </p:sp>
      <p:sp>
        <p:nvSpPr>
          <p:cNvPr id="21" name="Rounded Rectangle 7"/>
          <p:cNvSpPr/>
          <p:nvPr/>
        </p:nvSpPr>
        <p:spPr>
          <a:xfrm>
            <a:off x="1944690" y="2384006"/>
            <a:ext cx="1971191" cy="857279"/>
          </a:xfrm>
          <a:prstGeom prst="roundRect">
            <a:avLst/>
          </a:prstGeom>
          <a:solidFill>
            <a:srgbClr val="DCEB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dirty="0">
                <a:solidFill>
                  <a:srgbClr val="1F325E"/>
                </a:solidFill>
              </a:rPr>
              <a:t>Продление жизни</a:t>
            </a:r>
            <a:endParaRPr lang="en-US" sz="2000" dirty="0">
              <a:solidFill>
                <a:srgbClr val="1F325E"/>
              </a:solidFill>
            </a:endParaRPr>
          </a:p>
        </p:txBody>
      </p:sp>
      <p:sp>
        <p:nvSpPr>
          <p:cNvPr id="22" name="Rounded Rectangle 9"/>
          <p:cNvSpPr/>
          <p:nvPr/>
        </p:nvSpPr>
        <p:spPr>
          <a:xfrm>
            <a:off x="1944689" y="3357869"/>
            <a:ext cx="1971191" cy="855843"/>
          </a:xfrm>
          <a:prstGeom prst="roundRect">
            <a:avLst/>
          </a:prstGeom>
          <a:solidFill>
            <a:srgbClr val="DCEB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36000" tIns="45720" rIns="36000" bIns="45720" rtlCol="0" anchor="ctr"/>
          <a:lstStyle/>
          <a:p>
            <a:pPr algn="ctr"/>
            <a:r>
              <a:rPr lang="ru-RU" sz="2000" dirty="0">
                <a:solidFill>
                  <a:srgbClr val="1F325E"/>
                </a:solidFill>
              </a:rPr>
              <a:t>Сохранение органа</a:t>
            </a:r>
            <a:endParaRPr lang="en-US" sz="2000" dirty="0">
              <a:solidFill>
                <a:srgbClr val="1F325E"/>
              </a:solidFill>
            </a:endParaRPr>
          </a:p>
        </p:txBody>
      </p:sp>
      <p:sp>
        <p:nvSpPr>
          <p:cNvPr id="23" name="Rounded Rectangle 10"/>
          <p:cNvSpPr/>
          <p:nvPr/>
        </p:nvSpPr>
        <p:spPr>
          <a:xfrm>
            <a:off x="1944689" y="4330299"/>
            <a:ext cx="1971191" cy="855843"/>
          </a:xfrm>
          <a:prstGeom prst="roundRect">
            <a:avLst/>
          </a:prstGeom>
          <a:solidFill>
            <a:srgbClr val="DCEB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000" dirty="0">
                <a:solidFill>
                  <a:srgbClr val="1F325E"/>
                </a:solidFill>
              </a:rPr>
              <a:t>Качество жизни</a:t>
            </a:r>
            <a:endParaRPr lang="en-US" sz="2000" dirty="0">
              <a:solidFill>
                <a:srgbClr val="1F325E"/>
              </a:solidFill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5611557" y="2109464"/>
            <a:ext cx="3341375" cy="83099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>
                <a:solidFill>
                  <a:srgbClr val="1F325E"/>
                </a:solidFill>
                <a:latin typeface="Arial"/>
                <a:ea typeface="ＭＳ Ｐゴシック" pitchFamily="127" charset="-128"/>
              </a:rPr>
              <a:t>Основные задачи лечения</a:t>
            </a:r>
            <a:endParaRPr lang="en-GB" sz="1467" dirty="0">
              <a:solidFill>
                <a:srgbClr val="1F325E"/>
              </a:solidFill>
              <a:latin typeface="Arial" pitchFamily="127" charset="0"/>
              <a:ea typeface="ＭＳ Ｐゴシック" pitchFamily="127" charset="-128"/>
            </a:endParaRPr>
          </a:p>
        </p:txBody>
      </p:sp>
      <p:sp>
        <p:nvSpPr>
          <p:cNvPr id="25" name="Rectangle 13"/>
          <p:cNvSpPr/>
          <p:nvPr/>
        </p:nvSpPr>
        <p:spPr>
          <a:xfrm>
            <a:off x="4931391" y="3376193"/>
            <a:ext cx="6177887" cy="99540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1467" dirty="0">
                <a:solidFill>
                  <a:srgbClr val="1F325E"/>
                </a:solidFill>
                <a:latin typeface="Arial"/>
                <a:ea typeface="ＭＳ Ｐゴシック" pitchFamily="127" charset="-128"/>
              </a:rPr>
              <a:t>У пациентов с резектабельным заболеванием, у которых предполагаемые функциональные результаты хирургического вмешательство являются неблагоприятными, и не хирургический подход не приведет к ухудшению выживаемости</a:t>
            </a:r>
            <a:r>
              <a:rPr lang="en-US" sz="1467" baseline="30000" dirty="0">
                <a:solidFill>
                  <a:srgbClr val="1F325E"/>
                </a:solidFill>
                <a:latin typeface="Arial"/>
                <a:ea typeface="ＭＳ Ｐゴシック" pitchFamily="127" charset="-128"/>
              </a:rPr>
              <a:t>1</a:t>
            </a:r>
            <a:endParaRPr lang="en-GB" sz="1467" dirty="0">
              <a:solidFill>
                <a:srgbClr val="1F325E"/>
              </a:solidFill>
              <a:latin typeface="Arial" pitchFamily="127" charset="0"/>
              <a:ea typeface="ＭＳ Ｐゴシック" pitchFamily="127" charset="-128"/>
            </a:endParaRPr>
          </a:p>
        </p:txBody>
      </p:sp>
      <p:sp>
        <p:nvSpPr>
          <p:cNvPr id="26" name="Rectangle 12"/>
          <p:cNvSpPr/>
          <p:nvPr/>
        </p:nvSpPr>
        <p:spPr>
          <a:xfrm>
            <a:off x="5067867" y="4435054"/>
            <a:ext cx="5852668" cy="120032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2400" dirty="0">
                <a:solidFill>
                  <a:srgbClr val="1F325E"/>
                </a:solidFill>
                <a:latin typeface="Arial"/>
                <a:ea typeface="ＭＳ Ｐゴシック" pitchFamily="127" charset="-128"/>
              </a:rPr>
              <a:t>Может определять выбор лечения при сравнимой эффективности разных вариантов</a:t>
            </a:r>
            <a:endParaRPr lang="en-GB" sz="1467" dirty="0">
              <a:solidFill>
                <a:srgbClr val="1F325E"/>
              </a:solidFill>
              <a:latin typeface="Arial" pitchFamily="127" charset="0"/>
              <a:ea typeface="ＭＳ Ｐゴシック" pitchFamily="127" charset="-128"/>
            </a:endParaRPr>
          </a:p>
        </p:txBody>
      </p:sp>
      <p:sp>
        <p:nvSpPr>
          <p:cNvPr id="27" name="Rectangle 6"/>
          <p:cNvSpPr/>
          <p:nvPr/>
        </p:nvSpPr>
        <p:spPr>
          <a:xfrm>
            <a:off x="2838572" y="5446583"/>
            <a:ext cx="8081963" cy="66697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1200"/>
              </a:spcBef>
              <a:buClr>
                <a:srgbClr val="E69A30"/>
              </a:buClr>
            </a:pPr>
            <a:r>
              <a:rPr lang="ru-RU" sz="1867" u="sng" dirty="0">
                <a:solidFill>
                  <a:srgbClr val="1F325E"/>
                </a:solidFill>
                <a:latin typeface="Arial"/>
                <a:ea typeface="ＭＳ Ｐゴシック" pitchFamily="127" charset="-128"/>
              </a:rPr>
              <a:t>При подборе оптимальной тактики лечения необходимо учитывать как клинические, так и  психосоциальные факторы</a:t>
            </a:r>
            <a:r>
              <a:rPr lang="en-US" sz="1867" u="sng" baseline="30000" dirty="0">
                <a:solidFill>
                  <a:srgbClr val="1F325E"/>
                </a:solidFill>
                <a:latin typeface="Arial"/>
                <a:ea typeface="ＭＳ Ｐゴシック" pitchFamily="127" charset="-128"/>
              </a:rPr>
              <a:t>2</a:t>
            </a:r>
            <a:endParaRPr lang="en-GB" sz="1867" u="sng" baseline="30000" dirty="0">
              <a:solidFill>
                <a:srgbClr val="1F325E"/>
              </a:solidFill>
              <a:latin typeface="Arial"/>
              <a:ea typeface="ＭＳ Ｐゴシック" pitchFamily="127" charset="-128"/>
            </a:endParaRPr>
          </a:p>
        </p:txBody>
      </p:sp>
      <p:sp>
        <p:nvSpPr>
          <p:cNvPr id="28" name="Rectangle 1"/>
          <p:cNvSpPr/>
          <p:nvPr/>
        </p:nvSpPr>
        <p:spPr>
          <a:xfrm>
            <a:off x="8579891" y="6367699"/>
            <a:ext cx="3486759" cy="42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/>
            <a:r>
              <a:rPr lang="en-US" sz="1067" dirty="0">
                <a:solidFill>
                  <a:srgbClr val="1F325E"/>
                </a:solidFill>
              </a:rPr>
              <a:t>1. Soo K-C, et al. Br J Cancer 2005;93:279–286;</a:t>
            </a:r>
          </a:p>
          <a:p>
            <a:pPr algn="r" eaLnBrk="0" hangingPunct="0"/>
            <a:r>
              <a:rPr lang="en-US" sz="1067" dirty="0">
                <a:solidFill>
                  <a:srgbClr val="1F325E"/>
                </a:solidFill>
              </a:rPr>
              <a:t>2. </a:t>
            </a:r>
            <a:r>
              <a:rPr lang="en-US" sz="1067" dirty="0" err="1">
                <a:solidFill>
                  <a:srgbClr val="1F325E"/>
                </a:solidFill>
              </a:rPr>
              <a:t>Ang</a:t>
            </a:r>
            <a:r>
              <a:rPr lang="en-US" sz="1067" dirty="0">
                <a:solidFill>
                  <a:srgbClr val="1F325E"/>
                </a:solidFill>
              </a:rPr>
              <a:t> KK. Oncologist 2008;13:899–910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flipH="1" flipV="1">
            <a:off x="4122738" y="1728716"/>
            <a:ext cx="1488820" cy="541339"/>
          </a:xfrm>
          <a:prstGeom prst="straightConnector1">
            <a:avLst/>
          </a:prstGeom>
          <a:ln w="25400">
            <a:headEnd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4" idx="1"/>
          </p:cNvCxnSpPr>
          <p:nvPr/>
        </p:nvCxnSpPr>
        <p:spPr>
          <a:xfrm flipH="1">
            <a:off x="4122740" y="2524963"/>
            <a:ext cx="1488817" cy="24098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5" idx="1"/>
          </p:cNvCxnSpPr>
          <p:nvPr/>
        </p:nvCxnSpPr>
        <p:spPr>
          <a:xfrm flipH="1">
            <a:off x="3962739" y="3873894"/>
            <a:ext cx="968652" cy="207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6" idx="1"/>
          </p:cNvCxnSpPr>
          <p:nvPr/>
        </p:nvCxnSpPr>
        <p:spPr>
          <a:xfrm flipH="1" flipV="1">
            <a:off x="3962737" y="4767617"/>
            <a:ext cx="1105130" cy="26760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5611557" y="1901589"/>
            <a:ext cx="3195799" cy="718783"/>
          </a:xfrm>
          <a:prstGeom prst="roundRect">
            <a:avLst/>
          </a:prstGeom>
          <a:noFill/>
          <a:ln w="38100">
            <a:solidFill>
              <a:srgbClr val="04337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931392" y="3376192"/>
            <a:ext cx="5989145" cy="995144"/>
          </a:xfrm>
          <a:prstGeom prst="roundRect">
            <a:avLst/>
          </a:prstGeom>
          <a:noFill/>
          <a:ln w="38100">
            <a:solidFill>
              <a:srgbClr val="04337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067869" y="4467359"/>
            <a:ext cx="5722961" cy="718783"/>
          </a:xfrm>
          <a:prstGeom prst="roundRect">
            <a:avLst/>
          </a:prstGeom>
          <a:noFill/>
          <a:ln w="38100">
            <a:solidFill>
              <a:srgbClr val="04337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3591977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2" name="Picture 12" descr="Continual Learning High Res Stock Images | Shutterstock">
            <a:extLst>
              <a:ext uri="{FF2B5EF4-FFF2-40B4-BE49-F238E27FC236}">
                <a16:creationId xmlns:a16="http://schemas.microsoft.com/office/drawing/2014/main" id="{A49F8032-8264-BD40-8A02-5E711709A7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6" b="5678"/>
          <a:stretch/>
        </p:blipFill>
        <p:spPr bwMode="auto">
          <a:xfrm>
            <a:off x="1119352" y="4217705"/>
            <a:ext cx="3898059" cy="256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0" name="Picture 10" descr="Непрерывный Рисунок Идеи Символа Креативности Лампой Рукой Концепция  Мышления Идей векторное изображение ©ngupakarti 374125192">
            <a:extLst>
              <a:ext uri="{FF2B5EF4-FFF2-40B4-BE49-F238E27FC236}">
                <a16:creationId xmlns:a16="http://schemas.microsoft.com/office/drawing/2014/main" id="{BE3E4F67-5C0D-1649-9933-B0E373F78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0" b="3726"/>
          <a:stretch/>
        </p:blipFill>
        <p:spPr bwMode="auto">
          <a:xfrm>
            <a:off x="6829587" y="4217705"/>
            <a:ext cx="3996648" cy="256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1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2" y="76733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5" y="167868"/>
            <a:ext cx="979640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667" u="sng" dirty="0">
                <a:solidFill>
                  <a:srgbClr val="043377"/>
                </a:solidFill>
                <a:latin typeface="+mj-lt"/>
                <a:ea typeface="Arial" charset="0"/>
                <a:cs typeface="Arial" charset="0"/>
              </a:rPr>
              <a:t>ВЫБОР ТАКТИКИ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5D3E10-8CAD-EC4B-8F0A-2E8B73FB27F8}"/>
              </a:ext>
            </a:extLst>
          </p:cNvPr>
          <p:cNvSpPr/>
          <p:nvPr/>
        </p:nvSpPr>
        <p:spPr>
          <a:xfrm>
            <a:off x="1119352" y="3675165"/>
            <a:ext cx="9434003" cy="420564"/>
          </a:xfrm>
          <a:prstGeom prst="rect">
            <a:avLst/>
          </a:prstGeom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3875557633">
                  <a:custGeom>
                    <a:avLst/>
                    <a:gdLst>
                      <a:gd name="connsiteX0" fmla="*/ 0 w 9434003"/>
                      <a:gd name="connsiteY0" fmla="*/ 0 h 420564"/>
                      <a:gd name="connsiteX1" fmla="*/ 495285 w 9434003"/>
                      <a:gd name="connsiteY1" fmla="*/ 0 h 420564"/>
                      <a:gd name="connsiteX2" fmla="*/ 990570 w 9434003"/>
                      <a:gd name="connsiteY2" fmla="*/ 0 h 420564"/>
                      <a:gd name="connsiteX3" fmla="*/ 1580196 w 9434003"/>
                      <a:gd name="connsiteY3" fmla="*/ 0 h 420564"/>
                      <a:gd name="connsiteX4" fmla="*/ 1886801 w 9434003"/>
                      <a:gd name="connsiteY4" fmla="*/ 0 h 420564"/>
                      <a:gd name="connsiteX5" fmla="*/ 2476426 w 9434003"/>
                      <a:gd name="connsiteY5" fmla="*/ 0 h 420564"/>
                      <a:gd name="connsiteX6" fmla="*/ 3160391 w 9434003"/>
                      <a:gd name="connsiteY6" fmla="*/ 0 h 420564"/>
                      <a:gd name="connsiteX7" fmla="*/ 3844356 w 9434003"/>
                      <a:gd name="connsiteY7" fmla="*/ 0 h 420564"/>
                      <a:gd name="connsiteX8" fmla="*/ 4150961 w 9434003"/>
                      <a:gd name="connsiteY8" fmla="*/ 0 h 420564"/>
                      <a:gd name="connsiteX9" fmla="*/ 4646246 w 9434003"/>
                      <a:gd name="connsiteY9" fmla="*/ 0 h 420564"/>
                      <a:gd name="connsiteX10" fmla="*/ 5330212 w 9434003"/>
                      <a:gd name="connsiteY10" fmla="*/ 0 h 420564"/>
                      <a:gd name="connsiteX11" fmla="*/ 6014177 w 9434003"/>
                      <a:gd name="connsiteY11" fmla="*/ 0 h 420564"/>
                      <a:gd name="connsiteX12" fmla="*/ 6415122 w 9434003"/>
                      <a:gd name="connsiteY12" fmla="*/ 0 h 420564"/>
                      <a:gd name="connsiteX13" fmla="*/ 7099087 w 9434003"/>
                      <a:gd name="connsiteY13" fmla="*/ 0 h 420564"/>
                      <a:gd name="connsiteX14" fmla="*/ 7594372 w 9434003"/>
                      <a:gd name="connsiteY14" fmla="*/ 0 h 420564"/>
                      <a:gd name="connsiteX15" fmla="*/ 8278338 w 9434003"/>
                      <a:gd name="connsiteY15" fmla="*/ 0 h 420564"/>
                      <a:gd name="connsiteX16" fmla="*/ 9434003 w 9434003"/>
                      <a:gd name="connsiteY16" fmla="*/ 0 h 420564"/>
                      <a:gd name="connsiteX17" fmla="*/ 9434003 w 9434003"/>
                      <a:gd name="connsiteY17" fmla="*/ 420564 h 420564"/>
                      <a:gd name="connsiteX18" fmla="*/ 8750038 w 9434003"/>
                      <a:gd name="connsiteY18" fmla="*/ 420564 h 420564"/>
                      <a:gd name="connsiteX19" fmla="*/ 8160413 w 9434003"/>
                      <a:gd name="connsiteY19" fmla="*/ 420564 h 420564"/>
                      <a:gd name="connsiteX20" fmla="*/ 7665127 w 9434003"/>
                      <a:gd name="connsiteY20" fmla="*/ 420564 h 420564"/>
                      <a:gd name="connsiteX21" fmla="*/ 7264182 w 9434003"/>
                      <a:gd name="connsiteY21" fmla="*/ 420564 h 420564"/>
                      <a:gd name="connsiteX22" fmla="*/ 6957577 w 9434003"/>
                      <a:gd name="connsiteY22" fmla="*/ 420564 h 420564"/>
                      <a:gd name="connsiteX23" fmla="*/ 6273612 w 9434003"/>
                      <a:gd name="connsiteY23" fmla="*/ 420564 h 420564"/>
                      <a:gd name="connsiteX24" fmla="*/ 5967007 w 9434003"/>
                      <a:gd name="connsiteY24" fmla="*/ 420564 h 420564"/>
                      <a:gd name="connsiteX25" fmla="*/ 5188702 w 9434003"/>
                      <a:gd name="connsiteY25" fmla="*/ 420564 h 420564"/>
                      <a:gd name="connsiteX26" fmla="*/ 4410396 w 9434003"/>
                      <a:gd name="connsiteY26" fmla="*/ 420564 h 420564"/>
                      <a:gd name="connsiteX27" fmla="*/ 3726431 w 9434003"/>
                      <a:gd name="connsiteY27" fmla="*/ 420564 h 420564"/>
                      <a:gd name="connsiteX28" fmla="*/ 3136806 w 9434003"/>
                      <a:gd name="connsiteY28" fmla="*/ 420564 h 420564"/>
                      <a:gd name="connsiteX29" fmla="*/ 2830201 w 9434003"/>
                      <a:gd name="connsiteY29" fmla="*/ 420564 h 420564"/>
                      <a:gd name="connsiteX30" fmla="*/ 2146236 w 9434003"/>
                      <a:gd name="connsiteY30" fmla="*/ 420564 h 420564"/>
                      <a:gd name="connsiteX31" fmla="*/ 1745291 w 9434003"/>
                      <a:gd name="connsiteY31" fmla="*/ 420564 h 420564"/>
                      <a:gd name="connsiteX32" fmla="*/ 966985 w 9434003"/>
                      <a:gd name="connsiteY32" fmla="*/ 420564 h 420564"/>
                      <a:gd name="connsiteX33" fmla="*/ 660380 w 9434003"/>
                      <a:gd name="connsiteY33" fmla="*/ 420564 h 420564"/>
                      <a:gd name="connsiteX34" fmla="*/ 0 w 9434003"/>
                      <a:gd name="connsiteY34" fmla="*/ 420564 h 420564"/>
                      <a:gd name="connsiteX35" fmla="*/ 0 w 9434003"/>
                      <a:gd name="connsiteY35" fmla="*/ 0 h 4205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9434003" h="420564" fill="none" extrusionOk="0">
                        <a:moveTo>
                          <a:pt x="0" y="0"/>
                        </a:moveTo>
                        <a:cubicBezTo>
                          <a:pt x="131790" y="-9008"/>
                          <a:pt x="262626" y="3049"/>
                          <a:pt x="495285" y="0"/>
                        </a:cubicBezTo>
                        <a:cubicBezTo>
                          <a:pt x="727944" y="-3049"/>
                          <a:pt x="745183" y="14683"/>
                          <a:pt x="990570" y="0"/>
                        </a:cubicBezTo>
                        <a:cubicBezTo>
                          <a:pt x="1235957" y="-14683"/>
                          <a:pt x="1431093" y="52978"/>
                          <a:pt x="1580196" y="0"/>
                        </a:cubicBezTo>
                        <a:cubicBezTo>
                          <a:pt x="1729299" y="-52978"/>
                          <a:pt x="1759393" y="16361"/>
                          <a:pt x="1886801" y="0"/>
                        </a:cubicBezTo>
                        <a:cubicBezTo>
                          <a:pt x="2014209" y="-16361"/>
                          <a:pt x="2238454" y="589"/>
                          <a:pt x="2476426" y="0"/>
                        </a:cubicBezTo>
                        <a:cubicBezTo>
                          <a:pt x="2714399" y="-589"/>
                          <a:pt x="2949159" y="66468"/>
                          <a:pt x="3160391" y="0"/>
                        </a:cubicBezTo>
                        <a:cubicBezTo>
                          <a:pt x="3371623" y="-66468"/>
                          <a:pt x="3697938" y="4267"/>
                          <a:pt x="3844356" y="0"/>
                        </a:cubicBezTo>
                        <a:cubicBezTo>
                          <a:pt x="3990774" y="-4267"/>
                          <a:pt x="4028202" y="7573"/>
                          <a:pt x="4150961" y="0"/>
                        </a:cubicBezTo>
                        <a:cubicBezTo>
                          <a:pt x="4273720" y="-7573"/>
                          <a:pt x="4401475" y="38125"/>
                          <a:pt x="4646246" y="0"/>
                        </a:cubicBezTo>
                        <a:cubicBezTo>
                          <a:pt x="4891018" y="-38125"/>
                          <a:pt x="5128839" y="32536"/>
                          <a:pt x="5330212" y="0"/>
                        </a:cubicBezTo>
                        <a:cubicBezTo>
                          <a:pt x="5531585" y="-32536"/>
                          <a:pt x="5782955" y="55059"/>
                          <a:pt x="6014177" y="0"/>
                        </a:cubicBezTo>
                        <a:cubicBezTo>
                          <a:pt x="6245400" y="-55059"/>
                          <a:pt x="6294899" y="42751"/>
                          <a:pt x="6415122" y="0"/>
                        </a:cubicBezTo>
                        <a:cubicBezTo>
                          <a:pt x="6535346" y="-42751"/>
                          <a:pt x="6960535" y="2011"/>
                          <a:pt x="7099087" y="0"/>
                        </a:cubicBezTo>
                        <a:cubicBezTo>
                          <a:pt x="7237639" y="-2011"/>
                          <a:pt x="7439018" y="35353"/>
                          <a:pt x="7594372" y="0"/>
                        </a:cubicBezTo>
                        <a:cubicBezTo>
                          <a:pt x="7749727" y="-35353"/>
                          <a:pt x="7975359" y="9544"/>
                          <a:pt x="8278338" y="0"/>
                        </a:cubicBezTo>
                        <a:cubicBezTo>
                          <a:pt x="8581317" y="-9544"/>
                          <a:pt x="9193922" y="109166"/>
                          <a:pt x="9434003" y="0"/>
                        </a:cubicBezTo>
                        <a:cubicBezTo>
                          <a:pt x="9463763" y="122421"/>
                          <a:pt x="9403413" y="333344"/>
                          <a:pt x="9434003" y="420564"/>
                        </a:cubicBezTo>
                        <a:cubicBezTo>
                          <a:pt x="9282337" y="489723"/>
                          <a:pt x="9066985" y="390455"/>
                          <a:pt x="8750038" y="420564"/>
                        </a:cubicBezTo>
                        <a:cubicBezTo>
                          <a:pt x="8433092" y="450673"/>
                          <a:pt x="8435404" y="368325"/>
                          <a:pt x="8160413" y="420564"/>
                        </a:cubicBezTo>
                        <a:cubicBezTo>
                          <a:pt x="7885422" y="472803"/>
                          <a:pt x="7883062" y="363612"/>
                          <a:pt x="7665127" y="420564"/>
                        </a:cubicBezTo>
                        <a:cubicBezTo>
                          <a:pt x="7447192" y="477516"/>
                          <a:pt x="7357261" y="404510"/>
                          <a:pt x="7264182" y="420564"/>
                        </a:cubicBezTo>
                        <a:cubicBezTo>
                          <a:pt x="7171104" y="436618"/>
                          <a:pt x="7073661" y="388475"/>
                          <a:pt x="6957577" y="420564"/>
                        </a:cubicBezTo>
                        <a:cubicBezTo>
                          <a:pt x="6841493" y="452653"/>
                          <a:pt x="6428469" y="401929"/>
                          <a:pt x="6273612" y="420564"/>
                        </a:cubicBezTo>
                        <a:cubicBezTo>
                          <a:pt x="6118755" y="439199"/>
                          <a:pt x="6043132" y="387786"/>
                          <a:pt x="5967007" y="420564"/>
                        </a:cubicBezTo>
                        <a:cubicBezTo>
                          <a:pt x="5890883" y="453342"/>
                          <a:pt x="5420056" y="386283"/>
                          <a:pt x="5188702" y="420564"/>
                        </a:cubicBezTo>
                        <a:cubicBezTo>
                          <a:pt x="4957348" y="454845"/>
                          <a:pt x="4750454" y="367855"/>
                          <a:pt x="4410396" y="420564"/>
                        </a:cubicBezTo>
                        <a:cubicBezTo>
                          <a:pt x="4070338" y="473273"/>
                          <a:pt x="3989103" y="366671"/>
                          <a:pt x="3726431" y="420564"/>
                        </a:cubicBezTo>
                        <a:cubicBezTo>
                          <a:pt x="3463759" y="474457"/>
                          <a:pt x="3338804" y="415428"/>
                          <a:pt x="3136806" y="420564"/>
                        </a:cubicBezTo>
                        <a:cubicBezTo>
                          <a:pt x="2934809" y="425700"/>
                          <a:pt x="2901594" y="396694"/>
                          <a:pt x="2830201" y="420564"/>
                        </a:cubicBezTo>
                        <a:cubicBezTo>
                          <a:pt x="2758809" y="444434"/>
                          <a:pt x="2337009" y="413251"/>
                          <a:pt x="2146236" y="420564"/>
                        </a:cubicBezTo>
                        <a:cubicBezTo>
                          <a:pt x="1955463" y="427877"/>
                          <a:pt x="1848990" y="391001"/>
                          <a:pt x="1745291" y="420564"/>
                        </a:cubicBezTo>
                        <a:cubicBezTo>
                          <a:pt x="1641592" y="450127"/>
                          <a:pt x="1355814" y="354637"/>
                          <a:pt x="966985" y="420564"/>
                        </a:cubicBezTo>
                        <a:cubicBezTo>
                          <a:pt x="578156" y="486491"/>
                          <a:pt x="724368" y="396881"/>
                          <a:pt x="660380" y="420564"/>
                        </a:cubicBezTo>
                        <a:cubicBezTo>
                          <a:pt x="596392" y="444247"/>
                          <a:pt x="241884" y="404866"/>
                          <a:pt x="0" y="420564"/>
                        </a:cubicBezTo>
                        <a:cubicBezTo>
                          <a:pt x="-5367" y="310348"/>
                          <a:pt x="49972" y="136541"/>
                          <a:pt x="0" y="0"/>
                        </a:cubicBezTo>
                        <a:close/>
                      </a:path>
                      <a:path w="9434003" h="420564" stroke="0" extrusionOk="0">
                        <a:moveTo>
                          <a:pt x="0" y="0"/>
                        </a:moveTo>
                        <a:cubicBezTo>
                          <a:pt x="335134" y="-78861"/>
                          <a:pt x="510137" y="78244"/>
                          <a:pt x="683965" y="0"/>
                        </a:cubicBezTo>
                        <a:cubicBezTo>
                          <a:pt x="857794" y="-78244"/>
                          <a:pt x="982952" y="27094"/>
                          <a:pt x="1179250" y="0"/>
                        </a:cubicBezTo>
                        <a:cubicBezTo>
                          <a:pt x="1375549" y="-27094"/>
                          <a:pt x="1707940" y="78351"/>
                          <a:pt x="1863216" y="0"/>
                        </a:cubicBezTo>
                        <a:cubicBezTo>
                          <a:pt x="2018492" y="-78351"/>
                          <a:pt x="2101179" y="1269"/>
                          <a:pt x="2169821" y="0"/>
                        </a:cubicBezTo>
                        <a:cubicBezTo>
                          <a:pt x="2238463" y="-1269"/>
                          <a:pt x="2434620" y="26204"/>
                          <a:pt x="2570766" y="0"/>
                        </a:cubicBezTo>
                        <a:cubicBezTo>
                          <a:pt x="2706912" y="-26204"/>
                          <a:pt x="2970357" y="18476"/>
                          <a:pt x="3160391" y="0"/>
                        </a:cubicBezTo>
                        <a:cubicBezTo>
                          <a:pt x="3350426" y="-18476"/>
                          <a:pt x="3456024" y="11093"/>
                          <a:pt x="3655676" y="0"/>
                        </a:cubicBezTo>
                        <a:cubicBezTo>
                          <a:pt x="3855329" y="-11093"/>
                          <a:pt x="3842438" y="7669"/>
                          <a:pt x="3962281" y="0"/>
                        </a:cubicBezTo>
                        <a:cubicBezTo>
                          <a:pt x="4082124" y="-7669"/>
                          <a:pt x="4384789" y="27226"/>
                          <a:pt x="4551906" y="0"/>
                        </a:cubicBezTo>
                        <a:cubicBezTo>
                          <a:pt x="4719023" y="-27226"/>
                          <a:pt x="4936143" y="26556"/>
                          <a:pt x="5047192" y="0"/>
                        </a:cubicBezTo>
                        <a:cubicBezTo>
                          <a:pt x="5158241" y="-26556"/>
                          <a:pt x="5663470" y="40360"/>
                          <a:pt x="5825497" y="0"/>
                        </a:cubicBezTo>
                        <a:cubicBezTo>
                          <a:pt x="5987524" y="-40360"/>
                          <a:pt x="6145475" y="45109"/>
                          <a:pt x="6226442" y="0"/>
                        </a:cubicBezTo>
                        <a:cubicBezTo>
                          <a:pt x="6307409" y="-45109"/>
                          <a:pt x="6421866" y="10661"/>
                          <a:pt x="6533047" y="0"/>
                        </a:cubicBezTo>
                        <a:cubicBezTo>
                          <a:pt x="6644228" y="-10661"/>
                          <a:pt x="6835907" y="44815"/>
                          <a:pt x="6933992" y="0"/>
                        </a:cubicBezTo>
                        <a:cubicBezTo>
                          <a:pt x="7032077" y="-44815"/>
                          <a:pt x="7379423" y="23338"/>
                          <a:pt x="7523617" y="0"/>
                        </a:cubicBezTo>
                        <a:cubicBezTo>
                          <a:pt x="7667811" y="-23338"/>
                          <a:pt x="7980300" y="83525"/>
                          <a:pt x="8301923" y="0"/>
                        </a:cubicBezTo>
                        <a:cubicBezTo>
                          <a:pt x="8623546" y="-83525"/>
                          <a:pt x="8536552" y="15347"/>
                          <a:pt x="8608528" y="0"/>
                        </a:cubicBezTo>
                        <a:cubicBezTo>
                          <a:pt x="8680504" y="-15347"/>
                          <a:pt x="9220050" y="22643"/>
                          <a:pt x="9434003" y="0"/>
                        </a:cubicBezTo>
                        <a:cubicBezTo>
                          <a:pt x="9483612" y="146406"/>
                          <a:pt x="9396047" y="332603"/>
                          <a:pt x="9434003" y="420564"/>
                        </a:cubicBezTo>
                        <a:cubicBezTo>
                          <a:pt x="9285068" y="441168"/>
                          <a:pt x="9047460" y="378019"/>
                          <a:pt x="8844378" y="420564"/>
                        </a:cubicBezTo>
                        <a:cubicBezTo>
                          <a:pt x="8641297" y="463109"/>
                          <a:pt x="8600603" y="415548"/>
                          <a:pt x="8443433" y="420564"/>
                        </a:cubicBezTo>
                        <a:cubicBezTo>
                          <a:pt x="8286263" y="425580"/>
                          <a:pt x="7971288" y="362250"/>
                          <a:pt x="7665127" y="420564"/>
                        </a:cubicBezTo>
                        <a:cubicBezTo>
                          <a:pt x="7358966" y="478878"/>
                          <a:pt x="7217110" y="382985"/>
                          <a:pt x="6886822" y="420564"/>
                        </a:cubicBezTo>
                        <a:cubicBezTo>
                          <a:pt x="6556534" y="458143"/>
                          <a:pt x="6569665" y="407427"/>
                          <a:pt x="6485877" y="420564"/>
                        </a:cubicBezTo>
                        <a:cubicBezTo>
                          <a:pt x="6402090" y="433701"/>
                          <a:pt x="6057052" y="373550"/>
                          <a:pt x="5801912" y="420564"/>
                        </a:cubicBezTo>
                        <a:cubicBezTo>
                          <a:pt x="5546772" y="467578"/>
                          <a:pt x="5507911" y="420074"/>
                          <a:pt x="5306627" y="420564"/>
                        </a:cubicBezTo>
                        <a:cubicBezTo>
                          <a:pt x="5105344" y="421054"/>
                          <a:pt x="4786268" y="365443"/>
                          <a:pt x="4528321" y="420564"/>
                        </a:cubicBezTo>
                        <a:cubicBezTo>
                          <a:pt x="4270374" y="475685"/>
                          <a:pt x="4316103" y="381923"/>
                          <a:pt x="4127376" y="420564"/>
                        </a:cubicBezTo>
                        <a:cubicBezTo>
                          <a:pt x="3938650" y="459205"/>
                          <a:pt x="3873787" y="393204"/>
                          <a:pt x="3726431" y="420564"/>
                        </a:cubicBezTo>
                        <a:cubicBezTo>
                          <a:pt x="3579076" y="447924"/>
                          <a:pt x="3529949" y="411563"/>
                          <a:pt x="3419826" y="420564"/>
                        </a:cubicBezTo>
                        <a:cubicBezTo>
                          <a:pt x="3309703" y="429565"/>
                          <a:pt x="3057718" y="356789"/>
                          <a:pt x="2830201" y="420564"/>
                        </a:cubicBezTo>
                        <a:cubicBezTo>
                          <a:pt x="2602684" y="484339"/>
                          <a:pt x="2373355" y="338901"/>
                          <a:pt x="2051896" y="420564"/>
                        </a:cubicBezTo>
                        <a:cubicBezTo>
                          <a:pt x="1730438" y="502227"/>
                          <a:pt x="1889986" y="400219"/>
                          <a:pt x="1745291" y="420564"/>
                        </a:cubicBezTo>
                        <a:cubicBezTo>
                          <a:pt x="1600597" y="440909"/>
                          <a:pt x="1304456" y="343848"/>
                          <a:pt x="1061325" y="420564"/>
                        </a:cubicBezTo>
                        <a:cubicBezTo>
                          <a:pt x="818194" y="497280"/>
                          <a:pt x="249534" y="375019"/>
                          <a:pt x="0" y="420564"/>
                        </a:cubicBezTo>
                        <a:cubicBezTo>
                          <a:pt x="-38326" y="238225"/>
                          <a:pt x="7563" y="13656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ru-RU" sz="2133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</a:rPr>
              <a:t>Тонкая грань и баланс между радикальностью и мини-</a:t>
            </a:r>
            <a:r>
              <a:rPr lang="ru-RU" sz="2133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</a:rPr>
              <a:t>инвазивностью</a:t>
            </a:r>
            <a:r>
              <a:rPr lang="ru-RU" sz="2133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7E822A35-08EC-3C47-AFEF-23D6A898DEBD}"/>
              </a:ext>
            </a:extLst>
          </p:cNvPr>
          <p:cNvGraphicFramePr/>
          <p:nvPr/>
        </p:nvGraphicFramePr>
        <p:xfrm>
          <a:off x="2867379" y="719667"/>
          <a:ext cx="6637867" cy="292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645AB1F-8E54-794B-A8DD-7700801FEC52}"/>
              </a:ext>
            </a:extLst>
          </p:cNvPr>
          <p:cNvSpPr txBox="1"/>
          <p:nvPr/>
        </p:nvSpPr>
        <p:spPr>
          <a:xfrm>
            <a:off x="8692445" y="1126391"/>
            <a:ext cx="3175572" cy="1528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Clr>
                <a:srgbClr val="FF0000"/>
              </a:buClr>
              <a:buFont typeface="Системный шрифт, обычный"/>
              <a:buChar char="👎🏾"/>
            </a:pPr>
            <a:r>
              <a:rPr lang="ru-RU" sz="1333" dirty="0"/>
              <a:t>Нарушение анатомии</a:t>
            </a:r>
          </a:p>
          <a:p>
            <a:pPr marL="380990" indent="-380990">
              <a:buClr>
                <a:srgbClr val="FF0000"/>
              </a:buClr>
              <a:buFont typeface="Системный шрифт, обычный"/>
              <a:buChar char="👎🏾"/>
            </a:pPr>
            <a:r>
              <a:rPr lang="ru-RU" sz="1333" dirty="0"/>
              <a:t>Риск осложнений</a:t>
            </a:r>
          </a:p>
          <a:p>
            <a:pPr marL="380990" indent="-380990">
              <a:buClr>
                <a:srgbClr val="FF0000"/>
              </a:buClr>
              <a:buFont typeface="Системный шрифт, обычный"/>
              <a:buChar char="👎🏾"/>
            </a:pPr>
            <a:r>
              <a:rPr lang="ru-RU" sz="1333" dirty="0"/>
              <a:t>Низкий эстетический результат</a:t>
            </a:r>
          </a:p>
          <a:p>
            <a:pPr marL="380990" indent="-380990">
              <a:buClr>
                <a:srgbClr val="FF0000"/>
              </a:buClr>
              <a:buFont typeface="Системный шрифт, обычный"/>
              <a:buChar char="👎🏾"/>
            </a:pPr>
            <a:r>
              <a:rPr lang="ru-RU" sz="1333" dirty="0"/>
              <a:t>Нарушение функциональности</a:t>
            </a:r>
          </a:p>
          <a:p>
            <a:pPr marL="380990" indent="-380990">
              <a:buClr>
                <a:srgbClr val="FF0000"/>
              </a:buClr>
              <a:buFont typeface="Системный шрифт, обычный"/>
              <a:buChar char="👎🏾"/>
            </a:pPr>
            <a:r>
              <a:rPr lang="ru-RU" sz="1333" dirty="0"/>
              <a:t>Наличие дефектов</a:t>
            </a:r>
          </a:p>
          <a:p>
            <a:pPr marL="380990" indent="-380990">
              <a:buClr>
                <a:srgbClr val="FF0000"/>
              </a:buClr>
              <a:buFont typeface="Системный шрифт, обычный"/>
              <a:buChar char="👎🏾"/>
            </a:pPr>
            <a:r>
              <a:rPr lang="ru-RU" sz="1333" dirty="0" err="1"/>
              <a:t>Травматичность</a:t>
            </a:r>
            <a:endParaRPr lang="ru-RU" sz="1333" dirty="0"/>
          </a:p>
          <a:p>
            <a:pPr marL="380990" indent="-380990">
              <a:buClr>
                <a:srgbClr val="FF0000"/>
              </a:buClr>
              <a:buFont typeface="Системный шрифт, обычный"/>
              <a:buChar char="👎🏾"/>
            </a:pPr>
            <a:r>
              <a:rPr lang="ru-RU" sz="1333" dirty="0"/>
              <a:t>Долгая реабилитация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01D40F-B380-EE48-9831-37EDC024190B}"/>
              </a:ext>
            </a:extLst>
          </p:cNvPr>
          <p:cNvSpPr txBox="1"/>
          <p:nvPr/>
        </p:nvSpPr>
        <p:spPr>
          <a:xfrm>
            <a:off x="165648" y="2288559"/>
            <a:ext cx="3158557" cy="1323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buClr>
                <a:srgbClr val="0070C0"/>
              </a:buClr>
              <a:buFont typeface="Системный шрифт, обычный"/>
              <a:buChar char="👍🏾"/>
            </a:pPr>
            <a:r>
              <a:rPr lang="ru-RU" sz="1333" dirty="0"/>
              <a:t>Через естественные отверстия</a:t>
            </a:r>
          </a:p>
          <a:p>
            <a:pPr marL="380990" indent="-380990">
              <a:buClr>
                <a:srgbClr val="0070C0"/>
              </a:buClr>
              <a:buFont typeface="Системный шрифт, обычный"/>
              <a:buChar char="👍🏾"/>
            </a:pPr>
            <a:r>
              <a:rPr lang="ru-RU" sz="1333" dirty="0"/>
              <a:t>Сохранение анатомии</a:t>
            </a:r>
          </a:p>
          <a:p>
            <a:pPr marL="380990" indent="-380990">
              <a:buClr>
                <a:srgbClr val="0070C0"/>
              </a:buClr>
              <a:buFont typeface="Системный шрифт, обычный"/>
              <a:buChar char="👍🏾"/>
            </a:pPr>
            <a:r>
              <a:rPr lang="ru-RU" sz="1333" dirty="0"/>
              <a:t>Хороший эстетический результат</a:t>
            </a:r>
          </a:p>
          <a:p>
            <a:pPr marL="380990" indent="-380990">
              <a:buClr>
                <a:srgbClr val="0070C0"/>
              </a:buClr>
              <a:buFont typeface="Системный шрифт, обычный"/>
              <a:buChar char="👍🏾"/>
            </a:pPr>
            <a:r>
              <a:rPr lang="ru-RU" sz="1333" dirty="0"/>
              <a:t>Быстрая реабилитация</a:t>
            </a:r>
          </a:p>
          <a:p>
            <a:pPr marL="380990" indent="-380990">
              <a:buClr>
                <a:srgbClr val="0070C0"/>
              </a:buClr>
              <a:buFont typeface="Системный шрифт, обычный"/>
              <a:buChar char="👍🏾"/>
            </a:pPr>
            <a:r>
              <a:rPr lang="ru-RU" sz="1333" dirty="0"/>
              <a:t>Функционально-щадящая хирургия</a:t>
            </a:r>
          </a:p>
          <a:p>
            <a:pPr marL="380990" indent="-380990">
              <a:buClr>
                <a:srgbClr val="0070C0"/>
              </a:buClr>
              <a:buFont typeface="Системный шрифт, обычный"/>
              <a:buChar char="👍🏾"/>
            </a:pPr>
            <a:r>
              <a:rPr lang="ru-RU" sz="1333" dirty="0"/>
              <a:t>Органосохраняющий принцип</a:t>
            </a:r>
          </a:p>
        </p:txBody>
      </p:sp>
      <p:pic>
        <p:nvPicPr>
          <p:cNvPr id="51214" name="Picture 14" descr="Photobucket">
            <a:extLst>
              <a:ext uri="{FF2B5EF4-FFF2-40B4-BE49-F238E27FC236}">
                <a16:creationId xmlns:a16="http://schemas.microsoft.com/office/drawing/2014/main" id="{D9FDEDA8-51C3-3142-B909-3336743A4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09" t="8080" r="15604" b="25655"/>
          <a:stretch/>
        </p:blipFill>
        <p:spPr bwMode="auto">
          <a:xfrm>
            <a:off x="4620208" y="4283279"/>
            <a:ext cx="2483411" cy="166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9208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44" name="Picture 20" descr="Раскраска. Профессии">
            <a:extLst>
              <a:ext uri="{FF2B5EF4-FFF2-40B4-BE49-F238E27FC236}">
                <a16:creationId xmlns:a16="http://schemas.microsoft.com/office/drawing/2014/main" id="{E51FFA53-A1DF-0E49-A23E-2FE7539A9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795" y="1148260"/>
            <a:ext cx="5110404" cy="567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4BB77139-B8D5-FC46-87FA-118AF4B1FBF2}"/>
              </a:ext>
            </a:extLst>
          </p:cNvPr>
          <p:cNvSpPr/>
          <p:nvPr/>
        </p:nvSpPr>
        <p:spPr>
          <a:xfrm>
            <a:off x="0" y="2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40796" y="30445"/>
            <a:ext cx="5110409" cy="683972"/>
          </a:xfrm>
        </p:spPr>
        <p:txBody>
          <a:bodyPr>
            <a:normAutofit/>
          </a:bodyPr>
          <a:lstStyle/>
          <a:p>
            <a:pPr algn="ctr"/>
            <a:r>
              <a:rPr lang="ru-RU" sz="2667" u="sng" dirty="0">
                <a:solidFill>
                  <a:srgbClr val="043377"/>
                </a:solidFill>
              </a:rPr>
              <a:t>КОГДА И КОМУ?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826156" y="1240836"/>
            <a:ext cx="3303696" cy="203433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1800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Местно-распространенная опухоль</a:t>
            </a:r>
          </a:p>
          <a:p>
            <a:pPr algn="ctr"/>
            <a:r>
              <a:rPr lang="ru-RU" sz="1800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Недифференцированный морфологический вариант</a:t>
            </a:r>
          </a:p>
          <a:p>
            <a:pPr algn="ctr"/>
            <a:r>
              <a:rPr lang="ru-RU" sz="1800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Рецидив </a:t>
            </a:r>
          </a:p>
          <a:p>
            <a:pPr algn="ctr"/>
            <a:r>
              <a:rPr lang="ru-RU" sz="1800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Генерализация </a:t>
            </a:r>
            <a:r>
              <a:rPr lang="en-US" sz="1800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</a:t>
            </a:r>
            <a:r>
              <a:rPr lang="en-US" sz="1800" b="1" dirty="0" err="1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endParaRPr lang="ru-RU" sz="1800" b="1" dirty="0">
              <a:solidFill>
                <a:srgbClr val="0433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Возраст, тяжелая сопутствующая патология</a:t>
            </a:r>
          </a:p>
          <a:p>
            <a:pPr algn="ctr"/>
            <a:r>
              <a:rPr lang="ru-RU" sz="1800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технических возможностей</a:t>
            </a:r>
          </a:p>
        </p:txBody>
      </p:sp>
      <p:sp>
        <p:nvSpPr>
          <p:cNvPr id="9" name="Текст 7"/>
          <p:cNvSpPr txBox="1">
            <a:spLocks/>
          </p:cNvSpPr>
          <p:nvPr/>
        </p:nvSpPr>
        <p:spPr>
          <a:xfrm>
            <a:off x="195596" y="1108429"/>
            <a:ext cx="3474720" cy="2240632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73150" algn="ctr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1351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Высокий эстетический результат</a:t>
            </a:r>
          </a:p>
          <a:p>
            <a:pPr marL="73150" algn="ctr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1351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Молодой возраст</a:t>
            </a:r>
          </a:p>
          <a:p>
            <a:pPr marL="73150" algn="ctr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1351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Женский пол</a:t>
            </a:r>
          </a:p>
          <a:p>
            <a:pPr marL="73150" algn="ctr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1351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«Маленькая опухоль»</a:t>
            </a:r>
          </a:p>
          <a:p>
            <a:pPr marL="73150" algn="ctr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ru-RU" sz="1351" b="1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Желание пациента скрыть факт операции на шее</a:t>
            </a:r>
          </a:p>
        </p:txBody>
      </p:sp>
      <p:cxnSp>
        <p:nvCxnSpPr>
          <p:cNvPr id="11" name="Прямая со стрелкой 10"/>
          <p:cNvCxnSpPr>
            <a:cxnSpLocks/>
          </p:cNvCxnSpPr>
          <p:nvPr/>
        </p:nvCxnSpPr>
        <p:spPr>
          <a:xfrm flipV="1">
            <a:off x="7352695" y="2021107"/>
            <a:ext cx="1426751" cy="19371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</p:cNvCxnSpPr>
          <p:nvPr/>
        </p:nvCxnSpPr>
        <p:spPr>
          <a:xfrm flipH="1" flipV="1">
            <a:off x="2946391" y="2021107"/>
            <a:ext cx="1480804" cy="21264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rapezoid 3">
            <a:extLst>
              <a:ext uri="{FF2B5EF4-FFF2-40B4-BE49-F238E27FC236}">
                <a16:creationId xmlns:a16="http://schemas.microsoft.com/office/drawing/2014/main" id="{6557D671-6991-8B4F-AAAE-CA7F60A21308}"/>
              </a:ext>
            </a:extLst>
          </p:cNvPr>
          <p:cNvSpPr/>
          <p:nvPr/>
        </p:nvSpPr>
        <p:spPr>
          <a:xfrm>
            <a:off x="2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522D78F-8301-694F-B0C8-EA3FC7B6DB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734076" y="71721"/>
            <a:ext cx="1457925" cy="9804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85EEAAB-0B07-A948-AFB8-F3AD76BE26D3}"/>
              </a:ext>
            </a:extLst>
          </p:cNvPr>
          <p:cNvSpPr txBox="1"/>
          <p:nvPr/>
        </p:nvSpPr>
        <p:spPr>
          <a:xfrm>
            <a:off x="44541" y="4376045"/>
            <a:ext cx="2800260" cy="923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1" b="1" dirty="0" err="1"/>
              <a:t>Видеоэндоскопические</a:t>
            </a:r>
            <a:r>
              <a:rPr lang="ru-RU" sz="1351" b="1" dirty="0"/>
              <a:t> операции</a:t>
            </a:r>
          </a:p>
          <a:p>
            <a:pPr algn="ctr"/>
            <a:r>
              <a:rPr lang="ru-RU" sz="1351" b="1" dirty="0" err="1"/>
              <a:t>Внепланарные</a:t>
            </a:r>
            <a:r>
              <a:rPr lang="ru-RU" sz="1351" b="1" dirty="0"/>
              <a:t> доступы</a:t>
            </a:r>
          </a:p>
          <a:p>
            <a:pPr algn="ctr"/>
            <a:r>
              <a:rPr lang="ru-RU" sz="1351" b="1" dirty="0" err="1"/>
              <a:t>Органосохранные</a:t>
            </a:r>
            <a:r>
              <a:rPr lang="ru-RU" sz="1351" b="1" dirty="0"/>
              <a:t> резекции</a:t>
            </a:r>
          </a:p>
          <a:p>
            <a:pPr algn="ctr"/>
            <a:r>
              <a:rPr lang="ru-RU" sz="1351" b="1" dirty="0" err="1"/>
              <a:t>Роботассистированные</a:t>
            </a:r>
            <a:r>
              <a:rPr lang="ru-RU" sz="1351" b="1" dirty="0"/>
              <a:t> операции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BCE851-6042-F144-9D89-5F617A106BE7}"/>
              </a:ext>
            </a:extLst>
          </p:cNvPr>
          <p:cNvSpPr txBox="1"/>
          <p:nvPr/>
        </p:nvSpPr>
        <p:spPr>
          <a:xfrm>
            <a:off x="8826157" y="4407434"/>
            <a:ext cx="3202159" cy="113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1" b="1" dirty="0"/>
              <a:t>Расширенные </a:t>
            </a:r>
            <a:r>
              <a:rPr lang="ru-RU" sz="1351" b="1" dirty="0" err="1"/>
              <a:t>органоуносящие</a:t>
            </a:r>
            <a:r>
              <a:rPr lang="ru-RU" sz="1351" b="1" dirty="0"/>
              <a:t> операции </a:t>
            </a:r>
          </a:p>
          <a:p>
            <a:pPr algn="ctr"/>
            <a:r>
              <a:rPr lang="ru-RU" sz="1351" b="1" dirty="0"/>
              <a:t>комбинированные с </a:t>
            </a:r>
            <a:r>
              <a:rPr lang="ru-RU" sz="1351" b="1" dirty="0" err="1"/>
              <a:t>лимфодиссекцией</a:t>
            </a:r>
            <a:r>
              <a:rPr lang="ru-RU" sz="1351" b="1" dirty="0"/>
              <a:t> </a:t>
            </a:r>
          </a:p>
          <a:p>
            <a:pPr algn="ctr"/>
            <a:r>
              <a:rPr lang="ru-RU" sz="1351" b="1" dirty="0"/>
              <a:t>с РПК </a:t>
            </a:r>
            <a:r>
              <a:rPr lang="ru-RU" sz="1351" b="1" dirty="0" err="1"/>
              <a:t>одноментной</a:t>
            </a:r>
            <a:r>
              <a:rPr lang="ru-RU" sz="1351" b="1" dirty="0"/>
              <a:t> или</a:t>
            </a:r>
          </a:p>
          <a:p>
            <a:pPr algn="ctr"/>
            <a:r>
              <a:rPr lang="ru-RU" sz="1351" b="1" dirty="0"/>
              <a:t>отсроченной реконструкцией….и т.д.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9DF3A746-5C4B-BB4D-AE63-262325959DC1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932956" y="3349061"/>
            <a:ext cx="0" cy="989635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C3DE1C35-66EB-4C41-BF44-102B0BC570C8}"/>
              </a:ext>
            </a:extLst>
          </p:cNvPr>
          <p:cNvCxnSpPr>
            <a:cxnSpLocks/>
          </p:cNvCxnSpPr>
          <p:nvPr/>
        </p:nvCxnSpPr>
        <p:spPr>
          <a:xfrm>
            <a:off x="10269236" y="3349061"/>
            <a:ext cx="0" cy="989635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F343F687-C77E-FC44-9126-E184FD7601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0A69AE9B-7595-0742-AA1B-C63CCB49E7C0}"/>
              </a:ext>
            </a:extLst>
          </p:cNvPr>
          <p:cNvSpPr/>
          <p:nvPr/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08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81152E5-02F1-6846-BA14-F0444341E3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465" t="20038" r="566" b="13111"/>
          <a:stretch/>
        </p:blipFill>
        <p:spPr>
          <a:xfrm>
            <a:off x="10088880" y="27837"/>
            <a:ext cx="2103120" cy="6830163"/>
          </a:xfrm>
          <a:prstGeom prst="rect">
            <a:avLst/>
          </a:prstGeom>
        </p:spPr>
      </p:pic>
      <p:sp>
        <p:nvSpPr>
          <p:cNvPr id="6" name="平行四边形 5">
            <a:extLst>
              <a:ext uri="{FF2B5EF4-FFF2-40B4-BE49-F238E27FC236}">
                <a16:creationId xmlns:a16="http://schemas.microsoft.com/office/drawing/2014/main" id="{C0DA0658-07A7-3E44-BBBB-74AFF0FB9F51}"/>
              </a:ext>
            </a:extLst>
          </p:cNvPr>
          <p:cNvSpPr/>
          <p:nvPr/>
        </p:nvSpPr>
        <p:spPr>
          <a:xfrm>
            <a:off x="2554014" y="1"/>
            <a:ext cx="8769306" cy="1245476"/>
          </a:xfrm>
          <a:prstGeom prst="parallelogram">
            <a:avLst>
              <a:gd name="adj" fmla="val 52848"/>
            </a:avLst>
          </a:prstGeom>
          <a:solidFill>
            <a:srgbClr val="839D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直角三角形 3">
            <a:extLst>
              <a:ext uri="{FF2B5EF4-FFF2-40B4-BE49-F238E27FC236}">
                <a16:creationId xmlns:a16="http://schemas.microsoft.com/office/drawing/2014/main" id="{E9DE81B7-E175-0A46-8E58-BE3BCF99A7D9}"/>
              </a:ext>
            </a:extLst>
          </p:cNvPr>
          <p:cNvSpPr/>
          <p:nvPr/>
        </p:nvSpPr>
        <p:spPr>
          <a:xfrm rot="10800000" flipH="1">
            <a:off x="0" y="-1"/>
            <a:ext cx="3594538" cy="6858000"/>
          </a:xfrm>
          <a:prstGeom prst="rtTriangle">
            <a:avLst/>
          </a:prstGeom>
          <a:solidFill>
            <a:srgbClr val="0833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FFB792F-4FF3-1B49-A27C-AE6EE30ED9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042" t="20038" r="566" b="13111"/>
          <a:stretch/>
        </p:blipFill>
        <p:spPr>
          <a:xfrm rot="10800000" flipH="1">
            <a:off x="-1" y="13916"/>
            <a:ext cx="3594539" cy="6830163"/>
          </a:xfrm>
          <a:prstGeom prst="rtTriangle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5820CB8-FF52-214A-9F80-01DC02B84BD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-181767" y="83016"/>
            <a:ext cx="2995537" cy="2116799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6B1ADF2C-126C-2F44-8EE4-26F2359F6C8B}"/>
              </a:ext>
            </a:extLst>
          </p:cNvPr>
          <p:cNvSpPr txBox="1">
            <a:spLocks/>
          </p:cNvSpPr>
          <p:nvPr/>
        </p:nvSpPr>
        <p:spPr>
          <a:xfrm>
            <a:off x="4053818" y="152111"/>
            <a:ext cx="5575782" cy="1435042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bg1"/>
                </a:solidFill>
                <a:latin typeface="Arial" charset="0"/>
                <a:ea typeface="+mj-ea"/>
                <a:cs typeface="Arial" charset="0"/>
              </a:rPr>
              <a:t>CHANGES IN MAIN CRITERIA FOR CHOOSING</a:t>
            </a:r>
            <a:r>
              <a:rPr lang="en" sz="2000" b="1" dirty="0">
                <a:solidFill>
                  <a:schemeClr val="bg1"/>
                </a:solidFill>
                <a:latin typeface="Arial" charset="0"/>
                <a:ea typeface="+mj-ea"/>
                <a:cs typeface="Arial" charset="0"/>
              </a:rPr>
              <a:t> TREATMENT TACTICS</a:t>
            </a:r>
            <a:endParaRPr lang="ru-RU" sz="2000" b="1" dirty="0">
              <a:solidFill>
                <a:schemeClr val="bg1"/>
              </a:solidFill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11" name="Прямоугольник 9">
            <a:extLst>
              <a:ext uri="{FF2B5EF4-FFF2-40B4-BE49-F238E27FC236}">
                <a16:creationId xmlns:a16="http://schemas.microsoft.com/office/drawing/2014/main" id="{69B0354B-212D-3B49-8D58-3633FDEF69AE}"/>
              </a:ext>
            </a:extLst>
          </p:cNvPr>
          <p:cNvSpPr/>
          <p:nvPr/>
        </p:nvSpPr>
        <p:spPr>
          <a:xfrm>
            <a:off x="130593" y="3794191"/>
            <a:ext cx="5288916" cy="2856167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altLang="ru-RU" sz="1600" dirty="0">
                <a:solidFill>
                  <a:schemeClr val="tx1"/>
                </a:solidFill>
              </a:rPr>
              <a:t>Tumor localization, invasion of surrounding structures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altLang="ru-RU" sz="1600" dirty="0">
                <a:solidFill>
                  <a:schemeClr val="tx1"/>
                </a:solidFill>
              </a:rPr>
              <a:t>Tumor Size (T)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altLang="ru-RU" sz="1600" dirty="0">
                <a:solidFill>
                  <a:schemeClr val="tx1"/>
                </a:solidFill>
              </a:rPr>
              <a:t>Condition of the cervical lymph nodes (N)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altLang="ru-RU" sz="1600" dirty="0">
                <a:solidFill>
                  <a:schemeClr val="tx1"/>
                </a:solidFill>
              </a:rPr>
              <a:t>The presence of distant metastases (M)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altLang="ru-RU" sz="1600" dirty="0">
                <a:solidFill>
                  <a:schemeClr val="tx1"/>
                </a:solidFill>
              </a:rPr>
              <a:t>Molecular biological characteristics </a:t>
            </a:r>
            <a:br>
              <a:rPr lang="en" altLang="ru-RU" sz="1600" dirty="0">
                <a:solidFill>
                  <a:schemeClr val="tx1"/>
                </a:solidFill>
              </a:rPr>
            </a:br>
            <a:r>
              <a:rPr lang="en" altLang="ru-RU" sz="1600" dirty="0">
                <a:solidFill>
                  <a:schemeClr val="tx1"/>
                </a:solidFill>
              </a:rPr>
              <a:t>(histological type, depth of invasion, G, HPV, PD, P-16, P-53….)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altLang="ru-RU" sz="1600" dirty="0">
                <a:solidFill>
                  <a:schemeClr val="tx1"/>
                </a:solidFill>
              </a:rPr>
              <a:t>Previous treatment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altLang="ru-RU" sz="1600" dirty="0">
                <a:solidFill>
                  <a:schemeClr val="tx1"/>
                </a:solidFill>
              </a:rPr>
              <a:t>Gender, age, concomitant pathology, nutritional status</a:t>
            </a:r>
            <a:endParaRPr lang="ru-RU" altLang="ru-RU" sz="1600" dirty="0">
              <a:solidFill>
                <a:schemeClr val="tx1"/>
              </a:solidFill>
            </a:endParaRPr>
          </a:p>
        </p:txBody>
      </p:sp>
      <p:pic>
        <p:nvPicPr>
          <p:cNvPr id="14" name="Picture 6" descr="C:\Users\Артем\Desktop\puzzle.jpg">
            <a:extLst>
              <a:ext uri="{FF2B5EF4-FFF2-40B4-BE49-F238E27FC236}">
                <a16:creationId xmlns:a16="http://schemas.microsoft.com/office/drawing/2014/main" id="{8572E2A7-92B7-4844-B4D6-0FE40EB0B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51996" y="4522329"/>
            <a:ext cx="2675355" cy="1399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B529BD-0376-A240-ABBA-E8AA7498CE37}"/>
              </a:ext>
            </a:extLst>
          </p:cNvPr>
          <p:cNvSpPr txBox="1"/>
          <p:nvPr/>
        </p:nvSpPr>
        <p:spPr>
          <a:xfrm>
            <a:off x="8196885" y="4171127"/>
            <a:ext cx="3957046" cy="2585323"/>
          </a:xfrm>
          <a:prstGeom prst="rect">
            <a:avLst/>
          </a:prstGeom>
          <a:solidFill>
            <a:schemeClr val="accent5">
              <a:lumMod val="40000"/>
              <a:lumOff val="60000"/>
              <a:alpha val="56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>
            <a:defPPr>
              <a:defRPr lang="ru-RU"/>
            </a:defPPr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" sz="3600" dirty="0">
                <a:solidFill>
                  <a:srgbClr val="083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most effective is </a:t>
            </a:r>
            <a:r>
              <a:rPr lang="en" sz="3600" b="1" dirty="0">
                <a:solidFill>
                  <a:srgbClr val="083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 treatment </a:t>
            </a:r>
            <a:r>
              <a:rPr lang="en" sz="3600" dirty="0">
                <a:solidFill>
                  <a:srgbClr val="083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" sz="3600" b="1" dirty="0">
                <a:solidFill>
                  <a:srgbClr val="0833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multidisciplinary approach</a:t>
            </a:r>
            <a:endParaRPr lang="ru-RU" sz="3600" b="1" dirty="0">
              <a:solidFill>
                <a:srgbClr val="0833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FB0F0E29-94F3-2E4B-B377-ADC701CEFC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7422" t="18281" r="32003" b="24542"/>
          <a:stretch/>
        </p:blipFill>
        <p:spPr bwMode="auto">
          <a:xfrm>
            <a:off x="5024571" y="839013"/>
            <a:ext cx="6733089" cy="341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трелка вправо 1">
            <a:extLst>
              <a:ext uri="{FF2B5EF4-FFF2-40B4-BE49-F238E27FC236}">
                <a16:creationId xmlns:a16="http://schemas.microsoft.com/office/drawing/2014/main" id="{920827AB-F2E7-614F-8C88-8E304B56B8E6}"/>
              </a:ext>
            </a:extLst>
          </p:cNvPr>
          <p:cNvSpPr/>
          <p:nvPr/>
        </p:nvSpPr>
        <p:spPr>
          <a:xfrm>
            <a:off x="6527460" y="3313636"/>
            <a:ext cx="745674" cy="454681"/>
          </a:xfrm>
          <a:prstGeom prst="rightArrow">
            <a:avLst/>
          </a:prstGeom>
          <a:solidFill>
            <a:srgbClr val="1F3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5708058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986069" y="1595585"/>
            <a:ext cx="3443189" cy="1595309"/>
          </a:xfr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228600" lvl="1" indent="0" algn="ctr">
              <a:buNone/>
            </a:pPr>
            <a:r>
              <a:rPr lang="en-US" sz="1800" b="1" dirty="0">
                <a:solidFill>
                  <a:schemeClr val="tx1"/>
                </a:solidFill>
              </a:rPr>
              <a:t>Advances in medical oncology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New cytotoxic drugs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Molecular targeted therapies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Pharmacokinetic monitoring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Gene therapy</a:t>
            </a:r>
            <a:endParaRPr lang="en-GB" sz="2133" dirty="0">
              <a:solidFill>
                <a:schemeClr val="tx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304927" y="1634026"/>
            <a:ext cx="3607409" cy="2222147"/>
          </a:xfr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28600" lvl="1" indent="0" algn="ctr">
              <a:buNone/>
            </a:pPr>
            <a:r>
              <a:rPr lang="en-US" sz="1800" b="1" dirty="0">
                <a:solidFill>
                  <a:schemeClr val="tx1"/>
                </a:solidFill>
              </a:rPr>
              <a:t>Advances in surgery</a:t>
            </a:r>
          </a:p>
          <a:p>
            <a:pPr marL="0" lvl="2" indent="-285750"/>
            <a:r>
              <a:rPr lang="en-US" dirty="0">
                <a:solidFill>
                  <a:schemeClr val="tx1"/>
                </a:solidFill>
              </a:rPr>
              <a:t>Navigation</a:t>
            </a:r>
          </a:p>
          <a:p>
            <a:pPr marL="0" lvl="2" indent="-285750"/>
            <a:r>
              <a:rPr lang="en-US" dirty="0">
                <a:solidFill>
                  <a:schemeClr val="tx1"/>
                </a:solidFill>
              </a:rPr>
              <a:t>Minimally invasive surgery</a:t>
            </a:r>
          </a:p>
          <a:p>
            <a:pPr marL="0" lvl="2" indent="-285750"/>
            <a:r>
              <a:rPr lang="en-US" dirty="0">
                <a:solidFill>
                  <a:schemeClr val="tx1"/>
                </a:solidFill>
              </a:rPr>
              <a:t>Endoscopic laser surgery</a:t>
            </a:r>
          </a:p>
          <a:p>
            <a:pPr marL="0" lvl="2" indent="-285750"/>
            <a:r>
              <a:rPr lang="en-US" dirty="0">
                <a:solidFill>
                  <a:schemeClr val="tx1"/>
                </a:solidFill>
              </a:rPr>
              <a:t>Transoral robotic surgery</a:t>
            </a:r>
          </a:p>
          <a:p>
            <a:pPr marL="0" lvl="2" indent="-285750"/>
            <a:r>
              <a:rPr lang="en-US" dirty="0">
                <a:solidFill>
                  <a:schemeClr val="tx1"/>
                </a:solidFill>
              </a:rPr>
              <a:t>Phototherapy</a:t>
            </a:r>
          </a:p>
          <a:p>
            <a:pPr marL="0" lvl="2" indent="-285750"/>
            <a:r>
              <a:rPr lang="en-US" dirty="0">
                <a:solidFill>
                  <a:schemeClr val="tx1"/>
                </a:solidFill>
              </a:rPr>
              <a:t>Reconstructive surgery +++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268" y="-430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cap="all" dirty="0">
                <a:solidFill>
                  <a:srgbClr val="043377"/>
                </a:solidFill>
                <a:latin typeface="Arial" charset="0"/>
                <a:cs typeface="Arial" charset="0"/>
              </a:rPr>
              <a:t>Recent decades: </a:t>
            </a:r>
            <a:br>
              <a:rPr lang="en-US" sz="3200" b="1" cap="all" dirty="0">
                <a:solidFill>
                  <a:srgbClr val="043377"/>
                </a:solidFill>
                <a:latin typeface="Arial" charset="0"/>
                <a:cs typeface="Arial" charset="0"/>
              </a:rPr>
            </a:br>
            <a:r>
              <a:rPr lang="en-US" sz="3200" b="1" cap="all" dirty="0">
                <a:solidFill>
                  <a:srgbClr val="043377"/>
                </a:solidFill>
                <a:latin typeface="Arial" charset="0"/>
                <a:cs typeface="Arial" charset="0"/>
              </a:rPr>
              <a:t>advances in cancer treatment </a:t>
            </a:r>
            <a:r>
              <a:rPr lang="ru-RU" sz="3200" b="1" cap="all" dirty="0">
                <a:solidFill>
                  <a:srgbClr val="043377"/>
                </a:solidFill>
                <a:latin typeface="Arial" charset="0"/>
                <a:cs typeface="Arial" charset="0"/>
              </a:rPr>
              <a:t> </a:t>
            </a:r>
            <a:endParaRPr lang="en-GB" sz="3200" b="1" cap="all" dirty="0">
              <a:solidFill>
                <a:srgbClr val="04337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2459" y="3904020"/>
            <a:ext cx="300464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lvl="1" eaLnBrk="0" hangingPunct="0">
              <a:buClr>
                <a:srgbClr val="E69A30"/>
              </a:buClr>
            </a:pPr>
            <a:r>
              <a:rPr lang="en-US" sz="2000" dirty="0">
                <a:solidFill>
                  <a:prstClr val="white"/>
                </a:solidFill>
                <a:latin typeface="Arial"/>
              </a:rPr>
              <a:t>Organ preservation</a:t>
            </a:r>
          </a:p>
          <a:p>
            <a:endParaRPr lang="en-GB" dirty="0">
              <a:solidFill>
                <a:srgbClr val="145A96"/>
              </a:solidFill>
              <a:latin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F31655-5BDB-41D2-B6D5-5B955290F9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3" r="16134" b="28546"/>
          <a:stretch/>
        </p:blipFill>
        <p:spPr>
          <a:xfrm>
            <a:off x="10944935" y="41502"/>
            <a:ext cx="1093444" cy="8099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DFE44B-7841-44EF-B1D1-ADAC633F0BFA}"/>
              </a:ext>
            </a:extLst>
          </p:cNvPr>
          <p:cNvSpPr txBox="1"/>
          <p:nvPr/>
        </p:nvSpPr>
        <p:spPr>
          <a:xfrm>
            <a:off x="5986068" y="3280144"/>
            <a:ext cx="3443189" cy="27905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lt1"/>
                </a:solidFill>
              </a:defRPr>
            </a:lvl1pPr>
            <a:lvl2pPr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2pPr>
            <a:lvl3pPr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lt1"/>
                </a:solidFill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/>
                </a:solidFill>
              </a:rPr>
              <a:t>Advances in diagnostic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Panendoscopy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&gt; 600 slice CT</a:t>
            </a:r>
          </a:p>
          <a:p>
            <a:r>
              <a:rPr lang="en-US" sz="1600" dirty="0">
                <a:solidFill>
                  <a:schemeClr val="tx1"/>
                </a:solidFill>
              </a:rPr>
              <a:t>&gt; 3 </a:t>
            </a:r>
            <a:r>
              <a:rPr lang="en-US" sz="1600" dirty="0" err="1">
                <a:solidFill>
                  <a:schemeClr val="tx1"/>
                </a:solidFill>
              </a:rPr>
              <a:t>Tsl</a:t>
            </a:r>
            <a:r>
              <a:rPr lang="en-US" sz="1600" dirty="0">
                <a:solidFill>
                  <a:schemeClr val="tx1"/>
                </a:solidFill>
              </a:rPr>
              <a:t> IMR</a:t>
            </a:r>
          </a:p>
          <a:p>
            <a:r>
              <a:rPr lang="en-US" sz="1600" dirty="0">
                <a:solidFill>
                  <a:schemeClr val="tx1"/>
                </a:solidFill>
              </a:rPr>
              <a:t>PET CT</a:t>
            </a:r>
          </a:p>
          <a:p>
            <a:r>
              <a:rPr lang="en-US" sz="1600" dirty="0">
                <a:solidFill>
                  <a:schemeClr val="tx1"/>
                </a:solidFill>
              </a:rPr>
              <a:t>NGS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Oncomarkers</a:t>
            </a:r>
            <a:r>
              <a:rPr lang="en-US" sz="1600" dirty="0">
                <a:solidFill>
                  <a:schemeClr val="tx1"/>
                </a:solidFill>
              </a:rPr>
              <a:t> serum/metabolomic</a:t>
            </a:r>
          </a:p>
          <a:p>
            <a:r>
              <a:rPr lang="en-US" sz="1600" dirty="0">
                <a:solidFill>
                  <a:schemeClr val="tx1"/>
                </a:solidFill>
              </a:rPr>
              <a:t>MicroRNA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4F9304-C80C-4967-975F-F12C41F851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65" t="17228" r="37725" b="18302"/>
          <a:stretch/>
        </p:blipFill>
        <p:spPr>
          <a:xfrm>
            <a:off x="9550066" y="1741094"/>
            <a:ext cx="2488313" cy="1738312"/>
          </a:xfrm>
          <a:prstGeom prst="rect">
            <a:avLst/>
          </a:prstGeom>
        </p:spPr>
      </p:pic>
      <p:pic>
        <p:nvPicPr>
          <p:cNvPr id="11" name="Picture 4" descr="http://a.mktgcdn.com/p/KyHpW9PNKU2JktPw2tA_iuQQPgkQiVLNxv895dqMaL8/700x541.jpg">
            <a:extLst>
              <a:ext uri="{FF2B5EF4-FFF2-40B4-BE49-F238E27FC236}">
                <a16:creationId xmlns:a16="http://schemas.microsoft.com/office/drawing/2014/main" id="{E6B0362E-FD55-440B-B2E1-BE98CB83C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18" y="4412513"/>
            <a:ext cx="2256223" cy="1743738"/>
          </a:xfrm>
          <a:prstGeom prst="rect">
            <a:avLst/>
          </a:prstGeom>
          <a:noFill/>
        </p:spPr>
      </p:pic>
      <p:pic>
        <p:nvPicPr>
          <p:cNvPr id="12" name="Picture 10" descr="soma24">
            <a:extLst>
              <a:ext uri="{FF2B5EF4-FFF2-40B4-BE49-F238E27FC236}">
                <a16:creationId xmlns:a16="http://schemas.microsoft.com/office/drawing/2014/main" id="{D5DD2F10-2981-47AB-9FA1-2EE2FC859FE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7" b="14583"/>
          <a:stretch>
            <a:fillRect/>
          </a:stretch>
        </p:blipFill>
        <p:spPr bwMode="auto">
          <a:xfrm>
            <a:off x="9703139" y="3708556"/>
            <a:ext cx="2267230" cy="2529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Объект 5">
            <a:extLst>
              <a:ext uri="{FF2B5EF4-FFF2-40B4-BE49-F238E27FC236}">
                <a16:creationId xmlns:a16="http://schemas.microsoft.com/office/drawing/2014/main" id="{D7909C65-CE9E-4CAC-9CA3-F412C1F91B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0" r="30113" b="1654"/>
          <a:stretch/>
        </p:blipFill>
        <p:spPr>
          <a:xfrm>
            <a:off x="31753" y="1316480"/>
            <a:ext cx="2220277" cy="258754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4FE95D3-16B4-4768-A195-B55875662570}"/>
              </a:ext>
            </a:extLst>
          </p:cNvPr>
          <p:cNvSpPr txBox="1">
            <a:spLocks/>
          </p:cNvSpPr>
          <p:nvPr/>
        </p:nvSpPr>
        <p:spPr>
          <a:xfrm>
            <a:off x="2325763" y="3904020"/>
            <a:ext cx="3607408" cy="19087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 algn="ctr">
              <a:buNone/>
            </a:pPr>
            <a:r>
              <a:rPr lang="en-US" sz="1800" b="1" dirty="0">
                <a:solidFill>
                  <a:schemeClr val="tx1"/>
                </a:solidFill>
              </a:rPr>
              <a:t>Advances in radiation therapy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Altered fractionation RT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Conformational RT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3D-dosimetry</a:t>
            </a: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IMRT/</a:t>
            </a:r>
            <a:r>
              <a:rPr lang="en-US" dirty="0" err="1">
                <a:solidFill>
                  <a:schemeClr val="tx1"/>
                </a:solidFill>
              </a:rPr>
              <a:t>tomotherapy</a:t>
            </a:r>
            <a:endParaRPr lang="en-US" dirty="0">
              <a:solidFill>
                <a:schemeClr val="tx1"/>
              </a:solidFill>
            </a:endParaRPr>
          </a:p>
          <a:p>
            <a:pPr marL="0" lvl="2"/>
            <a:r>
              <a:rPr lang="en-US" dirty="0">
                <a:solidFill>
                  <a:schemeClr val="tx1"/>
                </a:solidFill>
              </a:rPr>
              <a:t>Stereotactic RT</a:t>
            </a:r>
            <a:endParaRPr lang="en-GB" sz="2133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57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134" y="1031082"/>
            <a:ext cx="9252565" cy="13620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400" dirty="0"/>
              <a:t>Применение </a:t>
            </a:r>
            <a:r>
              <a:rPr lang="ru-RU" sz="4400" dirty="0" err="1"/>
              <a:t>роботических</a:t>
            </a:r>
            <a:r>
              <a:rPr lang="ru-RU" sz="4400" dirty="0"/>
              <a:t> технологий в реконструктивной хирургии ОРГАНОВ ГОЛОВЫ И ШЕИ</a:t>
            </a:r>
          </a:p>
        </p:txBody>
      </p:sp>
      <p:sp>
        <p:nvSpPr>
          <p:cNvPr id="33795" name="Текст 2"/>
          <p:cNvSpPr>
            <a:spLocks noGrp="1"/>
          </p:cNvSpPr>
          <p:nvPr>
            <p:ph type="body" idx="1"/>
          </p:nvPr>
        </p:nvSpPr>
        <p:spPr>
          <a:xfrm>
            <a:off x="1" y="57152"/>
            <a:ext cx="10502900" cy="2519364"/>
          </a:xfrm>
        </p:spPr>
        <p:txBody>
          <a:bodyPr/>
          <a:lstStyle/>
          <a:p>
            <a:pPr marL="17463">
              <a:spcBef>
                <a:spcPct val="0"/>
              </a:spcBef>
            </a:pPr>
            <a:endParaRPr lang="ru-RU" altLang="ru-RU" sz="2800" dirty="0">
              <a:solidFill>
                <a:srgbClr val="0070C0"/>
              </a:solidFill>
            </a:endParaRPr>
          </a:p>
        </p:txBody>
      </p:sp>
      <p:pic>
        <p:nvPicPr>
          <p:cNvPr id="33796" name="Изображение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417" y="2576514"/>
            <a:ext cx="3857010" cy="42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Изображение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8" t="1868" r="13261" b="2693"/>
          <a:stretch>
            <a:fillRect/>
          </a:stretch>
        </p:blipFill>
        <p:spPr bwMode="auto">
          <a:xfrm>
            <a:off x="6233959" y="2606147"/>
            <a:ext cx="3037450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B284DDD5-9E68-4249-B607-C1CC890AD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5" b="17294"/>
          <a:stretch>
            <a:fillRect/>
          </a:stretch>
        </p:blipFill>
        <p:spPr bwMode="auto">
          <a:xfrm>
            <a:off x="10409767" y="57151"/>
            <a:ext cx="1458384" cy="98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7193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4559" y="-132292"/>
            <a:ext cx="8534400" cy="150706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Робот </a:t>
            </a:r>
            <a:r>
              <a:rPr lang="en-US" sz="2800" dirty="0"/>
              <a:t>Da </a:t>
            </a:r>
            <a:r>
              <a:rPr lang="en-US" sz="2800" dirty="0" err="1"/>
              <a:t>Vinchi</a:t>
            </a:r>
            <a:r>
              <a:rPr lang="en-US" sz="2800" dirty="0"/>
              <a:t> </a:t>
            </a:r>
            <a:r>
              <a:rPr lang="ru-RU" sz="2800" dirty="0"/>
              <a:t> для двух хирургов</a:t>
            </a:r>
          </a:p>
        </p:txBody>
      </p:sp>
      <p:pic>
        <p:nvPicPr>
          <p:cNvPr id="34819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1568451"/>
            <a:ext cx="3975100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1547813"/>
            <a:ext cx="3529012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343401"/>
            <a:ext cx="3525838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50" y="1893888"/>
            <a:ext cx="34861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F5EE1212-8FF0-4C0D-9078-AF92011981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5" b="17294"/>
          <a:stretch>
            <a:fillRect/>
          </a:stretch>
        </p:blipFill>
        <p:spPr bwMode="auto">
          <a:xfrm>
            <a:off x="10409767" y="57151"/>
            <a:ext cx="1458384" cy="98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49543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6B4A2-5A0A-4523-9F54-16777888E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228" y="2025805"/>
            <a:ext cx="9905998" cy="1905000"/>
          </a:xfrm>
        </p:spPr>
        <p:txBody>
          <a:bodyPr>
            <a:normAutofit fontScale="90000"/>
          </a:bodyPr>
          <a:lstStyle/>
          <a:p>
            <a:r>
              <a:rPr lang="en-US" dirty="0"/>
              <a:t>TORS </a:t>
            </a:r>
            <a:r>
              <a:rPr lang="ru-RU" dirty="0"/>
              <a:t>операции</a:t>
            </a:r>
            <a:br>
              <a:rPr lang="en-US" dirty="0"/>
            </a:br>
            <a:r>
              <a:rPr lang="ru-RU" dirty="0"/>
              <a:t>Клинический пример органосохраняющего и функционально-щадящего комбинированного лечения местно-распространенного метастатического рака ротоглотки методом </a:t>
            </a:r>
            <a:r>
              <a:rPr lang="ru-RU" dirty="0" err="1"/>
              <a:t>пхт</a:t>
            </a:r>
            <a:r>
              <a:rPr lang="ru-RU" dirty="0"/>
              <a:t> и </a:t>
            </a:r>
            <a:r>
              <a:rPr lang="ru-RU" dirty="0" err="1"/>
              <a:t>роботассистированной</a:t>
            </a:r>
            <a:r>
              <a:rPr lang="ru-RU" dirty="0"/>
              <a:t> хирургии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422F03-9C50-44EB-932C-81382F9FB4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50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 txBox="1">
            <a:spLocks/>
          </p:cNvSpPr>
          <p:nvPr/>
        </p:nvSpPr>
        <p:spPr>
          <a:xfrm>
            <a:off x="1035510" y="-46633"/>
            <a:ext cx="9917888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CHANGE IN ETIOLOGIC FACTORS </a:t>
            </a:r>
            <a:br>
              <a:rPr lang="en-US" sz="3200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3200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IN THE ORAL CAVITY CANCER DEVELOPMENT</a:t>
            </a: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321135" y="2170642"/>
          <a:ext cx="5825224" cy="508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17" descr="C:\Users\ART\Downloads\Вирус-папилломы-челове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3419" y="3064933"/>
            <a:ext cx="2514600" cy="17593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2" descr="http://img.gazeta.ru/files3/801/4663801/vodka-pic452-452x452-278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53417" y="5051526"/>
            <a:ext cx="2514600" cy="1733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6903705" y="756668"/>
            <a:ext cx="1735667" cy="27308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6" name="Picture 12" descr="ÐÐ°ÑÑÐ¸Ð½ÐºÐ¸ Ð¿Ð¾ Ð·Ð°Ð¿ÑÐ¾ÑÑ Ð¿ÑÐ¸ÑÐ¸Ð½Ñ ÑÐ°ÐºÐ° ÑÐ·ÑÐºÐ°"/>
          <p:cNvPicPr>
            <a:picLocks noChangeAspect="1" noChangeArrowheads="1"/>
          </p:cNvPicPr>
          <p:nvPr/>
        </p:nvPicPr>
        <p:blipFill>
          <a:blip r:embed="rId6"/>
          <a:srcRect l="9414"/>
          <a:stretch>
            <a:fillRect/>
          </a:stretch>
        </p:blipFill>
        <p:spPr bwMode="auto">
          <a:xfrm>
            <a:off x="6406109" y="3064933"/>
            <a:ext cx="2730859" cy="17593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8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8388" y="5039546"/>
            <a:ext cx="2793980" cy="1745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40" name="Picture 1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353418" y="1254265"/>
            <a:ext cx="2514601" cy="17170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Изображение 5" descr="logo-sechenov-new-itog-08.png">
            <a:extLst>
              <a:ext uri="{FF2B5EF4-FFF2-40B4-BE49-F238E27FC236}">
                <a16:creationId xmlns:a16="http://schemas.microsoft.com/office/drawing/2014/main" id="{0C0FE56A-2312-854A-8E9B-FAEE7471ED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9" t="16307" r="28826" b="15090"/>
          <a:stretch/>
        </p:blipFill>
        <p:spPr>
          <a:xfrm>
            <a:off x="11224169" y="0"/>
            <a:ext cx="967831" cy="110338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DB429C-6CFC-4379-8805-526E16F7D37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2820" t="31627" r="9041" b="25974"/>
          <a:stretch/>
        </p:blipFill>
        <p:spPr>
          <a:xfrm>
            <a:off x="0" y="38973"/>
            <a:ext cx="1890445" cy="248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711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1305" y="437322"/>
            <a:ext cx="11131826" cy="2163638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/>
              <a:t>Больной: Турси Стивен Энтони, 59 лет, гражданин США</a:t>
            </a:r>
          </a:p>
          <a:p>
            <a:pPr algn="l"/>
            <a:r>
              <a:rPr lang="ru-RU" sz="2800" b="1" dirty="0"/>
              <a:t>Диагноз: Рак ротоглотки (левая миндалина) T2N1M0. </a:t>
            </a:r>
            <a:br>
              <a:rPr lang="ru-RU" sz="2800" b="1" dirty="0"/>
            </a:br>
            <a:r>
              <a:rPr lang="ru-RU" sz="2800" b="1" dirty="0"/>
              <a:t>Состояние после 3 курсов ПХТ от 08-10.2017 С09.9.</a:t>
            </a:r>
            <a:r>
              <a:rPr lang="ru-RU" sz="2800" b="1" dirty="0">
                <a:effectLst/>
              </a:rPr>
              <a:t> </a:t>
            </a:r>
            <a:endParaRPr lang="ru-RU" sz="2800" b="1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t="16740" r="1086"/>
          <a:stretch/>
        </p:blipFill>
        <p:spPr>
          <a:xfrm>
            <a:off x="4688840" y="2600960"/>
            <a:ext cx="3061269" cy="3511089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1" r="691"/>
          <a:stretch/>
        </p:blipFill>
        <p:spPr>
          <a:xfrm>
            <a:off x="1666236" y="2600959"/>
            <a:ext cx="3022603" cy="3511089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1" r="2074"/>
          <a:stretch/>
        </p:blipFill>
        <p:spPr>
          <a:xfrm>
            <a:off x="7750109" y="2600958"/>
            <a:ext cx="2980518" cy="35110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FEA009-3A89-4A63-8A46-82686498BF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984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362" y="156781"/>
            <a:ext cx="2734239" cy="815493"/>
          </a:xfrm>
        </p:spPr>
        <p:txBody>
          <a:bodyPr/>
          <a:lstStyle/>
          <a:p>
            <a:r>
              <a:rPr lang="ru-RU" b="1" dirty="0"/>
              <a:t>Местно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2" b="20218"/>
          <a:stretch/>
        </p:blipFill>
        <p:spPr>
          <a:xfrm>
            <a:off x="0" y="1759352"/>
            <a:ext cx="4014106" cy="3559214"/>
          </a:xfrm>
        </p:spPr>
      </p:pic>
      <p:sp>
        <p:nvSpPr>
          <p:cNvPr id="6" name="TextBox 5"/>
          <p:cNvSpPr txBox="1"/>
          <p:nvPr/>
        </p:nvSpPr>
        <p:spPr>
          <a:xfrm>
            <a:off x="810228" y="1261641"/>
            <a:ext cx="3065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 курс 18.08.2017-23.08.2017 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/>
          <a:stretch/>
        </p:blipFill>
        <p:spPr>
          <a:xfrm>
            <a:off x="4014106" y="1759352"/>
            <a:ext cx="4014642" cy="355921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99367" y="1261641"/>
            <a:ext cx="3012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 курс 08.09.2017-13.09.2017</a:t>
            </a: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0" b="5654"/>
          <a:stretch/>
        </p:blipFill>
        <p:spPr>
          <a:xfrm>
            <a:off x="8028213" y="1759352"/>
            <a:ext cx="3888424" cy="355921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93870" y="1261641"/>
            <a:ext cx="3065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 курс 05.10.2017-11.10.2017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8362" y="5581654"/>
            <a:ext cx="1118134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effectLst/>
                <a:latin typeface="+mj-lt"/>
                <a:ea typeface="Times New Roman" charset="0"/>
                <a:cs typeface="Times New Roman" charset="0"/>
              </a:rPr>
              <a:t>Гистологическое исследование </a:t>
            </a:r>
            <a:r>
              <a:rPr lang="ru-RU" dirty="0">
                <a:effectLst/>
                <a:latin typeface="+mj-lt"/>
                <a:ea typeface="Times New Roman" charset="0"/>
                <a:cs typeface="Times New Roman" charset="0"/>
              </a:rPr>
              <a:t>№ 3690 (биопсия левой небной миндалины) от 10.08.17. Участок </a:t>
            </a:r>
            <a:r>
              <a:rPr lang="ru-RU" dirty="0" err="1">
                <a:effectLst/>
                <a:latin typeface="+mj-lt"/>
                <a:ea typeface="Times New Roman" charset="0"/>
                <a:cs typeface="Times New Roman" charset="0"/>
              </a:rPr>
              <a:t>фиброзированной</a:t>
            </a:r>
            <a:r>
              <a:rPr lang="ru-RU" dirty="0">
                <a:effectLst/>
                <a:latin typeface="+mj-lt"/>
                <a:ea typeface="Times New Roman" charset="0"/>
                <a:cs typeface="Times New Roman" charset="0"/>
              </a:rPr>
              <a:t> основы с диффузной </a:t>
            </a:r>
            <a:r>
              <a:rPr lang="ru-RU" dirty="0" err="1">
                <a:effectLst/>
                <a:latin typeface="+mj-lt"/>
                <a:ea typeface="Times New Roman" charset="0"/>
                <a:cs typeface="Times New Roman" charset="0"/>
              </a:rPr>
              <a:t>лимфоидноклеточной</a:t>
            </a:r>
            <a:r>
              <a:rPr lang="ru-RU" dirty="0">
                <a:effectLst/>
                <a:latin typeface="+mj-lt"/>
                <a:ea typeface="Times New Roman" charset="0"/>
                <a:cs typeface="Times New Roman" charset="0"/>
              </a:rPr>
              <a:t> инфильтрацией и разрастанием высокодифференцированного плоскоклеточного рака</a:t>
            </a:r>
            <a:r>
              <a:rPr lang="ru-RU" b="1" dirty="0">
                <a:effectLst/>
                <a:latin typeface="+mj-lt"/>
                <a:ea typeface="Times New Roman" charset="0"/>
                <a:cs typeface="Times New Roman" charset="0"/>
              </a:rPr>
              <a:t>.</a:t>
            </a:r>
            <a:endParaRPr lang="ru-RU" sz="1600" dirty="0">
              <a:effectLst/>
              <a:latin typeface="+mj-lt"/>
              <a:ea typeface="Calibri" charset="0"/>
              <a:cs typeface="Times New Roman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FA67ED2-A2E8-4B33-AC70-CDA5882111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796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642" y="156578"/>
            <a:ext cx="2482516" cy="854075"/>
          </a:xfrm>
        </p:spPr>
        <p:txBody>
          <a:bodyPr/>
          <a:lstStyle/>
          <a:p>
            <a:r>
              <a:rPr lang="ru-RU" dirty="0"/>
              <a:t>Местно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4" t="13714" b="15132"/>
          <a:stretch/>
        </p:blipFill>
        <p:spPr>
          <a:xfrm>
            <a:off x="513347" y="898357"/>
            <a:ext cx="4780548" cy="5887345"/>
          </a:xfr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1" t="2284" b="4794"/>
          <a:stretch/>
        </p:blipFill>
        <p:spPr>
          <a:xfrm>
            <a:off x="5450305" y="1358544"/>
            <a:ext cx="6345210" cy="48286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894EFB-474B-4390-BF56-F2FC2950BB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628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505" y="188663"/>
            <a:ext cx="2322095" cy="645528"/>
          </a:xfrm>
        </p:spPr>
        <p:txBody>
          <a:bodyPr>
            <a:normAutofit fontScale="90000"/>
          </a:bodyPr>
          <a:lstStyle/>
          <a:p>
            <a:r>
              <a:rPr lang="ru-RU" dirty="0"/>
              <a:t>МСКТ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1" t="10468" r="12332" b="4895"/>
          <a:stretch/>
        </p:blipFill>
        <p:spPr>
          <a:xfrm rot="5400000">
            <a:off x="474593" y="370718"/>
            <a:ext cx="2993605" cy="3942799"/>
          </a:xfr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0" t="10000" r="39254" b="4854"/>
          <a:stretch/>
        </p:blipFill>
        <p:spPr>
          <a:xfrm rot="5400000">
            <a:off x="8470483" y="278115"/>
            <a:ext cx="3004729" cy="4174508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6" t="4386" r="41184" b="3216"/>
          <a:stretch/>
        </p:blipFill>
        <p:spPr>
          <a:xfrm rot="5400000">
            <a:off x="4445826" y="342283"/>
            <a:ext cx="3008025" cy="40140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4135567"/>
            <a:ext cx="120601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+mj-lt"/>
                <a:ea typeface="Times New Roman" charset="0"/>
              </a:rPr>
              <a:t>В проекции среднего отдела левой челюстно-лицевой мышцы определяется структура с четкими и ровными контурами, размерами до 11,7х11х10 мм. В окологлоточном пространстве слева определяется образование овальной формы, с четкими, ровными контурами, размерами до 33,1х25,6х40,6 мм (без изменения с данными от 10.08.2017 г.), неоднородной плотности, неоднородной структуры, в артериальную фазу неравномерно накапливает контраст. Выявленная структура интимно прилежит и оттесняет кпереди левую поднижнечелюстную слюнную железу, кзади - левую грудино-ключично-сосцевидную мышцу. Убедительных признаков прорастания не выявлено. </a:t>
            </a:r>
            <a:endParaRPr lang="ru-RU" dirty="0">
              <a:latin typeface="+mj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DAF2B1-FED9-43E5-B059-282513F4B0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631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815" y="365125"/>
            <a:ext cx="10795985" cy="1004719"/>
          </a:xfrm>
        </p:spPr>
        <p:txBody>
          <a:bodyPr>
            <a:normAutofit/>
          </a:bodyPr>
          <a:lstStyle/>
          <a:p>
            <a:r>
              <a:rPr lang="ru-RU" sz="2800" b="1" dirty="0"/>
              <a:t>17.11.2017 выполнена операция: Лимфаденэктомия на шее слева. Роботассистированное удаление опухоли левой небной миндалины.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6774" r="30545" b="14607"/>
          <a:stretch/>
        </p:blipFill>
        <p:spPr>
          <a:xfrm rot="5400000">
            <a:off x="735480" y="1352600"/>
            <a:ext cx="2835257" cy="3190589"/>
          </a:xfr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2" t="10792" r="4835" b="21519"/>
          <a:stretch/>
        </p:blipFill>
        <p:spPr>
          <a:xfrm rot="16200000">
            <a:off x="4077162" y="1466093"/>
            <a:ext cx="2835257" cy="2963603"/>
          </a:xfrm>
          <a:prstGeom prst="rect">
            <a:avLst/>
          </a:prstGeom>
        </p:spPr>
      </p:pic>
      <p:pic>
        <p:nvPicPr>
          <p:cNvPr id="6" name="Изображение 1">
            <a:extLst>
              <a:ext uri="{FF2B5EF4-FFF2-40B4-BE49-F238E27FC236}">
                <a16:creationId xmlns:a16="http://schemas.microsoft.com/office/drawing/2014/main" id="{E2724AC0-CBE0-E440-A4AB-D5CCE5159B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13720" y="1057724"/>
            <a:ext cx="2835257" cy="3780343"/>
          </a:xfrm>
          <a:prstGeom prst="rect">
            <a:avLst/>
          </a:prstGeom>
        </p:spPr>
      </p:pic>
      <p:pic>
        <p:nvPicPr>
          <p:cNvPr id="7" name="Изображение 2">
            <a:extLst>
              <a:ext uri="{FF2B5EF4-FFF2-40B4-BE49-F238E27FC236}">
                <a16:creationId xmlns:a16="http://schemas.microsoft.com/office/drawing/2014/main" id="{BBFE0C8A-746E-4B4B-A9D4-D42DEAF91A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t="7052" r="25126" b="19030"/>
          <a:stretch/>
        </p:blipFill>
        <p:spPr>
          <a:xfrm rot="16200000">
            <a:off x="4437455" y="3969184"/>
            <a:ext cx="2114669" cy="32281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787789-594D-42CC-B41D-36597D457A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302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5" t="17861" r="44933" b="29976"/>
          <a:stretch/>
        </p:blipFill>
        <p:spPr>
          <a:xfrm rot="5400000">
            <a:off x="2020211" y="-1526160"/>
            <a:ext cx="2857886" cy="6248126"/>
          </a:xfrm>
          <a:prstGeom prst="rect">
            <a:avLst/>
          </a:prstGeom>
        </p:spPr>
      </p:pic>
      <p:pic>
        <p:nvPicPr>
          <p:cNvPr id="3" name="Изображение 1">
            <a:extLst>
              <a:ext uri="{FF2B5EF4-FFF2-40B4-BE49-F238E27FC236}">
                <a16:creationId xmlns:a16="http://schemas.microsoft.com/office/drawing/2014/main" id="{9A318FAE-0156-DA44-A4F5-8F396E8120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" t="16378" r="10143" b="9735"/>
          <a:stretch/>
        </p:blipFill>
        <p:spPr>
          <a:xfrm>
            <a:off x="7484310" y="168960"/>
            <a:ext cx="4487950" cy="2857886"/>
          </a:xfrm>
          <a:prstGeom prst="rect">
            <a:avLst/>
          </a:prstGeom>
        </p:spPr>
      </p:pic>
      <p:pic>
        <p:nvPicPr>
          <p:cNvPr id="4" name="Изображение 5">
            <a:extLst>
              <a:ext uri="{FF2B5EF4-FFF2-40B4-BE49-F238E27FC236}">
                <a16:creationId xmlns:a16="http://schemas.microsoft.com/office/drawing/2014/main" id="{80591F6E-A993-1D4C-85C2-264B8C125C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" t="3895" r="21508" b="945"/>
          <a:stretch/>
        </p:blipFill>
        <p:spPr>
          <a:xfrm>
            <a:off x="8246621" y="3259397"/>
            <a:ext cx="3725639" cy="2702760"/>
          </a:xfrm>
          <a:prstGeom prst="rect">
            <a:avLst/>
          </a:prstGeom>
        </p:spPr>
      </p:pic>
      <p:pic>
        <p:nvPicPr>
          <p:cNvPr id="7" name="Изображение 5">
            <a:extLst>
              <a:ext uri="{FF2B5EF4-FFF2-40B4-BE49-F238E27FC236}">
                <a16:creationId xmlns:a16="http://schemas.microsoft.com/office/drawing/2014/main" id="{42B97E4B-C3D9-8E49-8802-B7E6ED6FC5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6" t="14477" r="2824" b="6357"/>
          <a:stretch/>
        </p:blipFill>
        <p:spPr>
          <a:xfrm>
            <a:off x="325091" y="3259397"/>
            <a:ext cx="3634344" cy="2702760"/>
          </a:xfrm>
          <a:prstGeom prst="rect">
            <a:avLst/>
          </a:prstGeom>
        </p:spPr>
      </p:pic>
      <p:pic>
        <p:nvPicPr>
          <p:cNvPr id="8" name="Изображение 2">
            <a:extLst>
              <a:ext uri="{FF2B5EF4-FFF2-40B4-BE49-F238E27FC236}">
                <a16:creationId xmlns:a16="http://schemas.microsoft.com/office/drawing/2014/main" id="{3E92D1F9-0C99-E342-BDED-739DC7582D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3" r="14632" b="1538"/>
          <a:stretch/>
        </p:blipFill>
        <p:spPr>
          <a:xfrm>
            <a:off x="4282164" y="3259397"/>
            <a:ext cx="3775710" cy="270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945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7">
            <a:extLst>
              <a:ext uri="{FF2B5EF4-FFF2-40B4-BE49-F238E27FC236}">
                <a16:creationId xmlns:a16="http://schemas.microsoft.com/office/drawing/2014/main" id="{C5C3F49E-421E-5D47-A7FB-9A4BE02F81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6" t="42198" r="28041" b="36206"/>
          <a:stretch/>
        </p:blipFill>
        <p:spPr>
          <a:xfrm rot="10800000">
            <a:off x="132521" y="168922"/>
            <a:ext cx="5115339" cy="4138034"/>
          </a:xfrm>
          <a:prstGeom prst="rect">
            <a:avLst/>
          </a:prstGeom>
        </p:spPr>
      </p:pic>
      <p:pic>
        <p:nvPicPr>
          <p:cNvPr id="3" name="Изображение 3">
            <a:extLst>
              <a:ext uri="{FF2B5EF4-FFF2-40B4-BE49-F238E27FC236}">
                <a16:creationId xmlns:a16="http://schemas.microsoft.com/office/drawing/2014/main" id="{788A8B6A-CADC-CF41-8C43-2ABEFAA0F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6" t="34033" r="27778" b="30648"/>
          <a:stretch/>
        </p:blipFill>
        <p:spPr>
          <a:xfrm rot="5400000">
            <a:off x="5344503" y="284432"/>
            <a:ext cx="4138036" cy="3907017"/>
          </a:xfrm>
          <a:prstGeom prst="rect">
            <a:avLst/>
          </a:prstGeom>
        </p:spPr>
      </p:pic>
      <p:pic>
        <p:nvPicPr>
          <p:cNvPr id="4" name="Изображение 2">
            <a:extLst>
              <a:ext uri="{FF2B5EF4-FFF2-40B4-BE49-F238E27FC236}">
                <a16:creationId xmlns:a16="http://schemas.microsoft.com/office/drawing/2014/main" id="{2EA3F929-B3B8-A147-B1AD-B28FDF1775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7" t="16625" r="11049" b="21994"/>
          <a:stretch/>
        </p:blipFill>
        <p:spPr>
          <a:xfrm>
            <a:off x="7809895" y="3197094"/>
            <a:ext cx="4382105" cy="35482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8CAF26-9A9A-4E9D-B634-2868DA16A5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478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E7516-72F2-42AF-9028-708B6C72F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885" y="1221075"/>
            <a:ext cx="5830229" cy="1068938"/>
          </a:xfrm>
        </p:spPr>
        <p:txBody>
          <a:bodyPr>
            <a:normAutofit fontScale="90000"/>
          </a:bodyPr>
          <a:lstStyle/>
          <a:p>
            <a:r>
              <a:rPr lang="ru-RU" dirty="0"/>
              <a:t>Окончательный диагноз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9C6561-0772-4707-8ADB-88AB84A48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54" y="3925228"/>
            <a:ext cx="9188875" cy="2749615"/>
          </a:xfrm>
        </p:spPr>
        <p:txBody>
          <a:bodyPr>
            <a:normAutofit/>
          </a:bodyPr>
          <a:lstStyle/>
          <a:p>
            <a:r>
              <a:rPr lang="ru-RU" dirty="0"/>
              <a:t>Рок ротоглотки 3 стадии, </a:t>
            </a:r>
            <a:r>
              <a:rPr lang="en-US" dirty="0"/>
              <a:t>T2N2M0 </a:t>
            </a:r>
            <a:r>
              <a:rPr lang="ru-RU" dirty="0"/>
              <a:t>состояние после </a:t>
            </a:r>
            <a:r>
              <a:rPr lang="ru-RU" dirty="0" err="1"/>
              <a:t>неоадъювантной</a:t>
            </a:r>
            <a:r>
              <a:rPr lang="ru-RU" dirty="0"/>
              <a:t> </a:t>
            </a:r>
            <a:r>
              <a:rPr lang="ru-RU" dirty="0" err="1"/>
              <a:t>п.х.т</a:t>
            </a:r>
            <a:r>
              <a:rPr lang="ru-RU" dirty="0"/>
              <a:t>., удаления опухоли, лимфатических узлов шеи с двух сторон, </a:t>
            </a:r>
            <a:r>
              <a:rPr lang="ru-RU" dirty="0" err="1"/>
              <a:t>адъювантной</a:t>
            </a:r>
            <a:r>
              <a:rPr lang="ru-RU" dirty="0"/>
              <a:t> химиотерапии</a:t>
            </a:r>
          </a:p>
          <a:p>
            <a:r>
              <a:rPr lang="ru-RU" dirty="0"/>
              <a:t>Морфологический диагноз – плоскоклеточный </a:t>
            </a:r>
            <a:r>
              <a:rPr lang="ru-RU" dirty="0" err="1"/>
              <a:t>неороговевающий</a:t>
            </a:r>
            <a:r>
              <a:rPr lang="ru-RU" dirty="0"/>
              <a:t> рак </a:t>
            </a:r>
            <a:r>
              <a:rPr lang="en-US" dirty="0"/>
              <a:t>G1,</a:t>
            </a:r>
            <a:r>
              <a:rPr lang="ru-RU" dirty="0"/>
              <a:t> , р16+, </a:t>
            </a:r>
            <a:r>
              <a:rPr lang="ru-RU" dirty="0" err="1"/>
              <a:t>патоморфоз</a:t>
            </a:r>
            <a:r>
              <a:rPr lang="ru-RU"/>
              <a:t> 4степени </a:t>
            </a:r>
            <a:endParaRPr lang="ru-RU" dirty="0"/>
          </a:p>
        </p:txBody>
      </p:sp>
      <p:pic>
        <p:nvPicPr>
          <p:cNvPr id="4" name="Изображение 3">
            <a:extLst>
              <a:ext uri="{FF2B5EF4-FFF2-40B4-BE49-F238E27FC236}">
                <a16:creationId xmlns:a16="http://schemas.microsoft.com/office/drawing/2014/main" id="{9F30D9FB-307A-4016-AED4-87EF1AD02B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t="16740" r="1086"/>
          <a:stretch/>
        </p:blipFill>
        <p:spPr>
          <a:xfrm>
            <a:off x="0" y="0"/>
            <a:ext cx="3061269" cy="3511089"/>
          </a:xfrm>
          <a:prstGeom prst="rect">
            <a:avLst/>
          </a:prstGeom>
        </p:spPr>
      </p:pic>
      <p:pic>
        <p:nvPicPr>
          <p:cNvPr id="5" name="Турси">
            <a:hlinkClick r:id="" action="ppaction://media"/>
            <a:extLst>
              <a:ext uri="{FF2B5EF4-FFF2-40B4-BE49-F238E27FC236}">
                <a16:creationId xmlns:a16="http://schemas.microsoft.com/office/drawing/2014/main" id="{019DCDC8-11DC-48E6-9BE2-EAB3F5A3FF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3142" y="0"/>
            <a:ext cx="2566880" cy="351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B6AA4-EBDE-A544-8552-6E118D232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60648"/>
            <a:ext cx="4660710" cy="29463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Функциональные результаты лечения на сроке </a:t>
            </a:r>
            <a:br>
              <a:rPr lang="ru-RU" dirty="0"/>
            </a:br>
            <a:r>
              <a:rPr lang="ru-RU" dirty="0"/>
              <a:t>2 года после операции</a:t>
            </a:r>
          </a:p>
        </p:txBody>
      </p:sp>
      <p:pic>
        <p:nvPicPr>
          <p:cNvPr id="3" name="Турси">
            <a:hlinkClick r:id="" action="ppaction://media"/>
            <a:extLst>
              <a:ext uri="{FF2B5EF4-FFF2-40B4-BE49-F238E27FC236}">
                <a16:creationId xmlns:a16="http://schemas.microsoft.com/office/drawing/2014/main" id="{278EA3DD-816F-B649-AB7B-126ECCEC93E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54162" y="54318"/>
            <a:ext cx="4731889" cy="6481634"/>
          </a:xfrm>
        </p:spPr>
      </p:pic>
    </p:spTree>
    <p:extLst>
      <p:ext uri="{BB962C8B-B14F-4D97-AF65-F5344CB8AC3E}">
        <p14:creationId xmlns:p14="http://schemas.microsoft.com/office/powerpoint/2010/main" val="423661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07.12.2018 ОПЕРАЦИЯ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69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126483" y="2238326"/>
            <a:ext cx="820396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Робот-</a:t>
            </a:r>
            <a:r>
              <a:rPr lang="ru-RU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ассистированная</a:t>
            </a:r>
            <a:r>
              <a:rPr lang="ru-RU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левосторонняя </a:t>
            </a:r>
            <a:r>
              <a:rPr lang="ru-RU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гемитиреоидэктомия</a:t>
            </a:r>
            <a:r>
              <a:rPr lang="ru-RU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проведением </a:t>
            </a:r>
            <a:r>
              <a:rPr lang="ru-RU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интраоперационного</a:t>
            </a:r>
            <a:r>
              <a:rPr lang="ru-RU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нейромониторинга</a:t>
            </a:r>
            <a:r>
              <a:rPr lang="ru-RU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96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8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СТАТИСТИКА: рак головы и шеи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-1032236" y="1679131"/>
            <a:ext cx="6235151" cy="4029908"/>
            <a:chOff x="-903469" y="1259348"/>
            <a:chExt cx="4676363" cy="3022431"/>
          </a:xfrm>
        </p:grpSpPr>
        <p:graphicFrame>
          <p:nvGraphicFramePr>
            <p:cNvPr id="16" name="Диаграмма 15"/>
            <p:cNvGraphicFramePr/>
            <p:nvPr/>
          </p:nvGraphicFramePr>
          <p:xfrm>
            <a:off x="-903469" y="1608153"/>
            <a:ext cx="4676363" cy="26736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9" name="TextBox 18"/>
            <p:cNvSpPr txBox="1"/>
            <p:nvPr/>
          </p:nvSpPr>
          <p:spPr>
            <a:xfrm>
              <a:off x="1434712" y="1259348"/>
              <a:ext cx="723997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solidFill>
                    <a:srgbClr val="043377"/>
                  </a:solidFill>
                  <a:latin typeface="Arial" charset="0"/>
                  <a:ea typeface="Arial" charset="0"/>
                  <a:cs typeface="Arial" charset="0"/>
                </a:rPr>
                <a:t>4,6%</a:t>
              </a:r>
              <a:endPara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20" name="Рисунок 19" descr="Head icons | Noun Project — Яндекс.Браузер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70" t="32050" r="9391" b="5885"/>
            <a:stretch/>
          </p:blipFill>
          <p:spPr>
            <a:xfrm>
              <a:off x="413877" y="2152817"/>
              <a:ext cx="1788994" cy="1584298"/>
            </a:xfrm>
            <a:prstGeom prst="rect">
              <a:avLst/>
            </a:prstGeom>
          </p:spPr>
        </p:pic>
      </p:grpSp>
      <p:sp>
        <p:nvSpPr>
          <p:cNvPr id="27" name="Прямоугольник 26"/>
          <p:cNvSpPr/>
          <p:nvPr/>
        </p:nvSpPr>
        <p:spPr>
          <a:xfrm>
            <a:off x="460838" y="5814055"/>
            <a:ext cx="38861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Bray, F.,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Ferlay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, J.,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Soerjomataram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, I., Siegel, R. L., Torre, L. A., &amp;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Jemal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, A. (2018). Global cancer statistics 2018:</a:t>
            </a:r>
          </a:p>
          <a:p>
            <a:endParaRPr lang="ru-RU" sz="1600" dirty="0">
              <a:solidFill>
                <a:srgbClr val="043377"/>
              </a:solidFill>
            </a:endParaRPr>
          </a:p>
        </p:txBody>
      </p:sp>
      <p:sp>
        <p:nvSpPr>
          <p:cNvPr id="14" name="Trapezoid 3"/>
          <p:cNvSpPr/>
          <p:nvPr/>
        </p:nvSpPr>
        <p:spPr>
          <a:xfrm flipH="1" flipV="1">
            <a:off x="3922644" y="1128890"/>
            <a:ext cx="8269355" cy="5731317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22" name="Прямоугольник 21"/>
          <p:cNvSpPr/>
          <p:nvPr/>
        </p:nvSpPr>
        <p:spPr>
          <a:xfrm>
            <a:off x="7074843" y="1296757"/>
            <a:ext cx="5117156" cy="1856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6-е место в Европе</a:t>
            </a:r>
          </a:p>
          <a:p>
            <a:endParaRPr lang="ru-RU" sz="2667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ru-RU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sz="16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Ferlay</a:t>
            </a:r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J, </a:t>
            </a:r>
            <a:r>
              <a:rPr lang="en-US" sz="16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Parkin</a:t>
            </a:r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DM, </a:t>
            </a:r>
            <a:r>
              <a:rPr lang="en-US" sz="16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Steliarova-Foucher</a:t>
            </a:r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E. Estimates</a:t>
            </a:r>
          </a:p>
          <a:p>
            <a:pPr algn="r"/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of cancer incidence and mortality in Europe in</a:t>
            </a:r>
          </a:p>
          <a:p>
            <a:pPr algn="r"/>
            <a:r>
              <a:rPr lang="fr-FR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2008. Eur J Cancer. 2010;46:765–81</a:t>
            </a:r>
            <a:r>
              <a:rPr lang="ru-RU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algn="r"/>
            <a:endParaRPr lang="ru-RU" sz="1333" i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69415" y="3093234"/>
            <a:ext cx="5912287" cy="2267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Лидирующие позиции среди причин смертности в Юго-Восточной Азии</a:t>
            </a:r>
          </a:p>
          <a:p>
            <a:endParaRPr lang="ru-RU" sz="2667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ru-RU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World Health Organization. </a:t>
            </a:r>
            <a:endParaRPr lang="ru-RU" sz="16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Global Burden of Disease: 2004 Update. </a:t>
            </a:r>
            <a:endParaRPr lang="ru-RU" sz="16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Geneva: World Health Organization; 2008</a:t>
            </a:r>
            <a:r>
              <a:rPr lang="ru-RU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algn="r"/>
            <a:endParaRPr lang="ru-RU" sz="1333" i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13536" y="5208617"/>
            <a:ext cx="6349497" cy="165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u="sng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100,4 на 100000 населения в России</a:t>
            </a:r>
          </a:p>
          <a:p>
            <a:endParaRPr lang="ru-RU" sz="2667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ru-RU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ru-RU" sz="16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Каприн</a:t>
            </a:r>
            <a:r>
              <a:rPr lang="ru-RU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А.Д., </a:t>
            </a:r>
            <a:r>
              <a:rPr lang="ru-RU" sz="1600" i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Старинский</a:t>
            </a:r>
            <a:r>
              <a:rPr lang="ru-RU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В.В., Петрова Г.В.</a:t>
            </a:r>
          </a:p>
          <a:p>
            <a:pPr algn="r"/>
            <a:r>
              <a:rPr lang="ru-RU" sz="1600" i="1" dirty="0">
                <a:solidFill>
                  <a:schemeClr val="bg1"/>
                </a:solidFill>
                <a:latin typeface="Arial" charset="0"/>
                <a:cs typeface="Arial" charset="0"/>
              </a:rPr>
              <a:t>Состояние онкологической </a:t>
            </a:r>
          </a:p>
          <a:p>
            <a:pPr algn="r"/>
            <a:r>
              <a:rPr lang="ru-RU" sz="1600" i="1" dirty="0">
                <a:solidFill>
                  <a:schemeClr val="bg1"/>
                </a:solidFill>
                <a:latin typeface="Arial" charset="0"/>
                <a:cs typeface="Arial" charset="0"/>
              </a:rPr>
              <a:t>полощи населению России в 2017 году)</a:t>
            </a:r>
            <a:endParaRPr lang="ru-RU" sz="1333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83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959"/>
    </mc:Choice>
    <mc:Fallback xmlns="">
      <p:transition advTm="2959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СИМОНЯН С.В., 47 ЛЕТ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792101" y="6356354"/>
            <a:ext cx="247249" cy="365125"/>
          </a:xfrm>
        </p:spPr>
        <p:txBody>
          <a:bodyPr/>
          <a:lstStyle/>
          <a:p>
            <a:fld id="{831A7536-338A-4E3D-BECF-B777C1B3C7C2}" type="slidenum">
              <a:rPr lang="ru-RU" smtClean="0"/>
              <a:t>70</a:t>
            </a:fld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63365" y="5752239"/>
            <a:ext cx="8703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7DF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Ds:</a:t>
            </a:r>
            <a:r>
              <a:rPr lang="ru-RU" sz="2400" b="1" dirty="0">
                <a:solidFill>
                  <a:srgbClr val="C7DF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Фолликулярный рак левой доли щитовидной железы.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04538261-47CF-2C47-AFD5-E2E7453143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964" y="1545788"/>
            <a:ext cx="3046221" cy="4064000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8B020727-7862-104D-97E2-4372EE80A7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439" y="1545788"/>
            <a:ext cx="3330726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6419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ДАННЫЕ ИНСТРУМЕНТАЛЬНЫХ ИССЛЕДОВАНИЙ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71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866356" y="5323708"/>
            <a:ext cx="7985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>
                <a:solidFill>
                  <a:srgbClr val="C7DF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нижнем полюсе левой доли щитовидной железы узловое образование 1.5 см в диаметре. При пункционной биопсии узла левой доли – цитограмма фолликулярной опухоли (Bethesda IV). Лимфаденопатии нет.</a:t>
            </a:r>
            <a:endParaRPr lang="ru-RU" sz="2000" b="1" dirty="0">
              <a:solidFill>
                <a:srgbClr val="C7DFF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7D107959-6647-734E-AE46-A2FC78E5BB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992" y="1225423"/>
            <a:ext cx="4175008" cy="3908998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0B3C27B7-67B5-D548-8650-5DD4EC1EB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1" b="5946"/>
          <a:stretch/>
        </p:blipFill>
        <p:spPr>
          <a:xfrm>
            <a:off x="6289517" y="1225423"/>
            <a:ext cx="4115516" cy="390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114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6600" y="723900"/>
            <a:ext cx="8915400" cy="8128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Положение роботической установки относительно пациента в операционной</a:t>
            </a:r>
          </a:p>
        </p:txBody>
      </p:sp>
      <p:grpSp>
        <p:nvGrpSpPr>
          <p:cNvPr id="3" name="Снимок экрана 2017-12-03 в 13.03.19.png"/>
          <p:cNvGrpSpPr/>
          <p:nvPr/>
        </p:nvGrpSpPr>
        <p:grpSpPr>
          <a:xfrm>
            <a:off x="0" y="0"/>
            <a:ext cx="1315453" cy="1700463"/>
            <a:chOff x="0" y="0"/>
            <a:chExt cx="4074569" cy="5324537"/>
          </a:xfrm>
        </p:grpSpPr>
        <p:pic>
          <p:nvPicPr>
            <p:cNvPr id="4" name="Снимок экрана 2017-12-03 в 13.03.19.png" descr="Снимок экрана 2017-12-03 в 13.03.19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00" y="38100"/>
              <a:ext cx="3947570" cy="515943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" name="Снимок экрана 2017-12-03 в 13.03.19.png" descr="Снимок экрана 2017-12-03 в 13.03.19.pn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074570" cy="5324538"/>
            </a:xfrm>
            <a:prstGeom prst="rect">
              <a:avLst/>
            </a:prstGeom>
            <a:effectLst/>
          </p:spPr>
        </p:pic>
      </p:grpSp>
      <p:pic>
        <p:nvPicPr>
          <p:cNvPr id="7" name="Изображение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1" t="6509" r="15151" b="8867"/>
          <a:stretch/>
        </p:blipFill>
        <p:spPr>
          <a:xfrm>
            <a:off x="557051" y="1858297"/>
            <a:ext cx="5189699" cy="41284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3916" y="6270093"/>
            <a:ext cx="3257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Kang et al Robot-Assisted Endoscopic Thyroidectomy, 2009</a:t>
            </a:r>
            <a:endParaRPr lang="ru-RU" sz="1000" dirty="0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3" t="25477" r="3854" b="17964"/>
          <a:stretch/>
        </p:blipFill>
        <p:spPr>
          <a:xfrm>
            <a:off x="5746750" y="1858297"/>
            <a:ext cx="5461000" cy="41284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032500" y="6193149"/>
            <a:ext cx="4889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"/>
              </a:rPr>
              <a:t> L. </a:t>
            </a:r>
            <a:r>
              <a:rPr lang="en-US" sz="1000" dirty="0" err="1">
                <a:latin typeface=""/>
              </a:rPr>
              <a:t>Luzzi</a:t>
            </a:r>
            <a:r>
              <a:rPr lang="en-US" sz="1000" dirty="0">
                <a:latin typeface=""/>
              </a:rPr>
              <a:t> et al,</a:t>
            </a:r>
            <a:r>
              <a:rPr lang="en-US" sz="1000" dirty="0"/>
              <a:t> First case of combined robot-assisted thymectomy and transaxillary thyroidectomy: technique and robot-docking optimization, 2016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988817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3869" y="121400"/>
            <a:ext cx="5101839" cy="96157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ПОЛОЖЕНИЕ ПАЦИЕНТКИ НА СТОЛЕ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73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>
            <a:extLst>
              <a:ext uri="{FF2B5EF4-FFF2-40B4-BE49-F238E27FC236}">
                <a16:creationId xmlns:a16="http://schemas.microsoft.com/office/drawing/2014/main" id="{DC63A77C-A2AC-C14F-AD6D-4EDECB6E1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483" y="1082970"/>
            <a:ext cx="8034113" cy="574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078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ПРЕДОПЕРАЦИОННАЯ РАЗМЕТКА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74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E2EFDBB1-39A9-474E-8ECC-34FDC8E57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655" y="1772105"/>
            <a:ext cx="5799438" cy="40640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EE3E8CB8-74BB-A243-ABF3-EE5F3C75F9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07" y="1772105"/>
            <a:ext cx="2560044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384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3" y="3"/>
            <a:ext cx="5507894" cy="10302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ГИДРОПРЕПАРОВКА ТКАНЕЙ. СОЗДАНИЕ РАБОЧЕГО ПРОСТРАНСТВА.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36593" y="6274711"/>
            <a:ext cx="2057400" cy="365125"/>
          </a:xfrm>
        </p:spPr>
        <p:txBody>
          <a:bodyPr/>
          <a:lstStyle/>
          <a:p>
            <a:fld id="{831A7536-338A-4E3D-BECF-B777C1B3C7C2}" type="slidenum">
              <a:rPr lang="ru-RU" smtClean="0"/>
              <a:t>75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75F6C666-BB7D-1643-A8D6-B34C17E4B9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0" r="23810"/>
          <a:stretch/>
        </p:blipFill>
        <p:spPr>
          <a:xfrm>
            <a:off x="1599527" y="1457114"/>
            <a:ext cx="4284927" cy="4294551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82953075-505D-4444-881F-C3387DDE20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816" y="1472993"/>
            <a:ext cx="4518192" cy="42900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3B390B-8162-2E48-948B-81065FDE02A3}"/>
              </a:ext>
            </a:extLst>
          </p:cNvPr>
          <p:cNvSpPr txBox="1"/>
          <p:nvPr/>
        </p:nvSpPr>
        <p:spPr>
          <a:xfrm>
            <a:off x="5181600" y="2653099"/>
            <a:ext cx="182880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cxnSp>
        <p:nvCxnSpPr>
          <p:cNvPr id="8" name="Прямая со стрелкой 13">
            <a:extLst>
              <a:ext uri="{FF2B5EF4-FFF2-40B4-BE49-F238E27FC236}">
                <a16:creationId xmlns:a16="http://schemas.microsoft.com/office/drawing/2014/main" id="{190D828C-0D57-A84A-8FA5-C63A14F10970}"/>
              </a:ext>
            </a:extLst>
          </p:cNvPr>
          <p:cNvCxnSpPr>
            <a:cxnSpLocks/>
          </p:cNvCxnSpPr>
          <p:nvPr/>
        </p:nvCxnSpPr>
        <p:spPr>
          <a:xfrm>
            <a:off x="8092957" y="2413001"/>
            <a:ext cx="1088075" cy="934357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C3B9D1A-6F27-7F49-A59D-EC5D3966DAE3}"/>
              </a:ext>
            </a:extLst>
          </p:cNvPr>
          <p:cNvSpPr txBox="1"/>
          <p:nvPr/>
        </p:nvSpPr>
        <p:spPr>
          <a:xfrm>
            <a:off x="6540867" y="1794728"/>
            <a:ext cx="1395727" cy="939331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ighlight>
                  <a:srgbClr val="FFFF00"/>
                </a:highlight>
              </a:rPr>
              <a:t>БОЛЬШОЙ УШНОЙ НЕРВ</a:t>
            </a:r>
            <a:endParaRPr lang="ru-RU" b="1" dirty="0">
              <a:solidFill>
                <a:schemeClr val="bg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7459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1644" y="4"/>
            <a:ext cx="5824455" cy="108258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УСТАНОВКА ЭЛЕКТРОДА ДЛЯ ПОСТОЯННОГО НЕЙРОМОНИТОРИНГА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76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6ACAA9C9-E432-7F44-87A6-5BB753B922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0"/>
          <a:stretch/>
        </p:blipFill>
        <p:spPr>
          <a:xfrm>
            <a:off x="1750786" y="1293828"/>
            <a:ext cx="3705877" cy="5261429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74389999-26C4-1842-B57B-0A8300C5B5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336" y="1277487"/>
            <a:ext cx="4491228" cy="5261428"/>
          </a:xfrm>
          <a:prstGeom prst="rect">
            <a:avLst/>
          </a:prstGeom>
        </p:spPr>
      </p:pic>
      <p:cxnSp>
        <p:nvCxnSpPr>
          <p:cNvPr id="11" name="Прямая со стрелкой 13">
            <a:extLst>
              <a:ext uri="{FF2B5EF4-FFF2-40B4-BE49-F238E27FC236}">
                <a16:creationId xmlns:a16="http://schemas.microsoft.com/office/drawing/2014/main" id="{AD7E8255-1DF0-E248-A4DE-422067F0BDEB}"/>
              </a:ext>
            </a:extLst>
          </p:cNvPr>
          <p:cNvCxnSpPr>
            <a:cxnSpLocks/>
          </p:cNvCxnSpPr>
          <p:nvPr/>
        </p:nvCxnSpPr>
        <p:spPr>
          <a:xfrm flipV="1">
            <a:off x="7981951" y="4599214"/>
            <a:ext cx="1199081" cy="580572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3">
            <a:extLst>
              <a:ext uri="{FF2B5EF4-FFF2-40B4-BE49-F238E27FC236}">
                <a16:creationId xmlns:a16="http://schemas.microsoft.com/office/drawing/2014/main" id="{C865D499-1DA7-F142-92AB-1674B04C0219}"/>
              </a:ext>
            </a:extLst>
          </p:cNvPr>
          <p:cNvCxnSpPr>
            <a:cxnSpLocks/>
          </p:cNvCxnSpPr>
          <p:nvPr/>
        </p:nvCxnSpPr>
        <p:spPr>
          <a:xfrm flipV="1">
            <a:off x="3202214" y="3338287"/>
            <a:ext cx="1397000" cy="1260929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874CA86-3813-DE42-B3B1-98874711F6B1}"/>
              </a:ext>
            </a:extLst>
          </p:cNvPr>
          <p:cNvSpPr txBox="1"/>
          <p:nvPr/>
        </p:nvSpPr>
        <p:spPr>
          <a:xfrm>
            <a:off x="2313106" y="4810454"/>
            <a:ext cx="1395727" cy="369332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  <a:highlight>
                  <a:srgbClr val="FFFF00"/>
                </a:highlight>
              </a:rPr>
              <a:t>n.vagus</a:t>
            </a:r>
            <a:endParaRPr lang="ru-RU" b="1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4E177E-0C45-8846-A94F-E91079022C3C}"/>
              </a:ext>
            </a:extLst>
          </p:cNvPr>
          <p:cNvSpPr txBox="1"/>
          <p:nvPr/>
        </p:nvSpPr>
        <p:spPr>
          <a:xfrm>
            <a:off x="5933827" y="5304654"/>
            <a:ext cx="3247205" cy="646331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Дельта-электрод на блуждающем нерве</a:t>
            </a:r>
          </a:p>
        </p:txBody>
      </p:sp>
    </p:spTree>
    <p:extLst>
      <p:ext uri="{BB962C8B-B14F-4D97-AF65-F5344CB8AC3E}">
        <p14:creationId xmlns:p14="http://schemas.microsoft.com/office/powerpoint/2010/main" val="34298788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7036" y="6811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3" y="2"/>
            <a:ext cx="5418030" cy="108296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УСТАНОВКА МАНИПУЛЯТОРОВ </a:t>
            </a:r>
            <a:r>
              <a:rPr lang="ru-RU" sz="2000" b="1" dirty="0" err="1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Da</a:t>
            </a:r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 </a:t>
            </a:r>
            <a:r>
              <a:rPr lang="ru-RU" sz="2000" b="1" dirty="0" err="1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Vinci</a:t>
            </a:r>
            <a:endParaRPr lang="ru-RU" sz="2000" b="1" dirty="0">
              <a:solidFill>
                <a:srgbClr val="043377"/>
              </a:solidFill>
              <a:highlight>
                <a:srgbClr val="FFFF00"/>
              </a:highlight>
              <a:latin typeface="HelveticaNeueCyr" panose="02000503040000020004" pitchFamily="50" charset="-52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77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2FE466E2-E004-2E43-97F6-87D2DE90EA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0"/>
          <a:stretch/>
        </p:blipFill>
        <p:spPr>
          <a:xfrm>
            <a:off x="1400756" y="1082970"/>
            <a:ext cx="9689427" cy="584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29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3678" y="99861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МОБИЛИЗАЦИЯ ВЕРХНЕГО ПОЛЮСА ЩИТОВИДНОЙ ЖЕЛЕЗЫ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78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DEC1F46D-DA5F-FC47-8268-2DC3935E3C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1" r="9523" b="16931"/>
          <a:stretch/>
        </p:blipFill>
        <p:spPr>
          <a:xfrm>
            <a:off x="1524322" y="1151374"/>
            <a:ext cx="9143678" cy="5564176"/>
          </a:xfrm>
          <a:prstGeom prst="rect">
            <a:avLst/>
          </a:prstGeom>
        </p:spPr>
      </p:pic>
      <p:cxnSp>
        <p:nvCxnSpPr>
          <p:cNvPr id="9" name="Прямая со стрелкой 13">
            <a:extLst>
              <a:ext uri="{FF2B5EF4-FFF2-40B4-BE49-F238E27FC236}">
                <a16:creationId xmlns:a16="http://schemas.microsoft.com/office/drawing/2014/main" id="{13850DA7-F500-9D4B-90F3-0A1B1CEE6DD2}"/>
              </a:ext>
            </a:extLst>
          </p:cNvPr>
          <p:cNvCxnSpPr>
            <a:cxnSpLocks/>
          </p:cNvCxnSpPr>
          <p:nvPr/>
        </p:nvCxnSpPr>
        <p:spPr>
          <a:xfrm flipV="1">
            <a:off x="4717144" y="3952343"/>
            <a:ext cx="1487715" cy="1390729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7D984B3-1A55-CD4B-B0B2-E53F19906D1F}"/>
              </a:ext>
            </a:extLst>
          </p:cNvPr>
          <p:cNvSpPr txBox="1"/>
          <p:nvPr/>
        </p:nvSpPr>
        <p:spPr>
          <a:xfrm>
            <a:off x="3712648" y="5475312"/>
            <a:ext cx="1567234" cy="369332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Левая ОЩЖ</a:t>
            </a:r>
          </a:p>
        </p:txBody>
      </p:sp>
    </p:spTree>
    <p:extLst>
      <p:ext uri="{BB962C8B-B14F-4D97-AF65-F5344CB8AC3E}">
        <p14:creationId xmlns:p14="http://schemas.microsoft.com/office/powerpoint/2010/main" val="221659971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-88487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КОНТРОЛЬ ВГН С ПОМОЩЬЮ МОНОПОЛЯРНОГО ЗОНДА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79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EA10DD50-5DE2-1E4F-8CEB-AE8CE97CAD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4" t="4331" r="8180" b="9137"/>
          <a:stretch/>
        </p:blipFill>
        <p:spPr>
          <a:xfrm>
            <a:off x="1979090" y="1082968"/>
            <a:ext cx="8193323" cy="5775030"/>
          </a:xfrm>
          <a:prstGeom prst="rect">
            <a:avLst/>
          </a:prstGeom>
        </p:spPr>
      </p:pic>
      <p:cxnSp>
        <p:nvCxnSpPr>
          <p:cNvPr id="9" name="Прямая со стрелкой 13">
            <a:extLst>
              <a:ext uri="{FF2B5EF4-FFF2-40B4-BE49-F238E27FC236}">
                <a16:creationId xmlns:a16="http://schemas.microsoft.com/office/drawing/2014/main" id="{7C1967D5-13F5-304F-86B3-7417DCE74678}"/>
              </a:ext>
            </a:extLst>
          </p:cNvPr>
          <p:cNvCxnSpPr>
            <a:cxnSpLocks/>
          </p:cNvCxnSpPr>
          <p:nvPr/>
        </p:nvCxnSpPr>
        <p:spPr>
          <a:xfrm flipH="1" flipV="1">
            <a:off x="7093405" y="4206343"/>
            <a:ext cx="1651453" cy="1263728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3">
            <a:extLst>
              <a:ext uri="{FF2B5EF4-FFF2-40B4-BE49-F238E27FC236}">
                <a16:creationId xmlns:a16="http://schemas.microsoft.com/office/drawing/2014/main" id="{8A28E057-10EA-7842-9A49-C07BBEEA8737}"/>
              </a:ext>
            </a:extLst>
          </p:cNvPr>
          <p:cNvCxnSpPr>
            <a:cxnSpLocks/>
          </p:cNvCxnSpPr>
          <p:nvPr/>
        </p:nvCxnSpPr>
        <p:spPr>
          <a:xfrm flipV="1">
            <a:off x="3755572" y="3247905"/>
            <a:ext cx="1052286" cy="1686952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3EC78A7-6EDA-474B-896C-208F0247E87C}"/>
              </a:ext>
            </a:extLst>
          </p:cNvPr>
          <p:cNvSpPr txBox="1"/>
          <p:nvPr/>
        </p:nvSpPr>
        <p:spPr>
          <a:xfrm>
            <a:off x="2717261" y="5072068"/>
            <a:ext cx="2076623" cy="369332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ЛЕВЫЙ ВГН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ADC22D-7F5B-6D4C-85E0-225D7F0CEBEF}"/>
              </a:ext>
            </a:extLst>
          </p:cNvPr>
          <p:cNvSpPr txBox="1"/>
          <p:nvPr/>
        </p:nvSpPr>
        <p:spPr>
          <a:xfrm>
            <a:off x="7706546" y="5586058"/>
            <a:ext cx="2076623" cy="923330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ЛОПАТОЧНО-ПОДЪЯЗЫЧНАЯ МЫШЦА </a:t>
            </a:r>
          </a:p>
        </p:txBody>
      </p:sp>
    </p:spTree>
    <p:extLst>
      <p:ext uri="{BB962C8B-B14F-4D97-AF65-F5344CB8AC3E}">
        <p14:creationId xmlns:p14="http://schemas.microsoft.com/office/powerpoint/2010/main" val="2858232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/>
          <p:nvPr/>
        </p:nvSpPr>
        <p:spPr>
          <a:xfrm>
            <a:off x="0" y="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  <p:sp>
        <p:nvSpPr>
          <p:cNvPr id="5" name="Trapezoid 3"/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21138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СТАТИСТИКА: рак головы и шеи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" y="6511106"/>
            <a:ext cx="116998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Каприн</a:t>
            </a:r>
            <a:r>
              <a:rPr lang="ru-RU" sz="16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А.Д., Старинский В.В.,. </a:t>
            </a:r>
            <a:r>
              <a:rPr lang="ru-RU" sz="1600" dirty="0">
                <a:solidFill>
                  <a:srgbClr val="043377"/>
                </a:solidFill>
                <a:latin typeface="Arial" charset="0"/>
                <a:cs typeface="Arial" charset="0"/>
              </a:rPr>
              <a:t>Состояние онкологической помощи населению России в 2020 году, стр. 18</a:t>
            </a:r>
            <a:endParaRPr lang="ru-RU" sz="1333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40290" y="2552956"/>
            <a:ext cx="1783796" cy="343667"/>
          </a:xfrm>
          <a:prstGeom prst="rect">
            <a:avLst/>
          </a:prstGeom>
          <a:solidFill>
            <a:srgbClr val="1F325E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27061" y="6285563"/>
            <a:ext cx="3572071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CF41644-01B3-D19F-6007-D43545F74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13" y="2191635"/>
            <a:ext cx="7854096" cy="360432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CAD4429-8684-BC24-4A0C-938E1DA70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2949" y="1698621"/>
            <a:ext cx="3377883" cy="200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28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472"/>
    </mc:Choice>
    <mc:Fallback xmlns="">
      <p:transition advTm="3472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МОБИЛИЗАЦИЯ НИЖНЕГО ПОЛЮСА ЛЕВОЙ ДОЛИ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80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5A26DEF1-31DF-2544-9A93-52D364EFD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82971"/>
            <a:ext cx="9144000" cy="5934395"/>
          </a:xfrm>
          <a:prstGeom prst="rect">
            <a:avLst/>
          </a:prstGeom>
        </p:spPr>
      </p:pic>
      <p:cxnSp>
        <p:nvCxnSpPr>
          <p:cNvPr id="9" name="Прямая со стрелкой 13">
            <a:extLst>
              <a:ext uri="{FF2B5EF4-FFF2-40B4-BE49-F238E27FC236}">
                <a16:creationId xmlns:a16="http://schemas.microsoft.com/office/drawing/2014/main" id="{A4963E54-2F23-EE4E-8F41-4D18F8E13AAA}"/>
              </a:ext>
            </a:extLst>
          </p:cNvPr>
          <p:cNvCxnSpPr>
            <a:cxnSpLocks/>
          </p:cNvCxnSpPr>
          <p:nvPr/>
        </p:nvCxnSpPr>
        <p:spPr>
          <a:xfrm flipH="1" flipV="1">
            <a:off x="4535715" y="4050169"/>
            <a:ext cx="1487714" cy="975403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5DC5D23-D981-3C4F-BA0E-70DF294EC383}"/>
              </a:ext>
            </a:extLst>
          </p:cNvPr>
          <p:cNvSpPr txBox="1"/>
          <p:nvPr/>
        </p:nvSpPr>
        <p:spPr>
          <a:xfrm>
            <a:off x="6096001" y="4840612"/>
            <a:ext cx="2076623" cy="646331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ОПУХОЛЬ ЛЕВОЙ ДОЛИ</a:t>
            </a:r>
          </a:p>
        </p:txBody>
      </p:sp>
    </p:spTree>
    <p:extLst>
      <p:ext uri="{BB962C8B-B14F-4D97-AF65-F5344CB8AC3E}">
        <p14:creationId xmlns:p14="http://schemas.microsoft.com/office/powerpoint/2010/main" val="90976375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КОНТРОЛЬ n. </a:t>
            </a:r>
            <a:r>
              <a:rPr lang="en-US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V</a:t>
            </a:r>
            <a:r>
              <a:rPr lang="ru-RU" sz="2000" b="1" dirty="0" err="1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agus</a:t>
            </a:r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 ПОСЛЕ УДАЛЕНИЯ ДОЛИ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81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76380079-4954-F047-BC35-B87FF26A8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40526"/>
            <a:ext cx="9769203" cy="6083459"/>
          </a:xfrm>
          <a:prstGeom prst="rect">
            <a:avLst/>
          </a:prstGeom>
        </p:spPr>
      </p:pic>
      <p:cxnSp>
        <p:nvCxnSpPr>
          <p:cNvPr id="9" name="Прямая со стрелкой 13">
            <a:extLst>
              <a:ext uri="{FF2B5EF4-FFF2-40B4-BE49-F238E27FC236}">
                <a16:creationId xmlns:a16="http://schemas.microsoft.com/office/drawing/2014/main" id="{F3D3A095-EBA3-9946-9D39-50109BA8D85D}"/>
              </a:ext>
            </a:extLst>
          </p:cNvPr>
          <p:cNvCxnSpPr>
            <a:cxnSpLocks/>
          </p:cNvCxnSpPr>
          <p:nvPr/>
        </p:nvCxnSpPr>
        <p:spPr>
          <a:xfrm flipH="1">
            <a:off x="6096001" y="4124698"/>
            <a:ext cx="743857" cy="1460500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F50562C-E168-9447-A263-AA2F3FE67FC9}"/>
              </a:ext>
            </a:extLst>
          </p:cNvPr>
          <p:cNvSpPr txBox="1"/>
          <p:nvPr/>
        </p:nvSpPr>
        <p:spPr>
          <a:xfrm>
            <a:off x="5643704" y="3605245"/>
            <a:ext cx="2665724" cy="369332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Блуждающий нерв</a:t>
            </a:r>
          </a:p>
        </p:txBody>
      </p:sp>
    </p:spTree>
    <p:extLst>
      <p:ext uri="{BB962C8B-B14F-4D97-AF65-F5344CB8AC3E}">
        <p14:creationId xmlns:p14="http://schemas.microsoft.com/office/powerpoint/2010/main" val="3945848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МАКРОПРЕПАРАТ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82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>
            <a:extLst>
              <a:ext uri="{FF2B5EF4-FFF2-40B4-BE49-F238E27FC236}">
                <a16:creationId xmlns:a16="http://schemas.microsoft.com/office/drawing/2014/main" id="{1BD22B09-2F01-614F-9A24-7E1F0CA209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34" y="1082971"/>
            <a:ext cx="7638143" cy="5764467"/>
          </a:xfrm>
          <a:prstGeom prst="rect">
            <a:avLst/>
          </a:prstGeom>
        </p:spPr>
      </p:pic>
      <p:cxnSp>
        <p:nvCxnSpPr>
          <p:cNvPr id="9" name="Прямая со стрелкой 13">
            <a:extLst>
              <a:ext uri="{FF2B5EF4-FFF2-40B4-BE49-F238E27FC236}">
                <a16:creationId xmlns:a16="http://schemas.microsoft.com/office/drawing/2014/main" id="{226FFFEF-29FF-2C40-8E18-99A42D87A5F3}"/>
              </a:ext>
            </a:extLst>
          </p:cNvPr>
          <p:cNvCxnSpPr>
            <a:cxnSpLocks/>
          </p:cNvCxnSpPr>
          <p:nvPr/>
        </p:nvCxnSpPr>
        <p:spPr>
          <a:xfrm>
            <a:off x="8296546" y="2449286"/>
            <a:ext cx="594305" cy="575014"/>
          </a:xfrm>
          <a:prstGeom prst="straightConnector1">
            <a:avLst/>
          </a:prstGeom>
          <a:ln w="60325">
            <a:solidFill>
              <a:srgbClr val="043377"/>
            </a:solidFill>
            <a:tailEnd type="triangle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2DF048E-4CC2-8B4B-9656-D4F04FA99694}"/>
              </a:ext>
            </a:extLst>
          </p:cNvPr>
          <p:cNvSpPr txBox="1"/>
          <p:nvPr/>
        </p:nvSpPr>
        <p:spPr>
          <a:xfrm>
            <a:off x="7258234" y="1808633"/>
            <a:ext cx="2076623" cy="646331"/>
          </a:xfrm>
          <a:prstGeom prst="rect">
            <a:avLst/>
          </a:prstGeom>
          <a:solidFill>
            <a:srgbClr val="04337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Лимфоузел IV группы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2881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0" y="3"/>
            <a:ext cx="9144000" cy="10829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8964" y="3"/>
            <a:ext cx="5101839" cy="108297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43377"/>
                </a:solidFill>
                <a:highlight>
                  <a:srgbClr val="FFFF00"/>
                </a:highlight>
                <a:latin typeface="HelveticaNeueCyr" panose="02000503040000020004" pitchFamily="50" charset="-52"/>
              </a:rPr>
              <a:t>КОСМЕТИЧЕСКИЙ РЕЗУЛЬТАТ ЧЕРЕЗ 1 МЕСЯЦ ПОСЛЕ ОПЕРАЦИИ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8" t="34082" r="34874" b="31434"/>
          <a:stretch/>
        </p:blipFill>
        <p:spPr>
          <a:xfrm>
            <a:off x="9181031" y="142451"/>
            <a:ext cx="1341690" cy="798075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536-338A-4E3D-BECF-B777C1B3C7C2}" type="slidenum">
              <a:rPr lang="ru-RU" smtClean="0"/>
              <a:t>83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976931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146994" y="210854"/>
            <a:ext cx="299105" cy="661264"/>
          </a:xfrm>
          <a:prstGeom prst="line">
            <a:avLst/>
          </a:prstGeom>
          <a:ln>
            <a:solidFill>
              <a:srgbClr val="0433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284" y="1597714"/>
            <a:ext cx="3648598" cy="48647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0" r="10574"/>
          <a:stretch/>
        </p:blipFill>
        <p:spPr>
          <a:xfrm>
            <a:off x="5330789" y="1612346"/>
            <a:ext cx="5191933" cy="485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406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840085-1CD5-4D44-B3FF-077CC99F7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4889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Местно-распространенный рак органов головы и шеи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9349CE-7EF9-4227-A66E-873E70D26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8" y="2200275"/>
            <a:ext cx="10668001" cy="34523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Местнораспространенное</a:t>
            </a: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заболевание включает продвинутую стадию: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Т3, T4 и N2 или выше (</a:t>
            </a:r>
            <a:r>
              <a:rPr lang="en-US" sz="2900" dirty="0"/>
              <a:t>Anthony J. et al., 20</a:t>
            </a:r>
            <a:r>
              <a:rPr lang="ru-RU" sz="2900" dirty="0"/>
              <a:t>13</a:t>
            </a: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T3, T4 или N+. (</a:t>
            </a:r>
            <a:r>
              <a:rPr lang="en-US" sz="3600" u="sng" dirty="0">
                <a:solidFill>
                  <a:srgbClr val="0071BC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Max </a:t>
            </a:r>
            <a:r>
              <a:rPr lang="en-US" sz="3600" u="sng" dirty="0" err="1">
                <a:solidFill>
                  <a:srgbClr val="0071BC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Gau</a:t>
            </a:r>
            <a:r>
              <a:rPr lang="ru-RU" sz="3600" u="sng" dirty="0">
                <a:solidFill>
                  <a:srgbClr val="0071BC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/>
              <a:t>et al., 20</a:t>
            </a:r>
            <a:r>
              <a:rPr lang="ru-RU" sz="3600" dirty="0"/>
              <a:t>19).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C1DD42-71ED-468D-9778-DF0199E27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5" y="1034"/>
            <a:ext cx="3017390" cy="6886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C2B167-DC35-41EB-BE61-27D0C93C6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32695" y="-49824"/>
            <a:ext cx="633835" cy="739474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643EFABF-C427-4613-9CEA-C1B0526F5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30" y="-14690"/>
            <a:ext cx="717764" cy="63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9EF5FDA6-94D6-48A7-9553-F153EBCBF2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r="986" b="37694"/>
          <a:stretch/>
        </p:blipFill>
        <p:spPr bwMode="auto">
          <a:xfrm>
            <a:off x="4426059" y="16000"/>
            <a:ext cx="1624026" cy="67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A1C392-F9AF-4778-809F-2BBA18AD31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1236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6765C06-36D3-4837-A2D8-AD21DA5E97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99442" y="974319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две трети пациентов обращаются с поздней стадией заболевания (III и IV стадии)</a:t>
            </a:r>
            <a:endParaRPr lang="ru-RU" sz="4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091A2D-46B8-4527-88DB-21463BD3F6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" t="7239" r="38606" b="11528"/>
          <a:stretch/>
        </p:blipFill>
        <p:spPr>
          <a:xfrm rot="5400000">
            <a:off x="6081859" y="4162579"/>
            <a:ext cx="2099169" cy="22635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094C2C-7C70-4D6F-A0DA-818AB0DD81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6" t="5012" r="19549" b="16040"/>
          <a:stretch/>
        </p:blipFill>
        <p:spPr>
          <a:xfrm>
            <a:off x="3220674" y="1628321"/>
            <a:ext cx="2391056" cy="20806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C11793-EEF0-4A84-AB9C-96202A4F6A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7" t="22804" r="19570" b="7043"/>
          <a:stretch/>
        </p:blipFill>
        <p:spPr>
          <a:xfrm rot="5400000">
            <a:off x="-40248" y="3884209"/>
            <a:ext cx="3429000" cy="25165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FD767E-F664-4568-B943-A36EC9C4D6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2" b="35510"/>
          <a:stretch/>
        </p:blipFill>
        <p:spPr>
          <a:xfrm>
            <a:off x="5994188" y="1628321"/>
            <a:ext cx="2263513" cy="2402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D6D823-8161-494C-B057-BEF4F432E5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5" t="19040" r="31754" b="19040"/>
          <a:stretch/>
        </p:blipFill>
        <p:spPr>
          <a:xfrm rot="5400000">
            <a:off x="3184259" y="3955864"/>
            <a:ext cx="2402909" cy="23732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96CFDD3-6DCD-413A-B187-78FE2A08DD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t="10310" r="9349" b="28491"/>
          <a:stretch/>
        </p:blipFill>
        <p:spPr>
          <a:xfrm rot="5400000">
            <a:off x="7758636" y="2597973"/>
            <a:ext cx="4715599" cy="277629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229B0EF-5B98-492E-8AE6-17752628B98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0" t="11856" r="13498" b="18526"/>
          <a:stretch/>
        </p:blipFill>
        <p:spPr>
          <a:xfrm rot="5400000">
            <a:off x="213880" y="891766"/>
            <a:ext cx="2920745" cy="251651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A00FA01-FFC0-4DEE-836A-0609B00C9C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05" y="1034"/>
            <a:ext cx="3017390" cy="68861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93D592B-D5D9-444B-A9D2-646841F338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32695" y="-49824"/>
            <a:ext cx="633835" cy="739474"/>
          </a:xfrm>
          <a:prstGeom prst="rect">
            <a:avLst/>
          </a:prstGeom>
        </p:spPr>
      </p:pic>
      <p:pic>
        <p:nvPicPr>
          <p:cNvPr id="24" name="Picture 8">
            <a:extLst>
              <a:ext uri="{FF2B5EF4-FFF2-40B4-BE49-F238E27FC236}">
                <a16:creationId xmlns:a16="http://schemas.microsoft.com/office/drawing/2014/main" id="{EAFB24FC-16DC-4ED9-A4A7-06AB084FD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30" y="-14690"/>
            <a:ext cx="717764" cy="63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E6A13658-3E22-4A06-8D1A-21EBAB8608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r="986" b="37694"/>
          <a:stretch/>
        </p:blipFill>
        <p:spPr bwMode="auto">
          <a:xfrm>
            <a:off x="4426059" y="16000"/>
            <a:ext cx="1624026" cy="67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965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9FDFF5-D1CB-42B2-82A6-E7C65E31E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2377" y="1562720"/>
            <a:ext cx="9144000" cy="802011"/>
          </a:xfrm>
        </p:spPr>
        <p:txBody>
          <a:bodyPr/>
          <a:lstStyle/>
          <a:p>
            <a:r>
              <a:rPr lang="ru-RU" dirty="0"/>
              <a:t>Местно-распространенный рак ОГШ, рецидивирующий, метастатический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34F79C84-9F0D-4D7E-A3DE-A311636725FD}"/>
              </a:ext>
            </a:extLst>
          </p:cNvPr>
          <p:cNvCxnSpPr>
            <a:cxnSpLocks/>
          </p:cNvCxnSpPr>
          <p:nvPr/>
        </p:nvCxnSpPr>
        <p:spPr>
          <a:xfrm flipH="1">
            <a:off x="2953062" y="2113613"/>
            <a:ext cx="449705" cy="389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1B819BF-5AFD-4710-B68C-30FEFF660067}"/>
              </a:ext>
            </a:extLst>
          </p:cNvPr>
          <p:cNvSpPr txBox="1"/>
          <p:nvPr/>
        </p:nvSpPr>
        <p:spPr>
          <a:xfrm>
            <a:off x="1970646" y="2503357"/>
            <a:ext cx="3957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Резектабельный</a:t>
            </a:r>
            <a:r>
              <a:rPr lang="ru-RU" dirty="0"/>
              <a:t> опухолевый процесс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2B22BFB-9369-4ED9-A22E-C2AB5C0E7AFF}"/>
              </a:ext>
            </a:extLst>
          </p:cNvPr>
          <p:cNvCxnSpPr>
            <a:cxnSpLocks/>
          </p:cNvCxnSpPr>
          <p:nvPr/>
        </p:nvCxnSpPr>
        <p:spPr>
          <a:xfrm>
            <a:off x="7050226" y="2248525"/>
            <a:ext cx="534797" cy="149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91CDC00-1FD5-47D3-B7CE-22A13C220DD9}"/>
              </a:ext>
            </a:extLst>
          </p:cNvPr>
          <p:cNvSpPr txBox="1"/>
          <p:nvPr/>
        </p:nvSpPr>
        <p:spPr>
          <a:xfrm>
            <a:off x="6865495" y="2503357"/>
            <a:ext cx="3822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Нерезектабельный</a:t>
            </a:r>
            <a:r>
              <a:rPr lang="ru-RU" dirty="0"/>
              <a:t> опухолевый процесс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D242132-1918-45A8-B194-5968D222ED45}"/>
              </a:ext>
            </a:extLst>
          </p:cNvPr>
          <p:cNvCxnSpPr/>
          <p:nvPr/>
        </p:nvCxnSpPr>
        <p:spPr>
          <a:xfrm flipH="1">
            <a:off x="1356049" y="2872689"/>
            <a:ext cx="907466" cy="889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01F6FD2-16D9-4344-911B-763EE401B63C}"/>
              </a:ext>
            </a:extLst>
          </p:cNvPr>
          <p:cNvSpPr txBox="1"/>
          <p:nvPr/>
        </p:nvSpPr>
        <p:spPr>
          <a:xfrm>
            <a:off x="404734" y="3822492"/>
            <a:ext cx="1678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Операбельный пациент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2327A52-A486-4F17-947E-2B0536EB6E46}"/>
              </a:ext>
            </a:extLst>
          </p:cNvPr>
          <p:cNvCxnSpPr/>
          <p:nvPr/>
        </p:nvCxnSpPr>
        <p:spPr>
          <a:xfrm>
            <a:off x="3297836" y="2872689"/>
            <a:ext cx="374754" cy="949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8F7A19E-A7C7-4E96-A433-628CB0AA8BDE}"/>
              </a:ext>
            </a:extLst>
          </p:cNvPr>
          <p:cNvSpPr txBox="1"/>
          <p:nvPr/>
        </p:nvSpPr>
        <p:spPr>
          <a:xfrm>
            <a:off x="2765124" y="3762531"/>
            <a:ext cx="1911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Неоперабельный пациент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2783F35C-6A72-4E88-B768-940908CCC5E7}"/>
              </a:ext>
            </a:extLst>
          </p:cNvPr>
          <p:cNvCxnSpPr/>
          <p:nvPr/>
        </p:nvCxnSpPr>
        <p:spPr>
          <a:xfrm flipV="1">
            <a:off x="4856813" y="2998033"/>
            <a:ext cx="2008682" cy="1094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D2C871F-64EA-4264-8409-EBEF975ACFDC}"/>
              </a:ext>
            </a:extLst>
          </p:cNvPr>
          <p:cNvCxnSpPr/>
          <p:nvPr/>
        </p:nvCxnSpPr>
        <p:spPr>
          <a:xfrm flipH="1">
            <a:off x="1034321" y="4468823"/>
            <a:ext cx="8056" cy="373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713BDE4-C7ED-47A4-B765-BF204BF02DFE}"/>
              </a:ext>
            </a:extLst>
          </p:cNvPr>
          <p:cNvSpPr txBox="1"/>
          <p:nvPr/>
        </p:nvSpPr>
        <p:spPr>
          <a:xfrm>
            <a:off x="404733" y="4841823"/>
            <a:ext cx="1678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Хирургическое лечение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CF6F1C0E-D972-443B-BE02-B69C0DE537C0}"/>
              </a:ext>
            </a:extLst>
          </p:cNvPr>
          <p:cNvCxnSpPr/>
          <p:nvPr/>
        </p:nvCxnSpPr>
        <p:spPr>
          <a:xfrm>
            <a:off x="629587" y="5488154"/>
            <a:ext cx="0" cy="492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1AE9C31-E450-4293-A8B9-D87CE34BC17D}"/>
              </a:ext>
            </a:extLst>
          </p:cNvPr>
          <p:cNvSpPr txBox="1"/>
          <p:nvPr/>
        </p:nvSpPr>
        <p:spPr>
          <a:xfrm>
            <a:off x="404733" y="5966085"/>
            <a:ext cx="156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наблюдение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1DC0D52-12C6-4F61-86BD-D18634A46138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2083632" y="5164989"/>
            <a:ext cx="681492" cy="111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F1D1EC7-AB46-41B2-9BC0-447A2D7752D5}"/>
              </a:ext>
            </a:extLst>
          </p:cNvPr>
          <p:cNvSpPr txBox="1"/>
          <p:nvPr/>
        </p:nvSpPr>
        <p:spPr>
          <a:xfrm>
            <a:off x="2083632" y="5335971"/>
            <a:ext cx="2630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Консервативная терапия</a:t>
            </a: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5845FB89-C73A-405C-BBC3-4B02E6E15BF3}"/>
              </a:ext>
            </a:extLst>
          </p:cNvPr>
          <p:cNvCxnSpPr>
            <a:cxnSpLocks/>
          </p:cNvCxnSpPr>
          <p:nvPr/>
        </p:nvCxnSpPr>
        <p:spPr>
          <a:xfrm>
            <a:off x="8229600" y="3061778"/>
            <a:ext cx="344774" cy="865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EF6AB59-9520-4119-AB77-92B8D01AF46D}"/>
              </a:ext>
            </a:extLst>
          </p:cNvPr>
          <p:cNvSpPr txBox="1"/>
          <p:nvPr/>
        </p:nvSpPr>
        <p:spPr>
          <a:xfrm>
            <a:off x="7405141" y="3927423"/>
            <a:ext cx="2657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Консервативная терапия</a:t>
            </a: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5036BC35-D504-4E3B-B599-793DA7CE55D0}"/>
              </a:ext>
            </a:extLst>
          </p:cNvPr>
          <p:cNvCxnSpPr/>
          <p:nvPr/>
        </p:nvCxnSpPr>
        <p:spPr>
          <a:xfrm flipH="1">
            <a:off x="7585023" y="4296755"/>
            <a:ext cx="269823" cy="724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9EC356D-94A5-49CC-A612-FBD2831027F4}"/>
              </a:ext>
            </a:extLst>
          </p:cNvPr>
          <p:cNvSpPr txBox="1"/>
          <p:nvPr/>
        </p:nvSpPr>
        <p:spPr>
          <a:xfrm>
            <a:off x="6865495" y="3149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8CBAC195-95CF-4717-BA92-1DD189C093DB}"/>
              </a:ext>
            </a:extLst>
          </p:cNvPr>
          <p:cNvCxnSpPr/>
          <p:nvPr/>
        </p:nvCxnSpPr>
        <p:spPr>
          <a:xfrm>
            <a:off x="9878359" y="4240940"/>
            <a:ext cx="184731" cy="724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E22A1F-520F-48A8-B2B8-9A04D5353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770" y="5026580"/>
            <a:ext cx="1615580" cy="49991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70E1AD0-9637-42D2-8DCA-AC731DFAB99C}"/>
              </a:ext>
            </a:extLst>
          </p:cNvPr>
          <p:cNvSpPr txBox="1"/>
          <p:nvPr/>
        </p:nvSpPr>
        <p:spPr>
          <a:xfrm>
            <a:off x="6685613" y="4965890"/>
            <a:ext cx="2143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Резектабельный</a:t>
            </a:r>
            <a:r>
              <a:rPr lang="ru-RU" dirty="0"/>
              <a:t> процесс</a:t>
            </a:r>
          </a:p>
        </p:txBody>
      </p: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C9F97E57-7203-4F19-B0C0-21518F0C6DF2}"/>
              </a:ext>
            </a:extLst>
          </p:cNvPr>
          <p:cNvCxnSpPr/>
          <p:nvPr/>
        </p:nvCxnSpPr>
        <p:spPr>
          <a:xfrm flipH="1" flipV="1">
            <a:off x="1970646" y="4965890"/>
            <a:ext cx="4714967" cy="55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A3144C31-87D5-40EC-AE8A-B5314C0F3CB8}"/>
              </a:ext>
            </a:extLst>
          </p:cNvPr>
          <p:cNvCxnSpPr/>
          <p:nvPr/>
        </p:nvCxnSpPr>
        <p:spPr>
          <a:xfrm>
            <a:off x="10063090" y="3061778"/>
            <a:ext cx="436959" cy="87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343E957-F61B-4193-ADA8-25BEA311D811}"/>
              </a:ext>
            </a:extLst>
          </p:cNvPr>
          <p:cNvSpPr txBox="1"/>
          <p:nvPr/>
        </p:nvSpPr>
        <p:spPr>
          <a:xfrm>
            <a:off x="9593943" y="3149688"/>
            <a:ext cx="2458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Инкурабельность</a:t>
            </a:r>
            <a:endParaRPr lang="ru-RU" dirty="0"/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ED692E-7876-4E8E-877D-97C501DC48B0}"/>
              </a:ext>
            </a:extLst>
          </p:cNvPr>
          <p:cNvSpPr txBox="1"/>
          <p:nvPr/>
        </p:nvSpPr>
        <p:spPr>
          <a:xfrm>
            <a:off x="972195" y="1017259"/>
            <a:ext cx="9500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Тактика подхода к лечению местно-распространенного рака органов головы и шеи</a:t>
            </a:r>
          </a:p>
          <a:p>
            <a:pPr algn="ctr"/>
            <a:endParaRPr lang="ru-RU" sz="2000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03B8BEA-BF54-4B8B-9205-11D40E969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5" y="1034"/>
            <a:ext cx="3017390" cy="68861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2478E2A-08B7-4265-B8F7-10BD1FF58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32695" y="-49824"/>
            <a:ext cx="633835" cy="739474"/>
          </a:xfrm>
          <a:prstGeom prst="rect">
            <a:avLst/>
          </a:prstGeom>
        </p:spPr>
      </p:pic>
      <p:pic>
        <p:nvPicPr>
          <p:cNvPr id="31" name="Picture 8">
            <a:extLst>
              <a:ext uri="{FF2B5EF4-FFF2-40B4-BE49-F238E27FC236}">
                <a16:creationId xmlns:a16="http://schemas.microsoft.com/office/drawing/2014/main" id="{B6D7832A-D0FB-4B37-A9CA-E5286BCF4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30" y="-14690"/>
            <a:ext cx="717764" cy="63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43551C92-565F-4381-9CA8-8ECA63B968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r="986" b="37694"/>
          <a:stretch/>
        </p:blipFill>
        <p:spPr bwMode="auto">
          <a:xfrm>
            <a:off x="4426059" y="16000"/>
            <a:ext cx="1624026" cy="67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5FF53B2-D3C4-45E9-AA1A-1BEFB29DD3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286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577D39-E81E-4F90-B68C-64E2033F3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0" y="1177722"/>
            <a:ext cx="2686050" cy="47910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18F799-5C51-4C06-8069-AF55BAF751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" b="32929"/>
          <a:stretch/>
        </p:blipFill>
        <p:spPr>
          <a:xfrm>
            <a:off x="4242931" y="2927918"/>
            <a:ext cx="2925893" cy="36595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757F776-1C23-4F35-8873-391F0BB676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67"/>
          <a:stretch/>
        </p:blipFill>
        <p:spPr>
          <a:xfrm>
            <a:off x="4242932" y="790287"/>
            <a:ext cx="2925893" cy="19562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46F511-2244-44DC-B5B6-81746C06E88E}"/>
              </a:ext>
            </a:extLst>
          </p:cNvPr>
          <p:cNvSpPr txBox="1"/>
          <p:nvPr/>
        </p:nvSpPr>
        <p:spPr>
          <a:xfrm>
            <a:off x="560650" y="143956"/>
            <a:ext cx="7120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Клинический пример. 5 лет после хирургического лечения </a:t>
            </a:r>
            <a:r>
              <a:rPr lang="ru-RU" dirty="0" err="1"/>
              <a:t>местнораспространенного</a:t>
            </a:r>
            <a:r>
              <a:rPr lang="ru-RU" dirty="0"/>
              <a:t> рака полости рта .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B358AF-C5D6-41AF-B40B-B9509846AE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0" t="3090" r="32653" b="8844"/>
          <a:stretch/>
        </p:blipFill>
        <p:spPr>
          <a:xfrm>
            <a:off x="8165057" y="0"/>
            <a:ext cx="3379470" cy="29279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0AA020-B94F-4870-B29C-95068D5523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1" b="37138"/>
          <a:stretch/>
        </p:blipFill>
        <p:spPr>
          <a:xfrm>
            <a:off x="8165058" y="2780522"/>
            <a:ext cx="3379470" cy="403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2612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FE7A3F7F-D569-4F2A-BD50-96015542C5E5}"/>
              </a:ext>
            </a:extLst>
          </p:cNvPr>
          <p:cNvGraphicFramePr>
            <a:graphicFrameLocks/>
          </p:cNvGraphicFramePr>
          <p:nvPr/>
        </p:nvGraphicFramePr>
        <p:xfrm>
          <a:off x="3563986" y="1429084"/>
          <a:ext cx="2425959" cy="229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C7CFB175-E84D-411D-81E7-BE7C17A93978}"/>
              </a:ext>
            </a:extLst>
          </p:cNvPr>
          <p:cNvGraphicFramePr>
            <a:graphicFrameLocks/>
          </p:cNvGraphicFramePr>
          <p:nvPr/>
        </p:nvGraphicFramePr>
        <p:xfrm>
          <a:off x="731135" y="1429084"/>
          <a:ext cx="2425959" cy="2299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11539FFA-02E6-4A4D-A89A-6ACE0D7C4319}"/>
              </a:ext>
            </a:extLst>
          </p:cNvPr>
          <p:cNvGraphicFramePr>
            <a:graphicFrameLocks/>
          </p:cNvGraphicFramePr>
          <p:nvPr/>
        </p:nvGraphicFramePr>
        <p:xfrm>
          <a:off x="6394577" y="1429083"/>
          <a:ext cx="2425959" cy="2299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7255036C-481B-4F0D-BEDD-838FC71A0502}"/>
              </a:ext>
            </a:extLst>
          </p:cNvPr>
          <p:cNvGraphicFramePr>
            <a:graphicFrameLocks/>
          </p:cNvGraphicFramePr>
          <p:nvPr/>
        </p:nvGraphicFramePr>
        <p:xfrm>
          <a:off x="9225168" y="1429083"/>
          <a:ext cx="2425959" cy="2299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FDCECC4-7941-4E83-BD0D-251921536F36}"/>
              </a:ext>
            </a:extLst>
          </p:cNvPr>
          <p:cNvSpPr txBox="1"/>
          <p:nvPr/>
        </p:nvSpPr>
        <p:spPr>
          <a:xfrm>
            <a:off x="2572187" y="817258"/>
            <a:ext cx="6835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Фактическая выживаемость</a:t>
            </a: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26948C99-9F87-4602-9E93-D0A94B20BBE1}"/>
              </a:ext>
            </a:extLst>
          </p:cNvPr>
          <p:cNvGraphicFramePr>
            <a:graphicFrameLocks/>
          </p:cNvGraphicFramePr>
          <p:nvPr/>
        </p:nvGraphicFramePr>
        <p:xfrm>
          <a:off x="3563986" y="3927423"/>
          <a:ext cx="5256550" cy="2886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4DB2300-5EFF-43A6-8F61-77445EA3C6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05" y="1034"/>
            <a:ext cx="3017390" cy="688616"/>
          </a:xfrm>
          <a:prstGeom prst="rect">
            <a:avLst/>
          </a:prstGeom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00248289-13AA-49DD-8C43-21C10CD8F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30" y="-14690"/>
            <a:ext cx="717764" cy="63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7F94EFEA-15BA-4640-AE9C-3D4387511E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r="986" b="37694"/>
          <a:stretch/>
        </p:blipFill>
        <p:spPr bwMode="auto">
          <a:xfrm>
            <a:off x="4426059" y="16000"/>
            <a:ext cx="1624026" cy="67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E19EE7-129E-462B-9093-638BECC07D1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9079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5ECD8-C8F1-4383-A78B-85158A8BA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2032000" y="228889"/>
            <a:ext cx="9232900" cy="3428711"/>
          </a:xfrm>
        </p:spPr>
        <p:txBody>
          <a:bodyPr/>
          <a:lstStyle/>
          <a:p>
            <a:r>
              <a:rPr lang="en-US" dirty="0"/>
              <a:t>Radiotherapy H&amp;N C : </a:t>
            </a:r>
            <a:br>
              <a:rPr lang="en-US" dirty="0"/>
            </a:br>
            <a:r>
              <a:rPr lang="en-US" dirty="0"/>
              <a:t>Conform, 3-4D,stereotactic</a:t>
            </a:r>
            <a:br>
              <a:rPr lang="en-US" dirty="0"/>
            </a:br>
            <a:r>
              <a:rPr lang="en-US" dirty="0"/>
              <a:t>Strong position </a:t>
            </a:r>
            <a:br>
              <a:rPr lang="en-US" dirty="0"/>
            </a:br>
            <a:r>
              <a:rPr lang="en-US" dirty="0"/>
              <a:t>I.M.F.</a:t>
            </a:r>
            <a:br>
              <a:rPr lang="en-US" dirty="0"/>
            </a:br>
            <a:r>
              <a:rPr lang="en-US" dirty="0" err="1"/>
              <a:t>Radiomodification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7287BC-07FB-408E-9243-F7DEABE66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3993575"/>
            <a:ext cx="4724400" cy="29908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289F8D-1FEF-43A7-B61F-481886E5C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700" y="4001891"/>
            <a:ext cx="4686300" cy="27813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C3D559-8D02-47BB-A0E9-36452A4B3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913" y="4001891"/>
            <a:ext cx="3498627" cy="26272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DD676B-4AF0-42D6-ADC0-01A9EB88B7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35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3" y="-4970"/>
            <a:ext cx="331295" cy="1133860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8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6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СТАТИСТИКА: рак головы и шеи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60566" y="5958797"/>
            <a:ext cx="76803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Louie, K. S.,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Mehanna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, H., &amp; 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Sasieni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, P. (2015). Trends in head and neck cancers in England from 1995 to 2011 and projections up to 2025. </a:t>
            </a:r>
            <a:r>
              <a:rPr lang="en-US" sz="1600" i="1" dirty="0">
                <a:solidFill>
                  <a:srgbClr val="043377"/>
                </a:solidFill>
                <a:latin typeface="Arial" panose="020B0604020202020204" pitchFamily="34" charset="0"/>
              </a:rPr>
              <a:t>Oral oncology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, </a:t>
            </a:r>
            <a:r>
              <a:rPr lang="en-US" sz="1600" i="1" dirty="0">
                <a:solidFill>
                  <a:srgbClr val="043377"/>
                </a:solidFill>
                <a:latin typeface="Arial" panose="020B0604020202020204" pitchFamily="34" charset="0"/>
              </a:rPr>
              <a:t>51</a:t>
            </a:r>
            <a:r>
              <a:rPr lang="en-US" sz="1600" dirty="0">
                <a:solidFill>
                  <a:srgbClr val="043377"/>
                </a:solidFill>
                <a:latin typeface="Arial" panose="020B0604020202020204" pitchFamily="34" charset="0"/>
              </a:rPr>
              <a:t>(4), 341-348. Source: cruk.org/</a:t>
            </a:r>
            <a:r>
              <a:rPr lang="en-US" sz="1600" dirty="0" err="1">
                <a:solidFill>
                  <a:srgbClr val="043377"/>
                </a:solidFill>
                <a:latin typeface="Arial" panose="020B0604020202020204" pitchFamily="34" charset="0"/>
              </a:rPr>
              <a:t>cancerstats</a:t>
            </a:r>
            <a:endParaRPr lang="en-US" sz="1600" dirty="0">
              <a:solidFill>
                <a:srgbClr val="043377"/>
              </a:solidFill>
              <a:latin typeface="Arial" panose="020B0604020202020204" pitchFamily="34" charset="0"/>
            </a:endParaRPr>
          </a:p>
          <a:p>
            <a:endParaRPr lang="en-US" sz="1600" dirty="0">
              <a:solidFill>
                <a:srgbClr val="043377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/>
        </p:nvGraphicFramePr>
        <p:xfrm>
          <a:off x="160566" y="1296753"/>
          <a:ext cx="7388316" cy="4662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rapezoid 3"/>
          <p:cNvSpPr/>
          <p:nvPr/>
        </p:nvSpPr>
        <p:spPr>
          <a:xfrm flipH="1" flipV="1">
            <a:off x="7840910" y="1128890"/>
            <a:ext cx="4351087" cy="5731317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grpSp>
        <p:nvGrpSpPr>
          <p:cNvPr id="17" name="Группа 16"/>
          <p:cNvGrpSpPr/>
          <p:nvPr/>
        </p:nvGrpSpPr>
        <p:grpSpPr>
          <a:xfrm>
            <a:off x="7521322" y="1298127"/>
            <a:ext cx="3994335" cy="4814220"/>
            <a:chOff x="6007101" y="972565"/>
            <a:chExt cx="2995751" cy="3610665"/>
          </a:xfrm>
        </p:grpSpPr>
        <p:pic>
          <p:nvPicPr>
            <p:cNvPr id="14" name="Рисунок 13" descr="Head and neck cancers incidence statistics | Cancer Research UK — Яндекс.Браузер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90" t="49211" r="13761" b="5379"/>
            <a:stretch/>
          </p:blipFill>
          <p:spPr>
            <a:xfrm>
              <a:off x="6535024" y="1474629"/>
              <a:ext cx="1971587" cy="2592636"/>
            </a:xfrm>
            <a:prstGeom prst="rect">
              <a:avLst/>
            </a:prstGeom>
            <a:effectLst>
              <a:softEdge rad="63500"/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6007101" y="972565"/>
              <a:ext cx="654266" cy="15465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12800" dirty="0">
                  <a:solidFill>
                    <a:srgbClr val="043377"/>
                  </a:solidFill>
                </a:rPr>
                <a:t>“</a:t>
              </a:r>
              <a:endParaRPr lang="ru-RU" sz="2400" dirty="0">
                <a:solidFill>
                  <a:srgbClr val="043377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8348586" y="3036653"/>
              <a:ext cx="654266" cy="15465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12800" dirty="0">
                  <a:solidFill>
                    <a:schemeClr val="bg1"/>
                  </a:solidFill>
                </a:rPr>
                <a:t>“</a:t>
              </a:r>
              <a:endParaRPr lang="ru-RU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053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89"/>
    </mc:Choice>
    <mc:Fallback xmlns="">
      <p:transition advTm="3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1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1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1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1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"/>
                                        <p:tgtEl>
                                          <p:spTgt spid="1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"/>
                                        <p:tgtEl>
                                          <p:spTgt spid="1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"/>
                                        <p:tgtEl>
                                          <p:spTgt spid="1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"/>
                                        <p:tgtEl>
                                          <p:spTgt spid="1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"/>
                                        <p:tgtEl>
                                          <p:spTgt spid="1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"/>
                                        <p:tgtEl>
                                          <p:spTgt spid="1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300"/>
                                        <p:tgtEl>
                                          <p:spTgt spid="1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"/>
                                        <p:tgtEl>
                                          <p:spTgt spid="1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300"/>
                                        <p:tgtEl>
                                          <p:spTgt spid="1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300"/>
                                        <p:tgtEl>
                                          <p:spTgt spid="1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"/>
                                        <p:tgtEl>
                                          <p:spTgt spid="1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"/>
                                        <p:tgtEl>
                                          <p:spTgt spid="1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300"/>
                                        <p:tgtEl>
                                          <p:spTgt spid="1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300"/>
                                        <p:tgtEl>
                                          <p:spTgt spid="1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300"/>
                                        <p:tgtEl>
                                          <p:spTgt spid="1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Chart bld="category" animBg="0"/>
        </p:bldSub>
      </p:bldGraphic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8D75D-C064-4E4B-BFBA-1E95AE09C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лучевой терапии рака Г и Ш.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3954A8-D0BB-4B4C-A891-BCF11601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" y="2238375"/>
            <a:ext cx="5591175" cy="41338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BA2958-6FFF-41A5-AB8E-6E221F664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7201" y="1904047"/>
            <a:ext cx="6424799" cy="49539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28B698-43BD-4FF9-9BD0-56981B3092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640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1C5A3-EE25-4938-A1EB-A82175EA4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лучевой терапии  рака </a:t>
            </a:r>
            <a:r>
              <a:rPr lang="ru-RU" dirty="0" err="1"/>
              <a:t>ГиШ</a:t>
            </a:r>
            <a:r>
              <a:rPr lang="ru-RU" dirty="0"/>
              <a:t>. при </a:t>
            </a:r>
            <a:r>
              <a:rPr lang="ru-RU" dirty="0" err="1"/>
              <a:t>радиомодификации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9A4F56-D2DB-4E10-8D28-A086ABBE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582" y="1916430"/>
            <a:ext cx="6162675" cy="5067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9AE437-0DAE-4E40-AB4F-9F06BEFE09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869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53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4133" y="2040648"/>
            <a:ext cx="8873067" cy="213378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3733" u="sng" dirty="0">
                <a:solidFill>
                  <a:srgbClr val="0433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Arial" charset="0"/>
                <a:cs typeface="Arial" charset="0"/>
              </a:rPr>
              <a:t>Комбинированное лечение рецидивного рака головы и шеи в условиях университетской клиники</a:t>
            </a:r>
            <a:endParaRPr lang="en-US" sz="3733" u="sng" dirty="0">
              <a:solidFill>
                <a:srgbClr val="0433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9848" y="4835199"/>
            <a:ext cx="8745885" cy="1849764"/>
          </a:xfrm>
        </p:spPr>
        <p:txBody>
          <a:bodyPr>
            <a:normAutofit fontScale="92500" lnSpcReduction="10000"/>
          </a:bodyPr>
          <a:lstStyle/>
          <a:p>
            <a:r>
              <a:rPr lang="ru-RU" sz="1867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Сеченовский Университет</a:t>
            </a:r>
          </a:p>
          <a:p>
            <a:r>
              <a:rPr lang="ru-RU" sz="1867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Университетская клиническая больница № 1</a:t>
            </a:r>
          </a:p>
          <a:p>
            <a:r>
              <a:rPr lang="ru-RU" sz="1867" b="1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Онкологическое хирургическое отделение комбинированных методов лечения</a:t>
            </a:r>
          </a:p>
          <a:p>
            <a:r>
              <a:rPr lang="ru-RU" sz="14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Академик РАН Решетов И.В.</a:t>
            </a:r>
          </a:p>
          <a:p>
            <a:r>
              <a:rPr lang="ru-RU" sz="14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Докладчик: Сукорцева Н.С.</a:t>
            </a:r>
          </a:p>
          <a:p>
            <a:r>
              <a:rPr lang="ru-RU" sz="14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Со-авторы: </a:t>
            </a:r>
            <a:r>
              <a:rPr lang="ru-RU" sz="1400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Агакина</a:t>
            </a:r>
            <a:r>
              <a:rPr lang="ru-RU" sz="1400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Ю.С., Шевалгин А.А., Быков И.И., Святославов Д.С., Ширяев А.А., Зубарева М.В.</a:t>
            </a:r>
          </a:p>
          <a:p>
            <a:endParaRPr lang="is-IS" sz="2133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0" y="-1"/>
            <a:ext cx="3259848" cy="6956612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6795" h="5143500">
                <a:moveTo>
                  <a:pt x="0" y="5128510"/>
                </a:moveTo>
                <a:cubicBezTo>
                  <a:pt x="3923" y="3419528"/>
                  <a:pt x="7847" y="1710547"/>
                  <a:pt x="11770" y="1565"/>
                </a:cubicBezTo>
                <a:lnTo>
                  <a:pt x="4106795" y="0"/>
                </a:lnTo>
                <a:lnTo>
                  <a:pt x="2436527" y="5143500"/>
                </a:lnTo>
                <a:lnTo>
                  <a:pt x="0" y="5128510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4" t="22886" r="18987" b="14583"/>
          <a:stretch>
            <a:fillRect/>
          </a:stretch>
        </p:blipFill>
        <p:spPr>
          <a:xfrm>
            <a:off x="1" y="112408"/>
            <a:ext cx="2853447" cy="2007315"/>
          </a:xfrm>
          <a:prstGeom prst="rect">
            <a:avLst/>
          </a:prstGeom>
        </p:spPr>
      </p:pic>
      <p:pic>
        <p:nvPicPr>
          <p:cNvPr id="9" name="Picture 11" descr="ÐÐ°ÑÑÐ¸Ð½ÐºÐ¸ Ð¿Ð¾ Ð·Ð°Ð¿ÑÐ¾ÑÑ ÑÐºÐ± 1"/>
          <p:cNvPicPr>
            <a:picLocks noChangeAspect="1" noChangeArrowheads="1"/>
          </p:cNvPicPr>
          <p:nvPr/>
        </p:nvPicPr>
        <p:blipFill>
          <a:blip r:embed="rId4"/>
          <a:srcRect l="6674" r="4179" b="13230"/>
          <a:stretch>
            <a:fillRect/>
          </a:stretch>
        </p:blipFill>
        <p:spPr bwMode="auto">
          <a:xfrm>
            <a:off x="1" y="5106847"/>
            <a:ext cx="2853447" cy="18497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49799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2" y="76733"/>
            <a:ext cx="1457925" cy="98047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295" y="1128890"/>
            <a:ext cx="11219021" cy="1987087"/>
          </a:xfrm>
        </p:spPr>
        <p:txBody>
          <a:bodyPr>
            <a:normAutofit/>
          </a:bodyPr>
          <a:lstStyle/>
          <a:p>
            <a:pPr marL="380990" indent="-380990" algn="l">
              <a:buFont typeface="Arial" panose="020B0604020202020204" pitchFamily="34" charset="0"/>
              <a:buChar char="•"/>
            </a:pPr>
            <a:endParaRPr lang="ru-RU" sz="1867" dirty="0">
              <a:solidFill>
                <a:srgbClr val="1F325E"/>
              </a:solidFill>
            </a:endParaRPr>
          </a:p>
          <a:p>
            <a:pPr algn="l"/>
            <a:endParaRPr lang="ru-RU" sz="1867" dirty="0">
              <a:solidFill>
                <a:srgbClr val="1F325E"/>
              </a:solidFill>
            </a:endParaRPr>
          </a:p>
          <a:p>
            <a:pPr marL="228594" indent="-228594" algn="l">
              <a:buFont typeface="Arial" panose="020B0604020202020204" pitchFamily="34" charset="0"/>
              <a:buChar char="•"/>
            </a:pPr>
            <a:endParaRPr lang="ru-RU" sz="1400" baseline="30000" dirty="0">
              <a:solidFill>
                <a:srgbClr val="1F325E"/>
              </a:solidFill>
            </a:endParaRPr>
          </a:p>
          <a:p>
            <a:pPr algn="l"/>
            <a:endParaRPr lang="en-US" sz="1867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5" y="167868"/>
            <a:ext cx="10088957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67" b="1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НАШ ОПЫТ ЛЕЧЕНИЯ РЕЦИДИВОВ ОГШ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4F88E14-D100-CB4A-AE4E-A2DB4FE27468}"/>
              </a:ext>
            </a:extLst>
          </p:cNvPr>
          <p:cNvSpPr/>
          <p:nvPr/>
        </p:nvSpPr>
        <p:spPr>
          <a:xfrm>
            <a:off x="1072896" y="1368135"/>
            <a:ext cx="5449824" cy="2134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Хирургическое лечение</a:t>
            </a:r>
            <a:r>
              <a:rPr lang="en-US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6</a:t>
            </a:r>
            <a:r>
              <a:rPr lang="en-US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%</a:t>
            </a:r>
            <a:endParaRPr lang="en-US" sz="1867" dirty="0">
              <a:solidFill>
                <a:srgbClr val="0433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1467" i="1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Резекция основания черепа                                         </a:t>
            </a:r>
            <a:r>
              <a:rPr lang="en-US" sz="1467" i="1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14%</a:t>
            </a:r>
            <a:r>
              <a:rPr lang="ru-RU" sz="1467" i="1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defRPr/>
            </a:pPr>
            <a:endParaRPr lang="ru-RU" sz="1400" dirty="0">
              <a:solidFill>
                <a:srgbClr val="0433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2400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Комбинированное лечение</a:t>
            </a:r>
            <a:r>
              <a:rPr lang="en-US" sz="2400" dirty="0">
                <a:solidFill>
                  <a:srgbClr val="043377"/>
                </a:solidFill>
              </a:rPr>
              <a:t> 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</a:t>
            </a:r>
            <a:r>
              <a:rPr lang="en-US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en-US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%</a:t>
            </a:r>
            <a:endParaRPr lang="en-US" sz="1867" dirty="0">
              <a:solidFill>
                <a:srgbClr val="0433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sz="1867" dirty="0">
              <a:solidFill>
                <a:srgbClr val="0433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2400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Комплексное лечение</a:t>
            </a:r>
            <a:r>
              <a:rPr lang="ru-RU" sz="2400" dirty="0">
                <a:solidFill>
                  <a:srgbClr val="043377"/>
                </a:solidFill>
              </a:rPr>
              <a:t> 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	3 %  </a:t>
            </a:r>
            <a:r>
              <a:rPr lang="ru-RU" sz="1867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453DCEE-A35A-6F4B-8AD9-BB25FD350720}"/>
              </a:ext>
            </a:extLst>
          </p:cNvPr>
          <p:cNvSpPr/>
          <p:nvPr/>
        </p:nvSpPr>
        <p:spPr>
          <a:xfrm>
            <a:off x="6187728" y="4853793"/>
            <a:ext cx="5618480" cy="1241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67" dirty="0" err="1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Интраоперационная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ЛТ</a:t>
            </a:r>
            <a:r>
              <a:rPr lang="en-US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(IORT)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14,3 %  </a:t>
            </a:r>
          </a:p>
          <a:p>
            <a:pPr>
              <a:defRPr/>
            </a:pPr>
            <a:endParaRPr lang="ru-RU" sz="1867" dirty="0">
              <a:solidFill>
                <a:srgbClr val="0433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1867" dirty="0" err="1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Интраоперационнная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ФДТ </a:t>
            </a:r>
            <a:r>
              <a:rPr lang="en-US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(PDT)       </a:t>
            </a:r>
            <a:r>
              <a:rPr lang="ru-RU" sz="1867" dirty="0">
                <a:solidFill>
                  <a:srgbClr val="0433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12    %</a:t>
            </a:r>
            <a:endParaRPr lang="en-US" sz="1867" dirty="0">
              <a:solidFill>
                <a:srgbClr val="0433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1867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1" name="Picture 2051">
            <a:extLst>
              <a:ext uri="{FF2B5EF4-FFF2-40B4-BE49-F238E27FC236}">
                <a16:creationId xmlns:a16="http://schemas.microsoft.com/office/drawing/2014/main" id="{FB8F5A6C-F76D-3340-BF74-0B0E697381D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071104" y="1368135"/>
            <a:ext cx="3735104" cy="3005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094EB897-41D3-574F-AFC1-FAEE046C34B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11585" r="15183" b="13985"/>
          <a:stretch>
            <a:fillRect/>
          </a:stretch>
        </p:blipFill>
        <p:spPr>
          <a:xfrm>
            <a:off x="472704" y="3187658"/>
            <a:ext cx="2453376" cy="216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979F50DF-A35C-8046-9E8C-9CEC79570D45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061381" y="4268770"/>
            <a:ext cx="2959008" cy="2388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5221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2" y="76733"/>
            <a:ext cx="1457925" cy="98047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295" y="1128890"/>
            <a:ext cx="11219021" cy="1987087"/>
          </a:xfrm>
        </p:spPr>
        <p:txBody>
          <a:bodyPr>
            <a:normAutofit/>
          </a:bodyPr>
          <a:lstStyle/>
          <a:p>
            <a:pPr marL="380990" indent="-380990" algn="l">
              <a:buFont typeface="Arial" panose="020B0604020202020204" pitchFamily="34" charset="0"/>
              <a:buChar char="•"/>
            </a:pPr>
            <a:endParaRPr lang="ru-RU" sz="1867" dirty="0">
              <a:solidFill>
                <a:srgbClr val="1F325E"/>
              </a:solidFill>
            </a:endParaRPr>
          </a:p>
          <a:p>
            <a:pPr algn="l"/>
            <a:endParaRPr lang="ru-RU" sz="1867" dirty="0">
              <a:solidFill>
                <a:srgbClr val="1F325E"/>
              </a:solidFill>
            </a:endParaRPr>
          </a:p>
          <a:p>
            <a:pPr marL="228594" indent="-228594" algn="l">
              <a:buFont typeface="Arial" panose="020B0604020202020204" pitchFamily="34" charset="0"/>
              <a:buChar char="•"/>
            </a:pPr>
            <a:endParaRPr lang="ru-RU" sz="1400" baseline="30000" dirty="0">
              <a:solidFill>
                <a:srgbClr val="1F325E"/>
              </a:solidFill>
            </a:endParaRPr>
          </a:p>
          <a:p>
            <a:pPr algn="l"/>
            <a:endParaRPr lang="en-US" sz="1867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5" y="167868"/>
            <a:ext cx="10088957" cy="88387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67" b="1" u="sng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Интраоперационная</a:t>
            </a:r>
            <a:r>
              <a:rPr lang="ru-RU" sz="1867" b="1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лучевая терапия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467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Рецидив ДРЩЖ после нерадикального хирургического лечения со смещением органов шеи, дисфагия, стеноз гортани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870E52-6B5F-9243-823A-7FD035138C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1648" y="1715215"/>
            <a:ext cx="4073437" cy="30550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34F77E-646E-9945-B0FB-698C0F6EBB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6709" y="1718668"/>
            <a:ext cx="4005407" cy="3055077"/>
          </a:xfrm>
          <a:prstGeom prst="rect">
            <a:avLst/>
          </a:prstGeom>
        </p:spPr>
      </p:pic>
      <p:pic>
        <p:nvPicPr>
          <p:cNvPr id="11" name="Picture 4" descr="8">
            <a:extLst>
              <a:ext uri="{FF2B5EF4-FFF2-40B4-BE49-F238E27FC236}">
                <a16:creationId xmlns:a16="http://schemas.microsoft.com/office/drawing/2014/main" id="{8461E39C-F311-AB49-AF11-7A1F0DB51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817" y="1274064"/>
            <a:ext cx="5736652" cy="4005409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62409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67" dirty="0">
                <a:solidFill>
                  <a:srgbClr val="1F325E"/>
                </a:solidFill>
                <a:latin typeface="+mj-lt"/>
              </a:rPr>
              <a:t>       Выполнена расширенная </a:t>
            </a:r>
            <a:r>
              <a:rPr lang="ru-RU" sz="1467" dirty="0" err="1">
                <a:solidFill>
                  <a:srgbClr val="1F325E"/>
                </a:solidFill>
                <a:latin typeface="+mj-lt"/>
              </a:rPr>
              <a:t>тиреоидэктомия</a:t>
            </a:r>
            <a:r>
              <a:rPr lang="ru-RU" sz="1467" dirty="0">
                <a:solidFill>
                  <a:srgbClr val="1F325E"/>
                </a:solidFill>
                <a:latin typeface="+mj-lt"/>
              </a:rPr>
              <a:t> с </a:t>
            </a:r>
            <a:r>
              <a:rPr lang="ru-RU" sz="1467" dirty="0" err="1">
                <a:solidFill>
                  <a:srgbClr val="1F325E"/>
                </a:solidFill>
                <a:latin typeface="+mj-lt"/>
              </a:rPr>
              <a:t>лимфодиссекцией</a:t>
            </a:r>
            <a:r>
              <a:rPr lang="ru-RU" sz="1467" dirty="0">
                <a:solidFill>
                  <a:srgbClr val="1F325E"/>
                </a:solidFill>
                <a:latin typeface="+mj-lt"/>
              </a:rPr>
              <a:t> и </a:t>
            </a:r>
            <a:r>
              <a:rPr lang="ru-RU" sz="1467" dirty="0" err="1">
                <a:solidFill>
                  <a:srgbClr val="1F325E"/>
                </a:solidFill>
                <a:latin typeface="+mj-lt"/>
              </a:rPr>
              <a:t>интраоперационной</a:t>
            </a:r>
            <a:r>
              <a:rPr lang="ru-RU" sz="1467" dirty="0">
                <a:solidFill>
                  <a:srgbClr val="1F325E"/>
                </a:solidFill>
                <a:latin typeface="+mj-lt"/>
              </a:rPr>
              <a:t> лучевой терапией</a:t>
            </a:r>
            <a:endParaRPr lang="en-US" sz="1467" dirty="0">
              <a:solidFill>
                <a:srgbClr val="1F325E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568428" y="-45415"/>
            <a:ext cx="1457925" cy="98047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1295" y="1128890"/>
            <a:ext cx="11219021" cy="1987087"/>
          </a:xfrm>
        </p:spPr>
        <p:txBody>
          <a:bodyPr>
            <a:normAutofit/>
          </a:bodyPr>
          <a:lstStyle/>
          <a:p>
            <a:pPr marL="380990" indent="-380990" algn="l">
              <a:buFont typeface="Arial" panose="020B0604020202020204" pitchFamily="34" charset="0"/>
              <a:buChar char="•"/>
            </a:pPr>
            <a:endParaRPr lang="ru-RU" sz="1867" dirty="0">
              <a:solidFill>
                <a:srgbClr val="1F325E"/>
              </a:solidFill>
            </a:endParaRPr>
          </a:p>
          <a:p>
            <a:pPr algn="l"/>
            <a:endParaRPr lang="ru-RU" sz="1867" dirty="0">
              <a:solidFill>
                <a:srgbClr val="1F325E"/>
              </a:solidFill>
            </a:endParaRPr>
          </a:p>
          <a:p>
            <a:pPr marL="228594" indent="-228594" algn="l">
              <a:buFont typeface="Arial" panose="020B0604020202020204" pitchFamily="34" charset="0"/>
              <a:buChar char="•"/>
            </a:pPr>
            <a:endParaRPr lang="ru-RU" sz="1400" baseline="30000" dirty="0">
              <a:solidFill>
                <a:srgbClr val="1F325E"/>
              </a:solidFill>
            </a:endParaRPr>
          </a:p>
          <a:p>
            <a:pPr algn="l"/>
            <a:endParaRPr lang="en-US" sz="1867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6" y="167868"/>
            <a:ext cx="7227745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sz="1867" dirty="0">
              <a:solidFill>
                <a:srgbClr val="04337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455C2A-B808-504F-8895-C44058A0CC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07" t="5219" r="8026" b="22854"/>
          <a:stretch/>
        </p:blipFill>
        <p:spPr>
          <a:xfrm>
            <a:off x="3631449" y="3942412"/>
            <a:ext cx="4541241" cy="28201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6830B4-9D48-6E4A-A8BE-DCC7224C1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47" y="889644"/>
            <a:ext cx="2256736" cy="30089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6C5CAC-191F-C245-A89D-867AB0CDCA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002" y="917539"/>
            <a:ext cx="2214893" cy="29810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F83B360-5382-EC40-B727-98E97561AD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046" y="889645"/>
            <a:ext cx="2214893" cy="298108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54357A2-8896-FF49-B5B2-8E5CA15C24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5"/>
          <a:stretch/>
        </p:blipFill>
        <p:spPr>
          <a:xfrm>
            <a:off x="7287490" y="889645"/>
            <a:ext cx="4364445" cy="297124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A784528-0B0C-3B46-8F65-CA96AAFCA48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564" t="4780" b="7580"/>
          <a:stretch/>
        </p:blipFill>
        <p:spPr>
          <a:xfrm>
            <a:off x="165647" y="4006667"/>
            <a:ext cx="3309691" cy="2683467"/>
          </a:xfrm>
          <a:prstGeom prst="rect">
            <a:avLst/>
          </a:prstGeom>
        </p:spPr>
      </p:pic>
      <p:pic>
        <p:nvPicPr>
          <p:cNvPr id="20" name="Picture 5" descr="IMG_1378">
            <a:extLst>
              <a:ext uri="{FF2B5EF4-FFF2-40B4-BE49-F238E27FC236}">
                <a16:creationId xmlns:a16="http://schemas.microsoft.com/office/drawing/2014/main" id="{31DCE491-B5DE-E847-B1C0-8B8F81B67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t="26720" r="13977" b="3998"/>
          <a:stretch>
            <a:fillRect/>
          </a:stretch>
        </p:blipFill>
        <p:spPr bwMode="auto">
          <a:xfrm rot="10800000">
            <a:off x="8245129" y="3956368"/>
            <a:ext cx="3890779" cy="280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35163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B8330-AB8F-43EB-B3A4-D78B1BE48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5480" y="-107315"/>
            <a:ext cx="10515600" cy="1325563"/>
          </a:xfrm>
        </p:spPr>
        <p:txBody>
          <a:bodyPr/>
          <a:lstStyle/>
          <a:p>
            <a:r>
              <a:rPr lang="ru-RU" dirty="0" err="1"/>
              <a:t>Радиоиммунотерапия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A476A6-C543-4E87-9111-9B89DA9E6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820" y="1027906"/>
            <a:ext cx="8305800" cy="5772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34AA37-A0E1-4FDA-A0DF-A723F80E16F9}"/>
              </a:ext>
            </a:extLst>
          </p:cNvPr>
          <p:cNvSpPr txBox="1"/>
          <p:nvPr/>
        </p:nvSpPr>
        <p:spPr>
          <a:xfrm>
            <a:off x="7471410" y="6269474"/>
            <a:ext cx="6225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https://doi.org/10.3389/fonc.2020.608772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F5097A-5554-41DE-9314-8BFEE1F9E1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5224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2B44A3-C50F-41AE-83E1-75C02DD17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Индукционная химиотерапия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145D21-D0C0-46C1-825F-2493C8A7F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" y="2089430"/>
            <a:ext cx="9669518" cy="35646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B59A67-9645-452E-AAC9-F4AB9CB602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116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B10AA-AFAE-43A7-9EE8-580168CED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Индукционная химиотерапия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7ADDB0-FDD5-4589-8AA7-791095246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417" y="1903095"/>
            <a:ext cx="7876223" cy="4057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9C4AFA-9ABE-4E8A-ADDC-97CD4B32F444}"/>
              </a:ext>
            </a:extLst>
          </p:cNvPr>
          <p:cNvSpPr txBox="1"/>
          <p:nvPr/>
        </p:nvSpPr>
        <p:spPr>
          <a:xfrm>
            <a:off x="6522720" y="6173152"/>
            <a:ext cx="4059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https://doi.org/10.1093/annonc/mdy102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265465-844C-47A4-AE8A-45C0DBFE5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4" y="76735"/>
            <a:ext cx="1457925" cy="98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0081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"/>
            <a:ext cx="12192000" cy="1128889"/>
          </a:xfrm>
          <a:prstGeom prst="rect">
            <a:avLst/>
          </a:prstGeom>
          <a:solidFill>
            <a:srgbClr val="D9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9" t="18002" r="16134" b="17294"/>
          <a:stretch/>
        </p:blipFill>
        <p:spPr>
          <a:xfrm>
            <a:off x="10410092" y="76733"/>
            <a:ext cx="1457925" cy="980475"/>
          </a:xfrm>
          <a:prstGeom prst="rect">
            <a:avLst/>
          </a:prstGeom>
        </p:spPr>
      </p:pic>
      <p:sp>
        <p:nvSpPr>
          <p:cNvPr id="4" name="Trapezoid 3"/>
          <p:cNvSpPr/>
          <p:nvPr/>
        </p:nvSpPr>
        <p:spPr>
          <a:xfrm>
            <a:off x="1" y="-4970"/>
            <a:ext cx="331295" cy="1133859"/>
          </a:xfrm>
          <a:custGeom>
            <a:avLst/>
            <a:gdLst>
              <a:gd name="connsiteX0" fmla="*/ 0 w 6524427"/>
              <a:gd name="connsiteY0" fmla="*/ 5143500 h 5143500"/>
              <a:gd name="connsiteX1" fmla="*/ 1285875 w 6524427"/>
              <a:gd name="connsiteY1" fmla="*/ 0 h 5143500"/>
              <a:gd name="connsiteX2" fmla="*/ 5238552 w 6524427"/>
              <a:gd name="connsiteY2" fmla="*/ 0 h 5143500"/>
              <a:gd name="connsiteX3" fmla="*/ 6524427 w 6524427"/>
              <a:gd name="connsiteY3" fmla="*/ 5143500 h 5143500"/>
              <a:gd name="connsiteX4" fmla="*/ 0 w 6524427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330290 w 5238552"/>
              <a:gd name="connsiteY3" fmla="*/ 5130974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285875 w 5238552"/>
              <a:gd name="connsiteY1" fmla="*/ 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38429 w 5276981"/>
              <a:gd name="connsiteY0" fmla="*/ 5159266 h 5159266"/>
              <a:gd name="connsiteX1" fmla="*/ 0 w 5276981"/>
              <a:gd name="connsiteY1" fmla="*/ 0 h 5159266"/>
              <a:gd name="connsiteX2" fmla="*/ 5276981 w 5276981"/>
              <a:gd name="connsiteY2" fmla="*/ 15766 h 5159266"/>
              <a:gd name="connsiteX3" fmla="*/ 3606713 w 5276981"/>
              <a:gd name="connsiteY3" fmla="*/ 5159266 h 5159266"/>
              <a:gd name="connsiteX4" fmla="*/ 38429 w 5276981"/>
              <a:gd name="connsiteY4" fmla="*/ 5159266 h 5159266"/>
              <a:gd name="connsiteX0" fmla="*/ 23914 w 5262466"/>
              <a:gd name="connsiteY0" fmla="*/ 5159266 h 5159266"/>
              <a:gd name="connsiteX1" fmla="*/ 0 w 5262466"/>
              <a:gd name="connsiteY1" fmla="*/ 0 h 5159266"/>
              <a:gd name="connsiteX2" fmla="*/ 5262466 w 5262466"/>
              <a:gd name="connsiteY2" fmla="*/ 15766 h 5159266"/>
              <a:gd name="connsiteX3" fmla="*/ 3592198 w 5262466"/>
              <a:gd name="connsiteY3" fmla="*/ 5159266 h 5159266"/>
              <a:gd name="connsiteX4" fmla="*/ 23914 w 5262466"/>
              <a:gd name="connsiteY4" fmla="*/ 5159266 h 5159266"/>
              <a:gd name="connsiteX0" fmla="*/ 9399 w 5247951"/>
              <a:gd name="connsiteY0" fmla="*/ 5166524 h 5166524"/>
              <a:gd name="connsiteX1" fmla="*/ 0 w 5247951"/>
              <a:gd name="connsiteY1" fmla="*/ 0 h 5166524"/>
              <a:gd name="connsiteX2" fmla="*/ 5247951 w 5247951"/>
              <a:gd name="connsiteY2" fmla="*/ 23024 h 5166524"/>
              <a:gd name="connsiteX3" fmla="*/ 3577683 w 5247951"/>
              <a:gd name="connsiteY3" fmla="*/ 5166524 h 5166524"/>
              <a:gd name="connsiteX4" fmla="*/ 9399 w 5247951"/>
              <a:gd name="connsiteY4" fmla="*/ 5166524 h 5166524"/>
              <a:gd name="connsiteX0" fmla="*/ 0 w 5238552"/>
              <a:gd name="connsiteY0" fmla="*/ 5143500 h 5143500"/>
              <a:gd name="connsiteX1" fmla="*/ 1642937 w 5238552"/>
              <a:gd name="connsiteY1" fmla="*/ 3138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13547 w 5238552"/>
              <a:gd name="connsiteY1" fmla="*/ 9060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465816 w 5238552"/>
              <a:gd name="connsiteY1" fmla="*/ 211427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0 w 5238552"/>
              <a:gd name="connsiteY0" fmla="*/ 5143500 h 5143500"/>
              <a:gd name="connsiteX1" fmla="*/ 1143527 w 5238552"/>
              <a:gd name="connsiteY1" fmla="*/ 1565 h 5143500"/>
              <a:gd name="connsiteX2" fmla="*/ 5238552 w 5238552"/>
              <a:gd name="connsiteY2" fmla="*/ 0 h 5143500"/>
              <a:gd name="connsiteX3" fmla="*/ 3568284 w 5238552"/>
              <a:gd name="connsiteY3" fmla="*/ 5143500 h 5143500"/>
              <a:gd name="connsiteX4" fmla="*/ 0 w 5238552"/>
              <a:gd name="connsiteY4" fmla="*/ 5143500 h 5143500"/>
              <a:gd name="connsiteX0" fmla="*/ 715253 w 4095025"/>
              <a:gd name="connsiteY0" fmla="*/ 5038569 h 5143500"/>
              <a:gd name="connsiteX1" fmla="*/ 0 w 4095025"/>
              <a:gd name="connsiteY1" fmla="*/ 1565 h 5143500"/>
              <a:gd name="connsiteX2" fmla="*/ 4095025 w 4095025"/>
              <a:gd name="connsiteY2" fmla="*/ 0 h 5143500"/>
              <a:gd name="connsiteX3" fmla="*/ 2424757 w 4095025"/>
              <a:gd name="connsiteY3" fmla="*/ 5143500 h 5143500"/>
              <a:gd name="connsiteX4" fmla="*/ 715253 w 4095025"/>
              <a:gd name="connsiteY4" fmla="*/ 5038569 h 5143500"/>
              <a:gd name="connsiteX0" fmla="*/ 0 w 4106795"/>
              <a:gd name="connsiteY0" fmla="*/ 5128510 h 5143500"/>
              <a:gd name="connsiteX1" fmla="*/ 11770 w 4106795"/>
              <a:gd name="connsiteY1" fmla="*/ 1565 h 5143500"/>
              <a:gd name="connsiteX2" fmla="*/ 4106795 w 4106795"/>
              <a:gd name="connsiteY2" fmla="*/ 0 h 5143500"/>
              <a:gd name="connsiteX3" fmla="*/ 2436527 w 4106795"/>
              <a:gd name="connsiteY3" fmla="*/ 5143500 h 5143500"/>
              <a:gd name="connsiteX4" fmla="*/ 0 w 4106795"/>
              <a:gd name="connsiteY4" fmla="*/ 5128510 h 514350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28006 w 4106795"/>
              <a:gd name="connsiteY3" fmla="*/ 829917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50491 w 4106795"/>
              <a:gd name="connsiteY3" fmla="*/ 807431 h 5128510"/>
              <a:gd name="connsiteX4" fmla="*/ 0 w 4106795"/>
              <a:gd name="connsiteY4" fmla="*/ 5128510 h 5128510"/>
              <a:gd name="connsiteX0" fmla="*/ 0 w 4106795"/>
              <a:gd name="connsiteY0" fmla="*/ 5128510 h 5128510"/>
              <a:gd name="connsiteX1" fmla="*/ 11770 w 4106795"/>
              <a:gd name="connsiteY1" fmla="*/ 1565 h 5128510"/>
              <a:gd name="connsiteX2" fmla="*/ 4106795 w 4106795"/>
              <a:gd name="connsiteY2" fmla="*/ 0 h 5128510"/>
              <a:gd name="connsiteX3" fmla="*/ 3860016 w 4106795"/>
              <a:gd name="connsiteY3" fmla="*/ 794731 h 5128510"/>
              <a:gd name="connsiteX4" fmla="*/ 0 w 4106795"/>
              <a:gd name="connsiteY4" fmla="*/ 5128510 h 5128510"/>
              <a:gd name="connsiteX0" fmla="*/ 2121836 w 4095031"/>
              <a:gd name="connsiteY0" fmla="*/ 1352377 h 1352377"/>
              <a:gd name="connsiteX1" fmla="*/ 6 w 4095031"/>
              <a:gd name="connsiteY1" fmla="*/ 1565 h 1352377"/>
              <a:gd name="connsiteX2" fmla="*/ 4095031 w 4095031"/>
              <a:gd name="connsiteY2" fmla="*/ 0 h 1352377"/>
              <a:gd name="connsiteX3" fmla="*/ 3848252 w 4095031"/>
              <a:gd name="connsiteY3" fmla="*/ 794731 h 1352377"/>
              <a:gd name="connsiteX4" fmla="*/ 2121836 w 4095031"/>
              <a:gd name="connsiteY4" fmla="*/ 1352377 h 1352377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121836 w 4095031"/>
              <a:gd name="connsiteY0" fmla="*/ 1352377 h 1406568"/>
              <a:gd name="connsiteX1" fmla="*/ 6 w 4095031"/>
              <a:gd name="connsiteY1" fmla="*/ 1565 h 1406568"/>
              <a:gd name="connsiteX2" fmla="*/ 4095031 w 4095031"/>
              <a:gd name="connsiteY2" fmla="*/ 0 h 1406568"/>
              <a:gd name="connsiteX3" fmla="*/ 3848252 w 4095031"/>
              <a:gd name="connsiteY3" fmla="*/ 794731 h 1406568"/>
              <a:gd name="connsiteX4" fmla="*/ 2121836 w 4095031"/>
              <a:gd name="connsiteY4" fmla="*/ 1352377 h 1406568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2054102 w 4095031"/>
              <a:gd name="connsiteY0" fmla="*/ 1724910 h 1736687"/>
              <a:gd name="connsiteX1" fmla="*/ 6 w 4095031"/>
              <a:gd name="connsiteY1" fmla="*/ 1565 h 1736687"/>
              <a:gd name="connsiteX2" fmla="*/ 4095031 w 4095031"/>
              <a:gd name="connsiteY2" fmla="*/ 0 h 1736687"/>
              <a:gd name="connsiteX3" fmla="*/ 3848252 w 4095031"/>
              <a:gd name="connsiteY3" fmla="*/ 794731 h 1736687"/>
              <a:gd name="connsiteX4" fmla="*/ 2054102 w 4095031"/>
              <a:gd name="connsiteY4" fmla="*/ 1724910 h 1736687"/>
              <a:gd name="connsiteX0" fmla="*/ 2054102 w 4095031"/>
              <a:gd name="connsiteY0" fmla="*/ 1724910 h 1735913"/>
              <a:gd name="connsiteX1" fmla="*/ 6 w 4095031"/>
              <a:gd name="connsiteY1" fmla="*/ 1565 h 1735913"/>
              <a:gd name="connsiteX2" fmla="*/ 4095031 w 4095031"/>
              <a:gd name="connsiteY2" fmla="*/ 0 h 1735913"/>
              <a:gd name="connsiteX3" fmla="*/ 3848252 w 4095031"/>
              <a:gd name="connsiteY3" fmla="*/ 794731 h 1735913"/>
              <a:gd name="connsiteX4" fmla="*/ 2054102 w 4095031"/>
              <a:gd name="connsiteY4" fmla="*/ 1724910 h 1735913"/>
              <a:gd name="connsiteX0" fmla="*/ 3848638 w 4095417"/>
              <a:gd name="connsiteY0" fmla="*/ 794731 h 794731"/>
              <a:gd name="connsiteX1" fmla="*/ 392 w 4095417"/>
              <a:gd name="connsiteY1" fmla="*/ 1565 h 794731"/>
              <a:gd name="connsiteX2" fmla="*/ 4095417 w 4095417"/>
              <a:gd name="connsiteY2" fmla="*/ 0 h 794731"/>
              <a:gd name="connsiteX3" fmla="*/ 3848638 w 4095417"/>
              <a:gd name="connsiteY3" fmla="*/ 794731 h 794731"/>
              <a:gd name="connsiteX0" fmla="*/ 537134 w 783913"/>
              <a:gd name="connsiteY0" fmla="*/ 794731 h 794731"/>
              <a:gd name="connsiteX1" fmla="*/ 41688 w 783913"/>
              <a:gd name="connsiteY1" fmla="*/ 69298 h 794731"/>
              <a:gd name="connsiteX2" fmla="*/ 783913 w 783913"/>
              <a:gd name="connsiteY2" fmla="*/ 0 h 794731"/>
              <a:gd name="connsiteX3" fmla="*/ 537134 w 783913"/>
              <a:gd name="connsiteY3" fmla="*/ 794731 h 794731"/>
              <a:gd name="connsiteX0" fmla="*/ 311860 w 558639"/>
              <a:gd name="connsiteY0" fmla="*/ 801633 h 801633"/>
              <a:gd name="connsiteX1" fmla="*/ 314889 w 558639"/>
              <a:gd name="connsiteY1" fmla="*/ 0 h 801633"/>
              <a:gd name="connsiteX2" fmla="*/ 558639 w 558639"/>
              <a:gd name="connsiteY2" fmla="*/ 6902 h 801633"/>
              <a:gd name="connsiteX3" fmla="*/ 311860 w 558639"/>
              <a:gd name="connsiteY3" fmla="*/ 801633 h 801633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4731 h 794731"/>
              <a:gd name="connsiteX1" fmla="*/ 312577 w 559502"/>
              <a:gd name="connsiteY1" fmla="*/ 5798 h 794731"/>
              <a:gd name="connsiteX2" fmla="*/ 559502 w 559502"/>
              <a:gd name="connsiteY2" fmla="*/ 0 h 794731"/>
              <a:gd name="connsiteX3" fmla="*/ 312723 w 559502"/>
              <a:gd name="connsiteY3" fmla="*/ 794731 h 794731"/>
              <a:gd name="connsiteX0" fmla="*/ 312723 w 559502"/>
              <a:gd name="connsiteY0" fmla="*/ 798458 h 798458"/>
              <a:gd name="connsiteX1" fmla="*/ 312577 w 559502"/>
              <a:gd name="connsiteY1" fmla="*/ 0 h 798458"/>
              <a:gd name="connsiteX2" fmla="*/ 559502 w 559502"/>
              <a:gd name="connsiteY2" fmla="*/ 3727 h 798458"/>
              <a:gd name="connsiteX3" fmla="*/ 312723 w 559502"/>
              <a:gd name="connsiteY3" fmla="*/ 798458 h 798458"/>
              <a:gd name="connsiteX0" fmla="*/ 302637 w 549416"/>
              <a:gd name="connsiteY0" fmla="*/ 798458 h 798458"/>
              <a:gd name="connsiteX1" fmla="*/ 302491 w 549416"/>
              <a:gd name="connsiteY1" fmla="*/ 0 h 798458"/>
              <a:gd name="connsiteX2" fmla="*/ 549416 w 549416"/>
              <a:gd name="connsiteY2" fmla="*/ 3727 h 798458"/>
              <a:gd name="connsiteX3" fmla="*/ 302637 w 549416"/>
              <a:gd name="connsiteY3" fmla="*/ 798458 h 798458"/>
              <a:gd name="connsiteX0" fmla="*/ 146 w 246925"/>
              <a:gd name="connsiteY0" fmla="*/ 798458 h 798547"/>
              <a:gd name="connsiteX1" fmla="*/ 0 w 246925"/>
              <a:gd name="connsiteY1" fmla="*/ 0 h 798547"/>
              <a:gd name="connsiteX2" fmla="*/ 246925 w 246925"/>
              <a:gd name="connsiteY2" fmla="*/ 3727 h 798547"/>
              <a:gd name="connsiteX3" fmla="*/ 146 w 246925"/>
              <a:gd name="connsiteY3" fmla="*/ 798458 h 798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925" h="798547">
                <a:moveTo>
                  <a:pt x="146" y="798458"/>
                </a:moveTo>
                <a:cubicBezTo>
                  <a:pt x="267" y="808244"/>
                  <a:pt x="3320" y="11805"/>
                  <a:pt x="0" y="0"/>
                </a:cubicBezTo>
                <a:lnTo>
                  <a:pt x="246925" y="3727"/>
                </a:lnTo>
                <a:lnTo>
                  <a:pt x="146" y="798458"/>
                </a:lnTo>
                <a:close/>
              </a:path>
            </a:pathLst>
          </a:custGeom>
          <a:solidFill>
            <a:srgbClr val="043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1135" y="167868"/>
            <a:ext cx="9979987" cy="7217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67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2-центровое </a:t>
            </a:r>
            <a:r>
              <a:rPr lang="ru-RU" sz="1867" u="sng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рандомизированное</a:t>
            </a:r>
            <a:r>
              <a:rPr lang="ru-RU" sz="1867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открытое клиническое исследование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67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(УКБ 1 </a:t>
            </a:r>
            <a:r>
              <a:rPr lang="ru-RU" sz="1867" u="sng" dirty="0" err="1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Сеченовский</a:t>
            </a:r>
            <a:r>
              <a:rPr lang="ru-RU" sz="1867" u="sng" dirty="0">
                <a:solidFill>
                  <a:srgbClr val="043377"/>
                </a:solidFill>
                <a:latin typeface="Arial" charset="0"/>
                <a:ea typeface="Arial" charset="0"/>
                <a:cs typeface="Arial" charset="0"/>
              </a:rPr>
              <a:t> университет, МГОБ 62 г. Красногорск)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5674F9DE-45AA-9A40-AB4E-C56FD804FA72}"/>
              </a:ext>
            </a:extLst>
          </p:cNvPr>
          <p:cNvGraphicFramePr/>
          <p:nvPr/>
        </p:nvGraphicFramePr>
        <p:xfrm>
          <a:off x="440266" y="719666"/>
          <a:ext cx="11255023" cy="5861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466664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2.4|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3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5711</Words>
  <Application>Microsoft Office PowerPoint</Application>
  <PresentationFormat>Широкоэкранный</PresentationFormat>
  <Paragraphs>942</Paragraphs>
  <Slides>126</Slides>
  <Notes>44</Notes>
  <HiddenSlides>0</HiddenSlides>
  <MMClips>4</MMClips>
  <ScaleCrop>false</ScaleCrop>
  <HeadingPairs>
    <vt:vector size="8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126</vt:i4>
      </vt:variant>
    </vt:vector>
  </HeadingPairs>
  <TitlesOfParts>
    <vt:vector size="142" baseType="lpstr">
      <vt:lpstr>Arial</vt:lpstr>
      <vt:lpstr>Arial Narrow</vt:lpstr>
      <vt:lpstr>Bookman Old Style</vt:lpstr>
      <vt:lpstr>Calibri</vt:lpstr>
      <vt:lpstr>Calibri Light</vt:lpstr>
      <vt:lpstr>Courier New</vt:lpstr>
      <vt:lpstr>Georgia</vt:lpstr>
      <vt:lpstr>Helvetica</vt:lpstr>
      <vt:lpstr>HelveticaNeueCyr</vt:lpstr>
      <vt:lpstr>Segoe UI</vt:lpstr>
      <vt:lpstr>Times New Roman</vt:lpstr>
      <vt:lpstr>Wingdings</vt:lpstr>
      <vt:lpstr>Wingdings 2</vt:lpstr>
      <vt:lpstr>Системный шрифт, обычный</vt:lpstr>
      <vt:lpstr>Тема Office</vt:lpstr>
      <vt:lpstr>Document</vt:lpstr>
      <vt:lpstr>Презентация PowerPoint</vt:lpstr>
      <vt:lpstr>Презентация PowerPoint</vt:lpstr>
      <vt:lpstr>Презентация PowerPoint</vt:lpstr>
      <vt:lpstr>План лекции  (использованы собственные данные и сведения полученные из доступных источников без конфликта интереса)</vt:lpstr>
      <vt:lpstr>Статистика и эпидемиология рака головы и шеи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</vt:lpstr>
      <vt:lpstr>-</vt:lpstr>
      <vt:lpstr>РАННЯЯ ДИАГНОСТИКА РАКА ГОРТАНИ: КОНТАКТНАЯ И  УЗКОСПЕКТРАЛЬНАЯ ЭНДОСКОПИЯ</vt:lpstr>
      <vt:lpstr>Скрининг рака головы и шеи</vt:lpstr>
      <vt:lpstr>Презентация PowerPoint</vt:lpstr>
      <vt:lpstr>Презентация PowerPoint</vt:lpstr>
      <vt:lpstr>Презентация PowerPoint</vt:lpstr>
      <vt:lpstr>Презентация PowerPoint</vt:lpstr>
      <vt:lpstr>Диагностика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 молекулярного портрета рака полости рта к высокотехнологическому лечению </vt:lpstr>
      <vt:lpstr>Презентация PowerPoint</vt:lpstr>
      <vt:lpstr>Head and Neck Squamous Cell Carcinoma (TCGA) </vt:lpstr>
      <vt:lpstr>MS Lawrence et al. Nature 517, 576-582 (2015) doi:10.1038/nature14129 </vt:lpstr>
      <vt:lpstr>Презентация PowerPoint</vt:lpstr>
      <vt:lpstr>Новые взгляды на плоскоклеточный рак полости рта: от клинических аспектов до молекулярного опухолеобразования </vt:lpstr>
      <vt:lpstr>Выявление и валидация новых иммунных молекулярных подгрупп плоскоклеточного рака головы и шеи на основе микросреды: значение для иммунотерапии </vt:lpstr>
      <vt:lpstr>Корреляция между иммунным классом плоскоклеточных карцином и лимфоидной инфильтрацией опухоли</vt:lpstr>
      <vt:lpstr>Презентация PowerPoint</vt:lpstr>
      <vt:lpstr>Head and Neck Squamous Cell Carcinoma (TCGA) </vt:lpstr>
      <vt:lpstr>Значение молекулярных  мишеней </vt:lpstr>
      <vt:lpstr>Презентация PowerPoint</vt:lpstr>
      <vt:lpstr>Лечение рака головы и шеи</vt:lpstr>
      <vt:lpstr>Презентация PowerPoint</vt:lpstr>
      <vt:lpstr>Презентация PowerPoint</vt:lpstr>
      <vt:lpstr>КОГДА И КОМУ?</vt:lpstr>
      <vt:lpstr>Презентация PowerPoint</vt:lpstr>
      <vt:lpstr>Recent decades:  advances in cancer treatment  </vt:lpstr>
      <vt:lpstr>Применение роботических технологий в реконструктивной хирургии ОРГАНОВ ГОЛОВЫ И ШЕИ</vt:lpstr>
      <vt:lpstr>Робот Da Vinchi  для двух хирургов</vt:lpstr>
      <vt:lpstr>TORS операции Клинический пример органосохраняющего и функционально-щадящего комбинированного лечения местно-распространенного метастатического рака ротоглотки методом пхт и роботассистированной хирургии</vt:lpstr>
      <vt:lpstr>Презентация PowerPoint</vt:lpstr>
      <vt:lpstr>Местно </vt:lpstr>
      <vt:lpstr>Местно</vt:lpstr>
      <vt:lpstr>МСКТ</vt:lpstr>
      <vt:lpstr>17.11.2017 выполнена операция: Лимфаденэктомия на шее слева. Роботассистированное удаление опухоли левой небной миндалины.</vt:lpstr>
      <vt:lpstr>Презентация PowerPoint</vt:lpstr>
      <vt:lpstr>Презентация PowerPoint</vt:lpstr>
      <vt:lpstr>Окончательный диагноз</vt:lpstr>
      <vt:lpstr>Функциональные результаты лечения на сроке  2 года после операции</vt:lpstr>
      <vt:lpstr>07.12.2018 ОПЕРАЦИЯ</vt:lpstr>
      <vt:lpstr>СИМОНЯН С.В., 47 ЛЕТ</vt:lpstr>
      <vt:lpstr>ДАННЫЕ ИНСТРУМЕНТАЛЬНЫХ ИССЛЕДОВАНИЙ </vt:lpstr>
      <vt:lpstr>Положение роботической установки относительно пациента в операционной</vt:lpstr>
      <vt:lpstr>ПОЛОЖЕНИЕ ПАЦИЕНТКИ НА СТОЛЕ</vt:lpstr>
      <vt:lpstr>ПРЕДОПЕРАЦИОННАЯ РАЗМЕТКА </vt:lpstr>
      <vt:lpstr>ГИДРОПРЕПАРОВКА ТКАНЕЙ. СОЗДАНИЕ РАБОЧЕГО ПРОСТРАНСТВА.</vt:lpstr>
      <vt:lpstr>УСТАНОВКА ЭЛЕКТРОДА ДЛЯ ПОСТОЯННОГО НЕЙРОМОНИТОРИНГА</vt:lpstr>
      <vt:lpstr>УСТАНОВКА МАНИПУЛЯТОРОВ Da Vinci</vt:lpstr>
      <vt:lpstr>МОБИЛИЗАЦИЯ ВЕРХНЕГО ПОЛЮСА ЩИТОВИДНОЙ ЖЕЛЕЗЫ </vt:lpstr>
      <vt:lpstr>КОНТРОЛЬ ВГН С ПОМОЩЬЮ МОНОПОЛЯРНОГО ЗОНДА</vt:lpstr>
      <vt:lpstr>МОБИЛИЗАЦИЯ НИЖНЕГО ПОЛЮСА ЛЕВОЙ ДОЛИ </vt:lpstr>
      <vt:lpstr>КОНТРОЛЬ n. Vagus ПОСЛЕ УДАЛЕНИЯ ДОЛИ </vt:lpstr>
      <vt:lpstr>МАКРОПРЕПАРАТ</vt:lpstr>
      <vt:lpstr>КОСМЕТИЧЕСКИЙ РЕЗУЛЬТАТ ЧЕРЕЗ 1 МЕСЯЦ ПОСЛЕ ОПЕРАЦИИ</vt:lpstr>
      <vt:lpstr>Местно-распространенный рак органов головы и шеи</vt:lpstr>
      <vt:lpstr>две трети пациентов обращаются с поздней стадией заболевания (III и IV стадии)</vt:lpstr>
      <vt:lpstr>Презентация PowerPoint</vt:lpstr>
      <vt:lpstr>Презентация PowerPoint</vt:lpstr>
      <vt:lpstr>Презентация PowerPoint</vt:lpstr>
      <vt:lpstr>Radiotherapy H&amp;N C :  Conform, 3-4D,stereotactic Strong position  I.M.F. Radiomodification</vt:lpstr>
      <vt:lpstr>Результаты лучевой терапии рака Г и Ш.</vt:lpstr>
      <vt:lpstr>Результаты лучевой терапии  рака ГиШ. при радиомодификации</vt:lpstr>
      <vt:lpstr>Комбинированное лечение рецидивного рака головы и шеи в условиях университетской клиники</vt:lpstr>
      <vt:lpstr>Презентация PowerPoint</vt:lpstr>
      <vt:lpstr>Презентация PowerPoint</vt:lpstr>
      <vt:lpstr>Презентация PowerPoint</vt:lpstr>
      <vt:lpstr>Радиоиммунотерапия</vt:lpstr>
      <vt:lpstr>Индукционная химиотерапия</vt:lpstr>
      <vt:lpstr>Индукционная химиотерапия</vt:lpstr>
      <vt:lpstr>Презентация PowerPoint</vt:lpstr>
      <vt:lpstr>Больной А., 56 лет Диагноз:: Рак левой боковой поверхности языка, T2N0M0, II ст. Состояние после 3 курсов ПХТ по схеме TPF.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Реабилитация пациентов раком головы и шеи</vt:lpstr>
      <vt:lpstr> Опыт применения аддитивных технологий в комбинированном лечении опухолей  Решетов И.В., Святославов Д.С., Кудрин К.Г.     Сеченовский университет (Москва)  ПАО РОСАТОМ </vt:lpstr>
      <vt:lpstr>Additive technologies remote simulation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Рак головы и шеи лекция</dc:title>
  <dc:creator>reshetov.igor@hotmail.com</dc:creator>
  <cp:lastModifiedBy>reshetov.igor@hotmail.com</cp:lastModifiedBy>
  <cp:revision>43</cp:revision>
  <dcterms:created xsi:type="dcterms:W3CDTF">2021-10-29T06:55:52Z</dcterms:created>
  <dcterms:modified xsi:type="dcterms:W3CDTF">2022-05-17T11:42:54Z</dcterms:modified>
</cp:coreProperties>
</file>