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glb" ContentType="model/gltf.binary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4"/>
  </p:notesMasterIdLst>
  <p:sldIdLst>
    <p:sldId id="360" r:id="rId2"/>
    <p:sldId id="361" r:id="rId3"/>
    <p:sldId id="322" r:id="rId4"/>
    <p:sldId id="327" r:id="rId5"/>
    <p:sldId id="328" r:id="rId6"/>
    <p:sldId id="325" r:id="rId7"/>
    <p:sldId id="326" r:id="rId8"/>
    <p:sldId id="324" r:id="rId9"/>
    <p:sldId id="329" r:id="rId10"/>
    <p:sldId id="257" r:id="rId11"/>
    <p:sldId id="330" r:id="rId12"/>
    <p:sldId id="263" r:id="rId13"/>
    <p:sldId id="334" r:id="rId14"/>
    <p:sldId id="336" r:id="rId15"/>
    <p:sldId id="333" r:id="rId16"/>
    <p:sldId id="332" r:id="rId17"/>
    <p:sldId id="264" r:id="rId18"/>
    <p:sldId id="331" r:id="rId19"/>
    <p:sldId id="337" r:id="rId20"/>
    <p:sldId id="343" r:id="rId21"/>
    <p:sldId id="344" r:id="rId22"/>
    <p:sldId id="345" r:id="rId23"/>
    <p:sldId id="346" r:id="rId24"/>
    <p:sldId id="347" r:id="rId25"/>
    <p:sldId id="275" r:id="rId26"/>
    <p:sldId id="276" r:id="rId27"/>
    <p:sldId id="338" r:id="rId28"/>
    <p:sldId id="285" r:id="rId29"/>
    <p:sldId id="286" r:id="rId30"/>
    <p:sldId id="288" r:id="rId31"/>
    <p:sldId id="348" r:id="rId32"/>
    <p:sldId id="349" r:id="rId33"/>
    <p:sldId id="289" r:id="rId34"/>
    <p:sldId id="362" r:id="rId35"/>
    <p:sldId id="363" r:id="rId36"/>
    <p:sldId id="364" r:id="rId37"/>
    <p:sldId id="365" r:id="rId38"/>
    <p:sldId id="366" r:id="rId39"/>
    <p:sldId id="367" r:id="rId40"/>
    <p:sldId id="368" r:id="rId41"/>
    <p:sldId id="369" r:id="rId42"/>
    <p:sldId id="370" r:id="rId43"/>
    <p:sldId id="371" r:id="rId44"/>
    <p:sldId id="372" r:id="rId45"/>
    <p:sldId id="373" r:id="rId46"/>
    <p:sldId id="374" r:id="rId47"/>
    <p:sldId id="375" r:id="rId48"/>
    <p:sldId id="378" r:id="rId49"/>
    <p:sldId id="376" r:id="rId50"/>
    <p:sldId id="377" r:id="rId51"/>
    <p:sldId id="352" r:id="rId52"/>
    <p:sldId id="260" r:id="rId5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76"/>
  </p:normalViewPr>
  <p:slideViewPr>
    <p:cSldViewPr snapToGrid="0">
      <p:cViewPr varScale="1">
        <p:scale>
          <a:sx n="106" d="100"/>
          <a:sy n="106" d="100"/>
        </p:scale>
        <p:origin x="79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B4D6A5-9AE2-4227-A3EC-9E97843E85CF}" type="datetimeFigureOut">
              <a:rPr lang="ru-RU" smtClean="0"/>
              <a:t>07.04.2024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0D0E54-B676-4D1C-9645-9D8780444E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5916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68300" y="677863"/>
            <a:ext cx="6119813" cy="3443287"/>
          </a:xfrm>
          <a:ln/>
        </p:spPr>
      </p:sp>
      <p:sp>
        <p:nvSpPr>
          <p:cNvPr id="13315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  <p:sp>
        <p:nvSpPr>
          <p:cNvPr id="13316" name="Номер слайда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2AB8508-C541-4492-9A09-5DC49817352C}" type="slidenum">
              <a:rPr lang="ru-RU" altLang="ru-RU"/>
              <a:pPr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994238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68300" y="677863"/>
            <a:ext cx="6119813" cy="3443287"/>
          </a:xfrm>
          <a:ln/>
        </p:spPr>
      </p:sp>
      <p:sp>
        <p:nvSpPr>
          <p:cNvPr id="13315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  <p:sp>
        <p:nvSpPr>
          <p:cNvPr id="13316" name="Номер слайда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2AB8508-C541-4492-9A09-5DC49817352C}" type="slidenum">
              <a:rPr lang="ru-RU" altLang="ru-RU"/>
              <a:pPr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50102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68300" y="677863"/>
            <a:ext cx="6119813" cy="3443287"/>
          </a:xfrm>
          <a:ln/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  <p:sp>
        <p:nvSpPr>
          <p:cNvPr id="15364" name="Номер слайда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BB33178-3223-4676-9486-CD16C0EB56C2}" type="slidenum">
              <a:rPr lang="ru-RU" altLang="ru-RU"/>
              <a:pPr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185709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68300" y="677863"/>
            <a:ext cx="6119813" cy="3443287"/>
          </a:xfrm>
          <a:ln/>
        </p:spPr>
      </p:sp>
      <p:sp>
        <p:nvSpPr>
          <p:cNvPr id="3481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b="1">
                <a:latin typeface="Times New Roman" panose="02020603050405020304" pitchFamily="18" charset="0"/>
              </a:rPr>
              <a:t>Гиперсупинация</a:t>
            </a:r>
          </a:p>
        </p:txBody>
      </p:sp>
      <p:sp>
        <p:nvSpPr>
          <p:cNvPr id="34820" name="Номер слайда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0FBEFDA-4281-4B42-9288-C2652052E89A}" type="slidenum">
              <a:rPr lang="ru-RU" altLang="ru-RU"/>
              <a:pPr>
                <a:spcBef>
                  <a:spcPct val="0"/>
                </a:spcBef>
                <a:buClrTx/>
                <a:buFontTx/>
                <a:buNone/>
              </a:pPr>
              <a:t>25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060518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0D0E54-B676-4D1C-9645-9D8780444EA4}" type="slidenum">
              <a:rPr lang="ru-RU" smtClean="0"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1160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6AD519-5D7C-40DC-94C1-B5FB73B1DE6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34382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68300" y="677863"/>
            <a:ext cx="6119813" cy="3443287"/>
          </a:xfrm>
          <a:ln/>
        </p:spPr>
      </p:sp>
      <p:sp>
        <p:nvSpPr>
          <p:cNvPr id="90115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Многим женщинам, несмотря на вред от высоких каблуков, сложно отказаться от их ношения поэтому мы предлагаем им такие полезные советы</a:t>
            </a:r>
            <a:endParaRPr lang="ru-RU" altLang="ru-RU">
              <a:latin typeface="Times New Roman" panose="02020603050405020304" pitchFamily="18" charset="0"/>
            </a:endParaRPr>
          </a:p>
        </p:txBody>
      </p:sp>
      <p:sp>
        <p:nvSpPr>
          <p:cNvPr id="90116" name="Номер слайда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2FA6BD2-906A-401F-8EEF-A4A439823A00}" type="slidenum">
              <a:rPr lang="ru-RU" altLang="ru-RU"/>
              <a:pPr>
                <a:spcBef>
                  <a:spcPct val="0"/>
                </a:spcBef>
                <a:buClrTx/>
                <a:buFontTx/>
                <a:buNone/>
              </a:pPr>
              <a:t>49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67256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02927-05CB-4849-8E47-C8840E14526D}" type="datetimeFigureOut">
              <a:rPr lang="ru-RU" smtClean="0"/>
              <a:t>07.04.2024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C222E-1E90-435A-8E25-9B231AAA5A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6174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02927-05CB-4849-8E47-C8840E14526D}" type="datetimeFigureOut">
              <a:rPr lang="ru-RU" smtClean="0"/>
              <a:t>07.04.2024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C222E-1E90-435A-8E25-9B231AAA5A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8136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02927-05CB-4849-8E47-C8840E14526D}" type="datetimeFigureOut">
              <a:rPr lang="ru-RU" smtClean="0"/>
              <a:t>07.04.2024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C222E-1E90-435A-8E25-9B231AAA5A02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36237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02927-05CB-4849-8E47-C8840E14526D}" type="datetimeFigureOut">
              <a:rPr lang="ru-RU" smtClean="0"/>
              <a:t>07.04.2024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C222E-1E90-435A-8E25-9B231AAA5A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39222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02927-05CB-4849-8E47-C8840E14526D}" type="datetimeFigureOut">
              <a:rPr lang="ru-RU" smtClean="0"/>
              <a:t>07.04.2024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C222E-1E90-435A-8E25-9B231AAA5A02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592773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02927-05CB-4849-8E47-C8840E14526D}" type="datetimeFigureOut">
              <a:rPr lang="ru-RU" smtClean="0"/>
              <a:t>07.04.2024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C222E-1E90-435A-8E25-9B231AAA5A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97240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02927-05CB-4849-8E47-C8840E14526D}" type="datetimeFigureOut">
              <a:rPr lang="ru-RU" smtClean="0"/>
              <a:t>07.04.2024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C222E-1E90-435A-8E25-9B231AAA5A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17865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02927-05CB-4849-8E47-C8840E14526D}" type="datetimeFigureOut">
              <a:rPr lang="ru-RU" smtClean="0"/>
              <a:t>07.04.2024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C222E-1E90-435A-8E25-9B231AAA5A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2934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02927-05CB-4849-8E47-C8840E14526D}" type="datetimeFigureOut">
              <a:rPr lang="ru-RU" smtClean="0"/>
              <a:t>07.04.2024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C222E-1E90-435A-8E25-9B231AAA5A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5872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02927-05CB-4849-8E47-C8840E14526D}" type="datetimeFigureOut">
              <a:rPr lang="ru-RU" smtClean="0"/>
              <a:t>07.04.2024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C222E-1E90-435A-8E25-9B231AAA5A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2428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02927-05CB-4849-8E47-C8840E14526D}" type="datetimeFigureOut">
              <a:rPr lang="ru-RU" smtClean="0"/>
              <a:t>07.04.2024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C222E-1E90-435A-8E25-9B231AAA5A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2667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02927-05CB-4849-8E47-C8840E14526D}" type="datetimeFigureOut">
              <a:rPr lang="ru-RU" smtClean="0"/>
              <a:t>07.04.2024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C222E-1E90-435A-8E25-9B231AAA5A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1967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02927-05CB-4849-8E47-C8840E14526D}" type="datetimeFigureOut">
              <a:rPr lang="ru-RU" smtClean="0"/>
              <a:t>07.04.2024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C222E-1E90-435A-8E25-9B231AAA5A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6769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02927-05CB-4849-8E47-C8840E14526D}" type="datetimeFigureOut">
              <a:rPr lang="ru-RU" smtClean="0"/>
              <a:t>07.04.2024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C222E-1E90-435A-8E25-9B231AAA5A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5036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02927-05CB-4849-8E47-C8840E14526D}" type="datetimeFigureOut">
              <a:rPr lang="ru-RU" smtClean="0"/>
              <a:t>07.04.2024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C222E-1E90-435A-8E25-9B231AAA5A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2940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02927-05CB-4849-8E47-C8840E14526D}" type="datetimeFigureOut">
              <a:rPr lang="ru-RU" smtClean="0"/>
              <a:t>07.04.2024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C222E-1E90-435A-8E25-9B231AAA5A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9246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902927-05CB-4849-8E47-C8840E14526D}" type="datetimeFigureOut">
              <a:rPr lang="ru-RU" smtClean="0"/>
              <a:t>07.04.2024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8CC222E-1E90-435A-8E25-9B231AAA5A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4113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17/06/relationships/model3d" Target="../media/model3d3.glb"/><Relationship Id="rId13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1.png"/><Relationship Id="rId12" Type="http://schemas.openxmlformats.org/officeDocument/2006/relationships/image" Target="../media/image45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11" Type="http://schemas.microsoft.com/office/2017/06/relationships/model3d" Target="../media/model3d4.glb"/><Relationship Id="rId5" Type="http://schemas.microsoft.com/office/2017/06/relationships/model3d" Target="../media/model3d2.glb"/><Relationship Id="rId10" Type="http://schemas.openxmlformats.org/officeDocument/2006/relationships/image" Target="../media/image44.png"/><Relationship Id="rId4" Type="http://schemas.openxmlformats.org/officeDocument/2006/relationships/image" Target="../media/image40.png"/><Relationship Id="rId9" Type="http://schemas.openxmlformats.org/officeDocument/2006/relationships/image" Target="../media/image4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7067" y="3227682"/>
            <a:ext cx="7766936" cy="1646302"/>
          </a:xfrm>
        </p:spPr>
        <p:txBody>
          <a:bodyPr>
            <a:normAutofit fontScale="90000"/>
          </a:bodyPr>
          <a:lstStyle/>
          <a:p>
            <a:r>
              <a:rPr lang="ru-RU" sz="3300" b="1" dirty="0">
                <a:solidFill>
                  <a:schemeClr val="accent1">
                    <a:lumMod val="75000"/>
                  </a:schemeClr>
                </a:solidFill>
              </a:rPr>
              <a:t>ВОЗРАСТНАЯ СТОПА В ПРАКТИКЕ ЭСТЕТИЧЕСКОЙ МЕДИЦИНЫ: </a:t>
            </a:r>
            <a:br>
              <a:rPr lang="ru-RU" sz="33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300" b="1" dirty="0">
                <a:solidFill>
                  <a:schemeClr val="accent1">
                    <a:lumMod val="75000"/>
                  </a:schemeClr>
                </a:solidFill>
              </a:rPr>
              <a:t>СКРИНИНГ, ДИАГНОСТИКА, ЛЕЧЕНИЕ, ПРОФИЛАКТИКА</a:t>
            </a:r>
            <a:br>
              <a:rPr lang="ru-RU" sz="3300" b="1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ru-RU" sz="3300" b="1">
                <a:solidFill>
                  <a:schemeClr val="accent1">
                    <a:lumMod val="75000"/>
                  </a:schemeClr>
                </a:solidFill>
              </a:rPr>
            </a:br>
            <a:br>
              <a:rPr lang="ru-RU" sz="3300" i="1" dirty="0"/>
            </a:br>
            <a:endParaRPr lang="ru-RU" sz="3300" i="1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7067" y="4873984"/>
            <a:ext cx="7766936" cy="1096899"/>
          </a:xfrm>
        </p:spPr>
        <p:txBody>
          <a:bodyPr>
            <a:noAutofit/>
          </a:bodyPr>
          <a:lstStyle/>
          <a:p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4940" y="5239465"/>
            <a:ext cx="1524000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0111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xfrm>
            <a:off x="1042989" y="668338"/>
            <a:ext cx="7585075" cy="1433512"/>
          </a:xfrm>
        </p:spPr>
        <p:txBody>
          <a:bodyPr/>
          <a:lstStyle/>
          <a:p>
            <a:r>
              <a:rPr lang="ru-RU" altLang="ru-RU" dirty="0">
                <a:solidFill>
                  <a:schemeClr val="accent1">
                    <a:lumMod val="75000"/>
                  </a:schemeClr>
                </a:solidFill>
              </a:rPr>
              <a:t>Актуальность</a:t>
            </a:r>
          </a:p>
        </p:txBody>
      </p:sp>
      <p:sp>
        <p:nvSpPr>
          <p:cNvPr id="9219" name="Содержимое 2"/>
          <p:cNvSpPr>
            <a:spLocks noGrp="1"/>
          </p:cNvSpPr>
          <p:nvPr>
            <p:ph idx="1"/>
          </p:nvPr>
        </p:nvSpPr>
        <p:spPr>
          <a:xfrm>
            <a:off x="803276" y="1838325"/>
            <a:ext cx="8413750" cy="4574382"/>
          </a:xfrm>
        </p:spPr>
        <p:txBody>
          <a:bodyPr/>
          <a:lstStyle/>
          <a:p>
            <a:pPr algn="just"/>
            <a:r>
              <a:rPr lang="ru-RU" altLang="ru-RU" sz="2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Встречается более чем у 60% людей в возрасте 45 лет и старше</a:t>
            </a:r>
          </a:p>
          <a:p>
            <a:pPr algn="just"/>
            <a:r>
              <a:rPr lang="ru-RU" altLang="ru-RU" sz="2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Низкая степень настороженности и недостаточная информированность медицинского персонала в отношении формирования синдрома возрастной стопы, вариантов его лечения и способов профилактики</a:t>
            </a:r>
          </a:p>
          <a:p>
            <a:pPr algn="just"/>
            <a:r>
              <a:rPr lang="ru-RU" altLang="ru-RU" sz="2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Низкая осведомленность населения о данном синдроме</a:t>
            </a:r>
          </a:p>
          <a:p>
            <a:endParaRPr lang="ru-RU" altLang="ru-RU" sz="2600" dirty="0">
              <a:solidFill>
                <a:srgbClr val="660066"/>
              </a:solidFill>
            </a:endParaRPr>
          </a:p>
          <a:p>
            <a:endParaRPr lang="ru-RU" altLang="ru-RU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6747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НАШ ПЛАН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200" b="1" dirty="0">
                <a:solidFill>
                  <a:schemeClr val="bg2">
                    <a:lumMod val="75000"/>
                  </a:schemeClr>
                </a:solidFill>
              </a:rPr>
              <a:t>Функции стопы</a:t>
            </a:r>
          </a:p>
          <a:p>
            <a:r>
              <a:rPr lang="ru-RU" sz="2200" b="1" dirty="0">
                <a:solidFill>
                  <a:schemeClr val="bg2">
                    <a:lumMod val="75000"/>
                  </a:schemeClr>
                </a:solidFill>
              </a:rPr>
              <a:t>Определение синдрома возрастной стопы</a:t>
            </a:r>
          </a:p>
          <a:p>
            <a:r>
              <a:rPr lang="ru-RU" sz="2400" b="1" dirty="0" err="1">
                <a:solidFill>
                  <a:schemeClr val="bg2">
                    <a:lumMod val="10000"/>
                  </a:schemeClr>
                </a:solidFill>
              </a:rPr>
              <a:t>Этиопатогенез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</a:rPr>
              <a:t> синдрома возрастной стопы</a:t>
            </a:r>
          </a:p>
          <a:p>
            <a:r>
              <a:rPr lang="ru-RU" sz="2200" b="1" dirty="0">
                <a:solidFill>
                  <a:schemeClr val="bg2">
                    <a:lumMod val="75000"/>
                  </a:schemeClr>
                </a:solidFill>
              </a:rPr>
              <a:t>Клинические проявления синдрома возрастной стопы</a:t>
            </a:r>
          </a:p>
          <a:p>
            <a:r>
              <a:rPr lang="ru-RU" sz="2200" b="1" dirty="0">
                <a:solidFill>
                  <a:schemeClr val="bg2">
                    <a:lumMod val="75000"/>
                  </a:schemeClr>
                </a:solidFill>
              </a:rPr>
              <a:t>Походы к лечению синдрома возрастной стопы</a:t>
            </a:r>
          </a:p>
          <a:p>
            <a:r>
              <a:rPr lang="ru-RU" sz="2200" b="1" dirty="0">
                <a:solidFill>
                  <a:schemeClr val="bg2">
                    <a:lumMod val="75000"/>
                  </a:schemeClr>
                </a:solidFill>
              </a:rPr>
              <a:t>Профилактика синдрома возрастной стопы</a:t>
            </a:r>
          </a:p>
        </p:txBody>
      </p:sp>
    </p:spTree>
    <p:extLst>
      <p:ext uri="{BB962C8B-B14F-4D97-AF65-F5344CB8AC3E}">
        <p14:creationId xmlns:p14="http://schemas.microsoft.com/office/powerpoint/2010/main" val="41098593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42975"/>
          </a:xfrm>
        </p:spPr>
        <p:txBody>
          <a:bodyPr/>
          <a:lstStyle/>
          <a:p>
            <a:r>
              <a:rPr lang="ru-RU" altLang="ru-RU" dirty="0">
                <a:solidFill>
                  <a:schemeClr val="accent1">
                    <a:lumMod val="75000"/>
                  </a:schemeClr>
                </a:solidFill>
              </a:rPr>
              <a:t>Четыре домена патогенеза</a:t>
            </a:r>
          </a:p>
        </p:txBody>
      </p:sp>
      <p:pic>
        <p:nvPicPr>
          <p:cNvPr id="1843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1390146"/>
            <a:ext cx="6903657" cy="465187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20520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Дерматологический домен: кожа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Сухость кожи</a:t>
            </a:r>
          </a:p>
          <a:p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Гиперкератоз</a:t>
            </a:r>
          </a:p>
          <a:p>
            <a:r>
              <a:rPr lang="ru-RU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Омозолелости</a:t>
            </a:r>
            <a:endParaRPr lang="ru-RU" sz="2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Трещины</a:t>
            </a:r>
          </a:p>
          <a:p>
            <a:r>
              <a:rPr lang="ru-RU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Ульцерации</a:t>
            </a:r>
            <a:endParaRPr lang="ru-RU" sz="2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Участки избыточного отложения</a:t>
            </a:r>
          </a:p>
          <a:p>
            <a:pPr marL="0" indent="0">
              <a:buNone/>
            </a:pP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жировой ткани</a:t>
            </a:r>
          </a:p>
          <a:p>
            <a:r>
              <a:rPr lang="en-US" sz="2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</a:t>
            </a:r>
            <a:r>
              <a:rPr lang="ru-RU" sz="2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В!!! Дефицит гигиенического ухода</a:t>
            </a:r>
          </a:p>
          <a:p>
            <a:endParaRPr lang="ru-RU" dirty="0"/>
          </a:p>
        </p:txBody>
      </p:sp>
      <p:pic>
        <p:nvPicPr>
          <p:cNvPr id="3074" name="Picture 2" descr="https://nndiva.ru/images/portfolio/pedikur_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350" y="1382886"/>
            <a:ext cx="4998864" cy="4998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0011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5935664"/>
            <a:ext cx="1450975" cy="89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5" name="Заголовок 1"/>
          <p:cNvSpPr>
            <a:spLocks noGrp="1"/>
          </p:cNvSpPr>
          <p:nvPr>
            <p:ph type="title"/>
          </p:nvPr>
        </p:nvSpPr>
        <p:spPr>
          <a:xfrm>
            <a:off x="877889" y="525463"/>
            <a:ext cx="6608761" cy="1255712"/>
          </a:xfrm>
        </p:spPr>
        <p:txBody>
          <a:bodyPr/>
          <a:lstStyle/>
          <a:p>
            <a:r>
              <a:rPr lang="ru-RU" altLang="ru-RU" dirty="0">
                <a:solidFill>
                  <a:schemeClr val="accent1">
                    <a:lumMod val="75000"/>
                  </a:schemeClr>
                </a:solidFill>
              </a:rPr>
              <a:t>Дерматологический домен:</a:t>
            </a:r>
            <a:br>
              <a:rPr lang="ru-RU" altLang="ru-RU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altLang="ru-RU" dirty="0">
                <a:solidFill>
                  <a:schemeClr val="accent1">
                    <a:lumMod val="75000"/>
                  </a:schemeClr>
                </a:solidFill>
              </a:rPr>
              <a:t>ногти</a:t>
            </a:r>
          </a:p>
        </p:txBody>
      </p:sp>
      <p:sp>
        <p:nvSpPr>
          <p:cNvPr id="28676" name="Содержимое 2"/>
          <p:cNvSpPr>
            <a:spLocks noGrp="1"/>
          </p:cNvSpPr>
          <p:nvPr>
            <p:ph idx="1"/>
          </p:nvPr>
        </p:nvSpPr>
        <p:spPr>
          <a:xfrm>
            <a:off x="641351" y="2222501"/>
            <a:ext cx="5988049" cy="5040313"/>
          </a:xfrm>
        </p:spPr>
        <p:txBody>
          <a:bodyPr/>
          <a:lstStyle/>
          <a:p>
            <a:r>
              <a:rPr lang="ru-RU" altLang="ru-RU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Онихолизис</a:t>
            </a:r>
            <a:r>
              <a:rPr lang="ru-RU" altLang="ru-RU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altLang="ru-RU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Утолщение ногтевых пластин, возникающее при ношении неудобной и тесной обуви, а также при нарушениях кровообращении</a:t>
            </a:r>
          </a:p>
          <a:p>
            <a:r>
              <a:rPr lang="ru-RU" altLang="ru-RU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Вросшие ногти</a:t>
            </a:r>
          </a:p>
          <a:p>
            <a:r>
              <a:rPr lang="ru-RU" altLang="ru-RU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Охиномикоз</a:t>
            </a:r>
            <a:endParaRPr lang="ru-RU" altLang="ru-RU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alt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0999" y="3706812"/>
            <a:ext cx="2767013" cy="276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7" descr="https://03online.com/media/upload/questions/img_20200301_19063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9212" y="352424"/>
            <a:ext cx="2788800" cy="322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06641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Нейрососудистый домен –</a:t>
            </a:r>
            <a:br>
              <a:rPr lang="ru-RU" altLang="ru-RU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</a:br>
            <a:r>
              <a:rPr lang="ru-RU" altLang="ru-RU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сосудистый компонент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04825" y="1794213"/>
            <a:ext cx="771525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sz="2200" b="1" dirty="0"/>
              <a:t>Артериальная составляющая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200" dirty="0"/>
              <a:t>Склеротическое уплотнение внутренней оболочки (интимы), атрофия мышечного слоя, снижение эластичности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200" dirty="0"/>
              <a:t>Изменение формы капилляров, снижение капиллярного кровообращения и тем самым кислородного снабжения тканей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200" dirty="0"/>
              <a:t>Нарастание эндотелиальной дисфункции</a:t>
            </a:r>
          </a:p>
          <a:p>
            <a:endParaRPr lang="ru-RU" sz="2200" dirty="0"/>
          </a:p>
          <a:p>
            <a:r>
              <a:rPr lang="ru-RU" sz="2200" b="1" dirty="0"/>
              <a:t>Венозная составляющая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200" dirty="0"/>
              <a:t>Хроническая венозная недостаточность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1633" y="1794213"/>
            <a:ext cx="3683287" cy="20472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1633" y="3943350"/>
            <a:ext cx="3683287" cy="2576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5708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Нейрососудистый домен –</a:t>
            </a:r>
            <a:br>
              <a:rPr lang="ru-RU" altLang="ru-RU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</a:br>
            <a:r>
              <a:rPr lang="ru-RU" altLang="ru-RU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неврологический компонент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2008189"/>
            <a:ext cx="8596668" cy="3880773"/>
          </a:xfrm>
        </p:spPr>
        <p:txBody>
          <a:bodyPr>
            <a:normAutofit/>
          </a:bodyPr>
          <a:lstStyle/>
          <a:p>
            <a:pPr algn="just"/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В теле нейронов накапливается липофусцин, что приводит к изменениям функциональных свойств нейронов - уменьшается скорость проведения импульса по нерву, ослабляется синтез медиаторов в нервном окончании и снижается рефлекторная деятельность</a:t>
            </a:r>
          </a:p>
          <a:p>
            <a:pPr algn="just"/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Активности </a:t>
            </a:r>
            <a:r>
              <a:rPr lang="ru-RU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мотонейронов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переходит на более низкие частоты</a:t>
            </a:r>
          </a:p>
          <a:p>
            <a:pPr algn="just"/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Снижается тактильная, температурная, вибрационная и болевая чувствительность.</a:t>
            </a:r>
          </a:p>
        </p:txBody>
      </p:sp>
    </p:spTree>
    <p:extLst>
      <p:ext uri="{BB962C8B-B14F-4D97-AF65-F5344CB8AC3E}">
        <p14:creationId xmlns:p14="http://schemas.microsoft.com/office/powerpoint/2010/main" val="12412649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>
          <a:xfrm>
            <a:off x="666750" y="379414"/>
            <a:ext cx="8229600" cy="777875"/>
          </a:xfrm>
        </p:spPr>
        <p:txBody>
          <a:bodyPr/>
          <a:lstStyle/>
          <a:p>
            <a:r>
              <a:rPr lang="ru-RU" altLang="ru-RU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Костно-суставной домен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876425" y="5229226"/>
            <a:ext cx="7419975" cy="952499"/>
          </a:xfrm>
        </p:spPr>
        <p:txBody>
          <a:bodyPr rtlCol="0">
            <a:normAutofit/>
          </a:bodyPr>
          <a:lstStyle/>
          <a:p>
            <a:pPr marL="0" indent="0">
              <a:buNone/>
              <a:defRPr/>
            </a:pP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Остеопороз                                           Остеоартрит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575" y="2170978"/>
            <a:ext cx="4162425" cy="249150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547" y="1582809"/>
            <a:ext cx="4524827" cy="3363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4386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Мышечный домен</a:t>
            </a:r>
            <a:endParaRPr lang="ru-RU" dirty="0"/>
          </a:p>
        </p:txBody>
      </p:sp>
      <p:pic>
        <p:nvPicPr>
          <p:cNvPr id="4" name="Picture 5" descr="http://im6-tub-by.yandex.net/i?id=491235624-63-72&amp;n=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7447" y="1348869"/>
            <a:ext cx="4905374" cy="325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s://fs.znanio.ru/d5af0e/4a/ca/3a2379a6934157f672ed32e60e46feee2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99" y="1348869"/>
            <a:ext cx="6128348" cy="4604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776047" y="4913864"/>
            <a:ext cx="307280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Дина- и </a:t>
            </a:r>
            <a:r>
              <a:rPr lang="ru-RU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саркопения</a:t>
            </a:r>
            <a:endParaRPr lang="ru-RU" sz="2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3116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НАШ ПЛАН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200" b="1" dirty="0">
                <a:solidFill>
                  <a:schemeClr val="bg2">
                    <a:lumMod val="75000"/>
                  </a:schemeClr>
                </a:solidFill>
              </a:rPr>
              <a:t>Функции стопы</a:t>
            </a:r>
          </a:p>
          <a:p>
            <a:r>
              <a:rPr lang="ru-RU" sz="2200" b="1" dirty="0">
                <a:solidFill>
                  <a:schemeClr val="bg2">
                    <a:lumMod val="75000"/>
                  </a:schemeClr>
                </a:solidFill>
              </a:rPr>
              <a:t>Определение синдрома возрастной стопы</a:t>
            </a:r>
          </a:p>
          <a:p>
            <a:r>
              <a:rPr lang="ru-RU" sz="2200" b="1" dirty="0" err="1">
                <a:solidFill>
                  <a:schemeClr val="bg2">
                    <a:lumMod val="75000"/>
                  </a:schemeClr>
                </a:solidFill>
              </a:rPr>
              <a:t>Этиопатогенез</a:t>
            </a:r>
            <a:r>
              <a:rPr lang="ru-RU" sz="2200" b="1" dirty="0">
                <a:solidFill>
                  <a:schemeClr val="bg2">
                    <a:lumMod val="75000"/>
                  </a:schemeClr>
                </a:solidFill>
              </a:rPr>
              <a:t> синдрома возрастной стопы</a:t>
            </a:r>
          </a:p>
          <a:p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Клинические проявления синдрома возрастной стопы</a:t>
            </a:r>
          </a:p>
          <a:p>
            <a:r>
              <a:rPr lang="ru-RU" sz="2200" b="1" dirty="0">
                <a:solidFill>
                  <a:schemeClr val="bg2">
                    <a:lumMod val="75000"/>
                  </a:schemeClr>
                </a:solidFill>
              </a:rPr>
              <a:t>Походы к лечению синдрома возрастной стопы</a:t>
            </a:r>
          </a:p>
          <a:p>
            <a:r>
              <a:rPr lang="ru-RU" sz="2200" b="1" dirty="0">
                <a:solidFill>
                  <a:schemeClr val="bg2">
                    <a:lumMod val="75000"/>
                  </a:schemeClr>
                </a:solidFill>
              </a:rPr>
              <a:t>Профилактика синдрома возрастной стопы</a:t>
            </a:r>
          </a:p>
        </p:txBody>
      </p:sp>
    </p:spTree>
    <p:extLst>
      <p:ext uri="{BB962C8B-B14F-4D97-AF65-F5344CB8AC3E}">
        <p14:creationId xmlns:p14="http://schemas.microsoft.com/office/powerpoint/2010/main" val="30153885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8381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Заголовок 1"/>
          <p:cNvSpPr>
            <a:spLocks noGrp="1"/>
          </p:cNvSpPr>
          <p:nvPr>
            <p:ph type="title"/>
          </p:nvPr>
        </p:nvSpPr>
        <p:spPr>
          <a:xfrm>
            <a:off x="733425" y="436563"/>
            <a:ext cx="7513638" cy="942975"/>
          </a:xfrm>
        </p:spPr>
        <p:txBody>
          <a:bodyPr>
            <a:normAutofit/>
          </a:bodyPr>
          <a:lstStyle/>
          <a:p>
            <a:r>
              <a:rPr lang="ru-RU" altLang="ru-RU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Нарушения кровоснабжения</a:t>
            </a:r>
          </a:p>
        </p:txBody>
      </p:sp>
      <p:sp>
        <p:nvSpPr>
          <p:cNvPr id="67587" name="Содержимое 2"/>
          <p:cNvSpPr>
            <a:spLocks noGrp="1"/>
          </p:cNvSpPr>
          <p:nvPr>
            <p:ph idx="1"/>
          </p:nvPr>
        </p:nvSpPr>
        <p:spPr>
          <a:xfrm>
            <a:off x="558801" y="1837531"/>
            <a:ext cx="8524875" cy="4910137"/>
          </a:xfrm>
        </p:spPr>
        <p:txBody>
          <a:bodyPr/>
          <a:lstStyle/>
          <a:p>
            <a:pPr marL="0" indent="0">
              <a:buNone/>
            </a:pPr>
            <a:r>
              <a:rPr lang="ru-RU" altLang="ru-RU" sz="2200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Пример: </a:t>
            </a:r>
            <a:r>
              <a:rPr lang="ru-RU" altLang="ru-RU" sz="2200" i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облитерирующий атеросклероз сосудов ног</a:t>
            </a:r>
            <a:endParaRPr lang="ru-RU" altLang="ru-RU" sz="2200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ru-RU" sz="2000" dirty="0">
              <a:solidFill>
                <a:srgbClr val="660066"/>
              </a:solidFill>
            </a:endParaRPr>
          </a:p>
        </p:txBody>
      </p:sp>
      <p:pic>
        <p:nvPicPr>
          <p:cNvPr id="67588" name="Picture 5" descr="http://dermatology.my1.ru/_pu/2/7551863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3" y="3330575"/>
            <a:ext cx="3286125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9" name="Picture 7" descr="http://works.doklad.ru/images/sp2s_dDq0OA/m531d8c3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3330575"/>
            <a:ext cx="3173412" cy="248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439" y="5942014"/>
            <a:ext cx="1450975" cy="89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59729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508625" y="1954213"/>
            <a:ext cx="4186238" cy="4248150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ü"/>
              <a:defRPr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Выпадение волос.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Холодная или прохладная кожа на ощупь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Утончение, сухость и бледность кожи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Атрофия подкожной клетчатки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Ломкость и деформация ногтей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Атрофия мышц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Трофические язвы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Рубероз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кожи</a:t>
            </a:r>
          </a:p>
          <a:p>
            <a:pPr>
              <a:buFont typeface="Georgia" pitchFamily="18" charset="0"/>
              <a:buNone/>
              <a:defRPr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9638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4" y="1641476"/>
            <a:ext cx="3273425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439" y="5942014"/>
            <a:ext cx="1450975" cy="89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18771" y="320676"/>
            <a:ext cx="8596668" cy="1320800"/>
          </a:xfrm>
        </p:spPr>
        <p:txBody>
          <a:bodyPr/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Трофические нарушения при артериальной недостаточности</a:t>
            </a:r>
          </a:p>
        </p:txBody>
      </p:sp>
    </p:spTree>
    <p:extLst>
      <p:ext uri="{BB962C8B-B14F-4D97-AF65-F5344CB8AC3E}">
        <p14:creationId xmlns:p14="http://schemas.microsoft.com/office/powerpoint/2010/main" val="22518147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62024" y="947479"/>
            <a:ext cx="8004471" cy="471513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14136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Трофические нарушения при венозной недостаточности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2177141"/>
            <a:ext cx="5172075" cy="36378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1242" y="1758853"/>
            <a:ext cx="6533818" cy="490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1061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Грибковые поражения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9674" y="1695450"/>
            <a:ext cx="6352163" cy="423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2226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7026" y="5967414"/>
            <a:ext cx="1450975" cy="89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795" name="Заголовок 1"/>
          <p:cNvSpPr>
            <a:spLocks noGrp="1"/>
          </p:cNvSpPr>
          <p:nvPr>
            <p:ph type="title"/>
          </p:nvPr>
        </p:nvSpPr>
        <p:spPr>
          <a:xfrm>
            <a:off x="236538" y="596901"/>
            <a:ext cx="7791450" cy="942975"/>
          </a:xfrm>
        </p:spPr>
        <p:txBody>
          <a:bodyPr/>
          <a:lstStyle/>
          <a:p>
            <a:r>
              <a:rPr lang="ru-RU" altLang="ru-RU" dirty="0" err="1">
                <a:solidFill>
                  <a:schemeClr val="accent1">
                    <a:lumMod val="75000"/>
                  </a:schemeClr>
                </a:solidFill>
              </a:rPr>
              <a:t>Гиперсупинация</a:t>
            </a:r>
            <a:endParaRPr lang="ru-RU" alt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379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1852" y="1441450"/>
            <a:ext cx="4237038" cy="54165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798" name="Прямоугольник 7"/>
          <p:cNvSpPr>
            <a:spLocks noChangeArrowheads="1"/>
          </p:cNvSpPr>
          <p:nvPr/>
        </p:nvSpPr>
        <p:spPr bwMode="auto">
          <a:xfrm>
            <a:off x="5480845" y="1479551"/>
            <a:ext cx="4572000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2200" dirty="0">
                <a:latin typeface="Arial" panose="020B0604020202020204" pitchFamily="34" charset="0"/>
                <a:cs typeface="Arial" panose="020B0604020202020204" pitchFamily="34" charset="0"/>
              </a:rPr>
              <a:t>Снижение рессорной функции стопы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2200" dirty="0">
                <a:latin typeface="Arial" panose="020B0604020202020204" pitchFamily="34" charset="0"/>
                <a:cs typeface="Arial" panose="020B0604020202020204" pitchFamily="34" charset="0"/>
              </a:rPr>
              <a:t>Хроническая перегрузка и </a:t>
            </a:r>
            <a:r>
              <a:rPr lang="ru-RU" alt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микротравматизация</a:t>
            </a:r>
            <a:r>
              <a:rPr lang="ru-RU" alt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суставов, костей и мягких тканей всей нижней конечности  при приземлении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2200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alt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натоптыши</a:t>
            </a:r>
            <a:r>
              <a:rPr lang="ru-RU" altLang="ru-RU" sz="2200" dirty="0">
                <a:latin typeface="Arial" panose="020B0604020202020204" pitchFamily="34" charset="0"/>
                <a:cs typeface="Arial" panose="020B0604020202020204" pitchFamily="34" charset="0"/>
              </a:rPr>
              <a:t>», нарушение походки, ДОА суставов стопы, колена, пяточные шпоры, боли в позвоночнике и т.д.</a:t>
            </a:r>
          </a:p>
        </p:txBody>
      </p:sp>
    </p:spTree>
    <p:extLst>
      <p:ext uri="{BB962C8B-B14F-4D97-AF65-F5344CB8AC3E}">
        <p14:creationId xmlns:p14="http://schemas.microsoft.com/office/powerpoint/2010/main" val="14105440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1"/>
          <p:cNvSpPr>
            <a:spLocks noGrp="1"/>
          </p:cNvSpPr>
          <p:nvPr>
            <p:ph type="title"/>
          </p:nvPr>
        </p:nvSpPr>
        <p:spPr>
          <a:xfrm>
            <a:off x="752476" y="430212"/>
            <a:ext cx="7791450" cy="511175"/>
          </a:xfrm>
        </p:spPr>
        <p:txBody>
          <a:bodyPr>
            <a:normAutofit fontScale="90000"/>
          </a:bodyPr>
          <a:lstStyle/>
          <a:p>
            <a:r>
              <a:rPr lang="ru-RU" altLang="ru-RU" dirty="0" err="1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Гиперпронация</a:t>
            </a:r>
            <a:endParaRPr lang="ru-RU" altLang="ru-RU" dirty="0">
              <a:solidFill>
                <a:schemeClr val="accent1">
                  <a:lumMod val="75000"/>
                </a:schemeClr>
              </a:solidFill>
              <a:latin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584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5164" y="1124744"/>
            <a:ext cx="4537075" cy="54721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44" name="Прямоугольник 4"/>
          <p:cNvSpPr>
            <a:spLocks noChangeArrowheads="1"/>
          </p:cNvSpPr>
          <p:nvPr/>
        </p:nvSpPr>
        <p:spPr bwMode="auto">
          <a:xfrm>
            <a:off x="5446713" y="1381543"/>
            <a:ext cx="4697412" cy="492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Нестабильность стопы при опоре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2200" dirty="0">
                <a:latin typeface="Arial" panose="020B0604020202020204" pitchFamily="34" charset="0"/>
                <a:cs typeface="Arial" panose="020B0604020202020204" pitchFamily="34" charset="0"/>
              </a:rPr>
              <a:t>Хроническая перегрузка и </a:t>
            </a:r>
            <a:r>
              <a:rPr lang="ru-RU" alt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микротравматизация</a:t>
            </a:r>
            <a:r>
              <a:rPr lang="ru-RU" alt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опорных структур всей нижней конечности при отталкивании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2200" dirty="0">
                <a:latin typeface="Arial" panose="020B0604020202020204" pitchFamily="34" charset="0"/>
                <a:cs typeface="Arial" panose="020B0604020202020204" pitchFamily="34" charset="0"/>
              </a:rPr>
              <a:t>Рецидивирующие подвывихи, уплощение стоп,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артропатии</a:t>
            </a:r>
            <a:r>
              <a:rPr lang="ru-RU" alt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коленного сустава, </a:t>
            </a:r>
            <a:r>
              <a:rPr lang="ru-RU" alt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тендопатии</a:t>
            </a:r>
            <a:r>
              <a:rPr lang="ru-RU" alt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мышц стопы, голени, бедра, таза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Боли в позвоночнике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84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4639" y="5967414"/>
            <a:ext cx="1450975" cy="89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05724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title"/>
          </p:nvPr>
        </p:nvSpPr>
        <p:spPr>
          <a:xfrm>
            <a:off x="660401" y="544513"/>
            <a:ext cx="7656513" cy="1433512"/>
          </a:xfrm>
        </p:spPr>
        <p:txBody>
          <a:bodyPr/>
          <a:lstStyle/>
          <a:p>
            <a:r>
              <a:rPr lang="en-US" altLang="ru-RU" dirty="0" err="1">
                <a:solidFill>
                  <a:schemeClr val="accent1">
                    <a:lumMod val="75000"/>
                  </a:schemeClr>
                </a:solidFill>
              </a:rPr>
              <a:t>Hallus</a:t>
            </a:r>
            <a:r>
              <a:rPr lang="en-US" altLang="ru-RU" dirty="0">
                <a:solidFill>
                  <a:schemeClr val="accent1">
                    <a:lumMod val="75000"/>
                  </a:schemeClr>
                </a:solidFill>
              </a:rPr>
              <a:t> valgus</a:t>
            </a:r>
            <a:endParaRPr lang="ru-RU" alt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9699" name="Picture 5" descr="http://www.greenmama.ru/dn_images/01/70/34/63/1227088437phil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1" y="2443164"/>
            <a:ext cx="3933825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7" descr="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473" y="2443164"/>
            <a:ext cx="4587892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0760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Заголовок 1"/>
          <p:cNvSpPr>
            <a:spLocks noGrp="1"/>
          </p:cNvSpPr>
          <p:nvPr>
            <p:ph type="title"/>
          </p:nvPr>
        </p:nvSpPr>
        <p:spPr>
          <a:xfrm>
            <a:off x="677334" y="358777"/>
            <a:ext cx="7585075" cy="1433512"/>
          </a:xfrm>
        </p:spPr>
        <p:txBody>
          <a:bodyPr/>
          <a:lstStyle/>
          <a:p>
            <a:r>
              <a:rPr lang="ru-RU" altLang="ru-RU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Изменения чувствительности</a:t>
            </a:r>
          </a:p>
        </p:txBody>
      </p:sp>
      <p:sp>
        <p:nvSpPr>
          <p:cNvPr id="70659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altLang="ru-RU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Нейропатическая</a:t>
            </a:r>
            <a:r>
              <a:rPr lang="ru-RU" alt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стопа</a:t>
            </a:r>
          </a:p>
        </p:txBody>
      </p:sp>
      <p:pic>
        <p:nvPicPr>
          <p:cNvPr id="70660" name="Picture 2" descr="http://www.medicina360.com/immagini/piede-diabete_728x5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189" y="2857501"/>
            <a:ext cx="3643311" cy="2731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1" name="Picture 4" descr="http://lib.znate.ru/pars_docs/refs/123/122377/122377_html_m6e73dc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926" y="2857962"/>
            <a:ext cx="3139075" cy="2730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439" y="5942014"/>
            <a:ext cx="1450975" cy="89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5662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8813" y="455614"/>
            <a:ext cx="8064500" cy="1412875"/>
          </a:xfrm>
        </p:spPr>
        <p:txBody>
          <a:bodyPr/>
          <a:lstStyle/>
          <a:p>
            <a:pPr>
              <a:buClr>
                <a:schemeClr val="accent6">
                  <a:lumMod val="75000"/>
                </a:schemeClr>
              </a:buClr>
              <a:defRPr/>
            </a:pPr>
            <a:r>
              <a:rPr lang="ru-RU" sz="3600" dirty="0">
                <a:solidFill>
                  <a:schemeClr val="accent1">
                    <a:lumMod val="75000"/>
                  </a:schemeClr>
                </a:solidFill>
              </a:rPr>
              <a:t>Диабетическая стопа</a:t>
            </a:r>
            <a:br>
              <a:rPr lang="ru-RU" sz="3600" dirty="0">
                <a:solidFill>
                  <a:schemeClr val="accent1">
                    <a:lumMod val="75000"/>
                  </a:schemeClr>
                </a:solidFill>
              </a:rPr>
            </a:br>
            <a:endParaRPr lang="ru-RU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6564" y="1385888"/>
            <a:ext cx="8785225" cy="5040312"/>
          </a:xfrm>
        </p:spPr>
        <p:txBody>
          <a:bodyPr rtlCol="0">
            <a:normAutofit/>
          </a:bodyPr>
          <a:lstStyle/>
          <a:p>
            <a:pPr marL="45720" indent="0" algn="just"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en-US" sz="2200" dirty="0">
                <a:latin typeface="+mj-lt"/>
                <a:cs typeface="Times New Roman" panose="02020603050405020304" pitchFamily="18" charset="0"/>
              </a:rPr>
              <a:t>NB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Times New Roman" panose="02020603050405020304" pitchFamily="18" charset="0"/>
              </a:rPr>
              <a:t>!!!</a:t>
            </a: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Times New Roman" panose="02020603050405020304" pitchFamily="18" charset="0"/>
            </a:endParaRPr>
          </a:p>
          <a:p>
            <a:pPr marL="45720" indent="0" algn="just"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Times New Roman" panose="02020603050405020304" pitchFamily="18" charset="0"/>
              </a:rPr>
              <a:t>По данным Всемирной организации здравоохранения, возникая у 80% пациентов, синдром диабетической стопы в половине случаев приводит к ампутации одной или обеих нижних конечностей. При этом две трети </a:t>
            </a:r>
            <a:r>
              <a:rPr lang="ru-RU" sz="2200" dirty="0">
                <a:latin typeface="+mj-lt"/>
                <a:cs typeface="Times New Roman" panose="02020603050405020304" pitchFamily="18" charset="0"/>
              </a:rPr>
              <a:t>пациентов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Times New Roman" panose="02020603050405020304" pitchFamily="18" charset="0"/>
              </a:rPr>
              <a:t> погибают вследствие гангрены.</a:t>
            </a:r>
          </a:p>
          <a:p>
            <a:pPr marL="45720" indent="0">
              <a:buClr>
                <a:schemeClr val="accent6">
                  <a:lumMod val="75000"/>
                </a:schemeClr>
              </a:buClr>
              <a:buNone/>
              <a:defRPr/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656503"/>
            <a:ext cx="3186112" cy="2529984"/>
          </a:xfrm>
          <a:prstGeom prst="rect">
            <a:avLst/>
          </a:prstGeom>
        </p:spPr>
      </p:pic>
      <p:pic>
        <p:nvPicPr>
          <p:cNvPr id="1026" name="Picture 2" descr="https://volgograd.s-classclinic.com/upload/medialibrary/6c5/6c523df74cece25468097579f601aab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647" y="3343274"/>
            <a:ext cx="4953477" cy="3294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49062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НАШ ПЛАН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chemeClr val="bg2">
                    <a:lumMod val="10000"/>
                  </a:schemeClr>
                </a:solidFill>
              </a:rPr>
              <a:t>Функции стопы</a:t>
            </a:r>
          </a:p>
          <a:p>
            <a:r>
              <a:rPr lang="ru-RU" sz="2400" b="1" dirty="0">
                <a:solidFill>
                  <a:schemeClr val="bg2">
                    <a:lumMod val="10000"/>
                  </a:schemeClr>
                </a:solidFill>
              </a:rPr>
              <a:t>Определение и актуальность синдрома возрастной стопы</a:t>
            </a:r>
          </a:p>
          <a:p>
            <a:r>
              <a:rPr lang="ru-RU" sz="2400" b="1" dirty="0" err="1">
                <a:solidFill>
                  <a:schemeClr val="bg2">
                    <a:lumMod val="10000"/>
                  </a:schemeClr>
                </a:solidFill>
              </a:rPr>
              <a:t>Этиопатогенез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</a:rPr>
              <a:t> синдрома возрастной стопы</a:t>
            </a:r>
          </a:p>
          <a:p>
            <a:r>
              <a:rPr lang="ru-RU" sz="2400" b="1" dirty="0">
                <a:solidFill>
                  <a:schemeClr val="bg2">
                    <a:lumMod val="10000"/>
                  </a:schemeClr>
                </a:solidFill>
              </a:rPr>
              <a:t>Клинические проявления синдрома возрастной стопы</a:t>
            </a:r>
          </a:p>
          <a:p>
            <a:r>
              <a:rPr lang="ru-RU" sz="2400" b="1" dirty="0">
                <a:solidFill>
                  <a:schemeClr val="bg2">
                    <a:lumMod val="10000"/>
                  </a:schemeClr>
                </a:solidFill>
              </a:rPr>
              <a:t>Походы к лечению синдрома возрастной стопы</a:t>
            </a:r>
          </a:p>
          <a:p>
            <a:r>
              <a:rPr lang="ru-RU" sz="2400" b="1" dirty="0">
                <a:solidFill>
                  <a:schemeClr val="bg2">
                    <a:lumMod val="10000"/>
                  </a:schemeClr>
                </a:solidFill>
              </a:rPr>
              <a:t>Профилактика синдрома возрастной стопы</a:t>
            </a:r>
          </a:p>
        </p:txBody>
      </p:sp>
    </p:spTree>
    <p:extLst>
      <p:ext uri="{BB962C8B-B14F-4D97-AF65-F5344CB8AC3E}">
        <p14:creationId xmlns:p14="http://schemas.microsoft.com/office/powerpoint/2010/main" val="31186874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Заголовок 1"/>
          <p:cNvSpPr>
            <a:spLocks noGrp="1"/>
          </p:cNvSpPr>
          <p:nvPr>
            <p:ph type="title"/>
          </p:nvPr>
        </p:nvSpPr>
        <p:spPr>
          <a:xfrm>
            <a:off x="874713" y="401639"/>
            <a:ext cx="8678862" cy="511175"/>
          </a:xfrm>
        </p:spPr>
        <p:txBody>
          <a:bodyPr>
            <a:noAutofit/>
          </a:bodyPr>
          <a:lstStyle/>
          <a:p>
            <a:r>
              <a:rPr lang="ru-RU" altLang="ru-RU" dirty="0">
                <a:solidFill>
                  <a:schemeClr val="accent1">
                    <a:lumMod val="75000"/>
                  </a:schemeClr>
                </a:solidFill>
              </a:rPr>
              <a:t>Скрининг синдрома возрастной стопы</a:t>
            </a:r>
          </a:p>
        </p:txBody>
      </p:sp>
      <p:pic>
        <p:nvPicPr>
          <p:cNvPr id="78851" name="Объект 4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11375" y="1117600"/>
            <a:ext cx="6051550" cy="5715001"/>
          </a:xfrm>
        </p:spPr>
      </p:pic>
    </p:spTree>
    <p:extLst>
      <p:ext uri="{BB962C8B-B14F-4D97-AF65-F5344CB8AC3E}">
        <p14:creationId xmlns:p14="http://schemas.microsoft.com/office/powerpoint/2010/main" val="3921624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НАШ ПЛАН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200" b="1" dirty="0">
                <a:solidFill>
                  <a:schemeClr val="bg2">
                    <a:lumMod val="75000"/>
                  </a:schemeClr>
                </a:solidFill>
              </a:rPr>
              <a:t>Функции стопы</a:t>
            </a:r>
          </a:p>
          <a:p>
            <a:r>
              <a:rPr lang="ru-RU" sz="2200" b="1" dirty="0">
                <a:solidFill>
                  <a:schemeClr val="bg2">
                    <a:lumMod val="75000"/>
                  </a:schemeClr>
                </a:solidFill>
              </a:rPr>
              <a:t>Определение синдрома возрастной стопы</a:t>
            </a:r>
          </a:p>
          <a:p>
            <a:r>
              <a:rPr lang="ru-RU" sz="2200" b="1" dirty="0" err="1">
                <a:solidFill>
                  <a:schemeClr val="bg2">
                    <a:lumMod val="75000"/>
                  </a:schemeClr>
                </a:solidFill>
              </a:rPr>
              <a:t>Этиопатогенез</a:t>
            </a:r>
            <a:r>
              <a:rPr lang="ru-RU" sz="2200" b="1" dirty="0">
                <a:solidFill>
                  <a:schemeClr val="bg2">
                    <a:lumMod val="75000"/>
                  </a:schemeClr>
                </a:solidFill>
              </a:rPr>
              <a:t> синдрома возрастной стопы</a:t>
            </a:r>
          </a:p>
          <a:p>
            <a:r>
              <a:rPr lang="ru-RU" sz="2200" b="1" dirty="0">
                <a:solidFill>
                  <a:schemeClr val="bg2">
                    <a:lumMod val="75000"/>
                  </a:schemeClr>
                </a:solidFill>
              </a:rPr>
              <a:t>Клинические проявления синдрома возрастной стопы</a:t>
            </a:r>
          </a:p>
          <a:p>
            <a:r>
              <a:rPr lang="ru-RU" sz="2400" b="1" dirty="0">
                <a:solidFill>
                  <a:schemeClr val="bg2">
                    <a:lumMod val="25000"/>
                  </a:schemeClr>
                </a:solidFill>
              </a:rPr>
              <a:t>Походы к лечению синдрома возрастной стопы</a:t>
            </a:r>
          </a:p>
          <a:p>
            <a:r>
              <a:rPr lang="ru-RU" sz="2200" b="1" dirty="0">
                <a:solidFill>
                  <a:schemeClr val="bg2">
                    <a:lumMod val="75000"/>
                  </a:schemeClr>
                </a:solidFill>
              </a:rPr>
              <a:t>Профилактика синдрома возрастной стопы</a:t>
            </a:r>
          </a:p>
        </p:txBody>
      </p:sp>
    </p:spTree>
    <p:extLst>
      <p:ext uri="{BB962C8B-B14F-4D97-AF65-F5344CB8AC3E}">
        <p14:creationId xmlns:p14="http://schemas.microsoft.com/office/powerpoint/2010/main" val="13442511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Направления терапии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200" dirty="0">
                <a:solidFill>
                  <a:schemeClr val="bg2">
                    <a:lumMod val="25000"/>
                  </a:schemeClr>
                </a:solidFill>
              </a:rPr>
              <a:t>Лечение системной патологии (сахарный диабет, остеопороз, </a:t>
            </a:r>
            <a:r>
              <a:rPr lang="ru-RU" sz="2200" dirty="0" err="1">
                <a:solidFill>
                  <a:schemeClr val="bg2">
                    <a:lumMod val="25000"/>
                  </a:schemeClr>
                </a:solidFill>
              </a:rPr>
              <a:t>остеартрит</a:t>
            </a:r>
            <a:r>
              <a:rPr lang="ru-RU" sz="2200" dirty="0">
                <a:solidFill>
                  <a:schemeClr val="bg2">
                    <a:lumMod val="25000"/>
                  </a:schemeClr>
                </a:solidFill>
              </a:rPr>
              <a:t> и т.д.)</a:t>
            </a:r>
          </a:p>
          <a:p>
            <a:r>
              <a:rPr lang="ru-RU" sz="2200" dirty="0">
                <a:solidFill>
                  <a:schemeClr val="bg2">
                    <a:lumMod val="25000"/>
                  </a:schemeClr>
                </a:solidFill>
              </a:rPr>
              <a:t>Общие немедикаментозные практики</a:t>
            </a:r>
          </a:p>
          <a:p>
            <a:r>
              <a:rPr lang="ru-RU" sz="2200" dirty="0">
                <a:solidFill>
                  <a:schemeClr val="bg2">
                    <a:lumMod val="25000"/>
                  </a:schemeClr>
                </a:solidFill>
              </a:rPr>
              <a:t>Локально-системное воздействие</a:t>
            </a:r>
          </a:p>
          <a:p>
            <a:r>
              <a:rPr lang="ru-RU" sz="2200" dirty="0">
                <a:solidFill>
                  <a:schemeClr val="bg2">
                    <a:lumMod val="25000"/>
                  </a:schemeClr>
                </a:solidFill>
              </a:rPr>
              <a:t>Сопровождение манипуляций</a:t>
            </a:r>
          </a:p>
          <a:p>
            <a:r>
              <a:rPr lang="ru-RU" sz="2200" dirty="0">
                <a:solidFill>
                  <a:schemeClr val="bg2">
                    <a:lumMod val="25000"/>
                  </a:schemeClr>
                </a:solidFill>
              </a:rPr>
              <a:t>Хирургические практики</a:t>
            </a:r>
          </a:p>
        </p:txBody>
      </p:sp>
    </p:spTree>
    <p:extLst>
      <p:ext uri="{BB962C8B-B14F-4D97-AF65-F5344CB8AC3E}">
        <p14:creationId xmlns:p14="http://schemas.microsoft.com/office/powerpoint/2010/main" val="42664039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ru-RU" altLang="ru-RU" dirty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Примеры общих </a:t>
            </a:r>
            <a:r>
              <a:rPr lang="ru-RU" altLang="ru-RU" dirty="0" err="1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немедикаментохынх</a:t>
            </a:r>
            <a:r>
              <a:rPr lang="ru-RU" altLang="ru-RU" dirty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 практик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63588" y="1930400"/>
            <a:ext cx="8229600" cy="5184775"/>
          </a:xfrm>
        </p:spPr>
        <p:txBody>
          <a:bodyPr rtlCol="0">
            <a:normAutofit/>
          </a:bodyPr>
          <a:lstStyle/>
          <a:p>
            <a:pPr>
              <a:buNone/>
              <a:defRPr/>
            </a:pP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1) Укрепление мышечных групп</a:t>
            </a:r>
          </a:p>
          <a:p>
            <a:pPr>
              <a:buNone/>
              <a:defRPr/>
            </a:pP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2) Увеличение (при возможности - полное восстановление) объема движений в стопе</a:t>
            </a:r>
          </a:p>
          <a:p>
            <a:pPr>
              <a:buNone/>
              <a:defRPr/>
            </a:pP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3) Повышение общего уровня физической работоспособности пациента</a:t>
            </a:r>
          </a:p>
          <a:p>
            <a:pPr>
              <a:buNone/>
              <a:defRPr/>
            </a:pP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4) Снижение массы тела при ее увеличении</a:t>
            </a:r>
          </a:p>
          <a:p>
            <a:pPr>
              <a:buNone/>
              <a:defRPr/>
            </a:pP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5) Обучение пациентов правилам рациональной ходьбы с целью максимальной разгрузки пораженных суставов</a:t>
            </a:r>
          </a:p>
          <a:p>
            <a:pPr>
              <a:buNone/>
              <a:defRPr/>
            </a:pP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6) Медицинский педикюр</a:t>
            </a:r>
          </a:p>
          <a:p>
            <a:pPr>
              <a:buNone/>
              <a:defRPr/>
            </a:pP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7) </a:t>
            </a:r>
            <a:r>
              <a:rPr 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Нутритивная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поддержка</a:t>
            </a:r>
          </a:p>
          <a:p>
            <a:pPr>
              <a:buNone/>
              <a:defRPr/>
            </a:pP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8) Физиотерапия</a:t>
            </a:r>
          </a:p>
        </p:txBody>
      </p:sp>
    </p:spTree>
    <p:extLst>
      <p:ext uri="{BB962C8B-B14F-4D97-AF65-F5344CB8AC3E}">
        <p14:creationId xmlns:p14="http://schemas.microsoft.com/office/powerpoint/2010/main" val="9051103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573" y="440145"/>
            <a:ext cx="8596668" cy="1320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Локально-системное медикаментозное воздействие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0856" y="2663093"/>
            <a:ext cx="1993146" cy="5473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/>
              <a:t>ТРОКСЕРУТИН</a:t>
            </a:r>
          </a:p>
          <a:p>
            <a:pPr marL="0" indent="0">
              <a:buNone/>
            </a:pPr>
            <a:endParaRPr lang="ru-RU" sz="2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3532" b="9327"/>
          <a:stretch/>
        </p:blipFill>
        <p:spPr>
          <a:xfrm>
            <a:off x="5743575" y="945947"/>
            <a:ext cx="5198632" cy="57215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BF0519-EE3A-4686-8EEA-8C401E7D15FE}"/>
              </a:ext>
            </a:extLst>
          </p:cNvPr>
          <p:cNvSpPr txBox="1"/>
          <p:nvPr/>
        </p:nvSpPr>
        <p:spPr>
          <a:xfrm>
            <a:off x="5288973" y="2649618"/>
            <a:ext cx="2662237" cy="430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indent="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742950" indent="-28575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1430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6002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0574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25146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29718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34290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38862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r>
              <a:rPr lang="ru-RU" sz="2000" dirty="0"/>
              <a:t>ГЕПАРИН НАТРИЯ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01BDDC-0B89-4614-B558-030E1415BD3D}"/>
              </a:ext>
            </a:extLst>
          </p:cNvPr>
          <p:cNvSpPr txBox="1"/>
          <p:nvPr/>
        </p:nvSpPr>
        <p:spPr>
          <a:xfrm>
            <a:off x="3066377" y="4877472"/>
            <a:ext cx="2898023" cy="430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indent="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742950" indent="-28575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1430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6002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0574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25146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29718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34290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38862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pPr algn="ctr"/>
            <a:r>
              <a:rPr lang="ru-RU" sz="2000" dirty="0"/>
              <a:t>ДЕКСПАНТЕНОЛ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24A605-34D0-446C-98C6-878D05BBA82C}"/>
              </a:ext>
            </a:extLst>
          </p:cNvPr>
          <p:cNvSpPr txBox="1"/>
          <p:nvPr/>
        </p:nvSpPr>
        <p:spPr>
          <a:xfrm>
            <a:off x="740527" y="1363160"/>
            <a:ext cx="61055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1800" b="1" dirty="0"/>
              <a:t>Лечебно-протекторная триада</a:t>
            </a: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5C41412F-C9E0-44CD-99AA-DF285973AA78}"/>
              </a:ext>
            </a:extLst>
          </p:cNvPr>
          <p:cNvSpPr/>
          <p:nvPr/>
        </p:nvSpPr>
        <p:spPr>
          <a:xfrm rot="2578274">
            <a:off x="2630483" y="2091777"/>
            <a:ext cx="2789938" cy="1909410"/>
          </a:xfrm>
          <a:prstGeom prst="triangle">
            <a:avLst>
              <a:gd name="adj" fmla="val 7413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35D2FAE9-D4A9-4295-876A-C6E3501139D2}"/>
              </a:ext>
            </a:extLst>
          </p:cNvPr>
          <p:cNvSpPr/>
          <p:nvPr/>
        </p:nvSpPr>
        <p:spPr>
          <a:xfrm rot="3105238">
            <a:off x="3175749" y="2264097"/>
            <a:ext cx="2679280" cy="1928643"/>
          </a:xfrm>
          <a:prstGeom prst="triangle">
            <a:avLst>
              <a:gd name="adj" fmla="val 74137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59779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59" y="200025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Клинико-фармакологические свойства, позволяющие использовать при синдроме возрастной стопы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800225"/>
            <a:ext cx="8596668" cy="4743450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b="1" dirty="0"/>
              <a:t>Гепарин</a:t>
            </a:r>
            <a:r>
              <a:rPr lang="ru-RU" dirty="0"/>
              <a:t> - антикоагулянт прямого действия, естественный </a:t>
            </a:r>
            <a:r>
              <a:rPr lang="ru-RU" dirty="0" err="1"/>
              <a:t>противосвертывающий</a:t>
            </a:r>
            <a:r>
              <a:rPr lang="ru-RU" dirty="0"/>
              <a:t> фактор организма. Оказывает противовоспалительное действие, способствует регенерации соединительной ткани за счет угнетения активности </a:t>
            </a:r>
            <a:r>
              <a:rPr lang="ru-RU" dirty="0" err="1"/>
              <a:t>гиалуронидазы</a:t>
            </a:r>
            <a:r>
              <a:rPr lang="ru-RU" dirty="0"/>
              <a:t>; препятствует </a:t>
            </a:r>
            <a:r>
              <a:rPr lang="ru-RU" dirty="0" err="1"/>
              <a:t>тромбообразованию</a:t>
            </a:r>
            <a:r>
              <a:rPr lang="ru-RU" dirty="0"/>
              <a:t>, активирует </a:t>
            </a:r>
            <a:r>
              <a:rPr lang="ru-RU" dirty="0" err="1"/>
              <a:t>фибринолитические</a:t>
            </a:r>
            <a:r>
              <a:rPr lang="ru-RU" dirty="0"/>
              <a:t> свойства крови, улучшает местный кровоток.</a:t>
            </a:r>
          </a:p>
          <a:p>
            <a:pPr marL="0" indent="0" algn="just">
              <a:buNone/>
            </a:pPr>
            <a:r>
              <a:rPr lang="ru-RU" b="1" dirty="0" err="1"/>
              <a:t>Декспантенол</a:t>
            </a:r>
            <a:r>
              <a:rPr lang="ru-RU" dirty="0"/>
              <a:t> - провитамин B5 - в коже превращается в пантотеновую кислоту, входящую в состав кофермента А, который играет важную роль в процессах </a:t>
            </a:r>
            <a:r>
              <a:rPr lang="ru-RU" dirty="0" err="1"/>
              <a:t>ацетилирования</a:t>
            </a:r>
            <a:r>
              <a:rPr lang="ru-RU" dirty="0"/>
              <a:t> и окисления. Улучшая обменные процессы, </a:t>
            </a:r>
            <a:r>
              <a:rPr lang="ru-RU" dirty="0" err="1"/>
              <a:t>декспантенол</a:t>
            </a:r>
            <a:r>
              <a:rPr lang="ru-RU" dirty="0"/>
              <a:t> способствует регенерации поврежденных тканей; улучшает всасывание гепарина.</a:t>
            </a:r>
          </a:p>
          <a:p>
            <a:pPr marL="0" indent="0" algn="just">
              <a:buNone/>
            </a:pPr>
            <a:r>
              <a:rPr lang="ru-RU" b="1" dirty="0" err="1"/>
              <a:t>Троксерутин</a:t>
            </a:r>
            <a:r>
              <a:rPr lang="ru-RU" dirty="0"/>
              <a:t> - </a:t>
            </a:r>
            <a:r>
              <a:rPr lang="ru-RU" dirty="0" err="1"/>
              <a:t>ангиопротекторное</a:t>
            </a:r>
            <a:r>
              <a:rPr lang="ru-RU" dirty="0"/>
              <a:t> средство. Обладает Р-витаминной активностью, в частности, снижает сосудисто-тканевую проницаемость и ломкость капилляров, способствует нормализации микроциркуляции и трофики тканей, уменьшает застойные явления в венах и </a:t>
            </a:r>
            <a:r>
              <a:rPr lang="ru-RU" dirty="0" err="1"/>
              <a:t>паравенозных</a:t>
            </a:r>
            <a:r>
              <a:rPr lang="ru-RU" dirty="0"/>
              <a:t> тканях, оказывает </a:t>
            </a:r>
            <a:r>
              <a:rPr lang="ru-RU" dirty="0" err="1"/>
              <a:t>противоотечное</a:t>
            </a:r>
            <a:r>
              <a:rPr lang="ru-RU" dirty="0"/>
              <a:t> и противовоспалительное действие.</a:t>
            </a:r>
          </a:p>
          <a:p>
            <a:pPr marL="0" indent="0" algn="just">
              <a:buNone/>
            </a:pPr>
            <a:r>
              <a:rPr lang="ru-RU" dirty="0"/>
              <a:t>Кроме того, благодаря наличию консерванта-антисептика фенилэтилового спирта, препарат оказывает бактерицидное и </a:t>
            </a:r>
            <a:r>
              <a:rPr lang="ru-RU" dirty="0" err="1"/>
              <a:t>фунгицидное</a:t>
            </a:r>
            <a:r>
              <a:rPr lang="ru-RU" dirty="0"/>
              <a:t> действие, способствуя профилактике инфицирования раневой поверхности. Состав </a:t>
            </a:r>
            <a:r>
              <a:rPr lang="ru-RU" dirty="0" err="1"/>
              <a:t>гелевой</a:t>
            </a:r>
            <a:r>
              <a:rPr lang="ru-RU" dirty="0"/>
              <a:t> основы обеспечивает препарату умеренные </a:t>
            </a:r>
            <a:r>
              <a:rPr lang="ru-RU" dirty="0" err="1"/>
              <a:t>гиперосмолярные</a:t>
            </a:r>
            <a:r>
              <a:rPr lang="ru-RU" dirty="0"/>
              <a:t> свойства.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0044A61-5E35-4270-AA31-42196F38656D}"/>
              </a:ext>
            </a:extLst>
          </p:cNvPr>
          <p:cNvSpPr/>
          <p:nvPr/>
        </p:nvSpPr>
        <p:spPr>
          <a:xfrm rot="21402699">
            <a:off x="332905" y="1828381"/>
            <a:ext cx="326906" cy="326906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chemeClr val="lt1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CB71708-225B-4E59-9A24-6FC9EA7ED05D}"/>
              </a:ext>
            </a:extLst>
          </p:cNvPr>
          <p:cNvSpPr/>
          <p:nvPr/>
        </p:nvSpPr>
        <p:spPr>
          <a:xfrm rot="21402699">
            <a:off x="332905" y="3092988"/>
            <a:ext cx="326906" cy="326906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chemeClr val="lt1"/>
              </a:solidFill>
              <a:latin typeface="Trebuchet MS" panose="020B0603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D56127D-B8BD-4BCF-B4D9-6C83AFD2AF90}"/>
              </a:ext>
            </a:extLst>
          </p:cNvPr>
          <p:cNvSpPr/>
          <p:nvPr/>
        </p:nvSpPr>
        <p:spPr>
          <a:xfrm rot="21402699">
            <a:off x="341321" y="4195670"/>
            <a:ext cx="326906" cy="326906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chemeClr val="lt1"/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FF2999B-8972-4034-9EF3-49CDFD976AB4}"/>
              </a:ext>
            </a:extLst>
          </p:cNvPr>
          <p:cNvSpPr/>
          <p:nvPr/>
        </p:nvSpPr>
        <p:spPr>
          <a:xfrm rot="21402699">
            <a:off x="341320" y="5517428"/>
            <a:ext cx="326906" cy="326906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chemeClr val="lt1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7509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59" y="200025"/>
            <a:ext cx="8596668" cy="1320800"/>
          </a:xfrm>
        </p:spPr>
        <p:txBody>
          <a:bodyPr>
            <a:normAutofit/>
          </a:bodyPr>
          <a:lstStyle/>
          <a:p>
            <a:r>
              <a:rPr lang="ru-RU">
                <a:solidFill>
                  <a:schemeClr val="accent1">
                    <a:lumMod val="75000"/>
                  </a:schemeClr>
                </a:solidFill>
              </a:rPr>
              <a:t>Возможные цели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применения при синдроме возрастной стопы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800225"/>
            <a:ext cx="8596668" cy="474345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/>
              <a:t>Лечение и профилактика отечно-болевого синдрома и </a:t>
            </a:r>
            <a:r>
              <a:rPr lang="ru-RU" dirty="0" err="1"/>
              <a:t>микроциркуляторно</a:t>
            </a:r>
            <a:r>
              <a:rPr lang="ru-RU" dirty="0"/>
              <a:t>-трофических нарушений при </a:t>
            </a:r>
            <a:r>
              <a:rPr lang="ru-RU" dirty="0" err="1"/>
              <a:t>фактораз</a:t>
            </a:r>
            <a:r>
              <a:rPr lang="ru-RU" dirty="0"/>
              <a:t> риска развития синдрома возрастной стопы ( (варикозное расширение вен, острый и хронический тромбофлебит, посттромбофлебитический синдром, хронический </a:t>
            </a:r>
            <a:r>
              <a:rPr lang="ru-RU" dirty="0" err="1"/>
              <a:t>лимфостаз</a:t>
            </a:r>
            <a:r>
              <a:rPr lang="ru-RU" dirty="0"/>
              <a:t> и т.п.)</a:t>
            </a:r>
          </a:p>
          <a:p>
            <a:pPr marL="0" indent="0" algn="just">
              <a:buNone/>
            </a:pPr>
            <a:r>
              <a:rPr lang="ru-RU" dirty="0"/>
              <a:t>Сопровождение терапии физических факторов риска развития синдрома </a:t>
            </a:r>
            <a:r>
              <a:rPr lang="ru-RU" dirty="0" err="1"/>
              <a:t>возрастой</a:t>
            </a:r>
            <a:r>
              <a:rPr lang="ru-RU" dirty="0"/>
              <a:t> стопы (гематомы, вывихи, растяжения)</a:t>
            </a:r>
          </a:p>
          <a:p>
            <a:pPr marL="0" indent="0" algn="just">
              <a:buNone/>
            </a:pPr>
            <a:r>
              <a:rPr lang="ru-RU" dirty="0"/>
              <a:t>Для ускорения грануляции и </a:t>
            </a:r>
            <a:r>
              <a:rPr lang="ru-RU" dirty="0" err="1"/>
              <a:t>эпителизации</a:t>
            </a:r>
            <a:r>
              <a:rPr lang="ru-RU" dirty="0"/>
              <a:t> трофических язв в фазе регенерации (при отсутствии выраженной экссудации)</a:t>
            </a:r>
          </a:p>
          <a:p>
            <a:pPr marL="0" indent="0" algn="just">
              <a:buNone/>
            </a:pPr>
            <a:r>
              <a:rPr lang="ru-RU" dirty="0"/>
              <a:t>Протекция после косметологических процедур и манипуляций</a:t>
            </a:r>
          </a:p>
          <a:p>
            <a:pPr marL="0" indent="0" algn="just">
              <a:buNone/>
            </a:pPr>
            <a:r>
              <a:rPr lang="ru-RU" dirty="0"/>
              <a:t>Сопровождение медицинского педикюра (медицинского ногтевого сервиса)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96E80DF-560F-4930-891A-78CCA0542D48}"/>
              </a:ext>
            </a:extLst>
          </p:cNvPr>
          <p:cNvSpPr/>
          <p:nvPr/>
        </p:nvSpPr>
        <p:spPr>
          <a:xfrm rot="21402699">
            <a:off x="332906" y="1895056"/>
            <a:ext cx="326906" cy="326906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chemeClr val="lt1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42F6638-DE66-4653-BCA1-034D9C85A58E}"/>
              </a:ext>
            </a:extLst>
          </p:cNvPr>
          <p:cNvSpPr/>
          <p:nvPr/>
        </p:nvSpPr>
        <p:spPr>
          <a:xfrm rot="21402699">
            <a:off x="332905" y="3092988"/>
            <a:ext cx="326906" cy="326906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chemeClr val="lt1"/>
              </a:solidFill>
              <a:latin typeface="Trebuchet MS" panose="020B0603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C2EB78E-69B8-4007-853C-F81147672DB0}"/>
              </a:ext>
            </a:extLst>
          </p:cNvPr>
          <p:cNvSpPr/>
          <p:nvPr/>
        </p:nvSpPr>
        <p:spPr>
          <a:xfrm rot="21402699">
            <a:off x="332906" y="3835937"/>
            <a:ext cx="326906" cy="326906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chemeClr val="lt1"/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0041547-09A6-4841-880F-548C8D9E5E38}"/>
              </a:ext>
            </a:extLst>
          </p:cNvPr>
          <p:cNvSpPr/>
          <p:nvPr/>
        </p:nvSpPr>
        <p:spPr>
          <a:xfrm rot="21402699">
            <a:off x="332906" y="4406326"/>
            <a:ext cx="326906" cy="326906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chemeClr val="lt1"/>
              </a:solidFill>
              <a:latin typeface="Trebuchet MS" panose="020B0603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675A514-4055-4A01-9CCC-C5DDD338CA9F}"/>
              </a:ext>
            </a:extLst>
          </p:cNvPr>
          <p:cNvSpPr/>
          <p:nvPr/>
        </p:nvSpPr>
        <p:spPr>
          <a:xfrm rot="21402699">
            <a:off x="341321" y="4804156"/>
            <a:ext cx="326906" cy="326906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chemeClr val="lt1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94555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Применение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798639"/>
            <a:ext cx="8596668" cy="3880773"/>
          </a:xfrm>
        </p:spPr>
        <p:txBody>
          <a:bodyPr>
            <a:normAutofit fontScale="92500"/>
          </a:bodyPr>
          <a:lstStyle/>
          <a:p>
            <a:pPr algn="just"/>
            <a:r>
              <a:rPr lang="ru-RU" dirty="0"/>
              <a:t>Гель наносят тонким слоем на пораженный участок и вокруг него 2-3 раза/</a:t>
            </a:r>
            <a:r>
              <a:rPr lang="ru-RU" dirty="0" err="1"/>
              <a:t>сут</a:t>
            </a:r>
            <a:r>
              <a:rPr lang="ru-RU" dirty="0"/>
              <a:t>, равномерно распределяя по поверхности кожи легкими втирающими движениями до полного впитывания. Курс лечения составляет 2-3 недели. Необходимость дальнейшего лечения определяет лечащий врач, исходя из тяжести патологического процесса и результатов клинических анализов.</a:t>
            </a:r>
          </a:p>
          <a:p>
            <a:pPr algn="just"/>
            <a:r>
              <a:rPr lang="ru-RU" dirty="0"/>
              <a:t>При трофических язвах со слабой экссудацией перед применением препарата раневую поверхность очищают от экссудата и некротических тканей, при необходимости промывают 3% раствором перекиси водорода, раствором фурацилина 1:5000 или 0.05% раствором </a:t>
            </a:r>
            <a:r>
              <a:rPr lang="ru-RU" dirty="0" err="1"/>
              <a:t>хлоргексидина</a:t>
            </a:r>
            <a:r>
              <a:rPr lang="ru-RU" dirty="0"/>
              <a:t> </a:t>
            </a:r>
            <a:r>
              <a:rPr lang="ru-RU" dirty="0" err="1"/>
              <a:t>биглюконата</a:t>
            </a:r>
            <a:r>
              <a:rPr lang="ru-RU" dirty="0"/>
              <a:t> и просушивают. Гель наносят равномерным тонким слоем таким образом, чтобы вся пораженная поверхность была покрыта препаратом, и накладывают стерильную марлевую повязку. Смену повязок проводят 1 раз/</a:t>
            </a:r>
            <a:r>
              <a:rPr lang="ru-RU" dirty="0" err="1"/>
              <a:t>сут</a:t>
            </a:r>
            <a:r>
              <a:rPr lang="ru-RU" dirty="0"/>
              <a:t>. При открытом способе лечения препарат наносят 1-2 раза/</a:t>
            </a:r>
            <a:r>
              <a:rPr lang="ru-RU" dirty="0" err="1"/>
              <a:t>сут</a:t>
            </a:r>
            <a:r>
              <a:rPr lang="ru-RU" dirty="0"/>
              <a:t>. Продолжительность лечения определяется динамикой </a:t>
            </a:r>
            <a:r>
              <a:rPr lang="ru-RU" dirty="0" err="1"/>
              <a:t>эпителизации</a:t>
            </a:r>
            <a:r>
              <a:rPr lang="ru-RU" dirty="0"/>
              <a:t>.</a:t>
            </a: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33122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Возрастная стопа и боль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3509" y="1550989"/>
            <a:ext cx="8596668" cy="3880773"/>
          </a:xfrm>
        </p:spPr>
        <p:txBody>
          <a:bodyPr>
            <a:normAutofit/>
          </a:bodyPr>
          <a:lstStyle/>
          <a:p>
            <a:pPr algn="just"/>
            <a:r>
              <a:rPr lang="ru-RU" sz="2400" dirty="0"/>
              <a:t>При возрастной стопе болевая чувствительность снижается практически у всех пациентов, в особенности при наличии нейротрофического компонента</a:t>
            </a:r>
          </a:p>
          <a:p>
            <a:pPr algn="just"/>
            <a:r>
              <a:rPr lang="en-US" sz="2400" b="1" dirty="0"/>
              <a:t>NB!!! </a:t>
            </a:r>
            <a:r>
              <a:rPr lang="ru-RU" sz="2400" b="1" dirty="0"/>
              <a:t>Снижение чувствительности не приводит к депрессии патологических механизмов, запускаемых при болевом воздействии</a:t>
            </a:r>
          </a:p>
          <a:p>
            <a:pPr algn="just"/>
            <a:r>
              <a:rPr lang="ru-RU" sz="2400" dirty="0"/>
              <a:t>Обезболивание манипуляций при синдроме возрастной стопы является клинической необходимостью</a:t>
            </a:r>
          </a:p>
        </p:txBody>
      </p:sp>
    </p:spTree>
    <p:extLst>
      <p:ext uri="{BB962C8B-B14F-4D97-AF65-F5344CB8AC3E}">
        <p14:creationId xmlns:p14="http://schemas.microsoft.com/office/powerpoint/2010/main" val="33720260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72FB8D65-D4E3-4CB0-B043-17BBB416A3AB}"/>
              </a:ext>
            </a:extLst>
          </p:cNvPr>
          <p:cNvSpPr/>
          <p:nvPr/>
        </p:nvSpPr>
        <p:spPr>
          <a:xfrm>
            <a:off x="6982124" y="1"/>
            <a:ext cx="5190827" cy="3003865"/>
          </a:xfrm>
          <a:custGeom>
            <a:avLst/>
            <a:gdLst>
              <a:gd name="connsiteX0" fmla="*/ 12719 w 5190827"/>
              <a:gd name="connsiteY0" fmla="*/ 0 h 3003865"/>
              <a:gd name="connsiteX1" fmla="*/ 5190827 w 5190827"/>
              <a:gd name="connsiteY1" fmla="*/ 0 h 3003865"/>
              <a:gd name="connsiteX2" fmla="*/ 5190827 w 5190827"/>
              <a:gd name="connsiteY2" fmla="*/ 1524211 h 3003865"/>
              <a:gd name="connsiteX3" fmla="*/ 5171835 w 5190827"/>
              <a:gd name="connsiteY3" fmla="*/ 1563635 h 3003865"/>
              <a:gd name="connsiteX4" fmla="*/ 2751993 w 5190827"/>
              <a:gd name="connsiteY4" fmla="*/ 3003865 h 3003865"/>
              <a:gd name="connsiteX5" fmla="*/ 0 w 5190827"/>
              <a:gd name="connsiteY5" fmla="*/ 251872 h 3003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90827" h="3003865">
                <a:moveTo>
                  <a:pt x="12719" y="0"/>
                </a:moveTo>
                <a:lnTo>
                  <a:pt x="5190827" y="0"/>
                </a:lnTo>
                <a:lnTo>
                  <a:pt x="5190827" y="1524211"/>
                </a:lnTo>
                <a:lnTo>
                  <a:pt x="5171835" y="1563635"/>
                </a:lnTo>
                <a:cubicBezTo>
                  <a:pt x="4705815" y="2421501"/>
                  <a:pt x="3796913" y="3003865"/>
                  <a:pt x="2751993" y="3003865"/>
                </a:cubicBezTo>
                <a:cubicBezTo>
                  <a:pt x="1232109" y="3003865"/>
                  <a:pt x="0" y="1771756"/>
                  <a:pt x="0" y="251872"/>
                </a:cubicBezTo>
                <a:close/>
              </a:path>
            </a:pathLst>
          </a:cu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562788-3C59-43EF-A051-9BB3ADE96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45123"/>
            <a:ext cx="10515600" cy="10790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ts val="3400"/>
              </a:lnSpc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Медиаторы острой боли – </a:t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</a:br>
            <a:r>
              <a:rPr lang="ru-RU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медиаторы воспаления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EF239E6-2A56-4103-96EC-C7C43D44FC5C}"/>
              </a:ext>
            </a:extLst>
          </p:cNvPr>
          <p:cNvSpPr txBox="1"/>
          <p:nvPr/>
        </p:nvSpPr>
        <p:spPr>
          <a:xfrm>
            <a:off x="1637134" y="4247628"/>
            <a:ext cx="3147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Trebuchet MS" panose="020B0603020202020204" pitchFamily="34" charset="0"/>
              </a:rPr>
              <a:t>Субстанция 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rebuchet MS" panose="020B0603020202020204" pitchFamily="34" charset="0"/>
              </a:rPr>
              <a:t>P</a:t>
            </a:r>
            <a:endParaRPr lang="ru-RU" sz="2800" dirty="0">
              <a:solidFill>
                <a:schemeClr val="accent2">
                  <a:lumMod val="7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9077580-B3B8-4A32-B914-A1E78ABAAC6E}"/>
              </a:ext>
            </a:extLst>
          </p:cNvPr>
          <p:cNvSpPr txBox="1"/>
          <p:nvPr/>
        </p:nvSpPr>
        <p:spPr>
          <a:xfrm>
            <a:off x="1637134" y="3396537"/>
            <a:ext cx="3147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Trebuchet MS" panose="020B0603020202020204" pitchFamily="34" charset="0"/>
              </a:rPr>
              <a:t>Цитокины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F08B91E-6520-4E59-985D-63C22947A557}"/>
              </a:ext>
            </a:extLst>
          </p:cNvPr>
          <p:cNvSpPr txBox="1"/>
          <p:nvPr/>
        </p:nvSpPr>
        <p:spPr>
          <a:xfrm>
            <a:off x="1637134" y="2545446"/>
            <a:ext cx="3147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800" dirty="0" err="1">
                <a:solidFill>
                  <a:schemeClr val="accent2">
                    <a:lumMod val="75000"/>
                  </a:schemeClr>
                </a:solidFill>
                <a:latin typeface="Trebuchet MS" panose="020B0603020202020204" pitchFamily="34" charset="0"/>
              </a:rPr>
              <a:t>Брадикинин</a:t>
            </a:r>
            <a:endParaRPr lang="ru-RU" sz="2800" dirty="0">
              <a:solidFill>
                <a:schemeClr val="accent2">
                  <a:lumMod val="7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C48A768-EB55-430B-A1DB-EBE35962B080}"/>
              </a:ext>
            </a:extLst>
          </p:cNvPr>
          <p:cNvSpPr txBox="1"/>
          <p:nvPr/>
        </p:nvSpPr>
        <p:spPr>
          <a:xfrm>
            <a:off x="6096000" y="3413398"/>
            <a:ext cx="3147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Trebuchet MS" panose="020B0603020202020204" pitchFamily="34" charset="0"/>
              </a:rPr>
              <a:t>Серотонин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BBC4728-9AB2-49FB-9A9C-A1953892628A}"/>
              </a:ext>
            </a:extLst>
          </p:cNvPr>
          <p:cNvSpPr txBox="1"/>
          <p:nvPr/>
        </p:nvSpPr>
        <p:spPr>
          <a:xfrm>
            <a:off x="6089588" y="5100989"/>
            <a:ext cx="3147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Trebuchet MS" panose="020B0603020202020204" pitchFamily="34" charset="0"/>
              </a:rPr>
              <a:t>Протеазы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F886E80-C233-45A4-A499-89606C9A4592}"/>
              </a:ext>
            </a:extLst>
          </p:cNvPr>
          <p:cNvSpPr txBox="1"/>
          <p:nvPr/>
        </p:nvSpPr>
        <p:spPr>
          <a:xfrm>
            <a:off x="1637134" y="5098718"/>
            <a:ext cx="3147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Trebuchet MS" panose="020B0603020202020204" pitchFamily="34" charset="0"/>
              </a:rPr>
              <a:t>Интерлейкин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975D0B1-35AE-4048-9EC0-7BFDACF21B60}"/>
              </a:ext>
            </a:extLst>
          </p:cNvPr>
          <p:cNvSpPr txBox="1"/>
          <p:nvPr/>
        </p:nvSpPr>
        <p:spPr>
          <a:xfrm>
            <a:off x="6088796" y="4257194"/>
            <a:ext cx="42352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Trebuchet MS" panose="020B0603020202020204" pitchFamily="34" charset="0"/>
              </a:rPr>
              <a:t>Простагландины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E125225-C217-42D8-9686-A1E419E34A45}"/>
              </a:ext>
            </a:extLst>
          </p:cNvPr>
          <p:cNvSpPr txBox="1"/>
          <p:nvPr/>
        </p:nvSpPr>
        <p:spPr>
          <a:xfrm>
            <a:off x="7085352" y="669880"/>
            <a:ext cx="23182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kern="0" dirty="0">
                <a:latin typeface="Trebuchet MS" panose="020B0603020202020204" pitchFamily="34" charset="0"/>
              </a:rPr>
              <a:t>Воспаление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F90077A-FE08-4194-B600-3506DF44040F}"/>
              </a:ext>
            </a:extLst>
          </p:cNvPr>
          <p:cNvSpPr txBox="1"/>
          <p:nvPr/>
        </p:nvSpPr>
        <p:spPr>
          <a:xfrm>
            <a:off x="10225394" y="669880"/>
            <a:ext cx="16662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kern="0" dirty="0">
                <a:latin typeface="Trebuchet MS" panose="020B0603020202020204" pitchFamily="34" charset="0"/>
              </a:rPr>
              <a:t>Боль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2E60A56-288E-436A-8EC0-FFEBA54C7477}"/>
              </a:ext>
            </a:extLst>
          </p:cNvPr>
          <p:cNvSpPr/>
          <p:nvPr/>
        </p:nvSpPr>
        <p:spPr>
          <a:xfrm rot="21402699">
            <a:off x="1301122" y="2667852"/>
            <a:ext cx="326906" cy="326906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chemeClr val="lt1"/>
              </a:solidFill>
              <a:latin typeface="Trebuchet MS" panose="020B0603020202020204" pitchFamily="34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D626112-689C-4AFE-B39B-6381C326826A}"/>
              </a:ext>
            </a:extLst>
          </p:cNvPr>
          <p:cNvSpPr/>
          <p:nvPr/>
        </p:nvSpPr>
        <p:spPr>
          <a:xfrm rot="21402699">
            <a:off x="5753575" y="4362360"/>
            <a:ext cx="326906" cy="326906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chemeClr val="lt1"/>
              </a:solidFill>
              <a:latin typeface="Trebuchet MS" panose="020B0603020202020204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C08D4AF-71BB-46CD-9357-3095614067BC}"/>
              </a:ext>
            </a:extLst>
          </p:cNvPr>
          <p:cNvSpPr/>
          <p:nvPr/>
        </p:nvSpPr>
        <p:spPr>
          <a:xfrm rot="21402699">
            <a:off x="5758841" y="3496965"/>
            <a:ext cx="326906" cy="326906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chemeClr val="lt1"/>
              </a:solidFill>
              <a:latin typeface="Trebuchet MS" panose="020B0603020202020204" pitchFamily="34" charset="0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4DD4DBFE-D668-49E5-BBD4-100E54D81C94}"/>
              </a:ext>
            </a:extLst>
          </p:cNvPr>
          <p:cNvSpPr/>
          <p:nvPr/>
        </p:nvSpPr>
        <p:spPr>
          <a:xfrm rot="21402699">
            <a:off x="1301122" y="5206206"/>
            <a:ext cx="326906" cy="326906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chemeClr val="lt1"/>
              </a:solidFill>
              <a:latin typeface="Trebuchet MS" panose="020B0603020202020204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BA839BAF-A1D2-4199-B174-7F897CB387A2}"/>
              </a:ext>
            </a:extLst>
          </p:cNvPr>
          <p:cNvSpPr/>
          <p:nvPr/>
        </p:nvSpPr>
        <p:spPr>
          <a:xfrm rot="21402699">
            <a:off x="1301121" y="4360088"/>
            <a:ext cx="326906" cy="326906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chemeClr val="lt1"/>
              </a:solidFill>
              <a:latin typeface="Trebuchet MS" panose="020B0603020202020204" pitchFamily="34" charset="0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D395354F-C123-4BFB-A9A3-B1477E51F96B}"/>
              </a:ext>
            </a:extLst>
          </p:cNvPr>
          <p:cNvSpPr/>
          <p:nvPr/>
        </p:nvSpPr>
        <p:spPr>
          <a:xfrm rot="21402699">
            <a:off x="1301123" y="3513970"/>
            <a:ext cx="326906" cy="326906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chemeClr val="lt1"/>
              </a:solidFill>
              <a:latin typeface="Trebuchet MS" panose="020B0603020202020204" pitchFamily="34" charset="0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AA03D24C-EE75-440B-8252-9545B9AB334A}"/>
              </a:ext>
            </a:extLst>
          </p:cNvPr>
          <p:cNvSpPr/>
          <p:nvPr/>
        </p:nvSpPr>
        <p:spPr>
          <a:xfrm rot="21402699">
            <a:off x="5753576" y="5208477"/>
            <a:ext cx="326906" cy="326906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chemeClr val="lt1"/>
              </a:solidFill>
              <a:latin typeface="Trebuchet MS" panose="020B0603020202020204" pitchFamily="34" charset="0"/>
            </a:endParaRPr>
          </a:p>
        </p:txBody>
      </p:sp>
      <p:pic>
        <p:nvPicPr>
          <p:cNvPr id="5" name="Graphic 4" descr="Handshake outline">
            <a:extLst>
              <a:ext uri="{FF2B5EF4-FFF2-40B4-BE49-F238E27FC236}">
                <a16:creationId xmlns:a16="http://schemas.microsoft.com/office/drawing/2014/main" id="{656979F7-BE36-4D4C-9933-3CADF7A1B7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55304" y="342256"/>
            <a:ext cx="1833642" cy="1833642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6F325A27-4C60-4DDF-93BC-6D29B4890C04}"/>
              </a:ext>
            </a:extLst>
          </p:cNvPr>
          <p:cNvSpPr txBox="1"/>
          <p:nvPr/>
        </p:nvSpPr>
        <p:spPr>
          <a:xfrm>
            <a:off x="6096000" y="2569602"/>
            <a:ext cx="3147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Trebuchet MS" panose="020B0603020202020204" pitchFamily="34" charset="0"/>
              </a:rPr>
              <a:t>Гистамины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9EA41979-3042-49AC-97C6-7AA2642E3BC6}"/>
              </a:ext>
            </a:extLst>
          </p:cNvPr>
          <p:cNvSpPr/>
          <p:nvPr/>
        </p:nvSpPr>
        <p:spPr>
          <a:xfrm rot="21402699">
            <a:off x="5759987" y="2645872"/>
            <a:ext cx="326906" cy="326906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chemeClr val="lt1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08844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НАШ ПЛАН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chemeClr val="bg2">
                    <a:lumMod val="10000"/>
                  </a:schemeClr>
                </a:solidFill>
              </a:rPr>
              <a:t>Функции стопы</a:t>
            </a:r>
          </a:p>
          <a:p>
            <a:r>
              <a:rPr lang="ru-RU" sz="2200" b="1" dirty="0">
                <a:solidFill>
                  <a:schemeClr val="bg2">
                    <a:lumMod val="75000"/>
                  </a:schemeClr>
                </a:solidFill>
              </a:rPr>
              <a:t>Определение синдрома возрастной стопы</a:t>
            </a:r>
          </a:p>
          <a:p>
            <a:r>
              <a:rPr lang="ru-RU" sz="2200" b="1" dirty="0" err="1">
                <a:solidFill>
                  <a:schemeClr val="bg2">
                    <a:lumMod val="75000"/>
                  </a:schemeClr>
                </a:solidFill>
              </a:rPr>
              <a:t>Этиопатогенез</a:t>
            </a:r>
            <a:r>
              <a:rPr lang="ru-RU" sz="2200" b="1" dirty="0">
                <a:solidFill>
                  <a:schemeClr val="bg2">
                    <a:lumMod val="75000"/>
                  </a:schemeClr>
                </a:solidFill>
              </a:rPr>
              <a:t> синдрома возрастной стопы</a:t>
            </a:r>
          </a:p>
          <a:p>
            <a:r>
              <a:rPr lang="ru-RU" sz="2200" b="1" dirty="0">
                <a:solidFill>
                  <a:schemeClr val="bg2">
                    <a:lumMod val="75000"/>
                  </a:schemeClr>
                </a:solidFill>
              </a:rPr>
              <a:t>Клинические проявления синдрома возрастной стопы</a:t>
            </a:r>
          </a:p>
          <a:p>
            <a:r>
              <a:rPr lang="ru-RU" sz="2200" b="1" dirty="0">
                <a:solidFill>
                  <a:schemeClr val="bg2">
                    <a:lumMod val="75000"/>
                  </a:schemeClr>
                </a:solidFill>
              </a:rPr>
              <a:t>Походы к лечению синдрома возрастной стопы</a:t>
            </a:r>
          </a:p>
          <a:p>
            <a:r>
              <a:rPr lang="ru-RU" sz="2200" b="1" dirty="0">
                <a:solidFill>
                  <a:schemeClr val="bg2">
                    <a:lumMod val="75000"/>
                  </a:schemeClr>
                </a:solidFill>
              </a:rPr>
              <a:t>Профилактика синдрома возрастной стопы</a:t>
            </a:r>
          </a:p>
        </p:txBody>
      </p:sp>
    </p:spTree>
    <p:extLst>
      <p:ext uri="{BB962C8B-B14F-4D97-AF65-F5344CB8AC3E}">
        <p14:creationId xmlns:p14="http://schemas.microsoft.com/office/powerpoint/2010/main" val="14226664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72FB8D65-D4E3-4CB0-B043-17BBB416A3AB}"/>
              </a:ext>
            </a:extLst>
          </p:cNvPr>
          <p:cNvSpPr/>
          <p:nvPr/>
        </p:nvSpPr>
        <p:spPr>
          <a:xfrm>
            <a:off x="6982124" y="1"/>
            <a:ext cx="5190827" cy="3003865"/>
          </a:xfrm>
          <a:custGeom>
            <a:avLst/>
            <a:gdLst>
              <a:gd name="connsiteX0" fmla="*/ 12719 w 5190827"/>
              <a:gd name="connsiteY0" fmla="*/ 0 h 3003865"/>
              <a:gd name="connsiteX1" fmla="*/ 5190827 w 5190827"/>
              <a:gd name="connsiteY1" fmla="*/ 0 h 3003865"/>
              <a:gd name="connsiteX2" fmla="*/ 5190827 w 5190827"/>
              <a:gd name="connsiteY2" fmla="*/ 1524211 h 3003865"/>
              <a:gd name="connsiteX3" fmla="*/ 5171835 w 5190827"/>
              <a:gd name="connsiteY3" fmla="*/ 1563635 h 3003865"/>
              <a:gd name="connsiteX4" fmla="*/ 2751993 w 5190827"/>
              <a:gd name="connsiteY4" fmla="*/ 3003865 h 3003865"/>
              <a:gd name="connsiteX5" fmla="*/ 0 w 5190827"/>
              <a:gd name="connsiteY5" fmla="*/ 251872 h 3003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90827" h="3003865">
                <a:moveTo>
                  <a:pt x="12719" y="0"/>
                </a:moveTo>
                <a:lnTo>
                  <a:pt x="5190827" y="0"/>
                </a:lnTo>
                <a:lnTo>
                  <a:pt x="5190827" y="1524211"/>
                </a:lnTo>
                <a:lnTo>
                  <a:pt x="5171835" y="1563635"/>
                </a:lnTo>
                <a:cubicBezTo>
                  <a:pt x="4705815" y="2421501"/>
                  <a:pt x="3796913" y="3003865"/>
                  <a:pt x="2751993" y="3003865"/>
                </a:cubicBezTo>
                <a:cubicBezTo>
                  <a:pt x="1232109" y="3003865"/>
                  <a:pt x="0" y="1771756"/>
                  <a:pt x="0" y="251872"/>
                </a:cubicBezTo>
                <a:close/>
              </a:path>
            </a:pathLst>
          </a:cu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562788-3C59-43EF-A051-9BB3ADE96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45123"/>
            <a:ext cx="10515600" cy="10790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ts val="3400"/>
              </a:lnSpc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Медиаторы острой боли – </a:t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</a:br>
            <a:r>
              <a:rPr lang="ru-RU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медиаторы воспаления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EF239E6-2A56-4103-96EC-C7C43D44FC5C}"/>
              </a:ext>
            </a:extLst>
          </p:cNvPr>
          <p:cNvSpPr txBox="1"/>
          <p:nvPr/>
        </p:nvSpPr>
        <p:spPr>
          <a:xfrm>
            <a:off x="1637134" y="4247628"/>
            <a:ext cx="3147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Trebuchet MS" panose="020B0603020202020204" pitchFamily="34" charset="0"/>
              </a:rPr>
              <a:t>Субстанция 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rebuchet MS" panose="020B0603020202020204" pitchFamily="34" charset="0"/>
              </a:rPr>
              <a:t>P</a:t>
            </a:r>
            <a:endParaRPr lang="ru-RU" sz="2800" dirty="0">
              <a:solidFill>
                <a:schemeClr val="accent2">
                  <a:lumMod val="7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9077580-B3B8-4A32-B914-A1E78ABAAC6E}"/>
              </a:ext>
            </a:extLst>
          </p:cNvPr>
          <p:cNvSpPr txBox="1"/>
          <p:nvPr/>
        </p:nvSpPr>
        <p:spPr>
          <a:xfrm>
            <a:off x="1637134" y="3396537"/>
            <a:ext cx="3147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Trebuchet MS" panose="020B0603020202020204" pitchFamily="34" charset="0"/>
              </a:rPr>
              <a:t>Цитокины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F08B91E-6520-4E59-985D-63C22947A557}"/>
              </a:ext>
            </a:extLst>
          </p:cNvPr>
          <p:cNvSpPr txBox="1"/>
          <p:nvPr/>
        </p:nvSpPr>
        <p:spPr>
          <a:xfrm>
            <a:off x="1637134" y="2545446"/>
            <a:ext cx="3147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800" dirty="0" err="1">
                <a:solidFill>
                  <a:schemeClr val="accent2">
                    <a:lumMod val="75000"/>
                  </a:schemeClr>
                </a:solidFill>
                <a:latin typeface="Trebuchet MS" panose="020B0603020202020204" pitchFamily="34" charset="0"/>
              </a:rPr>
              <a:t>Брадикинин</a:t>
            </a:r>
            <a:endParaRPr lang="ru-RU" sz="2800" dirty="0">
              <a:solidFill>
                <a:schemeClr val="accent2">
                  <a:lumMod val="7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C48A768-EB55-430B-A1DB-EBE35962B080}"/>
              </a:ext>
            </a:extLst>
          </p:cNvPr>
          <p:cNvSpPr txBox="1"/>
          <p:nvPr/>
        </p:nvSpPr>
        <p:spPr>
          <a:xfrm>
            <a:off x="6096000" y="3413398"/>
            <a:ext cx="3147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Trebuchet MS" panose="020B0603020202020204" pitchFamily="34" charset="0"/>
              </a:rPr>
              <a:t>Серотонин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BBC4728-9AB2-49FB-9A9C-A1953892628A}"/>
              </a:ext>
            </a:extLst>
          </p:cNvPr>
          <p:cNvSpPr txBox="1"/>
          <p:nvPr/>
        </p:nvSpPr>
        <p:spPr>
          <a:xfrm>
            <a:off x="6089588" y="5100989"/>
            <a:ext cx="3147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Trebuchet MS" panose="020B0603020202020204" pitchFamily="34" charset="0"/>
              </a:rPr>
              <a:t>Протеазы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F886E80-C233-45A4-A499-89606C9A4592}"/>
              </a:ext>
            </a:extLst>
          </p:cNvPr>
          <p:cNvSpPr txBox="1"/>
          <p:nvPr/>
        </p:nvSpPr>
        <p:spPr>
          <a:xfrm>
            <a:off x="1637134" y="5098718"/>
            <a:ext cx="3147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Trebuchet MS" panose="020B0603020202020204" pitchFamily="34" charset="0"/>
              </a:rPr>
              <a:t>Интерлейкин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975D0B1-35AE-4048-9EC0-7BFDACF21B60}"/>
              </a:ext>
            </a:extLst>
          </p:cNvPr>
          <p:cNvSpPr txBox="1"/>
          <p:nvPr/>
        </p:nvSpPr>
        <p:spPr>
          <a:xfrm>
            <a:off x="6088796" y="4257194"/>
            <a:ext cx="42352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Trebuchet MS" panose="020B0603020202020204" pitchFamily="34" charset="0"/>
              </a:rPr>
              <a:t>Простагландины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E125225-C217-42D8-9686-A1E419E34A45}"/>
              </a:ext>
            </a:extLst>
          </p:cNvPr>
          <p:cNvSpPr txBox="1"/>
          <p:nvPr/>
        </p:nvSpPr>
        <p:spPr>
          <a:xfrm>
            <a:off x="7085352" y="669880"/>
            <a:ext cx="23182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kern="0" dirty="0">
                <a:latin typeface="Trebuchet MS" panose="020B0603020202020204" pitchFamily="34" charset="0"/>
              </a:rPr>
              <a:t>Воспаление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F90077A-FE08-4194-B600-3506DF44040F}"/>
              </a:ext>
            </a:extLst>
          </p:cNvPr>
          <p:cNvSpPr txBox="1"/>
          <p:nvPr/>
        </p:nvSpPr>
        <p:spPr>
          <a:xfrm>
            <a:off x="10225394" y="669880"/>
            <a:ext cx="16662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kern="0" dirty="0">
                <a:latin typeface="Trebuchet MS" panose="020B0603020202020204" pitchFamily="34" charset="0"/>
              </a:rPr>
              <a:t>Боль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2E60A56-288E-436A-8EC0-FFEBA54C7477}"/>
              </a:ext>
            </a:extLst>
          </p:cNvPr>
          <p:cNvSpPr/>
          <p:nvPr/>
        </p:nvSpPr>
        <p:spPr>
          <a:xfrm rot="21402699">
            <a:off x="1301122" y="2667852"/>
            <a:ext cx="326906" cy="326906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chemeClr val="lt1"/>
              </a:solidFill>
              <a:latin typeface="Trebuchet MS" panose="020B0603020202020204" pitchFamily="34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D626112-689C-4AFE-B39B-6381C326826A}"/>
              </a:ext>
            </a:extLst>
          </p:cNvPr>
          <p:cNvSpPr/>
          <p:nvPr/>
        </p:nvSpPr>
        <p:spPr>
          <a:xfrm rot="21402699">
            <a:off x="5753575" y="4362360"/>
            <a:ext cx="326906" cy="326906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chemeClr val="lt1"/>
              </a:solidFill>
              <a:latin typeface="Trebuchet MS" panose="020B0603020202020204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C08D4AF-71BB-46CD-9357-3095614067BC}"/>
              </a:ext>
            </a:extLst>
          </p:cNvPr>
          <p:cNvSpPr/>
          <p:nvPr/>
        </p:nvSpPr>
        <p:spPr>
          <a:xfrm rot="21402699">
            <a:off x="5758841" y="3496965"/>
            <a:ext cx="326906" cy="326906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chemeClr val="lt1"/>
              </a:solidFill>
              <a:latin typeface="Trebuchet MS" panose="020B0603020202020204" pitchFamily="34" charset="0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4DD4DBFE-D668-49E5-BBD4-100E54D81C94}"/>
              </a:ext>
            </a:extLst>
          </p:cNvPr>
          <p:cNvSpPr/>
          <p:nvPr/>
        </p:nvSpPr>
        <p:spPr>
          <a:xfrm rot="21402699">
            <a:off x="1301122" y="5206206"/>
            <a:ext cx="326906" cy="326906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chemeClr val="lt1"/>
              </a:solidFill>
              <a:latin typeface="Trebuchet MS" panose="020B0603020202020204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BA839BAF-A1D2-4199-B174-7F897CB387A2}"/>
              </a:ext>
            </a:extLst>
          </p:cNvPr>
          <p:cNvSpPr/>
          <p:nvPr/>
        </p:nvSpPr>
        <p:spPr>
          <a:xfrm rot="21402699">
            <a:off x="1301121" y="4360088"/>
            <a:ext cx="326906" cy="326906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chemeClr val="lt1"/>
              </a:solidFill>
              <a:latin typeface="Trebuchet MS" panose="020B0603020202020204" pitchFamily="34" charset="0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D395354F-C123-4BFB-A9A3-B1477E51F96B}"/>
              </a:ext>
            </a:extLst>
          </p:cNvPr>
          <p:cNvSpPr/>
          <p:nvPr/>
        </p:nvSpPr>
        <p:spPr>
          <a:xfrm rot="21402699">
            <a:off x="1301123" y="3513970"/>
            <a:ext cx="326906" cy="326906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chemeClr val="lt1"/>
              </a:solidFill>
              <a:latin typeface="Trebuchet MS" panose="020B0603020202020204" pitchFamily="34" charset="0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AA03D24C-EE75-440B-8252-9545B9AB334A}"/>
              </a:ext>
            </a:extLst>
          </p:cNvPr>
          <p:cNvSpPr/>
          <p:nvPr/>
        </p:nvSpPr>
        <p:spPr>
          <a:xfrm rot="21402699">
            <a:off x="5753576" y="5208477"/>
            <a:ext cx="326906" cy="326906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chemeClr val="lt1"/>
              </a:solidFill>
              <a:latin typeface="Trebuchet MS" panose="020B0603020202020204" pitchFamily="34" charset="0"/>
            </a:endParaRPr>
          </a:p>
        </p:txBody>
      </p:sp>
      <p:pic>
        <p:nvPicPr>
          <p:cNvPr id="5" name="Graphic 4" descr="Handshake outline">
            <a:extLst>
              <a:ext uri="{FF2B5EF4-FFF2-40B4-BE49-F238E27FC236}">
                <a16:creationId xmlns:a16="http://schemas.microsoft.com/office/drawing/2014/main" id="{656979F7-BE36-4D4C-9933-3CADF7A1B7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55304" y="342256"/>
            <a:ext cx="1833642" cy="1833642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6F325A27-4C60-4DDF-93BC-6D29B4890C04}"/>
              </a:ext>
            </a:extLst>
          </p:cNvPr>
          <p:cNvSpPr txBox="1"/>
          <p:nvPr/>
        </p:nvSpPr>
        <p:spPr>
          <a:xfrm>
            <a:off x="6096000" y="2569602"/>
            <a:ext cx="3147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Trebuchet MS" panose="020B0603020202020204" pitchFamily="34" charset="0"/>
              </a:rPr>
              <a:t>Гистамины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9EA41979-3042-49AC-97C6-7AA2642E3BC6}"/>
              </a:ext>
            </a:extLst>
          </p:cNvPr>
          <p:cNvSpPr/>
          <p:nvPr/>
        </p:nvSpPr>
        <p:spPr>
          <a:xfrm rot="21402699">
            <a:off x="5759987" y="2645872"/>
            <a:ext cx="326906" cy="326906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chemeClr val="lt1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74366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D23E6E4-14D0-4867-B516-7E892D6CFFAD}"/>
              </a:ext>
            </a:extLst>
          </p:cNvPr>
          <p:cNvSpPr/>
          <p:nvPr/>
        </p:nvSpPr>
        <p:spPr>
          <a:xfrm>
            <a:off x="647561" y="542693"/>
            <a:ext cx="9900191" cy="9390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lnSpc>
                <a:spcPts val="3400"/>
              </a:lnSpc>
              <a:spcBef>
                <a:spcPct val="0"/>
              </a:spcBef>
            </a:pPr>
            <a:r>
              <a:rPr lang="ru-RU" sz="36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Arial" panose="020B0604020202020204" pitchFamily="34" charset="0"/>
              </a:rPr>
              <a:t>Системные эффекты при боли</a:t>
            </a:r>
          </a:p>
        </p:txBody>
      </p:sp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5" name="3D Model 4" descr="Stylized Human Lungs">
                <a:extLst>
                  <a:ext uri="{FF2B5EF4-FFF2-40B4-BE49-F238E27FC236}">
                    <a16:creationId xmlns:a16="http://schemas.microsoft.com/office/drawing/2014/main" id="{AAA778E4-1F90-4909-836B-56786F45E25D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636052" y="2285318"/>
              <a:ext cx="1673630" cy="1931110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673630" cy="1931110"/>
                    </a:xfrm>
                    <a:prstGeom prst="rect">
                      <a:avLst/>
                    </a:prstGeom>
                  </am3d:spPr>
                  <am3d:camera>
                    <am3d:pos x="0" y="0" z="6347668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261982" d="1000000"/>
                    <am3d:preTrans dx="0" dy="-1518871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263548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Model 4" descr="Stylized Human Lungs">
                <a:extLst>
                  <a:ext uri="{FF2B5EF4-FFF2-40B4-BE49-F238E27FC236}">
                    <a16:creationId xmlns:a16="http://schemas.microsoft.com/office/drawing/2014/main" id="{AAA778E4-1F90-4909-836B-56786F45E25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636052" y="2285318"/>
                <a:ext cx="1673630" cy="193111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6" name="3D Model 5" descr="Red Blood Cells">
                <a:extLst>
                  <a:ext uri="{FF2B5EF4-FFF2-40B4-BE49-F238E27FC236}">
                    <a16:creationId xmlns:a16="http://schemas.microsoft.com/office/drawing/2014/main" id="{39C83224-3C64-4A54-9F14-CA0FDB8E838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692796" y="2347838"/>
              <a:ext cx="1672991" cy="1806071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1672991" cy="1806071"/>
                    </a:xfrm>
                    <a:prstGeom prst="rect">
                      <a:avLst/>
                    </a:prstGeom>
                  </am3d:spPr>
                  <am3d:camera>
                    <am3d:pos x="0" y="0" z="7988837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473862" d="1000000"/>
                    <am3d:preTrans dx="3586" dy="2661096" dz="2366"/>
                    <am3d:scale>
                      <am3d:sx n="1000000" d="1000000"/>
                      <am3d:sy n="1000000" d="1000000"/>
                      <am3d:sz n="1000000" d="1000000"/>
                    </am3d:scale>
                    <am3d:rot ax="129837" ay="-361286" az="-13631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283267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Model 5" descr="Red Blood Cells">
                <a:extLst>
                  <a:ext uri="{FF2B5EF4-FFF2-40B4-BE49-F238E27FC236}">
                    <a16:creationId xmlns:a16="http://schemas.microsoft.com/office/drawing/2014/main" id="{39C83224-3C64-4A54-9F14-CA0FDB8E838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692796" y="2347838"/>
                <a:ext cx="1672991" cy="180607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7" name="3D Model 6" descr="Human brain">
                <a:extLst>
                  <a:ext uri="{FF2B5EF4-FFF2-40B4-BE49-F238E27FC236}">
                    <a16:creationId xmlns:a16="http://schemas.microsoft.com/office/drawing/2014/main" id="{19C14D55-A80C-4DEF-8AED-D055CABDE6C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700192" y="2384807"/>
              <a:ext cx="1722338" cy="1732132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1722338" cy="1732132"/>
                    </a:xfrm>
                    <a:prstGeom prst="rect">
                      <a:avLst/>
                    </a:prstGeom>
                  </am3d:spPr>
                  <am3d:camera>
                    <am3d:pos x="0" y="0" z="6931237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5954572" d="1000000"/>
                    <am3d:preTrans dx="0" dy="-17931527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246853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 Model 6" descr="Human brain">
                <a:extLst>
                  <a:ext uri="{FF2B5EF4-FFF2-40B4-BE49-F238E27FC236}">
                    <a16:creationId xmlns:a16="http://schemas.microsoft.com/office/drawing/2014/main" id="{19C14D55-A80C-4DEF-8AED-D055CABDE6C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700192" y="2384807"/>
                <a:ext cx="1722338" cy="1732132"/>
              </a:xfrm>
              <a:prstGeom prst="rect">
                <a:avLst/>
              </a:prstGeom>
            </p:spPr>
          </p:pic>
        </mc:Fallback>
      </mc:AlternateContent>
      <p:sp>
        <p:nvSpPr>
          <p:cNvPr id="8" name="Oval 7" hidden="1">
            <a:extLst>
              <a:ext uri="{FF2B5EF4-FFF2-40B4-BE49-F238E27FC236}">
                <a16:creationId xmlns:a16="http://schemas.microsoft.com/office/drawing/2014/main" id="{9452A33F-0D98-49C8-B182-68384C5D2F54}"/>
              </a:ext>
            </a:extLst>
          </p:cNvPr>
          <p:cNvSpPr/>
          <p:nvPr/>
        </p:nvSpPr>
        <p:spPr>
          <a:xfrm>
            <a:off x="2114925" y="3070616"/>
            <a:ext cx="7664948" cy="240575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Trebuchet MS" panose="020B0603020202020204" pitchFamily="34" charset="0"/>
            </a:endParaRPr>
          </a:p>
        </p:txBody>
      </p:sp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9" name="3D Model 8" descr="Human heart">
                <a:extLst>
                  <a:ext uri="{FF2B5EF4-FFF2-40B4-BE49-F238E27FC236}">
                    <a16:creationId xmlns:a16="http://schemas.microsoft.com/office/drawing/2014/main" id="{E7A1C017-838D-4769-B133-1FB208D4AE5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86275" y="2274141"/>
              <a:ext cx="1943651" cy="1953465"/>
            </p:xfrm>
            <a:graphic>
              <a:graphicData uri="http://schemas.microsoft.com/office/drawing/2017/model3d">
                <am3d:model3d r:embed="rId11">
                  <am3d:spPr>
                    <a:xfrm>
                      <a:off x="0" y="0"/>
                      <a:ext cx="1943651" cy="1953465"/>
                    </a:xfrm>
                    <a:prstGeom prst="rect">
                      <a:avLst/>
                    </a:prstGeom>
                  </am3d:spPr>
                  <am3d:camera>
                    <am3d:pos x="0" y="0" z="6120631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048746" d="1000000"/>
                    <am3d:preTrans dx="86068" dy="-18000000" dz="1718928"/>
                    <am3d:scale>
                      <am3d:sx n="1000000" d="1000000"/>
                      <am3d:sy n="1000000" d="1000000"/>
                      <am3d:sz n="1000000" d="1000000"/>
                    </am3d:scale>
                    <am3d:rot ax="-1094009" ay="-3456396" az="932722"/>
                    <am3d:postTrans dx="0" dy="0" dz="0"/>
                  </am3d:trans>
                  <am3d:raster rName="Office3DRenderer" rVer="16.0.8326">
                    <am3d:blip r:embed="rId12"/>
                  </am3d:raster>
                  <am3d:objViewport viewportSz="235996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3D Model 8" descr="Human heart">
                <a:extLst>
                  <a:ext uri="{FF2B5EF4-FFF2-40B4-BE49-F238E27FC236}">
                    <a16:creationId xmlns:a16="http://schemas.microsoft.com/office/drawing/2014/main" id="{E7A1C017-838D-4769-B133-1FB208D4AE5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86275" y="2274141"/>
                <a:ext cx="1943651" cy="1953465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04C20A29-709B-4D87-9F79-05364F82B310}"/>
              </a:ext>
            </a:extLst>
          </p:cNvPr>
          <p:cNvSpPr/>
          <p:nvPr/>
        </p:nvSpPr>
        <p:spPr>
          <a:xfrm>
            <a:off x="840213" y="4380744"/>
            <a:ext cx="158729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buClr>
                <a:srgbClr val="00B0F0"/>
              </a:buClr>
              <a:buSzPct val="148000"/>
            </a:pP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Тахикардия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0DE99D0-F491-44D5-AEB3-2321F4E91207}"/>
              </a:ext>
            </a:extLst>
          </p:cNvPr>
          <p:cNvSpPr/>
          <p:nvPr/>
        </p:nvSpPr>
        <p:spPr>
          <a:xfrm flipV="1">
            <a:off x="545099" y="4420726"/>
            <a:ext cx="317122" cy="305572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3F8B252-E20F-4955-BC56-44395CBAC38D}"/>
              </a:ext>
            </a:extLst>
          </p:cNvPr>
          <p:cNvSpPr/>
          <p:nvPr/>
        </p:nvSpPr>
        <p:spPr>
          <a:xfrm>
            <a:off x="892557" y="4977837"/>
            <a:ext cx="11977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buClr>
                <a:srgbClr val="00B0F0"/>
              </a:buClr>
              <a:buSzPct val="148000"/>
            </a:pP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Аритмия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DA3DB6C-B18E-498D-9225-99EFACDE8251}"/>
              </a:ext>
            </a:extLst>
          </p:cNvPr>
          <p:cNvSpPr/>
          <p:nvPr/>
        </p:nvSpPr>
        <p:spPr>
          <a:xfrm flipV="1">
            <a:off x="545099" y="5009156"/>
            <a:ext cx="317122" cy="305572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6AB8CDB-DBB1-4ACB-B054-31365A1B818A}"/>
              </a:ext>
            </a:extLst>
          </p:cNvPr>
          <p:cNvSpPr/>
          <p:nvPr/>
        </p:nvSpPr>
        <p:spPr>
          <a:xfrm>
            <a:off x="872699" y="5574929"/>
            <a:ext cx="168507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buClr>
                <a:srgbClr val="00B0F0"/>
              </a:buClr>
              <a:buSzPct val="148000"/>
            </a:pP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Гипертензия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618C413-CB03-4651-B6B5-62108CA21D11}"/>
              </a:ext>
            </a:extLst>
          </p:cNvPr>
          <p:cNvSpPr/>
          <p:nvPr/>
        </p:nvSpPr>
        <p:spPr>
          <a:xfrm flipV="1">
            <a:off x="545099" y="5648300"/>
            <a:ext cx="317122" cy="305572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85DA567-6C56-419D-A9D4-B27BA1330A72}"/>
              </a:ext>
            </a:extLst>
          </p:cNvPr>
          <p:cNvSpPr/>
          <p:nvPr/>
        </p:nvSpPr>
        <p:spPr>
          <a:xfrm>
            <a:off x="3917802" y="4416603"/>
            <a:ext cx="142699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buClr>
                <a:srgbClr val="00B0F0"/>
              </a:buClr>
              <a:buSzPct val="148000"/>
            </a:pPr>
            <a:r>
              <a:rPr lang="ru-RU" sz="2000" dirty="0" err="1">
                <a:solidFill>
                  <a:schemeClr val="accent2">
                    <a:lumMod val="50000"/>
                  </a:schemeClr>
                </a:solidFill>
              </a:rPr>
              <a:t>Бессоница</a:t>
            </a: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012722C2-8284-4396-ABD3-C49203A222AA}"/>
              </a:ext>
            </a:extLst>
          </p:cNvPr>
          <p:cNvSpPr/>
          <p:nvPr/>
        </p:nvSpPr>
        <p:spPr>
          <a:xfrm flipV="1">
            <a:off x="3565921" y="4470587"/>
            <a:ext cx="317122" cy="305572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5046ED3-C8D5-46D8-A41B-D7501CC5491A}"/>
              </a:ext>
            </a:extLst>
          </p:cNvPr>
          <p:cNvSpPr/>
          <p:nvPr/>
        </p:nvSpPr>
        <p:spPr>
          <a:xfrm>
            <a:off x="3920349" y="4977837"/>
            <a:ext cx="11400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buClr>
                <a:srgbClr val="00B0F0"/>
              </a:buClr>
              <a:buSzPct val="148000"/>
            </a:pP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Тревога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A7199BC-4464-4DE7-9C12-7E94F67123B1}"/>
              </a:ext>
            </a:extLst>
          </p:cNvPr>
          <p:cNvSpPr/>
          <p:nvPr/>
        </p:nvSpPr>
        <p:spPr>
          <a:xfrm flipV="1">
            <a:off x="3562960" y="5011174"/>
            <a:ext cx="317122" cy="305572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81F1690-AA7F-4C05-BD21-224771FC5939}"/>
              </a:ext>
            </a:extLst>
          </p:cNvPr>
          <p:cNvSpPr/>
          <p:nvPr/>
        </p:nvSpPr>
        <p:spPr>
          <a:xfrm>
            <a:off x="3880082" y="5652321"/>
            <a:ext cx="20060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buClr>
                <a:srgbClr val="00B0F0"/>
              </a:buClr>
              <a:buSzPct val="148000"/>
            </a:pP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Хроническая боль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5404254-A0EE-4CB7-A8C7-792A3DB2B928}"/>
              </a:ext>
            </a:extLst>
          </p:cNvPr>
          <p:cNvSpPr/>
          <p:nvPr/>
        </p:nvSpPr>
        <p:spPr>
          <a:xfrm>
            <a:off x="6977709" y="4375441"/>
            <a:ext cx="22284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buClr>
                <a:srgbClr val="00B0F0"/>
              </a:buClr>
              <a:buSzPct val="148000"/>
            </a:pPr>
            <a:r>
              <a:rPr lang="ru-RU" sz="2000" dirty="0" err="1">
                <a:solidFill>
                  <a:schemeClr val="accent2">
                    <a:lumMod val="50000"/>
                  </a:schemeClr>
                </a:solidFill>
              </a:rPr>
              <a:t>Гиперкоагуляция</a:t>
            </a: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F7AE7630-024C-4055-A35C-8B6E42CD1D11}"/>
              </a:ext>
            </a:extLst>
          </p:cNvPr>
          <p:cNvSpPr/>
          <p:nvPr/>
        </p:nvSpPr>
        <p:spPr>
          <a:xfrm flipV="1">
            <a:off x="6650109" y="4433359"/>
            <a:ext cx="317122" cy="305572"/>
          </a:xfrm>
          <a:prstGeom prst="ellipse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2000" kern="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FBA7485D-02F5-4508-B2B4-7DABBF18B4EA}"/>
              </a:ext>
            </a:extLst>
          </p:cNvPr>
          <p:cNvSpPr/>
          <p:nvPr/>
        </p:nvSpPr>
        <p:spPr>
          <a:xfrm>
            <a:off x="6967231" y="5602181"/>
            <a:ext cx="18646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buClr>
                <a:srgbClr val="00B0F0"/>
              </a:buClr>
              <a:buSzPct val="148000"/>
            </a:pP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Тромбозы вен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24DCAEFE-E8E1-4BA3-AA3C-40582870573D}"/>
              </a:ext>
            </a:extLst>
          </p:cNvPr>
          <p:cNvSpPr/>
          <p:nvPr/>
        </p:nvSpPr>
        <p:spPr>
          <a:xfrm flipV="1">
            <a:off x="6650109" y="5673322"/>
            <a:ext cx="317122" cy="305572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36F55C3C-AC6F-4C91-8084-C94E347D162E}"/>
              </a:ext>
            </a:extLst>
          </p:cNvPr>
          <p:cNvSpPr/>
          <p:nvPr/>
        </p:nvSpPr>
        <p:spPr>
          <a:xfrm>
            <a:off x="6971214" y="4962984"/>
            <a:ext cx="208422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buClr>
                <a:srgbClr val="00B0F0"/>
              </a:buClr>
              <a:buSzPct val="148000"/>
            </a:pP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Тромбоэмболия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0986C3F8-ADBC-4600-8B9C-7B965A86C328}"/>
              </a:ext>
            </a:extLst>
          </p:cNvPr>
          <p:cNvSpPr/>
          <p:nvPr/>
        </p:nvSpPr>
        <p:spPr>
          <a:xfrm flipV="1">
            <a:off x="6650109" y="4999953"/>
            <a:ext cx="317122" cy="305572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4D86AE76-87E7-461B-B3C3-A5270B918605}"/>
              </a:ext>
            </a:extLst>
          </p:cNvPr>
          <p:cNvSpPr/>
          <p:nvPr/>
        </p:nvSpPr>
        <p:spPr>
          <a:xfrm>
            <a:off x="9940840" y="4433359"/>
            <a:ext cx="23591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ts val="1000"/>
              </a:spcBef>
              <a:buClr>
                <a:srgbClr val="00B0F0"/>
              </a:buClr>
              <a:buSzPct val="148000"/>
            </a:pP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Снижение дыхательного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объема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3D985D4C-375A-42A1-A2E4-B5D49BF85FD8}"/>
              </a:ext>
            </a:extLst>
          </p:cNvPr>
          <p:cNvSpPr/>
          <p:nvPr/>
        </p:nvSpPr>
        <p:spPr>
          <a:xfrm flipV="1">
            <a:off x="9598953" y="4463896"/>
            <a:ext cx="317122" cy="305572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2000" kern="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214A99C-029E-4C67-82AB-E4635CE5E967}"/>
              </a:ext>
            </a:extLst>
          </p:cNvPr>
          <p:cNvSpPr/>
          <p:nvPr/>
        </p:nvSpPr>
        <p:spPr>
          <a:xfrm>
            <a:off x="565299" y="6579717"/>
            <a:ext cx="903365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 err="1">
                <a:solidFill>
                  <a:schemeClr val="accent6">
                    <a:lumMod val="75000"/>
                  </a:schemeClr>
                </a:solidFill>
                <a:latin typeface="Trebuchet MS" panose="020B0603020202020204" pitchFamily="34" charset="0"/>
              </a:rPr>
              <a:t>Грицай</a:t>
            </a:r>
            <a:r>
              <a:rPr lang="ru-RU" sz="900" dirty="0">
                <a:solidFill>
                  <a:schemeClr val="accent6">
                    <a:lumMod val="75000"/>
                  </a:schemeClr>
                </a:solidFill>
                <a:latin typeface="Trebuchet MS" panose="020B0603020202020204" pitchFamily="34" charset="0"/>
              </a:rPr>
              <a:t> А.Н. Патофизиология боли. Военно-медицинская академия имени </a:t>
            </a:r>
            <a:r>
              <a:rPr lang="ru-RU" sz="900" dirty="0" err="1">
                <a:solidFill>
                  <a:schemeClr val="accent6">
                    <a:lumMod val="75000"/>
                  </a:schemeClr>
                </a:solidFill>
                <a:latin typeface="Trebuchet MS" panose="020B0603020202020204" pitchFamily="34" charset="0"/>
              </a:rPr>
              <a:t>С.М.Кирова</a:t>
            </a:r>
            <a:r>
              <a:rPr lang="ru-RU" sz="900" dirty="0">
                <a:solidFill>
                  <a:schemeClr val="accent6">
                    <a:lumMod val="75000"/>
                  </a:schemeClr>
                </a:solidFill>
                <a:latin typeface="Trebuchet MS" panose="020B0603020202020204" pitchFamily="34" charset="0"/>
              </a:rPr>
              <a:t>, Кафедра анестезиологии и реаниматологии. Санкт-Петербург 2013, стр. 4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53846C68-F752-4A37-A711-C767DCA42200}"/>
              </a:ext>
            </a:extLst>
          </p:cNvPr>
          <p:cNvSpPr/>
          <p:nvPr/>
        </p:nvSpPr>
        <p:spPr>
          <a:xfrm flipV="1">
            <a:off x="3562960" y="5648300"/>
            <a:ext cx="317122" cy="305572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79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A9CFBBC-CCB9-4411-9B74-BF1605FCCB50}"/>
              </a:ext>
            </a:extLst>
          </p:cNvPr>
          <p:cNvGrpSpPr/>
          <p:nvPr/>
        </p:nvGrpSpPr>
        <p:grpSpPr>
          <a:xfrm>
            <a:off x="610230" y="1504570"/>
            <a:ext cx="7886070" cy="4658105"/>
            <a:chOff x="709768" y="645583"/>
            <a:chExt cx="6973777" cy="5566833"/>
          </a:xfrm>
        </p:grpSpPr>
        <p:pic>
          <p:nvPicPr>
            <p:cNvPr id="7" name="Picture 6" descr="Diagram&#10;&#10;Description automatically generated">
              <a:extLst>
                <a:ext uri="{FF2B5EF4-FFF2-40B4-BE49-F238E27FC236}">
                  <a16:creationId xmlns:a16="http://schemas.microsoft.com/office/drawing/2014/main" id="{F0648BD1-25D2-45ED-BE84-7C44A4A447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9768" y="645583"/>
              <a:ext cx="6915321" cy="556683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4E889B4-C933-444E-AFF0-EBF107AFB418}"/>
                </a:ext>
              </a:extLst>
            </p:cNvPr>
            <p:cNvSpPr txBox="1"/>
            <p:nvPr/>
          </p:nvSpPr>
          <p:spPr>
            <a:xfrm>
              <a:off x="1707640" y="742949"/>
              <a:ext cx="4235413" cy="40460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>
                  <a:solidFill>
                    <a:srgbClr val="0094C8"/>
                  </a:solidFill>
                  <a:latin typeface="Akrobat SemiBold" panose="00000700000000000000" pitchFamily="50" charset="-5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603020202020204" pitchFamily="34" charset="0"/>
                </a:rPr>
                <a:t>Поврежденная ткань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28303DE-8FF1-4BD6-BF3B-5218201E4DB9}"/>
                </a:ext>
              </a:extLst>
            </p:cNvPr>
            <p:cNvSpPr txBox="1"/>
            <p:nvPr/>
          </p:nvSpPr>
          <p:spPr>
            <a:xfrm>
              <a:off x="2776589" y="1089795"/>
              <a:ext cx="2236124" cy="40460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4C8"/>
                  </a:solidFill>
                  <a:effectLst/>
                  <a:uLnTx/>
                  <a:uFillTx/>
                  <a:latin typeface="Trebuchet MS" panose="020B0603020202020204" pitchFamily="34" charset="0"/>
                </a:rPr>
                <a:t>Моноциты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76BAEE1-2656-411A-9A73-D7BD12B3C72B}"/>
                </a:ext>
              </a:extLst>
            </p:cNvPr>
            <p:cNvSpPr txBox="1"/>
            <p:nvPr/>
          </p:nvSpPr>
          <p:spPr>
            <a:xfrm>
              <a:off x="1006914" y="1651338"/>
              <a:ext cx="1558313" cy="40460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4C8"/>
                  </a:solidFill>
                  <a:effectLst/>
                  <a:uLnTx/>
                  <a:uFillTx/>
                  <a:latin typeface="Trebuchet MS" panose="020B0603020202020204" pitchFamily="34" charset="0"/>
                </a:rPr>
                <a:t>Циркуляция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C12C79F-8080-48F0-90BF-7826BF3EA229}"/>
                </a:ext>
              </a:extLst>
            </p:cNvPr>
            <p:cNvSpPr txBox="1"/>
            <p:nvPr/>
          </p:nvSpPr>
          <p:spPr>
            <a:xfrm>
              <a:off x="4167428" y="1480571"/>
              <a:ext cx="1279085" cy="40460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1" i="0" u="none" strike="noStrike" cap="none" spc="0" normalizeH="0" baseline="0">
                  <a:ln>
                    <a:noFill/>
                  </a:ln>
                  <a:solidFill>
                    <a:srgbClr val="0094C8"/>
                  </a:solidFill>
                  <a:effectLst/>
                  <a:uLnTx/>
                  <a:uFillTx/>
                  <a:latin typeface="Gilroy Light" panose="00000400000000000000" pitchFamily="50" charset="-52"/>
                </a:defRPr>
              </a:lvl1pPr>
            </a:lstStyle>
            <a:p>
              <a:r>
                <a:rPr lang="ru-RU" dirty="0">
                  <a:latin typeface="Trebuchet MS" panose="020B0603020202020204" pitchFamily="34" charset="0"/>
                </a:rPr>
                <a:t>ИЛ-1</a:t>
              </a:r>
              <a:r>
                <a:rPr lang="el-GR" dirty="0">
                  <a:latin typeface="Trebuchet MS" panose="020B0603020202020204" pitchFamily="34" charset="0"/>
                </a:rPr>
                <a:t>α</a:t>
              </a:r>
              <a:endParaRPr lang="ru-RU" dirty="0">
                <a:latin typeface="Trebuchet MS" panose="020B0603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0054868-776A-450A-B528-A4F303B0C867}"/>
                </a:ext>
              </a:extLst>
            </p:cNvPr>
            <p:cNvSpPr txBox="1"/>
            <p:nvPr/>
          </p:nvSpPr>
          <p:spPr>
            <a:xfrm>
              <a:off x="4254826" y="1868589"/>
              <a:ext cx="1087714" cy="40460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1" i="0" u="none" strike="noStrike" cap="none" spc="0" normalizeH="0" baseline="0">
                  <a:ln>
                    <a:noFill/>
                  </a:ln>
                  <a:solidFill>
                    <a:srgbClr val="0094C8"/>
                  </a:solidFill>
                  <a:effectLst/>
                  <a:uLnTx/>
                  <a:uFillTx/>
                  <a:latin typeface="Gilroy Light" panose="00000400000000000000" pitchFamily="50" charset="-52"/>
                </a:defRPr>
              </a:lvl1pPr>
            </a:lstStyle>
            <a:p>
              <a:r>
                <a:rPr lang="ru-RU" dirty="0">
                  <a:latin typeface="Trebuchet MS" panose="020B0603020202020204" pitchFamily="34" charset="0"/>
                </a:rPr>
                <a:t>ИЛ-1</a:t>
              </a:r>
              <a:r>
                <a:rPr lang="el-GR" dirty="0">
                  <a:latin typeface="Trebuchet MS" panose="020B0603020202020204" pitchFamily="34" charset="0"/>
                </a:rPr>
                <a:t>β</a:t>
              </a:r>
              <a:endParaRPr lang="ru-RU" dirty="0">
                <a:latin typeface="Trebuchet MS" panose="020B060302020202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5F1980B-FB07-455D-A4BD-5CA630D3AD2F}"/>
                </a:ext>
              </a:extLst>
            </p:cNvPr>
            <p:cNvSpPr txBox="1"/>
            <p:nvPr/>
          </p:nvSpPr>
          <p:spPr>
            <a:xfrm>
              <a:off x="4200386" y="2240683"/>
              <a:ext cx="1040095" cy="40460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1" i="0" u="none" strike="noStrike" cap="none" spc="0" normalizeH="0" baseline="0">
                  <a:ln>
                    <a:noFill/>
                  </a:ln>
                  <a:solidFill>
                    <a:srgbClr val="0094C8"/>
                  </a:solidFill>
                  <a:effectLst/>
                  <a:uLnTx/>
                  <a:uFillTx/>
                  <a:latin typeface="Gilroy Light" panose="00000400000000000000" pitchFamily="50" charset="-52"/>
                </a:defRPr>
              </a:lvl1pPr>
            </a:lstStyle>
            <a:p>
              <a:r>
                <a:rPr lang="ru-RU" dirty="0">
                  <a:latin typeface="Trebuchet MS" panose="020B0603020202020204" pitchFamily="34" charset="0"/>
                </a:rPr>
                <a:t>ИЛ-8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BB2166D-5C84-4A6C-BFD8-58ED0A781252}"/>
                </a:ext>
              </a:extLst>
            </p:cNvPr>
            <p:cNvSpPr txBox="1"/>
            <p:nvPr/>
          </p:nvSpPr>
          <p:spPr>
            <a:xfrm>
              <a:off x="4227606" y="2610015"/>
              <a:ext cx="916674" cy="40460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1" i="0" u="none" strike="noStrike" cap="none" spc="0" normalizeH="0" baseline="0">
                  <a:ln>
                    <a:noFill/>
                  </a:ln>
                  <a:solidFill>
                    <a:srgbClr val="0094C8"/>
                  </a:solidFill>
                  <a:effectLst/>
                  <a:uLnTx/>
                  <a:uFillTx/>
                  <a:latin typeface="Gilroy Light" panose="00000400000000000000" pitchFamily="50" charset="-52"/>
                </a:defRPr>
              </a:lvl1pPr>
            </a:lstStyle>
            <a:p>
              <a:r>
                <a:rPr lang="ru-RU" dirty="0">
                  <a:latin typeface="Trebuchet MS" panose="020B0603020202020204" pitchFamily="34" charset="0"/>
                </a:rPr>
                <a:t>ФНО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F23920F-5E28-4752-99C6-92F64F6A3B07}"/>
                </a:ext>
              </a:extLst>
            </p:cNvPr>
            <p:cNvSpPr txBox="1"/>
            <p:nvPr/>
          </p:nvSpPr>
          <p:spPr>
            <a:xfrm>
              <a:off x="5858854" y="1758074"/>
              <a:ext cx="1824691" cy="69885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1" i="0" u="none" strike="noStrike" cap="none" spc="0" normalizeH="0" baseline="0">
                  <a:ln>
                    <a:noFill/>
                  </a:ln>
                  <a:solidFill>
                    <a:srgbClr val="0094C8"/>
                  </a:solidFill>
                  <a:effectLst/>
                  <a:uLnTx/>
                  <a:uFillTx/>
                  <a:latin typeface="Gilroy Light" panose="00000400000000000000" pitchFamily="50" charset="-52"/>
                </a:defRPr>
              </a:lvl1pPr>
            </a:lstStyle>
            <a:p>
              <a:r>
                <a:rPr lang="ru-RU" dirty="0">
                  <a:latin typeface="Trebuchet MS" panose="020B0603020202020204" pitchFamily="34" charset="0"/>
                </a:rPr>
                <a:t>Поврежденные клетки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A2AD5E0-3895-4893-B9AE-EBF7491A9201}"/>
                </a:ext>
              </a:extLst>
            </p:cNvPr>
            <p:cNvSpPr txBox="1"/>
            <p:nvPr/>
          </p:nvSpPr>
          <p:spPr>
            <a:xfrm>
              <a:off x="4349379" y="3294423"/>
              <a:ext cx="1692811" cy="40460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1" i="0" u="none" strike="noStrike" cap="none" spc="0" normalizeH="0" baseline="0">
                  <a:ln>
                    <a:noFill/>
                  </a:ln>
                  <a:solidFill>
                    <a:srgbClr val="0094C8"/>
                  </a:solidFill>
                  <a:effectLst/>
                  <a:uLnTx/>
                  <a:uFillTx/>
                  <a:latin typeface="Gilroy Light" panose="00000400000000000000" pitchFamily="50" charset="-52"/>
                </a:defRPr>
              </a:lvl1pPr>
            </a:lstStyle>
            <a:p>
              <a:r>
                <a:rPr lang="ru-RU" dirty="0" err="1">
                  <a:latin typeface="Trebuchet MS" panose="020B0603020202020204" pitchFamily="34" charset="0"/>
                </a:rPr>
                <a:t>Тромбоксаны</a:t>
              </a:r>
              <a:endParaRPr lang="ru-RU" dirty="0">
                <a:latin typeface="Trebuchet MS" panose="020B0603020202020204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69709AF-DCB1-4E2D-9EF8-2B7DE27027A8}"/>
                </a:ext>
              </a:extLst>
            </p:cNvPr>
            <p:cNvSpPr txBox="1"/>
            <p:nvPr/>
          </p:nvSpPr>
          <p:spPr>
            <a:xfrm>
              <a:off x="4349379" y="2928179"/>
              <a:ext cx="2041968" cy="40460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1" i="0" u="none" strike="noStrike" cap="none" spc="0" normalizeH="0" baseline="0">
                  <a:ln>
                    <a:noFill/>
                  </a:ln>
                  <a:solidFill>
                    <a:srgbClr val="0094C8"/>
                  </a:solidFill>
                  <a:effectLst/>
                  <a:uLnTx/>
                  <a:uFillTx/>
                  <a:latin typeface="Gilroy Light" panose="00000400000000000000" pitchFamily="50" charset="-52"/>
                </a:defRPr>
              </a:lvl1pPr>
            </a:lstStyle>
            <a:p>
              <a:r>
                <a:rPr lang="ru-RU" dirty="0">
                  <a:latin typeface="Trebuchet MS" panose="020B0603020202020204" pitchFamily="34" charset="0"/>
                </a:rPr>
                <a:t>Простагландины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F9A4869-F3DE-4056-B142-A34A41261544}"/>
                </a:ext>
              </a:extLst>
            </p:cNvPr>
            <p:cNvSpPr txBox="1"/>
            <p:nvPr/>
          </p:nvSpPr>
          <p:spPr>
            <a:xfrm>
              <a:off x="2489581" y="2524784"/>
              <a:ext cx="1252110" cy="69885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4C8"/>
                  </a:solidFill>
                  <a:effectLst/>
                  <a:uLnTx/>
                  <a:uFillTx/>
                  <a:latin typeface="Trebuchet MS" panose="020B0603020202020204" pitchFamily="34" charset="0"/>
                </a:rPr>
                <a:t>Нейтрофилы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781B8B7-A434-4FE9-89B6-DEC08FBE53EC}"/>
                </a:ext>
              </a:extLst>
            </p:cNvPr>
            <p:cNvSpPr txBox="1"/>
            <p:nvPr/>
          </p:nvSpPr>
          <p:spPr>
            <a:xfrm>
              <a:off x="4353102" y="3656481"/>
              <a:ext cx="1684730" cy="40460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1" i="0" u="none" strike="noStrike" cap="none" spc="0" normalizeH="0" baseline="0">
                  <a:ln>
                    <a:noFill/>
                  </a:ln>
                  <a:solidFill>
                    <a:srgbClr val="0094C8"/>
                  </a:solidFill>
                  <a:effectLst/>
                  <a:uLnTx/>
                  <a:uFillTx/>
                  <a:latin typeface="Gilroy Light" panose="00000400000000000000" pitchFamily="50" charset="-52"/>
                </a:defRPr>
              </a:lvl1pPr>
            </a:lstStyle>
            <a:p>
              <a:r>
                <a:rPr lang="ru-RU" dirty="0" err="1">
                  <a:latin typeface="Trebuchet MS" panose="020B0603020202020204" pitchFamily="34" charset="0"/>
                </a:rPr>
                <a:t>Лейкотриены</a:t>
              </a:r>
              <a:endParaRPr lang="ru-RU" dirty="0">
                <a:latin typeface="Trebuchet MS" panose="020B060302020202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76A59E9-CCF1-4999-B657-5834A6A44E77}"/>
                </a:ext>
              </a:extLst>
            </p:cNvPr>
            <p:cNvSpPr txBox="1"/>
            <p:nvPr/>
          </p:nvSpPr>
          <p:spPr>
            <a:xfrm>
              <a:off x="4373169" y="4001124"/>
              <a:ext cx="2780105" cy="40460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1" i="0" u="none" strike="noStrike" cap="none" spc="0" normalizeH="0" baseline="0">
                  <a:ln>
                    <a:noFill/>
                  </a:ln>
                  <a:solidFill>
                    <a:srgbClr val="0094C8"/>
                  </a:solidFill>
                  <a:effectLst/>
                  <a:uLnTx/>
                  <a:uFillTx/>
                  <a:latin typeface="Gilroy Light" panose="00000400000000000000" pitchFamily="50" charset="-52"/>
                </a:defRPr>
              </a:lvl1pPr>
            </a:lstStyle>
            <a:p>
              <a:r>
                <a:rPr lang="ru-RU" dirty="0" err="1">
                  <a:latin typeface="Trebuchet MS" panose="020B0603020202020204" pitchFamily="34" charset="0"/>
                </a:rPr>
                <a:t>Лизосомальные</a:t>
              </a:r>
              <a:r>
                <a:rPr lang="ru-RU" dirty="0">
                  <a:latin typeface="Trebuchet MS" panose="020B0603020202020204" pitchFamily="34" charset="0"/>
                </a:rPr>
                <a:t> энзимы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33F9AB0-34AD-40A1-975E-57C46CDC7E58}"/>
                </a:ext>
              </a:extLst>
            </p:cNvPr>
            <p:cNvSpPr txBox="1"/>
            <p:nvPr/>
          </p:nvSpPr>
          <p:spPr>
            <a:xfrm>
              <a:off x="4409703" y="5377428"/>
              <a:ext cx="2829297" cy="40460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1" i="0" u="none" strike="noStrike" cap="none" spc="0" normalizeH="0" baseline="0">
                  <a:ln>
                    <a:noFill/>
                  </a:ln>
                  <a:solidFill>
                    <a:srgbClr val="0094C8"/>
                  </a:solidFill>
                  <a:effectLst/>
                  <a:uLnTx/>
                  <a:uFillTx/>
                  <a:latin typeface="Gilroy Light" panose="00000400000000000000" pitchFamily="50" charset="-52"/>
                </a:defRPr>
              </a:lvl1pPr>
            </a:lstStyle>
            <a:p>
              <a:r>
                <a:rPr lang="ru-RU" dirty="0">
                  <a:latin typeface="Trebuchet MS" panose="020B0603020202020204" pitchFamily="34" charset="0"/>
                </a:rPr>
                <a:t>Гистамин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3EBE4E2-909F-4858-93BC-615E6C2038C1}"/>
                </a:ext>
              </a:extLst>
            </p:cNvPr>
            <p:cNvSpPr txBox="1"/>
            <p:nvPr/>
          </p:nvSpPr>
          <p:spPr>
            <a:xfrm>
              <a:off x="4318729" y="4481422"/>
              <a:ext cx="2780105" cy="40460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1" i="0" u="none" strike="noStrike" cap="none" spc="0" normalizeH="0" baseline="0">
                  <a:ln>
                    <a:noFill/>
                  </a:ln>
                  <a:solidFill>
                    <a:srgbClr val="0094C8"/>
                  </a:solidFill>
                  <a:effectLst/>
                  <a:uLnTx/>
                  <a:uFillTx/>
                  <a:latin typeface="Gilroy Light" panose="00000400000000000000" pitchFamily="50" charset="-52"/>
                </a:defRPr>
              </a:lvl1pPr>
            </a:lstStyle>
            <a:p>
              <a:r>
                <a:rPr lang="ru-RU" dirty="0">
                  <a:latin typeface="Trebuchet MS" panose="020B0603020202020204" pitchFamily="34" charset="0"/>
                </a:rPr>
                <a:t>Свободные радикалы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11A4B0C-D20D-48B4-BD4E-370A4EE63A76}"/>
                </a:ext>
              </a:extLst>
            </p:cNvPr>
            <p:cNvSpPr txBox="1"/>
            <p:nvPr/>
          </p:nvSpPr>
          <p:spPr>
            <a:xfrm>
              <a:off x="2617216" y="4853514"/>
              <a:ext cx="2829297" cy="40460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1" i="0" u="none" strike="noStrike" cap="none" spc="0" normalizeH="0" baseline="0">
                  <a:ln>
                    <a:noFill/>
                  </a:ln>
                  <a:solidFill>
                    <a:srgbClr val="0094C8"/>
                  </a:solidFill>
                  <a:effectLst/>
                  <a:uLnTx/>
                  <a:uFillTx/>
                  <a:latin typeface="Gilroy Light" panose="00000400000000000000" pitchFamily="50" charset="-52"/>
                </a:defRPr>
              </a:lvl1pPr>
            </a:lstStyle>
            <a:p>
              <a:r>
                <a:rPr lang="ru-RU" dirty="0">
                  <a:latin typeface="Trebuchet MS" panose="020B0603020202020204" pitchFamily="34" charset="0"/>
                </a:rPr>
                <a:t>Тучные клетки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C2E17F2C-62FF-4B23-98BD-BB2FE59968C1}"/>
              </a:ext>
            </a:extLst>
          </p:cNvPr>
          <p:cNvSpPr txBox="1"/>
          <p:nvPr/>
        </p:nvSpPr>
        <p:spPr>
          <a:xfrm>
            <a:off x="364183" y="291819"/>
            <a:ext cx="11073313" cy="10387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defTabSz="457200">
              <a:lnSpc>
                <a:spcPts val="3400"/>
              </a:lnSpc>
              <a:spcBef>
                <a:spcPct val="0"/>
              </a:spcBef>
              <a:buNone/>
              <a:defRPr sz="36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ru-RU" dirty="0"/>
              <a:t>Роль местных анестетиков в блокаде патологической </a:t>
            </a:r>
            <a:r>
              <a:rPr lang="ru-RU"/>
              <a:t>биологической активации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2734" y="1813074"/>
            <a:ext cx="3576258" cy="4133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4636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E2F55-F678-4AC1-919D-3FB3FD7D8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5" y="165100"/>
            <a:ext cx="10515600" cy="18256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ts val="3400"/>
              </a:lnSpc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Бактериостатическое и бактерицидное</a:t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</a:br>
            <a:r>
              <a:rPr lang="ru-RU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действие местных анестетиков</a:t>
            </a:r>
            <a:br>
              <a:rPr lang="ru-RU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</a:br>
            <a:r>
              <a:rPr lang="ru-RU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(плейотропный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эффект)</a:t>
            </a:r>
            <a:endParaRPr lang="ru-RU" dirty="0">
              <a:solidFill>
                <a:schemeClr val="accent1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802DB12-B271-4A1A-B98E-F91472838FC4}"/>
              </a:ext>
            </a:extLst>
          </p:cNvPr>
          <p:cNvSpPr/>
          <p:nvPr/>
        </p:nvSpPr>
        <p:spPr>
          <a:xfrm>
            <a:off x="6665053" y="2373312"/>
            <a:ext cx="5421857" cy="12801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9CC9410-DD16-46B5-9D04-7B4D54BA3951}"/>
              </a:ext>
            </a:extLst>
          </p:cNvPr>
          <p:cNvSpPr/>
          <p:nvPr/>
        </p:nvSpPr>
        <p:spPr>
          <a:xfrm>
            <a:off x="6665053" y="4572000"/>
            <a:ext cx="5421857" cy="12801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C1067A-ED2C-4085-977C-19318C2A125D}"/>
              </a:ext>
            </a:extLst>
          </p:cNvPr>
          <p:cNvSpPr txBox="1"/>
          <p:nvPr/>
        </p:nvSpPr>
        <p:spPr>
          <a:xfrm>
            <a:off x="6962959" y="2597765"/>
            <a:ext cx="3778924" cy="7911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При повышении температуры МА эффект усиливается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665C22-83DD-4307-B00D-942AE988891F}"/>
              </a:ext>
            </a:extLst>
          </p:cNvPr>
          <p:cNvSpPr txBox="1"/>
          <p:nvPr/>
        </p:nvSpPr>
        <p:spPr>
          <a:xfrm>
            <a:off x="6962959" y="4684428"/>
            <a:ext cx="5036224" cy="78604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ts val="1800"/>
              </a:lnSpc>
              <a:defRPr sz="2000" b="1">
                <a:solidFill>
                  <a:srgbClr val="0070C0"/>
                </a:solidFill>
                <a:latin typeface="Gilroy Light" panose="00000400000000000000" pitchFamily="50" charset="-52"/>
              </a:defRPr>
            </a:lvl1pPr>
          </a:lstStyle>
          <a:p>
            <a:endParaRPr lang="ru-RU" dirty="0">
              <a:solidFill>
                <a:schemeClr val="accent1">
                  <a:lumMod val="75000"/>
                </a:schemeClr>
              </a:solidFill>
              <a:latin typeface="Trebuchet MS" panose="020B0603020202020204" pitchFamily="34" charset="0"/>
            </a:endParaRPr>
          </a:p>
          <a:p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Увеличение времени экспозиции усиливает антибактериальный эффект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23C371E-14A1-44BD-9815-F8567E26DC53}"/>
              </a:ext>
            </a:extLst>
          </p:cNvPr>
          <p:cNvCxnSpPr>
            <a:cxnSpLocks/>
          </p:cNvCxnSpPr>
          <p:nvPr/>
        </p:nvCxnSpPr>
        <p:spPr>
          <a:xfrm>
            <a:off x="3215439" y="3082600"/>
            <a:ext cx="2837448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3E6874A-AFB6-431E-989A-2EE1CDAA9ABF}"/>
              </a:ext>
            </a:extLst>
          </p:cNvPr>
          <p:cNvCxnSpPr>
            <a:cxnSpLocks/>
          </p:cNvCxnSpPr>
          <p:nvPr/>
        </p:nvCxnSpPr>
        <p:spPr>
          <a:xfrm>
            <a:off x="3215439" y="3669391"/>
            <a:ext cx="2923673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4E36279-0B0B-4869-B8D8-F58A0CCCD707}"/>
              </a:ext>
            </a:extLst>
          </p:cNvPr>
          <p:cNvCxnSpPr>
            <a:cxnSpLocks/>
          </p:cNvCxnSpPr>
          <p:nvPr/>
        </p:nvCxnSpPr>
        <p:spPr>
          <a:xfrm>
            <a:off x="3215439" y="4006275"/>
            <a:ext cx="2837448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546B599-ABA7-4387-B757-B5D1C57A9617}"/>
              </a:ext>
            </a:extLst>
          </p:cNvPr>
          <p:cNvCxnSpPr>
            <a:cxnSpLocks/>
          </p:cNvCxnSpPr>
          <p:nvPr/>
        </p:nvCxnSpPr>
        <p:spPr>
          <a:xfrm>
            <a:off x="3215439" y="4150654"/>
            <a:ext cx="2751222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9EC45D7-2F8F-4FCD-8715-4556B6F29C8B}"/>
              </a:ext>
            </a:extLst>
          </p:cNvPr>
          <p:cNvCxnSpPr>
            <a:cxnSpLocks/>
          </p:cNvCxnSpPr>
          <p:nvPr/>
        </p:nvCxnSpPr>
        <p:spPr>
          <a:xfrm flipV="1">
            <a:off x="3215439" y="4572000"/>
            <a:ext cx="2837448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E40FD70-633E-44F1-BC95-91D7A46E51A1}"/>
              </a:ext>
            </a:extLst>
          </p:cNvPr>
          <p:cNvCxnSpPr>
            <a:cxnSpLocks/>
          </p:cNvCxnSpPr>
          <p:nvPr/>
        </p:nvCxnSpPr>
        <p:spPr>
          <a:xfrm>
            <a:off x="3215439" y="4988854"/>
            <a:ext cx="2923673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680AD57-852F-4166-BA6A-BFCBB299E4B0}"/>
              </a:ext>
            </a:extLst>
          </p:cNvPr>
          <p:cNvCxnSpPr>
            <a:cxnSpLocks/>
          </p:cNvCxnSpPr>
          <p:nvPr/>
        </p:nvCxnSpPr>
        <p:spPr>
          <a:xfrm>
            <a:off x="3215439" y="5421991"/>
            <a:ext cx="2923673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F9BB1737-6631-482D-8BAB-74F17860F998}"/>
              </a:ext>
            </a:extLst>
          </p:cNvPr>
          <p:cNvSpPr txBox="1"/>
          <p:nvPr/>
        </p:nvSpPr>
        <p:spPr>
          <a:xfrm>
            <a:off x="517367" y="6568992"/>
            <a:ext cx="11582399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Gilroy Light" panose="00000400000000000000" pitchFamily="50" charset="-52"/>
              </a:defRPr>
            </a:lvl1pPr>
          </a:lstStyle>
          <a:p>
            <a:r>
              <a:rPr lang="en-US" dirty="0">
                <a:latin typeface="Trebuchet MS" panose="020B0603020202020204" pitchFamily="34" charset="0"/>
              </a:rPr>
              <a:t>J.Cassuto,R/Sinclair, </a:t>
            </a:r>
            <a:r>
              <a:rPr lang="en-US" dirty="0" err="1">
                <a:latin typeface="Trebuchet MS" panose="020B0603020202020204" pitchFamily="34" charset="0"/>
              </a:rPr>
              <a:t>M.Bonderovic</a:t>
            </a:r>
            <a:r>
              <a:rPr lang="en-US" dirty="0">
                <a:latin typeface="Trebuchet MS" panose="020B0603020202020204" pitchFamily="34" charset="0"/>
              </a:rPr>
              <a:t>, Anti-inflammatory properties of local anesthetics and their present and potential clinical implications. Acta </a:t>
            </a:r>
            <a:r>
              <a:rPr lang="en-US" dirty="0" err="1">
                <a:latin typeface="Trebuchet MS" panose="020B0603020202020204" pitchFamily="34" charset="0"/>
              </a:rPr>
              <a:t>Anasthesiol</a:t>
            </a:r>
            <a:r>
              <a:rPr lang="en-US" dirty="0">
                <a:latin typeface="Trebuchet MS" panose="020B0603020202020204" pitchFamily="34" charset="0"/>
              </a:rPr>
              <a:t> </a:t>
            </a:r>
            <a:r>
              <a:rPr lang="en-US" dirty="0" err="1">
                <a:latin typeface="Trebuchet MS" panose="020B0603020202020204" pitchFamily="34" charset="0"/>
              </a:rPr>
              <a:t>Scand</a:t>
            </a:r>
            <a:r>
              <a:rPr lang="en-US" dirty="0">
                <a:latin typeface="Trebuchet MS" panose="020B0603020202020204" pitchFamily="34" charset="0"/>
              </a:rPr>
              <a:t> 2006; 50; 265-28</a:t>
            </a:r>
            <a:endParaRPr lang="ru-RU" dirty="0">
              <a:latin typeface="Trebuchet MS" panose="020B0603020202020204" pitchFamily="34" charset="0"/>
            </a:endParaRP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3586C3E7-B13C-48F8-9182-6ACBFCCE9D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073276"/>
            <a:ext cx="6160543" cy="435133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281139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25816"/>
            <a:ext cx="8596668" cy="1320800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ts val="3400"/>
              </a:lnSpc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Клиническое применение местных анестетиков при синдроме </a:t>
            </a:r>
            <a:r>
              <a:rPr lang="ru-RU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возрастной стопы</a:t>
            </a:r>
            <a:endParaRPr lang="ru-RU" dirty="0">
              <a:solidFill>
                <a:schemeClr val="accent1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677334" y="2160589"/>
            <a:ext cx="8276166" cy="3880773"/>
          </a:xfrm>
        </p:spPr>
        <p:txBody>
          <a:bodyPr>
            <a:normAutofit/>
          </a:bodyPr>
          <a:lstStyle/>
          <a:p>
            <a:pPr algn="just"/>
            <a:r>
              <a:rPr lang="ru-RU" sz="2200" dirty="0"/>
              <a:t>поверхностная анестезия при манипуляциях, включая небольшие косметологические процедуры, эпиляцию, некоторых этапов медицинского педикюра</a:t>
            </a:r>
          </a:p>
          <a:p>
            <a:pPr algn="just"/>
            <a:r>
              <a:rPr lang="ru-RU" sz="2200" dirty="0"/>
              <a:t>поверхностная анестезия трофических язв нижних конечностей при хирургической обработке (механической очистке), например, для удаления фибрина, гноя и некротических тканей</a:t>
            </a:r>
          </a:p>
          <a:p>
            <a:pPr algn="just"/>
            <a:r>
              <a:rPr lang="ru-RU" sz="2200" dirty="0"/>
              <a:t>бактериостатическое/</a:t>
            </a:r>
            <a:r>
              <a:rPr lang="ru-RU" sz="2200" dirty="0" err="1"/>
              <a:t>бактериоцидное</a:t>
            </a:r>
            <a:r>
              <a:rPr lang="ru-RU" sz="2200" dirty="0"/>
              <a:t> действие (не прямое показание, </a:t>
            </a:r>
            <a:r>
              <a:rPr lang="ru-RU" sz="2200" dirty="0" err="1"/>
              <a:t>плейотропный</a:t>
            </a:r>
            <a:r>
              <a:rPr lang="ru-RU" sz="2200" dirty="0"/>
              <a:t> эффект)</a:t>
            </a:r>
          </a:p>
        </p:txBody>
      </p:sp>
    </p:spTree>
    <p:extLst>
      <p:ext uri="{BB962C8B-B14F-4D97-AF65-F5344CB8AC3E}">
        <p14:creationId xmlns:p14="http://schemas.microsoft.com/office/powerpoint/2010/main" val="1322201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ts val="3400"/>
              </a:lnSpc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Выбор:</a:t>
            </a:r>
            <a:br>
              <a:rPr lang="ru-RU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</a:br>
            <a:r>
              <a:rPr lang="ru-RU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прилокаин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+ лидокаин</a:t>
            </a:r>
            <a:endParaRPr lang="ru-RU" dirty="0">
              <a:solidFill>
                <a:schemeClr val="accent1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2160589"/>
            <a:ext cx="5685366" cy="388077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2200" dirty="0"/>
              <a:t>100 г крема содержит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sz="2200" b="1" i="1" dirty="0"/>
              <a:t>действующие вещества:</a:t>
            </a:r>
          </a:p>
          <a:p>
            <a:pPr marL="0" indent="0">
              <a:buNone/>
            </a:pPr>
            <a:r>
              <a:rPr lang="ru-RU" sz="2200" b="1" dirty="0" err="1"/>
              <a:t>лидокаин</a:t>
            </a:r>
            <a:r>
              <a:rPr lang="ru-RU" sz="2200" b="1" dirty="0"/>
              <a:t> - 2,5 г</a:t>
            </a:r>
          </a:p>
          <a:p>
            <a:pPr marL="0" indent="0">
              <a:buNone/>
            </a:pPr>
            <a:r>
              <a:rPr lang="ru-RU" sz="2200" b="1" dirty="0" err="1"/>
              <a:t>прилокаин</a:t>
            </a:r>
            <a:r>
              <a:rPr lang="ru-RU" sz="2200" b="1" dirty="0"/>
              <a:t> - 2,5 г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i="1" dirty="0"/>
              <a:t>вспомогательные вещества:</a:t>
            </a:r>
          </a:p>
          <a:p>
            <a:pPr marL="0" indent="0">
              <a:buNone/>
            </a:pPr>
            <a:r>
              <a:rPr lang="ru-RU" dirty="0"/>
              <a:t>ПЭГ-54 гидрогенизированное касторовое масло - 1,9 г</a:t>
            </a:r>
          </a:p>
          <a:p>
            <a:pPr marL="0" indent="0">
              <a:buNone/>
            </a:pPr>
            <a:r>
              <a:rPr lang="ru-RU" dirty="0" err="1"/>
              <a:t>карбомер</a:t>
            </a:r>
            <a:r>
              <a:rPr lang="ru-RU" dirty="0"/>
              <a:t> - 1,0 г</a:t>
            </a:r>
          </a:p>
          <a:p>
            <a:pPr marL="0" indent="0">
              <a:buNone/>
            </a:pPr>
            <a:r>
              <a:rPr lang="ru-RU" dirty="0"/>
              <a:t>натрия гидроксид - 0,52 г</a:t>
            </a:r>
          </a:p>
          <a:p>
            <a:pPr marL="0" indent="0">
              <a:buNone/>
            </a:pPr>
            <a:r>
              <a:rPr lang="ru-RU" dirty="0"/>
              <a:t>вода очищенная - до 100 г.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7270" y="0"/>
            <a:ext cx="6399889" cy="678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67760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65453420-21E9-441F-A4C8-CF50471143DF}"/>
              </a:ext>
            </a:extLst>
          </p:cNvPr>
          <p:cNvSpPr/>
          <p:nvPr/>
        </p:nvSpPr>
        <p:spPr>
          <a:xfrm rot="3105238">
            <a:off x="9499855" y="431433"/>
            <a:ext cx="2679280" cy="1928643"/>
          </a:xfrm>
          <a:prstGeom prst="triangle">
            <a:avLst>
              <a:gd name="adj" fmla="val 74137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A28A6E1B-63C1-48B7-AB7C-910590130233}"/>
              </a:ext>
            </a:extLst>
          </p:cNvPr>
          <p:cNvSpPr/>
          <p:nvPr/>
        </p:nvSpPr>
        <p:spPr>
          <a:xfrm rot="3105238">
            <a:off x="9440729" y="2304062"/>
            <a:ext cx="2679280" cy="1928643"/>
          </a:xfrm>
          <a:prstGeom prst="triangle">
            <a:avLst>
              <a:gd name="adj" fmla="val 74137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0694E45A-9726-4F5E-A7E7-854AA54D1E48}"/>
              </a:ext>
            </a:extLst>
          </p:cNvPr>
          <p:cNvSpPr/>
          <p:nvPr/>
        </p:nvSpPr>
        <p:spPr>
          <a:xfrm rot="3105238">
            <a:off x="9558979" y="4152960"/>
            <a:ext cx="2679280" cy="1928643"/>
          </a:xfrm>
          <a:prstGeom prst="triangle">
            <a:avLst>
              <a:gd name="adj" fmla="val 74137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68B8606-A3D6-408C-8B5F-92C23E793EC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717" y="1685934"/>
            <a:ext cx="4492544" cy="35645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66AA63F-DC8E-4C4F-BC72-5F7D2A593307}"/>
              </a:ext>
            </a:extLst>
          </p:cNvPr>
          <p:cNvSpPr txBox="1"/>
          <p:nvPr/>
        </p:nvSpPr>
        <p:spPr>
          <a:xfrm>
            <a:off x="210649" y="307866"/>
            <a:ext cx="9142901" cy="14773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defTabSz="457200">
              <a:lnSpc>
                <a:spcPts val="3400"/>
              </a:lnSpc>
              <a:spcBef>
                <a:spcPct val="0"/>
              </a:spcBef>
              <a:buNone/>
              <a:defRPr sz="36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ru-RU" dirty="0"/>
              <a:t>Клинико-фармакологические свойства крема </a:t>
            </a:r>
            <a:r>
              <a:rPr lang="ru-RU"/>
              <a:t>АКРИОЛ </a:t>
            </a:r>
            <a:r>
              <a:rPr lang="ru-RU" dirty="0"/>
              <a:t>Про</a:t>
            </a:r>
          </a:p>
          <a:p>
            <a:r>
              <a:rPr lang="ru-RU"/>
              <a:t>2,5</a:t>
            </a:r>
            <a:r>
              <a:rPr lang="ru-RU" dirty="0"/>
              <a:t>% лидокаин +2,5% прилокаин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5D0B19-6646-4586-84F7-0F209714B3ED}"/>
              </a:ext>
            </a:extLst>
          </p:cNvPr>
          <p:cNvSpPr/>
          <p:nvPr/>
        </p:nvSpPr>
        <p:spPr>
          <a:xfrm>
            <a:off x="9718950" y="3291515"/>
            <a:ext cx="1890568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Эвтектическая смесь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57091A-A655-4351-B001-4FB381CA49DF}"/>
              </a:ext>
            </a:extLst>
          </p:cNvPr>
          <p:cNvSpPr/>
          <p:nvPr/>
        </p:nvSpPr>
        <p:spPr>
          <a:xfrm>
            <a:off x="6231231" y="3941733"/>
            <a:ext cx="2600268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Концентрация  анестетиков в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</a:rPr>
              <a:t>микрокаплях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до 80%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052F9D3-8BCE-4110-B2CB-F2CCC4F14C50}"/>
              </a:ext>
            </a:extLst>
          </p:cNvPr>
          <p:cNvSpPr/>
          <p:nvPr/>
        </p:nvSpPr>
        <p:spPr>
          <a:xfrm>
            <a:off x="10029854" y="5117281"/>
            <a:ext cx="173753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5% эмульсия «масло в воде»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70CECDE-B438-4F30-B29F-224474AC74E9}"/>
              </a:ext>
            </a:extLst>
          </p:cNvPr>
          <p:cNvSpPr/>
          <p:nvPr/>
        </p:nvSpPr>
        <p:spPr>
          <a:xfrm>
            <a:off x="9840610" y="1395754"/>
            <a:ext cx="173753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Соотношение</a:t>
            </a:r>
          </a:p>
          <a:p>
            <a:pPr algn="ctr">
              <a:lnSpc>
                <a:spcPct val="80000"/>
              </a:lnSpc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1 : 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7D31DE-BC9E-4B3F-9024-63C8ECA34553}"/>
              </a:ext>
            </a:extLst>
          </p:cNvPr>
          <p:cNvSpPr txBox="1"/>
          <p:nvPr/>
        </p:nvSpPr>
        <p:spPr>
          <a:xfrm>
            <a:off x="6231231" y="2379041"/>
            <a:ext cx="2600268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Щелочной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PH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для лучшей проницаемости через клеточные мембраны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D577410-CA36-4DD2-A97B-6FE0D122FB3F}"/>
              </a:ext>
            </a:extLst>
          </p:cNvPr>
          <p:cNvSpPr/>
          <p:nvPr/>
        </p:nvSpPr>
        <p:spPr>
          <a:xfrm rot="21402699">
            <a:off x="5836092" y="2488977"/>
            <a:ext cx="326906" cy="326906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chemeClr val="lt1"/>
              </a:solidFill>
              <a:latin typeface="Trebuchet MS" panose="020B0603020202020204" pitchFamily="34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01DA66E-8FD1-49A7-BCD7-725C6A7A294A}"/>
              </a:ext>
            </a:extLst>
          </p:cNvPr>
          <p:cNvSpPr/>
          <p:nvPr/>
        </p:nvSpPr>
        <p:spPr>
          <a:xfrm rot="21402699">
            <a:off x="5836092" y="3984285"/>
            <a:ext cx="326906" cy="326906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chemeClr val="lt1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320215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ts val="3400"/>
              </a:lnSpc>
            </a:pPr>
            <a:r>
              <a:rPr lang="ru-RU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Особенности фармакокинетики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при </a:t>
            </a:r>
            <a:r>
              <a:rPr lang="ru-RU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трофических язвах</a:t>
            </a:r>
            <a:endParaRPr lang="ru-RU" dirty="0">
              <a:solidFill>
                <a:schemeClr val="accent1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RU" sz="2200" dirty="0"/>
              <a:t>Время достижения максимальной концентрации </a:t>
            </a:r>
            <a:r>
              <a:rPr lang="ru-RU" sz="2200" dirty="0" err="1"/>
              <a:t>лидокаина</a:t>
            </a:r>
            <a:r>
              <a:rPr lang="ru-RU" sz="2200" dirty="0"/>
              <a:t> (0,05-0,84 мкг/мл) и </a:t>
            </a:r>
            <a:r>
              <a:rPr lang="ru-RU" sz="2200" dirty="0" err="1"/>
              <a:t>прилокаина</a:t>
            </a:r>
            <a:r>
              <a:rPr lang="ru-RU" sz="2200" dirty="0"/>
              <a:t> (0,02-0,08 мкг/мл) в плазме крови составляет 1 -2,5 часа с момента нанесения препарата на язвенную поверхность (5-10 г крема на 30 мин)</a:t>
            </a:r>
          </a:p>
          <a:p>
            <a:pPr algn="just"/>
            <a:r>
              <a:rPr lang="ru-RU" sz="2200" dirty="0"/>
              <a:t>При неоднократном нанесении препарата на язвенную поверхность не отмечалось кумуляции в плазме крови </a:t>
            </a:r>
            <a:r>
              <a:rPr lang="ru-RU" sz="2200" dirty="0" err="1"/>
              <a:t>прилокаина</a:t>
            </a:r>
            <a:r>
              <a:rPr lang="ru-RU" sz="2200" dirty="0"/>
              <a:t>, </a:t>
            </a:r>
            <a:r>
              <a:rPr lang="ru-RU" sz="2200" dirty="0" err="1"/>
              <a:t>лидокаина</a:t>
            </a:r>
            <a:r>
              <a:rPr lang="ru-RU" sz="2200" dirty="0"/>
              <a:t> или их метаболитов. 2-10 г препарата наносились на язвенную поверхность площадью до 62 см2 на 30-60 мин от 3-х до 7 раз в неделю (15 раз в течение месяца)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663000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НАШ ПЛАН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200" b="1" dirty="0">
                <a:solidFill>
                  <a:schemeClr val="bg2">
                    <a:lumMod val="75000"/>
                  </a:schemeClr>
                </a:solidFill>
              </a:rPr>
              <a:t>Функции стопы</a:t>
            </a:r>
          </a:p>
          <a:p>
            <a:r>
              <a:rPr lang="ru-RU" sz="2200" b="1" dirty="0">
                <a:solidFill>
                  <a:schemeClr val="bg2">
                    <a:lumMod val="75000"/>
                  </a:schemeClr>
                </a:solidFill>
              </a:rPr>
              <a:t>Определение синдрома возрастной стопы</a:t>
            </a:r>
          </a:p>
          <a:p>
            <a:r>
              <a:rPr lang="ru-RU" sz="2200" b="1" dirty="0" err="1">
                <a:solidFill>
                  <a:schemeClr val="bg2">
                    <a:lumMod val="75000"/>
                  </a:schemeClr>
                </a:solidFill>
              </a:rPr>
              <a:t>Этиопатогенез</a:t>
            </a:r>
            <a:r>
              <a:rPr lang="ru-RU" sz="2200" b="1" dirty="0">
                <a:solidFill>
                  <a:schemeClr val="bg2">
                    <a:lumMod val="75000"/>
                  </a:schemeClr>
                </a:solidFill>
              </a:rPr>
              <a:t> синдрома возрастной стопы</a:t>
            </a:r>
          </a:p>
          <a:p>
            <a:r>
              <a:rPr lang="ru-RU" sz="2200" b="1" dirty="0">
                <a:solidFill>
                  <a:schemeClr val="bg2">
                    <a:lumMod val="75000"/>
                  </a:schemeClr>
                </a:solidFill>
              </a:rPr>
              <a:t>Клинические проявления синдрома возрастной стопы</a:t>
            </a:r>
          </a:p>
          <a:p>
            <a:r>
              <a:rPr lang="ru-RU" sz="2200" b="1" dirty="0">
                <a:solidFill>
                  <a:schemeClr val="bg2">
                    <a:lumMod val="75000"/>
                  </a:schemeClr>
                </a:solidFill>
              </a:rPr>
              <a:t>Походы к лечению синдрома возрастной стопы</a:t>
            </a:r>
          </a:p>
          <a:p>
            <a:r>
              <a:rPr lang="ru-RU" sz="2400" b="1" dirty="0"/>
              <a:t>Профилактика синдрома возрастной стопы</a:t>
            </a:r>
          </a:p>
        </p:txBody>
      </p:sp>
    </p:spTree>
    <p:extLst>
      <p:ext uri="{BB962C8B-B14F-4D97-AF65-F5344CB8AC3E}">
        <p14:creationId xmlns:p14="http://schemas.microsoft.com/office/powerpoint/2010/main" val="78536957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Заголовок 1"/>
          <p:cNvSpPr>
            <a:spLocks noGrp="1"/>
          </p:cNvSpPr>
          <p:nvPr>
            <p:ph type="title"/>
          </p:nvPr>
        </p:nvSpPr>
        <p:spPr>
          <a:xfrm>
            <a:off x="282575" y="390525"/>
            <a:ext cx="8186738" cy="771525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ts val="3400"/>
              </a:lnSpc>
            </a:pPr>
            <a:r>
              <a:rPr lang="ru-RU" altLang="ru-RU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Что врач должен </a:t>
            </a:r>
            <a:r>
              <a:rPr lang="ru-RU" altLang="ru-RU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рассказать пациенту</a:t>
            </a:r>
            <a:endParaRPr lang="ru-RU" altLang="ru-RU" dirty="0">
              <a:solidFill>
                <a:schemeClr val="accent1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68325" y="1289050"/>
            <a:ext cx="8604250" cy="526297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altLang="ru-RU" sz="2000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в туфлях обязательно должны быть хорошие стельки и супинаторы</a:t>
            </a:r>
          </a:p>
          <a:p>
            <a:pPr marL="342900" indent="-342900"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туфли на каждый день должны иметь каблук устойчивой формы не выше 5 см</a:t>
            </a:r>
          </a:p>
          <a:p>
            <a:pPr marL="342900" indent="-342900"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не рекомендуется носить высокий  каблук более 3 часов в день и 2-3 раза в неделю</a:t>
            </a:r>
          </a:p>
          <a:p>
            <a:pPr marL="342900" indent="-342900"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лучше всего носить по очереди обувь на плоской подошве, затем на маленьком каблуке, затем на высоком</a:t>
            </a:r>
          </a:p>
          <a:p>
            <a:pPr marL="342900" indent="-342900"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по дому лучше ходить босиком (нельзя больным с СД) для отдыха стопы</a:t>
            </a:r>
          </a:p>
          <a:p>
            <a:pPr marL="342900" indent="-342900"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делайте массаж стоп</a:t>
            </a:r>
          </a:p>
          <a:p>
            <a:pPr marL="342900" indent="-342900"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используйте смягчающие кремы для ног</a:t>
            </a:r>
          </a:p>
          <a:p>
            <a:pPr marL="342900" indent="-342900"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посещайте косметический салон (педикюр)</a:t>
            </a:r>
          </a:p>
          <a:p>
            <a:pPr marL="342900" indent="-342900"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подбирайте несколько пар обуви-для работы, для улицы, для занятий спортом, для дома и т.д.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 sz="2800" dirty="0">
              <a:latin typeface="Times New Roman" panose="02020603050405020304" pitchFamily="18" charset="0"/>
              <a:ea typeface="Microsoft YaHei" charset="-122"/>
              <a:cs typeface="Times New Roman" panose="02020603050405020304" pitchFamily="18" charset="0"/>
            </a:endParaRP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2800" dirty="0">
                <a:latin typeface="Times New Roman" panose="02020603050405020304" pitchFamily="18" charset="0"/>
                <a:ea typeface="Microsoft YaHei" charset="-122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91040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Объект 2"/>
          <p:cNvSpPr>
            <a:spLocks noGrp="1"/>
          </p:cNvSpPr>
          <p:nvPr>
            <p:ph idx="1"/>
          </p:nvPr>
        </p:nvSpPr>
        <p:spPr>
          <a:xfrm>
            <a:off x="2736056" y="4759326"/>
            <a:ext cx="5045869" cy="16891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altLang="ru-RU" sz="2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Эстетическая функция -</a:t>
            </a:r>
            <a:endParaRPr lang="ru-RU" altLang="ru-RU" sz="22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altLang="ru-RU" sz="22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демонстрация стоп как часть образа, сексуальные аспекты и т.д.</a:t>
            </a:r>
          </a:p>
        </p:txBody>
      </p:sp>
      <p:pic>
        <p:nvPicPr>
          <p:cNvPr id="1026" name="Picture 2" descr="https://lechvalgus.ru/wp-content/uploads/2018/07/nozhki-2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49" y="1469520"/>
            <a:ext cx="3127375" cy="2232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6230" y="1469520"/>
            <a:ext cx="3368587" cy="223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23554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ts val="3400"/>
              </a:lnSpc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Локально-системная медикаментозная </a:t>
            </a:r>
            <a:r>
              <a:rPr lang="ru-RU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профилактика </a:t>
            </a:r>
            <a:endParaRPr lang="ru-RU" dirty="0">
              <a:solidFill>
                <a:schemeClr val="accent1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89348" y="2677089"/>
            <a:ext cx="5540027" cy="1916112"/>
          </a:xfrm>
        </p:spPr>
        <p:txBody>
          <a:bodyPr/>
          <a:lstStyle/>
          <a:p>
            <a:pPr marL="0" indent="0">
              <a:buNone/>
            </a:pPr>
            <a:r>
              <a:rPr lang="ru-RU" sz="2200" b="1" dirty="0"/>
              <a:t>Протекция в отношении </a:t>
            </a:r>
            <a:r>
              <a:rPr lang="ru-RU" sz="2200" b="1" dirty="0" err="1"/>
              <a:t>нейрососудистого</a:t>
            </a:r>
            <a:r>
              <a:rPr lang="ru-RU" sz="2200" b="1" dirty="0"/>
              <a:t> домена патогенеза синдрома возрастной стопы</a:t>
            </a:r>
            <a:endParaRPr lang="ru-RU" sz="2200" dirty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3250" y="945947"/>
            <a:ext cx="5388957" cy="6310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10439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Литература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409700"/>
            <a:ext cx="8596668" cy="4401473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ru-RU" sz="3400" b="1" dirty="0">
                <a:latin typeface="Arial" panose="020B0604020202020204" pitchFamily="34" charset="0"/>
                <a:cs typeface="Arial" panose="020B0604020202020204" pitchFamily="34" charset="0"/>
              </a:rPr>
              <a:t>Основная: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sz="3400" dirty="0">
                <a:latin typeface="Arial" panose="020B0604020202020204" pitchFamily="34" charset="0"/>
                <a:cs typeface="Arial" panose="020B0604020202020204" pitchFamily="34" charset="0"/>
              </a:rPr>
              <a:t>ГОРЕЛИК С.Г., ИЛЬНИЦКИЙ А.Н., ПРОЩАЕВ К.И., ОСИПОВА О.А., БУТИКОВА Е.С., ФЕСЕНКО Э.В. </a:t>
            </a:r>
            <a:r>
              <a:rPr lang="ru-RU" sz="3400" b="1" dirty="0">
                <a:latin typeface="Arial" panose="020B0604020202020204" pitchFamily="34" charset="0"/>
                <a:cs typeface="Arial" panose="020B0604020202020204" pitchFamily="34" charset="0"/>
              </a:rPr>
              <a:t>СИНДРОМ ВОЗРАСТНОЙ СТОПЫ: СКРИНИНГ И МАРШРУТИЗАЦИЯ ПАЦИЕНТОВ. Успехи геронтологии. 2021. Т. 34  № 2</a:t>
            </a:r>
          </a:p>
          <a:p>
            <a:pPr marL="0" indent="0" algn="just">
              <a:buNone/>
            </a:pPr>
            <a:r>
              <a:rPr lang="ru-RU" sz="2500" dirty="0">
                <a:latin typeface="Arial" panose="020B0604020202020204" pitchFamily="34" charset="0"/>
                <a:cs typeface="Arial" panose="020B0604020202020204" pitchFamily="34" charset="0"/>
              </a:rPr>
              <a:t>Дополнительная:</a:t>
            </a:r>
          </a:p>
          <a:p>
            <a:pPr algn="just"/>
            <a:r>
              <a:rPr lang="ru-RU" sz="2500" dirty="0">
                <a:latin typeface="Arial" panose="020B0604020202020204" pitchFamily="34" charset="0"/>
                <a:cs typeface="Arial" panose="020B0604020202020204" pitchFamily="34" charset="0"/>
              </a:rPr>
              <a:t>Овечкин А.М., Осипов С.А. Клиническая фармакология местных анестетиков // Регионарная анестезия и лечение боли: </a:t>
            </a:r>
            <a:r>
              <a:rPr lang="ru-RU" sz="2500" dirty="0" err="1">
                <a:latin typeface="Arial" panose="020B0604020202020204" pitchFamily="34" charset="0"/>
                <a:cs typeface="Arial" panose="020B0604020202020204" pitchFamily="34" charset="0"/>
              </a:rPr>
              <a:t>Темат</a:t>
            </a:r>
            <a:r>
              <a:rPr lang="ru-RU" sz="2500" dirty="0">
                <a:latin typeface="Arial" panose="020B0604020202020204" pitchFamily="34" charset="0"/>
                <a:cs typeface="Arial" panose="020B0604020202020204" pitchFamily="34" charset="0"/>
              </a:rPr>
              <a:t>. сбор. Тверь: Триада, 2004. </a:t>
            </a:r>
          </a:p>
          <a:p>
            <a:pPr algn="just"/>
            <a:r>
              <a:rPr lang="ru-RU" sz="2500" dirty="0">
                <a:latin typeface="Arial" panose="020B0604020202020204" pitchFamily="34" charset="0"/>
                <a:cs typeface="Arial" panose="020B0604020202020204" pitchFamily="34" charset="0"/>
              </a:rPr>
              <a:t>Давыдов О.С. </a:t>
            </a:r>
            <a:r>
              <a:rPr lang="ru-RU" sz="2500" dirty="0" err="1">
                <a:latin typeface="Arial" panose="020B0604020202020204" pitchFamily="34" charset="0"/>
                <a:cs typeface="Arial" panose="020B0604020202020204" pitchFamily="34" charset="0"/>
              </a:rPr>
              <a:t>Переферические</a:t>
            </a:r>
            <a:r>
              <a:rPr lang="ru-RU" sz="2500" dirty="0">
                <a:latin typeface="Arial" panose="020B0604020202020204" pitchFamily="34" charset="0"/>
                <a:cs typeface="Arial" panose="020B0604020202020204" pitchFamily="34" charset="0"/>
              </a:rPr>
              <a:t> и центральные механизмы перехода острой боли в хроническую и возможная роль ингибирования </a:t>
            </a:r>
            <a:r>
              <a:rPr lang="ru-RU" sz="2500" dirty="0" err="1">
                <a:latin typeface="Arial" panose="020B0604020202020204" pitchFamily="34" charset="0"/>
                <a:cs typeface="Arial" panose="020B0604020202020204" pitchFamily="34" charset="0"/>
              </a:rPr>
              <a:t>циклооксигеназы</a:t>
            </a:r>
            <a:r>
              <a:rPr lang="ru-RU" sz="2500" dirty="0">
                <a:latin typeface="Arial" panose="020B0604020202020204" pitchFamily="34" charset="0"/>
                <a:cs typeface="Arial" panose="020B0604020202020204" pitchFamily="34" charset="0"/>
              </a:rPr>
              <a:t> 2 в предотвращении </a:t>
            </a:r>
            <a:r>
              <a:rPr lang="ru-RU" sz="2500" dirty="0" err="1">
                <a:latin typeface="Arial" panose="020B0604020202020204" pitchFamily="34" charset="0"/>
                <a:cs typeface="Arial" panose="020B0604020202020204" pitchFamily="34" charset="0"/>
              </a:rPr>
              <a:t>хронизации</a:t>
            </a:r>
            <a:r>
              <a:rPr lang="ru-RU" sz="2500" dirty="0">
                <a:latin typeface="Arial" panose="020B0604020202020204" pitchFamily="34" charset="0"/>
                <a:cs typeface="Arial" panose="020B0604020202020204" pitchFamily="34" charset="0"/>
              </a:rPr>
              <a:t> болевого синдрома. Неврология, </a:t>
            </a:r>
            <a:r>
              <a:rPr lang="ru-RU" sz="2500" dirty="0" err="1">
                <a:latin typeface="Arial" panose="020B0604020202020204" pitchFamily="34" charset="0"/>
                <a:cs typeface="Arial" panose="020B0604020202020204" pitchFamily="34" charset="0"/>
              </a:rPr>
              <a:t>нейропсихиатрия</a:t>
            </a:r>
            <a:r>
              <a:rPr lang="ru-RU" sz="2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500" dirty="0" err="1">
                <a:latin typeface="Arial" panose="020B0604020202020204" pitchFamily="34" charset="0"/>
                <a:cs typeface="Arial" panose="020B0604020202020204" pitchFamily="34" charset="0"/>
              </a:rPr>
              <a:t>психосоматика</a:t>
            </a:r>
            <a:r>
              <a:rPr lang="ru-RU" sz="2500" dirty="0">
                <a:latin typeface="Arial" panose="020B0604020202020204" pitchFamily="34" charset="0"/>
                <a:cs typeface="Arial" panose="020B0604020202020204" pitchFamily="34" charset="0"/>
              </a:rPr>
              <a:t>. 2016. Т. 8, № 2. </a:t>
            </a:r>
          </a:p>
          <a:p>
            <a:pPr algn="just"/>
            <a:r>
              <a:rPr lang="ru-RU" sz="2500" dirty="0" err="1">
                <a:latin typeface="Arial" panose="020B0604020202020204" pitchFamily="34" charset="0"/>
                <a:cs typeface="Arial" panose="020B0604020202020204" pitchFamily="34" charset="0"/>
              </a:rPr>
              <a:t>Гостищев</a:t>
            </a:r>
            <a:r>
              <a:rPr lang="ru-RU" sz="2500" dirty="0">
                <a:latin typeface="Arial" panose="020B0604020202020204" pitchFamily="34" charset="0"/>
                <a:cs typeface="Arial" panose="020B0604020202020204" pitchFamily="34" charset="0"/>
              </a:rPr>
              <a:t> В.К. Общая хирургия. ГЕОТАР-Медиа. 2010.</a:t>
            </a:r>
          </a:p>
          <a:p>
            <a:pPr algn="just"/>
            <a:r>
              <a:rPr lang="ru-RU" sz="2500" dirty="0">
                <a:latin typeface="Arial" panose="020B0604020202020204" pitchFamily="34" charset="0"/>
                <a:cs typeface="Arial" panose="020B0604020202020204" pitchFamily="34" charset="0"/>
              </a:rPr>
              <a:t>Зиг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ru-RU" sz="2500" dirty="0" err="1">
                <a:latin typeface="Arial" panose="020B0604020202020204" pitchFamily="34" charset="0"/>
                <a:cs typeface="Arial" panose="020B0604020202020204" pitchFamily="34" charset="0"/>
              </a:rPr>
              <a:t>ншин</a:t>
            </a:r>
            <a:r>
              <a:rPr lang="ru-RU" sz="2500" dirty="0">
                <a:latin typeface="Arial" panose="020B0604020202020204" pitchFamily="34" charset="0"/>
                <a:cs typeface="Arial" panose="020B0604020202020204" pitchFamily="34" charset="0"/>
              </a:rPr>
              <a:t> О.Р. Сравнение эффективности и безопасности топических местных анестетиков при поверхностных хирургических вмешательствах в дерматологии. Клиническая дерматология и венерология. 2018. Т. 17, № 6.. </a:t>
            </a:r>
          </a:p>
          <a:p>
            <a:pPr algn="just"/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Cassuto</a:t>
            </a:r>
            <a:r>
              <a:rPr lang="ru-RU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J., Sinclair</a:t>
            </a:r>
            <a:r>
              <a:rPr lang="ru-RU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R,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Bonderovic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M. Anti-inflammatory properties of local anesthetics and their present and potential clinical implications.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Acta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Anasthesiol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Scand. 2006. Vol. 50.</a:t>
            </a:r>
            <a:endParaRPr lang="ru-RU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500" dirty="0" err="1">
                <a:latin typeface="Arial" panose="020B0604020202020204" pitchFamily="34" charset="0"/>
                <a:cs typeface="Arial" panose="020B0604020202020204" pitchFamily="34" charset="0"/>
              </a:rPr>
              <a:t>Матушевская</a:t>
            </a:r>
            <a:r>
              <a:rPr lang="ru-RU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500" dirty="0" err="1">
                <a:latin typeface="Arial" panose="020B0604020202020204" pitchFamily="34" charset="0"/>
                <a:cs typeface="Arial" panose="020B0604020202020204" pitchFamily="34" charset="0"/>
              </a:rPr>
              <a:t>Е.В.и</a:t>
            </a:r>
            <a:r>
              <a:rPr lang="ru-RU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lh</a:t>
            </a:r>
            <a:r>
              <a:rPr lang="ru-RU" sz="2500" dirty="0">
                <a:latin typeface="Arial" panose="020B0604020202020204" pitchFamily="34" charset="0"/>
                <a:cs typeface="Arial" panose="020B0604020202020204" pitchFamily="34" charset="0"/>
              </a:rPr>
              <a:t>. Топические местные анестетики в косметологии. Клиническая Дерматология и Венерология..2017. № 3</a:t>
            </a:r>
          </a:p>
          <a:p>
            <a:pPr algn="just"/>
            <a:r>
              <a:rPr lang="ru-RU" sz="2500" dirty="0" err="1">
                <a:latin typeface="Arial" panose="020B0604020202020204" pitchFamily="34" charset="0"/>
                <a:cs typeface="Arial" panose="020B0604020202020204" pitchFamily="34" charset="0"/>
              </a:rPr>
              <a:t>Шептий</a:t>
            </a:r>
            <a:r>
              <a:rPr lang="ru-RU" sz="2500" dirty="0">
                <a:latin typeface="Arial" panose="020B0604020202020204" pitchFamily="34" charset="0"/>
                <a:cs typeface="Arial" panose="020B0604020202020204" pitchFamily="34" charset="0"/>
              </a:rPr>
              <a:t> О.В. Применение анестезирующего крема </a:t>
            </a:r>
            <a:r>
              <a:rPr lang="ru-RU" sz="2500" dirty="0" err="1">
                <a:latin typeface="Arial" panose="020B0604020202020204" pitchFamily="34" charset="0"/>
                <a:cs typeface="Arial" panose="020B0604020202020204" pitchFamily="34" charset="0"/>
              </a:rPr>
              <a:t>лидокаин</a:t>
            </a:r>
            <a:r>
              <a:rPr lang="ru-RU" sz="25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ru-RU" sz="2500" dirty="0" err="1">
                <a:latin typeface="Arial" panose="020B0604020202020204" pitchFamily="34" charset="0"/>
                <a:cs typeface="Arial" panose="020B0604020202020204" pitchFamily="34" charset="0"/>
              </a:rPr>
              <a:t>прилокаин</a:t>
            </a:r>
            <a:r>
              <a:rPr lang="ru-RU" sz="2500" dirty="0">
                <a:latin typeface="Arial" panose="020B0604020202020204" pitchFamily="34" charset="0"/>
                <a:cs typeface="Arial" panose="020B0604020202020204" pitchFamily="34" charset="0"/>
              </a:rPr>
              <a:t> для лазерных процедур в дерматологии и косметологии. Клиническая дерматология и венерология. 2020. 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Vol. </a:t>
            </a:r>
            <a:r>
              <a:rPr lang="ru-RU" sz="2500" dirty="0">
                <a:latin typeface="Arial" panose="020B0604020202020204" pitchFamily="34" charset="0"/>
                <a:cs typeface="Arial" panose="020B0604020202020204" pitchFamily="34" charset="0"/>
              </a:rPr>
              <a:t>19, № 1</a:t>
            </a:r>
          </a:p>
          <a:p>
            <a:pPr algn="just"/>
            <a:endParaRPr lang="ru-RU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  <a:p>
            <a:endParaRPr lang="ru-RU" dirty="0"/>
          </a:p>
          <a:p>
            <a:endParaRPr lang="en-US" dirty="0"/>
          </a:p>
          <a:p>
            <a:endParaRPr lang="en-US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108578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760477"/>
            <a:ext cx="8596668" cy="1320800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chemeClr val="accent1">
                    <a:lumMod val="75000"/>
                  </a:schemeClr>
                </a:solidFill>
              </a:rPr>
              <a:t>СПАСИБО ЗА ВНИМАНИЕ!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1059" y="5080581"/>
            <a:ext cx="1524132" cy="12497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6075" y="4859320"/>
            <a:ext cx="4967804" cy="1471049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858309" y="2904817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ru-RU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391709" y="3381561"/>
            <a:ext cx="6152091" cy="9302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www.gerontolog.info</a:t>
            </a:r>
            <a:endParaRPr lang="ru-RU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674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Объект 2"/>
          <p:cNvSpPr>
            <a:spLocks noGrp="1"/>
          </p:cNvSpPr>
          <p:nvPr>
            <p:ph idx="1"/>
          </p:nvPr>
        </p:nvSpPr>
        <p:spPr>
          <a:xfrm>
            <a:off x="878681" y="4778376"/>
            <a:ext cx="4284663" cy="16891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altLang="ru-RU" sz="2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Опорная </a:t>
            </a:r>
            <a:r>
              <a:rPr lang="ru-RU" altLang="ru-RU" sz="22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</a:p>
          <a:p>
            <a:pPr marL="0" indent="0">
              <a:buNone/>
            </a:pPr>
            <a:r>
              <a:rPr lang="ru-RU" altLang="ru-RU" sz="22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передача давления массы тела на опорную поверхность (удержание массы тела)</a:t>
            </a:r>
          </a:p>
        </p:txBody>
      </p:sp>
      <p:pic>
        <p:nvPicPr>
          <p:cNvPr id="1229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" y="884239"/>
            <a:ext cx="3587750" cy="3661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3" name="Прямоугольник 4"/>
          <p:cNvSpPr>
            <a:spLocks noChangeArrowheads="1"/>
          </p:cNvSpPr>
          <p:nvPr/>
        </p:nvSpPr>
        <p:spPr bwMode="auto">
          <a:xfrm>
            <a:off x="5448300" y="4778376"/>
            <a:ext cx="4639432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Балансировочная (</a:t>
            </a:r>
            <a:r>
              <a:rPr lang="ru-RU" altLang="ru-RU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скейтная</a:t>
            </a:r>
            <a:r>
              <a:rPr lang="ru-RU" alt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ru-RU" altLang="ru-RU" sz="2200" dirty="0">
                <a:latin typeface="Arial" panose="020B0604020202020204" pitchFamily="34" charset="0"/>
                <a:cs typeface="Arial" panose="020B0604020202020204" pitchFamily="34" charset="0"/>
              </a:rPr>
              <a:t>– регуляция позы человека при стоянии, ходьбе, беге (за счет дозированной боковой подвижности стопы)</a:t>
            </a:r>
          </a:p>
        </p:txBody>
      </p:sp>
      <p:pic>
        <p:nvPicPr>
          <p:cNvPr id="1229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532" y="884239"/>
            <a:ext cx="3571118" cy="3894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0597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Объект 2"/>
          <p:cNvSpPr>
            <a:spLocks noGrp="1"/>
          </p:cNvSpPr>
          <p:nvPr>
            <p:ph idx="1"/>
          </p:nvPr>
        </p:nvSpPr>
        <p:spPr>
          <a:xfrm>
            <a:off x="3802857" y="5045075"/>
            <a:ext cx="4664075" cy="19939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altLang="ru-RU" sz="2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Локомоторная (толчковая, танцевальная) – </a:t>
            </a:r>
          </a:p>
          <a:p>
            <a:pPr marL="0" indent="0">
              <a:buNone/>
            </a:pPr>
            <a:r>
              <a:rPr lang="ru-RU" altLang="ru-RU" sz="22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 перемещения в пространстве</a:t>
            </a:r>
          </a:p>
        </p:txBody>
      </p:sp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6" y="1069759"/>
            <a:ext cx="2876550" cy="3098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1" name="Прямоугольник 4"/>
          <p:cNvSpPr>
            <a:spLocks noChangeArrowheads="1"/>
          </p:cNvSpPr>
          <p:nvPr/>
        </p:nvSpPr>
        <p:spPr bwMode="auto">
          <a:xfrm>
            <a:off x="352426" y="5118100"/>
            <a:ext cx="358457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2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Рессорная (батутная) - </a:t>
            </a:r>
            <a:r>
              <a:rPr lang="ru-RU" altLang="ru-RU" sz="22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аммортизация</a:t>
            </a:r>
            <a:r>
              <a:rPr lang="ru-RU" altLang="ru-RU" sz="22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энергии удара при ходьбе, беге и т.д.</a:t>
            </a:r>
          </a:p>
        </p:txBody>
      </p:sp>
      <p:pic>
        <p:nvPicPr>
          <p:cNvPr id="143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400" y="1069759"/>
            <a:ext cx="2882899" cy="354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3" name="Прямоугольник 5"/>
          <p:cNvSpPr>
            <a:spLocks noChangeArrowheads="1"/>
          </p:cNvSpPr>
          <p:nvPr/>
        </p:nvSpPr>
        <p:spPr bwMode="auto">
          <a:xfrm>
            <a:off x="7793039" y="5045075"/>
            <a:ext cx="2916237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Рефлексогенная  -</a:t>
            </a:r>
            <a:r>
              <a:rPr lang="ru-RU" alt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например, функция щекотки</a:t>
            </a:r>
          </a:p>
        </p:txBody>
      </p:sp>
      <p:pic>
        <p:nvPicPr>
          <p:cNvPr id="14344" name="Picture 4" descr="https://im0-tub-ru.yandex.net/i?id=7fe0267a99165e97e87991dd3ce2ddbd-l&amp;n=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575" y="1268630"/>
            <a:ext cx="2892426" cy="3312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06345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НАШ ПЛАН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200" b="1" dirty="0">
                <a:solidFill>
                  <a:schemeClr val="bg2">
                    <a:lumMod val="75000"/>
                  </a:schemeClr>
                </a:solidFill>
              </a:rPr>
              <a:t>Функции стопы</a:t>
            </a:r>
          </a:p>
          <a:p>
            <a:r>
              <a:rPr lang="ru-RU" sz="2400" b="1" dirty="0">
                <a:solidFill>
                  <a:schemeClr val="tx1"/>
                </a:solidFill>
              </a:rPr>
              <a:t>Определение синдрома возрастной стопы</a:t>
            </a:r>
          </a:p>
          <a:p>
            <a:r>
              <a:rPr lang="ru-RU" sz="2200" b="1" dirty="0" err="1">
                <a:solidFill>
                  <a:schemeClr val="bg2">
                    <a:lumMod val="75000"/>
                  </a:schemeClr>
                </a:solidFill>
              </a:rPr>
              <a:t>Этиопатогенез</a:t>
            </a:r>
            <a:r>
              <a:rPr lang="ru-RU" sz="2200" b="1" dirty="0">
                <a:solidFill>
                  <a:schemeClr val="bg2">
                    <a:lumMod val="75000"/>
                  </a:schemeClr>
                </a:solidFill>
              </a:rPr>
              <a:t> синдрома возрастной стопы</a:t>
            </a:r>
          </a:p>
          <a:p>
            <a:r>
              <a:rPr lang="ru-RU" sz="2200" b="1" dirty="0">
                <a:solidFill>
                  <a:schemeClr val="bg2">
                    <a:lumMod val="75000"/>
                  </a:schemeClr>
                </a:solidFill>
              </a:rPr>
              <a:t>Клинические проявления синдрома возрастной стопы</a:t>
            </a:r>
          </a:p>
          <a:p>
            <a:r>
              <a:rPr lang="ru-RU" sz="2200" b="1" dirty="0">
                <a:solidFill>
                  <a:schemeClr val="bg2">
                    <a:lumMod val="75000"/>
                  </a:schemeClr>
                </a:solidFill>
              </a:rPr>
              <a:t>Походы к лечению синдрома возрастной стопы</a:t>
            </a:r>
          </a:p>
          <a:p>
            <a:r>
              <a:rPr lang="ru-RU" sz="2200" b="1" dirty="0">
                <a:solidFill>
                  <a:schemeClr val="bg2">
                    <a:lumMod val="75000"/>
                  </a:schemeClr>
                </a:solidFill>
              </a:rPr>
              <a:t>Профилактика синдрома возрастной стопы</a:t>
            </a:r>
          </a:p>
        </p:txBody>
      </p:sp>
    </p:spTree>
    <p:extLst>
      <p:ext uri="{BB962C8B-B14F-4D97-AF65-F5344CB8AC3E}">
        <p14:creationId xmlns:p14="http://schemas.microsoft.com/office/powerpoint/2010/main" val="3636952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Определение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600" b="1" dirty="0">
                <a:solidFill>
                  <a:schemeClr val="tx1"/>
                </a:solidFill>
              </a:rPr>
              <a:t>Синдром возрастной стопы </a:t>
            </a:r>
            <a:r>
              <a:rPr lang="ru-RU" sz="2600" dirty="0">
                <a:solidFill>
                  <a:schemeClr val="tx1"/>
                </a:solidFill>
              </a:rPr>
              <a:t>–</a:t>
            </a:r>
          </a:p>
          <a:p>
            <a:pPr marL="0" indent="0" algn="just">
              <a:buNone/>
            </a:pPr>
            <a:r>
              <a:rPr lang="ru-RU" sz="2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это гериатрический регионарный синдром, сопровождающийся нарушением одной или нескольких функций стопы вследствие возраст-ассоциированных изменений локального и организменного уровней, и повышающий риск развития другого гериатрического синдрома - синдрома падений.</a:t>
            </a:r>
          </a:p>
        </p:txBody>
      </p:sp>
    </p:spTree>
    <p:extLst>
      <p:ext uri="{BB962C8B-B14F-4D97-AF65-F5344CB8AC3E}">
        <p14:creationId xmlns:p14="http://schemas.microsoft.com/office/powerpoint/2010/main" val="3216768570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185</TotalTime>
  <Words>2070</Words>
  <Application>Microsoft Macintosh PowerPoint</Application>
  <PresentationFormat>Широкоэкранный</PresentationFormat>
  <Paragraphs>295</Paragraphs>
  <Slides>52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61" baseType="lpstr">
      <vt:lpstr>Microsoft YaHei</vt:lpstr>
      <vt:lpstr>Arial</vt:lpstr>
      <vt:lpstr>Calibri</vt:lpstr>
      <vt:lpstr>Georgia</vt:lpstr>
      <vt:lpstr>Times New Roman</vt:lpstr>
      <vt:lpstr>Trebuchet MS</vt:lpstr>
      <vt:lpstr>Wingdings</vt:lpstr>
      <vt:lpstr>Wingdings 3</vt:lpstr>
      <vt:lpstr>Аспект</vt:lpstr>
      <vt:lpstr>ВОЗРАСТНАЯ СТОПА В ПРАКТИКЕ ЭСТЕТИЧЕСКОЙ МЕДИЦИНЫ:  СКРИНИНГ, ДИАГНОСТИКА, ЛЕЧЕНИЕ, ПРОФИЛАКТИКА   </vt:lpstr>
      <vt:lpstr>Презентация PowerPoint</vt:lpstr>
      <vt:lpstr>НАШ ПЛАН</vt:lpstr>
      <vt:lpstr>НАШ ПЛАН</vt:lpstr>
      <vt:lpstr>Презентация PowerPoint</vt:lpstr>
      <vt:lpstr>Презентация PowerPoint</vt:lpstr>
      <vt:lpstr>Презентация PowerPoint</vt:lpstr>
      <vt:lpstr>НАШ ПЛАН</vt:lpstr>
      <vt:lpstr>Определение</vt:lpstr>
      <vt:lpstr>Актуальность</vt:lpstr>
      <vt:lpstr>НАШ ПЛАН</vt:lpstr>
      <vt:lpstr>Четыре домена патогенеза</vt:lpstr>
      <vt:lpstr>Дерматологический домен: кожа</vt:lpstr>
      <vt:lpstr>Дерматологический домен: ногти</vt:lpstr>
      <vt:lpstr>Нейрососудистый домен – сосудистый компонент</vt:lpstr>
      <vt:lpstr>Нейрососудистый домен – неврологический компонент</vt:lpstr>
      <vt:lpstr>Костно-суставной домен</vt:lpstr>
      <vt:lpstr>Мышечный домен</vt:lpstr>
      <vt:lpstr>НАШ ПЛАН</vt:lpstr>
      <vt:lpstr>Нарушения кровоснабжения</vt:lpstr>
      <vt:lpstr>Трофические нарушения при артериальной недостаточности</vt:lpstr>
      <vt:lpstr>Презентация PowerPoint</vt:lpstr>
      <vt:lpstr>Трофические нарушения при венозной недостаточности</vt:lpstr>
      <vt:lpstr>Грибковые поражения</vt:lpstr>
      <vt:lpstr>Гиперсупинация</vt:lpstr>
      <vt:lpstr>Гиперпронация</vt:lpstr>
      <vt:lpstr>Hallus valgus</vt:lpstr>
      <vt:lpstr>Изменения чувствительности</vt:lpstr>
      <vt:lpstr>Диабетическая стопа </vt:lpstr>
      <vt:lpstr>Скрининг синдрома возрастной стопы</vt:lpstr>
      <vt:lpstr>НАШ ПЛАН</vt:lpstr>
      <vt:lpstr>Направления терапии</vt:lpstr>
      <vt:lpstr>Примеры общих немедикаментохынх практик</vt:lpstr>
      <vt:lpstr>Локально-системное медикаментозное воздействие</vt:lpstr>
      <vt:lpstr>Клинико-фармакологические свойства, позволяющие использовать при синдроме возрастной стопы</vt:lpstr>
      <vt:lpstr>Возможные цели применения при синдроме возрастной стопы</vt:lpstr>
      <vt:lpstr>Применение</vt:lpstr>
      <vt:lpstr>Возрастная стопа и боль</vt:lpstr>
      <vt:lpstr>Медиаторы острой боли –  медиаторы воспаления</vt:lpstr>
      <vt:lpstr>Медиаторы острой боли –  медиаторы воспаления</vt:lpstr>
      <vt:lpstr>Презентация PowerPoint</vt:lpstr>
      <vt:lpstr>Презентация PowerPoint</vt:lpstr>
      <vt:lpstr>Бактериостатическое и бактерицидное действие местных анестетиков (плейотропный эффект)</vt:lpstr>
      <vt:lpstr>Клиническое применение местных анестетиков при синдроме возрастной стопы</vt:lpstr>
      <vt:lpstr>Выбор: прилокаин + лидокаин</vt:lpstr>
      <vt:lpstr>Презентация PowerPoint</vt:lpstr>
      <vt:lpstr>Особенности фармакокинетики при трофических язвах</vt:lpstr>
      <vt:lpstr>НАШ ПЛАН</vt:lpstr>
      <vt:lpstr>Что врач должен рассказать пациенту</vt:lpstr>
      <vt:lpstr>Локально-системная медикаментозная профилактика </vt:lpstr>
      <vt:lpstr>Литература</vt:lpstr>
      <vt:lpstr>СПАСИБО ЗА ВНИМАНИЕ!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Ирина Носкова</cp:lastModifiedBy>
  <cp:revision>37</cp:revision>
  <dcterms:created xsi:type="dcterms:W3CDTF">2021-09-03T21:13:59Z</dcterms:created>
  <dcterms:modified xsi:type="dcterms:W3CDTF">2024-04-07T16:43:20Z</dcterms:modified>
</cp:coreProperties>
</file>