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04" r:id="rId3"/>
    <p:sldId id="256" r:id="rId4"/>
    <p:sldId id="257" r:id="rId5"/>
    <p:sldId id="258" r:id="rId6"/>
    <p:sldId id="259" r:id="rId7"/>
    <p:sldId id="260" r:id="rId8"/>
    <p:sldId id="261" r:id="rId9"/>
    <p:sldId id="266" r:id="rId10"/>
    <p:sldId id="262" r:id="rId11"/>
    <p:sldId id="263" r:id="rId12"/>
    <p:sldId id="264" r:id="rId13"/>
    <p:sldId id="267" r:id="rId14"/>
    <p:sldId id="271" r:id="rId15"/>
    <p:sldId id="269" r:id="rId16"/>
    <p:sldId id="270" r:id="rId17"/>
    <p:sldId id="272" r:id="rId18"/>
    <p:sldId id="273" r:id="rId19"/>
    <p:sldId id="265" r:id="rId20"/>
    <p:sldId id="30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8383"/>
    <a:srgbClr val="6721B5"/>
    <a:srgbClr val="C81E67"/>
    <a:srgbClr val="A32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544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854B-A85A-4467-9DDD-FE0F4F4D96D4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6E3E-76A3-4BB6-BCA2-A0FB371C4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854B-A85A-4467-9DDD-FE0F4F4D96D4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6E3E-76A3-4BB6-BCA2-A0FB371C4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854B-A85A-4467-9DDD-FE0F4F4D96D4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6E3E-76A3-4BB6-BCA2-A0FB371C4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2A938CB-F7FB-4714-A19E-C47349C47342}" type="datetimeFigureOut">
              <a:rPr lang="ru-RU" smtClean="0"/>
              <a:pPr/>
              <a:t>28.01.2023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1F1AC8E-B862-4F9E-AA68-6513D83143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81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2A938CB-F7FB-4714-A19E-C47349C47342}" type="datetimeFigureOut">
              <a:rPr lang="ru-RU" smtClean="0"/>
              <a:pPr/>
              <a:t>28.01.2023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F1AC8E-B862-4F9E-AA68-6513D83143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00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2A938CB-F7FB-4714-A19E-C47349C47342}" type="datetimeFigureOut">
              <a:rPr lang="ru-RU" smtClean="0"/>
              <a:pPr/>
              <a:t>28.01.2023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1F1AC8E-B862-4F9E-AA68-6513D83143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461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938CB-F7FB-4714-A19E-C47349C47342}" type="datetimeFigureOut">
              <a:rPr lang="ru-RU" smtClean="0"/>
              <a:pPr/>
              <a:t>28.01.2023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1AC8E-B862-4F9E-AA68-6513D83143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72822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938CB-F7FB-4714-A19E-C47349C47342}" type="datetimeFigureOut">
              <a:rPr lang="ru-RU" smtClean="0"/>
              <a:pPr/>
              <a:t>28.01.2023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1AC8E-B862-4F9E-AA68-6513D83143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753380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2A938CB-F7FB-4714-A19E-C47349C47342}" type="datetimeFigureOut">
              <a:rPr lang="ru-RU" smtClean="0"/>
              <a:pPr/>
              <a:t>28.01.2023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F1AC8E-B862-4F9E-AA68-6513D83143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9028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938CB-F7FB-4714-A19E-C47349C47342}" type="datetimeFigureOut">
              <a:rPr lang="ru-RU" smtClean="0"/>
              <a:pPr/>
              <a:t>28.01.2023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1AC8E-B862-4F9E-AA68-6513D83143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1050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2A938CB-F7FB-4714-A19E-C47349C47342}" type="datetimeFigureOut">
              <a:rPr lang="ru-RU" smtClean="0"/>
              <a:pPr/>
              <a:t>28.01.2023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F1AC8E-B862-4F9E-AA68-6513D83143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098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854B-A85A-4467-9DDD-FE0F4F4D96D4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6E3E-76A3-4BB6-BCA2-A0FB371C4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2A938CB-F7FB-4714-A19E-C47349C47342}" type="datetimeFigureOut">
              <a:rPr lang="ru-RU" smtClean="0"/>
              <a:pPr/>
              <a:t>28.01.2023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F1AC8E-B862-4F9E-AA68-6513D83143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6299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938CB-F7FB-4714-A19E-C47349C47342}" type="datetimeFigureOut">
              <a:rPr lang="ru-RU" smtClean="0"/>
              <a:pPr/>
              <a:t>28.01.2023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1AC8E-B862-4F9E-AA68-6513D83143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5371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938CB-F7FB-4714-A19E-C47349C47342}" type="datetimeFigureOut">
              <a:rPr lang="ru-RU" smtClean="0"/>
              <a:pPr/>
              <a:t>28.01.2023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1AC8E-B862-4F9E-AA68-6513D83143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9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854B-A85A-4467-9DDD-FE0F4F4D96D4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6E3E-76A3-4BB6-BCA2-A0FB371C4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854B-A85A-4467-9DDD-FE0F4F4D96D4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6E3E-76A3-4BB6-BCA2-A0FB371C4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854B-A85A-4467-9DDD-FE0F4F4D96D4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6E3E-76A3-4BB6-BCA2-A0FB371C4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854B-A85A-4467-9DDD-FE0F4F4D96D4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6E3E-76A3-4BB6-BCA2-A0FB371C4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854B-A85A-4467-9DDD-FE0F4F4D96D4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6E3E-76A3-4BB6-BCA2-A0FB371C4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854B-A85A-4467-9DDD-FE0F4F4D96D4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6E3E-76A3-4BB6-BCA2-A0FB371C4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854B-A85A-4467-9DDD-FE0F4F4D96D4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26E3E-76A3-4BB6-BCA2-A0FB371C4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7854B-A85A-4467-9DDD-FE0F4F4D96D4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26E3E-76A3-4BB6-BCA2-A0FB371C469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2A938CB-F7FB-4714-A19E-C47349C47342}" type="datetimeFigureOut">
              <a:rPr lang="ru-RU" smtClean="0"/>
              <a:pPr/>
              <a:t>28.01.2023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1F1AC8E-B862-4F9E-AA68-6513D83143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527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labx.narod.ru/documents/prigotovlenie_mazkov_krovi.html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7" Type="http://schemas.openxmlformats.org/officeDocument/2006/relationships/hyperlink" Target="mailto:kedova.anna@gmail.com" TargetMode="Externa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do.medprofedu.ru/" TargetMode="External"/><Relationship Id="rId5" Type="http://schemas.openxmlformats.org/officeDocument/2006/relationships/hyperlink" Target="http://www.medprofedu.ru/" TargetMode="External"/><Relationship Id="rId4" Type="http://schemas.openxmlformats.org/officeDocument/2006/relationships/hyperlink" Target="mailto:opk@medprofedu.r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ртюшенкоИ\Desktop\Безымянный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67426"/>
            <a:ext cx="9144000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ртюшенкоИ\Desktop\Макеты\Лого\Полный новый лого\Лого АПО ПОЛНЫЙ_вертикаль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444" y="274638"/>
            <a:ext cx="5387911" cy="2434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FAF2CDE5-65DA-4564-94E5-2C5B4152735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429000"/>
            <a:ext cx="8229600" cy="26971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Кафедра клинической лабораторной диагностики и патологической анатомии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Москва</a:t>
            </a:r>
          </a:p>
        </p:txBody>
      </p:sp>
    </p:spTree>
    <p:extLst>
      <p:ext uri="{BB962C8B-B14F-4D97-AF65-F5344CB8AC3E}">
        <p14:creationId xmlns:p14="http://schemas.microsoft.com/office/powerpoint/2010/main" val="3763946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00430" y="571480"/>
            <a:ext cx="5329246" cy="35719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/>
              <a:t>Шаг 4.  После приготовления мазки быстро сушат на воздухе до исчезновения влажного блеска. Подсушить мазок можно, подержав его над абажуром лампы или помахав им в воздухе. Хорошо сделанный мазок тонок, имеет желтоватый цвет и оканчивается «метелочкой».</a:t>
            </a:r>
          </a:p>
          <a:p>
            <a:endParaRPr lang="ru-RU" dirty="0"/>
          </a:p>
        </p:txBody>
      </p:sp>
      <p:pic>
        <p:nvPicPr>
          <p:cNvPr id="4" name="Рисунок 3" descr="t_Step_7_1.jpg"/>
          <p:cNvPicPr>
            <a:picLocks noChangeAspect="1"/>
          </p:cNvPicPr>
          <p:nvPr/>
        </p:nvPicPr>
        <p:blipFill>
          <a:blip r:embed="rId2">
            <a:lum bright="12000" contrast="-2000"/>
          </a:blip>
          <a:stretch>
            <a:fillRect/>
          </a:stretch>
        </p:blipFill>
        <p:spPr>
          <a:xfrm>
            <a:off x="285720" y="1285860"/>
            <a:ext cx="3429000" cy="2286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214414" y="4143380"/>
            <a:ext cx="5715040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Густо-розовые и красноватые мазки непригодны для счета, так как они слишком толсты и клеточные элементы при этом дифференцировать невозможно. При медленном высыхании может изменяться морфология клеток.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Ошибки техники приготовления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4429132"/>
            <a:ext cx="7829576" cy="212565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/>
              <a:t>Мазок 1 - </a:t>
            </a:r>
            <a:r>
              <a:rPr lang="ru-RU" b="1" dirty="0"/>
              <a:t>Идеальный мазок</a:t>
            </a:r>
            <a:endParaRPr lang="ru-RU" dirty="0"/>
          </a:p>
          <a:p>
            <a:r>
              <a:rPr lang="ru-RU" dirty="0"/>
              <a:t>Мазок 2 – В момент размазывания мазка произошла остановка.</a:t>
            </a:r>
          </a:p>
          <a:p>
            <a:r>
              <a:rPr lang="ru-RU" dirty="0"/>
              <a:t>Мазок 3 – Перекос мазка.</a:t>
            </a:r>
          </a:p>
          <a:p>
            <a:r>
              <a:rPr lang="ru-RU" dirty="0"/>
              <a:t>Мазок 4 - Капля крови слишком большая.</a:t>
            </a:r>
          </a:p>
          <a:p>
            <a:r>
              <a:rPr lang="ru-RU" dirty="0"/>
              <a:t>Мазок 5 - Мазок слишком короткий.</a:t>
            </a:r>
          </a:p>
          <a:p>
            <a:endParaRPr lang="ru-RU" dirty="0"/>
          </a:p>
        </p:txBody>
      </p:sp>
      <p:pic>
        <p:nvPicPr>
          <p:cNvPr id="4" name="Рисунок 3" descr="blood_smear_common_errors_2_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8869" y="1214422"/>
            <a:ext cx="5618685" cy="31432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14480" y="1357298"/>
            <a:ext cx="500066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43174" y="1357298"/>
            <a:ext cx="500066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868" y="1357298"/>
            <a:ext cx="42862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1357298"/>
            <a:ext cx="35719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72132" y="1357298"/>
            <a:ext cx="428628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/>
              <a:t>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4612" y="285728"/>
            <a:ext cx="3829048" cy="79690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Ошибки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043362" cy="490063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/>
              <a:t>Перед окрашиванием изготовленный мазок высушивают на воздухе покачиванием предметного стекла, что позволяет избежать формирования светлой неокрашенной зоны в центре эритроцитов и, соответственно, исключить ошибочную интерпретацию </a:t>
            </a:r>
            <a:r>
              <a:rPr lang="ru-RU" dirty="0" err="1"/>
              <a:t>гипохромии</a:t>
            </a:r>
            <a:r>
              <a:rPr lang="ru-RU" dirty="0"/>
              <a:t> </a:t>
            </a:r>
          </a:p>
        </p:txBody>
      </p:sp>
      <p:pic>
        <p:nvPicPr>
          <p:cNvPr id="4" name="Рисунок 3" descr="mazok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7468" y="1500173"/>
            <a:ext cx="4250337" cy="30718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86314" y="4714884"/>
            <a:ext cx="4071966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У некоторых эритроцитов появляются в центре белые световые преломления (стрелки). Это артефакты, вызванные некачественным просушиванием предметного стекла до окраски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428604"/>
            <a:ext cx="7715304" cy="79690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/>
              <a:t>Классификация красителей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1400" dirty="0"/>
              <a:t>I. </a:t>
            </a:r>
            <a:r>
              <a:rPr lang="ru-RU" sz="1400" b="1" dirty="0">
                <a:solidFill>
                  <a:srgbClr val="7030A0"/>
                </a:solidFill>
              </a:rPr>
              <a:t>По происхождению:</a:t>
            </a:r>
            <a:br>
              <a:rPr lang="ru-RU" sz="1400" dirty="0"/>
            </a:br>
            <a:r>
              <a:rPr lang="ru-RU" sz="1400" b="1" dirty="0"/>
              <a:t>Естественные </a:t>
            </a:r>
            <a:r>
              <a:rPr lang="ru-RU" sz="1400" dirty="0"/>
              <a:t>– к которым относятся краски растительного и животного</a:t>
            </a:r>
            <a:br>
              <a:rPr lang="ru-RU" sz="1400" dirty="0"/>
            </a:br>
            <a:r>
              <a:rPr lang="ru-RU" sz="1400" dirty="0"/>
              <a:t>происхождения.</a:t>
            </a:r>
            <a:br>
              <a:rPr lang="ru-RU" sz="1400" dirty="0"/>
            </a:br>
            <a:r>
              <a:rPr lang="ru-RU" sz="1400" dirty="0"/>
              <a:t>• Краской растительного происхождения является гематоксилин, который</a:t>
            </a:r>
            <a:br>
              <a:rPr lang="ru-RU" sz="1400" dirty="0"/>
            </a:br>
            <a:r>
              <a:rPr lang="ru-RU" sz="1400" dirty="0"/>
              <a:t>добывается из кампешевого дерева, растущего в Америке и в Армении.</a:t>
            </a:r>
            <a:br>
              <a:rPr lang="ru-RU" sz="1400" dirty="0"/>
            </a:br>
            <a:r>
              <a:rPr lang="ru-RU" sz="1400" dirty="0"/>
              <a:t>• К краскам животного происхождения относится кармин, который добывается</a:t>
            </a:r>
            <a:br>
              <a:rPr lang="ru-RU" sz="1400" dirty="0"/>
            </a:br>
            <a:r>
              <a:rPr lang="ru-RU" sz="1400" dirty="0"/>
              <a:t>из насекомых кошенили, живущих на кактусовых деревьях в Мексике,</a:t>
            </a:r>
            <a:br>
              <a:rPr lang="ru-RU" sz="1400" dirty="0"/>
            </a:br>
            <a:r>
              <a:rPr lang="ru-RU" sz="1400" dirty="0"/>
              <a:t>Армении и др.</a:t>
            </a:r>
            <a:br>
              <a:rPr lang="ru-RU" sz="1400" dirty="0"/>
            </a:br>
            <a:r>
              <a:rPr lang="ru-RU" sz="1400" b="1" dirty="0"/>
              <a:t>Искусственные</a:t>
            </a:r>
            <a:r>
              <a:rPr lang="ru-RU" sz="1400" dirty="0"/>
              <a:t> (полученные при помощи химического синтеза).</a:t>
            </a:r>
            <a:br>
              <a:rPr lang="ru-RU" sz="1400" dirty="0"/>
            </a:br>
            <a:r>
              <a:rPr lang="ru-RU" sz="1400" dirty="0"/>
              <a:t>В настоящее время большинство красок готовят синтетически.</a:t>
            </a:r>
            <a:br>
              <a:rPr lang="ru-RU" sz="1400" dirty="0"/>
            </a:br>
            <a:endParaRPr lang="ru-RU" sz="1400" b="1" dirty="0"/>
          </a:p>
          <a:p>
            <a:pPr>
              <a:buNone/>
            </a:pPr>
            <a:r>
              <a:rPr lang="ru-RU" sz="1400" dirty="0"/>
              <a:t>II. </a:t>
            </a:r>
            <a:r>
              <a:rPr lang="ru-RU" sz="1400" b="1" dirty="0">
                <a:solidFill>
                  <a:srgbClr val="7030A0"/>
                </a:solidFill>
              </a:rPr>
              <a:t>По химическому составу:</a:t>
            </a:r>
            <a:br>
              <a:rPr lang="ru-RU" sz="1400" dirty="0"/>
            </a:br>
            <a:r>
              <a:rPr lang="ru-RU" sz="1400" dirty="0"/>
              <a:t>1. </a:t>
            </a:r>
            <a:r>
              <a:rPr lang="ru-RU" sz="1400" b="1" dirty="0"/>
              <a:t>Кислые</a:t>
            </a:r>
            <a:r>
              <a:rPr lang="ru-RU" sz="1400" dirty="0"/>
              <a:t> – кислоты и кислые соли (эозин, кислый фуксин).</a:t>
            </a:r>
            <a:br>
              <a:rPr lang="ru-RU" sz="1400" dirty="0"/>
            </a:br>
            <a:r>
              <a:rPr lang="ru-RU" sz="1400" dirty="0"/>
              <a:t>2.</a:t>
            </a:r>
            <a:r>
              <a:rPr lang="ru-RU" sz="1400" b="1" dirty="0"/>
              <a:t> Основные </a:t>
            </a:r>
            <a:r>
              <a:rPr lang="ru-RU" sz="1400" dirty="0"/>
              <a:t>– </a:t>
            </a:r>
            <a:r>
              <a:rPr lang="ru-RU" sz="1400" dirty="0" err="1"/>
              <a:t>основные</a:t>
            </a:r>
            <a:r>
              <a:rPr lang="ru-RU" sz="1400" dirty="0"/>
              <a:t> соли (гематоксилин, азур 2, кармин).</a:t>
            </a:r>
            <a:br>
              <a:rPr lang="ru-RU" sz="1400" dirty="0"/>
            </a:br>
            <a:r>
              <a:rPr lang="ru-RU" sz="1400" dirty="0"/>
              <a:t>3. </a:t>
            </a:r>
            <a:r>
              <a:rPr lang="ru-RU" sz="1400" b="1" dirty="0"/>
              <a:t>Нейтральные</a:t>
            </a:r>
            <a:r>
              <a:rPr lang="ru-RU" sz="1400" dirty="0"/>
              <a:t> – смесь двух красителей: основного (азур 2) и кислого</a:t>
            </a:r>
            <a:br>
              <a:rPr lang="ru-RU" sz="1400" dirty="0"/>
            </a:br>
            <a:r>
              <a:rPr lang="ru-RU" sz="1400" dirty="0"/>
              <a:t>(эозин).</a:t>
            </a:r>
            <a:br>
              <a:rPr lang="ru-RU" sz="1400" dirty="0"/>
            </a:br>
            <a:r>
              <a:rPr lang="ru-RU" sz="1400" dirty="0"/>
              <a:t>4. </a:t>
            </a:r>
            <a:r>
              <a:rPr lang="ru-RU" sz="1400" b="1" dirty="0"/>
              <a:t>Индифферентные</a:t>
            </a:r>
            <a:r>
              <a:rPr lang="ru-RU" sz="1400" dirty="0"/>
              <a:t> красители (</a:t>
            </a:r>
            <a:r>
              <a:rPr lang="ru-RU" sz="1400" dirty="0" err="1"/>
              <a:t>судан</a:t>
            </a:r>
            <a:r>
              <a:rPr lang="ru-RU" sz="1400" dirty="0"/>
              <a:t> III, </a:t>
            </a:r>
            <a:r>
              <a:rPr lang="ru-RU" sz="1400" dirty="0" err="1"/>
              <a:t>судан</a:t>
            </a:r>
            <a:r>
              <a:rPr lang="ru-RU" sz="1400" dirty="0"/>
              <a:t> IV).</a:t>
            </a:r>
            <a:br>
              <a:rPr lang="ru-RU" sz="1400" dirty="0"/>
            </a:br>
            <a:r>
              <a:rPr lang="ru-RU" sz="1400" dirty="0"/>
              <a:t>5. </a:t>
            </a:r>
            <a:r>
              <a:rPr lang="ru-RU" sz="1400" b="1" dirty="0" err="1"/>
              <a:t>Флюорохромы</a:t>
            </a:r>
            <a:r>
              <a:rPr lang="ru-RU" sz="1400" dirty="0"/>
              <a:t>.</a:t>
            </a:r>
            <a:br>
              <a:rPr lang="ru-RU" sz="1400" dirty="0"/>
            </a:br>
            <a:r>
              <a:rPr lang="ru-RU" sz="1400" dirty="0"/>
              <a:t>Группа красителей, способных флюоресцировать при той или иной длине</a:t>
            </a:r>
            <a:br>
              <a:rPr lang="ru-RU" sz="1400" dirty="0"/>
            </a:br>
            <a:r>
              <a:rPr lang="ru-RU" sz="1400" dirty="0"/>
              <a:t>волны возбуждающего света.</a:t>
            </a:r>
            <a:br>
              <a:rPr lang="ru-RU" sz="1400" dirty="0"/>
            </a:br>
            <a:r>
              <a:rPr lang="ru-RU" sz="1400" dirty="0"/>
              <a:t>Так, например, </a:t>
            </a:r>
            <a:r>
              <a:rPr lang="ru-RU" sz="1400" dirty="0" err="1"/>
              <a:t>флюоресцеин</a:t>
            </a:r>
            <a:r>
              <a:rPr lang="ru-RU" sz="1400" dirty="0"/>
              <a:t>, поглощая свет с длиной волны 420-490 нм,</a:t>
            </a:r>
            <a:br>
              <a:rPr lang="ru-RU" sz="1400" dirty="0"/>
            </a:br>
            <a:r>
              <a:rPr lang="ru-RU" sz="1400" dirty="0"/>
              <a:t>излучает свет с длиной волны 520-540 нм. При этом объекты, окрашенные</a:t>
            </a:r>
            <a:br>
              <a:rPr lang="ru-RU" sz="1400" dirty="0"/>
            </a:br>
            <a:r>
              <a:rPr lang="ru-RU" sz="1400" dirty="0" err="1"/>
              <a:t>флюоресцеином</a:t>
            </a:r>
            <a:r>
              <a:rPr lang="ru-RU" sz="1400" dirty="0"/>
              <a:t> в люминесцентном микроскопе, светятся зеленым светом.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6858048" cy="93978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Фиксация препаратов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u="sng" dirty="0"/>
              <a:t>Наиболее распространенные фиксаторы:</a:t>
            </a:r>
            <a:br>
              <a:rPr lang="ru-RU" dirty="0"/>
            </a:br>
            <a:r>
              <a:rPr lang="ru-RU" dirty="0"/>
              <a:t>• Метанол (3-10 мин).</a:t>
            </a:r>
            <a:br>
              <a:rPr lang="ru-RU" dirty="0"/>
            </a:br>
            <a:r>
              <a:rPr lang="ru-RU" dirty="0"/>
              <a:t>• Этиловый спирт, 96º (10-30 мин).</a:t>
            </a:r>
            <a:br>
              <a:rPr lang="ru-RU" dirty="0"/>
            </a:br>
            <a:r>
              <a:rPr lang="ru-RU" dirty="0"/>
              <a:t>• Смесь Никифорова - </a:t>
            </a:r>
            <a:r>
              <a:rPr lang="ru-RU" dirty="0" err="1"/>
              <a:t>спирт-эфирная</a:t>
            </a:r>
            <a:r>
              <a:rPr lang="ru-RU" dirty="0"/>
              <a:t> смесь 1:1 (15-60</a:t>
            </a:r>
            <a:br>
              <a:rPr lang="ru-RU" dirty="0"/>
            </a:br>
            <a:r>
              <a:rPr lang="ru-RU" dirty="0"/>
              <a:t>мин).</a:t>
            </a:r>
            <a:br>
              <a:rPr lang="ru-RU" dirty="0"/>
            </a:br>
            <a:r>
              <a:rPr lang="ru-RU" dirty="0"/>
              <a:t>• 10 % формалин.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Спирт-формалиновый</a:t>
            </a:r>
            <a:r>
              <a:rPr lang="ru-RU" dirty="0"/>
              <a:t> </a:t>
            </a:r>
            <a:r>
              <a:rPr lang="ru-RU" dirty="0" err="1"/>
              <a:t>р-р</a:t>
            </a:r>
            <a:r>
              <a:rPr lang="ru-RU" dirty="0"/>
              <a:t> (10 мл 40% формалина и 90</a:t>
            </a:r>
            <a:br>
              <a:rPr lang="ru-RU" dirty="0"/>
            </a:br>
            <a:r>
              <a:rPr lang="ru-RU" dirty="0"/>
              <a:t>мл 96º спирта).</a:t>
            </a:r>
            <a:br>
              <a:rPr lang="ru-RU" dirty="0"/>
            </a:br>
            <a:r>
              <a:rPr lang="ru-RU" dirty="0"/>
              <a:t>• Жидкость </a:t>
            </a:r>
            <a:r>
              <a:rPr lang="ru-RU" dirty="0" err="1"/>
              <a:t>Карнуа</a:t>
            </a:r>
            <a:r>
              <a:rPr lang="ru-RU" dirty="0"/>
              <a:t> (смесь спирта, хлороформа, ледяной</a:t>
            </a:r>
            <a:br>
              <a:rPr lang="ru-RU" dirty="0"/>
            </a:br>
            <a:r>
              <a:rPr lang="ru-RU" dirty="0"/>
              <a:t>уксусной кислоты).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Краски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Мая-Грюнвальда</a:t>
            </a:r>
            <a:r>
              <a:rPr lang="ru-RU" dirty="0"/>
              <a:t>, </a:t>
            </a:r>
            <a:r>
              <a:rPr lang="ru-RU" dirty="0" err="1"/>
              <a:t>Лейшмана</a:t>
            </a:r>
            <a:r>
              <a:rPr lang="ru-RU" dirty="0"/>
              <a:t> – одновременная</a:t>
            </a:r>
            <a:br>
              <a:rPr lang="ru-RU" dirty="0"/>
            </a:br>
            <a:r>
              <a:rPr lang="ru-RU" dirty="0"/>
              <a:t>фиксация.</a:t>
            </a:r>
            <a:br>
              <a:rPr lang="ru-RU" dirty="0"/>
            </a:br>
            <a:r>
              <a:rPr lang="ru-RU" dirty="0"/>
              <a:t>Лучшим фиксатором для цитологических препаратов</a:t>
            </a:r>
            <a:br>
              <a:rPr lang="ru-RU" dirty="0"/>
            </a:br>
            <a:r>
              <a:rPr lang="ru-RU" dirty="0"/>
              <a:t>является метанол.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Окраска по </a:t>
            </a:r>
            <a:r>
              <a:rPr lang="ru-RU" dirty="0" err="1"/>
              <a:t>Романовскому-Гимзе</a:t>
            </a:r>
            <a:r>
              <a:rPr lang="ru-RU" dirty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/>
              <a:t>     Краситель состоит из </a:t>
            </a:r>
          </a:p>
          <a:p>
            <a:pPr marL="514350" indent="-514350">
              <a:buAutoNum type="arabicParenR"/>
            </a:pPr>
            <a:r>
              <a:rPr lang="ru-RU" dirty="0"/>
              <a:t>щелочной части (азур II – ярко-синий цвет), и</a:t>
            </a:r>
          </a:p>
          <a:p>
            <a:pPr marL="514350" indent="-514350">
              <a:buAutoNum type="arabicParenR"/>
            </a:pPr>
            <a:r>
              <a:rPr lang="ru-RU" dirty="0"/>
              <a:t>кислой части (эозин – розово-красный цвет).</a:t>
            </a:r>
          </a:p>
          <a:p>
            <a:pPr marL="514350" indent="-514350">
              <a:buNone/>
            </a:pPr>
            <a:br>
              <a:rPr lang="ru-RU" dirty="0"/>
            </a:br>
            <a:r>
              <a:rPr lang="ru-RU" dirty="0"/>
              <a:t>В настоящее время используется </a:t>
            </a:r>
            <a:r>
              <a:rPr lang="ru-RU" u="sng" dirty="0"/>
              <a:t>готовый</a:t>
            </a:r>
            <a:r>
              <a:rPr lang="ru-RU" dirty="0"/>
              <a:t> краситель, из которого перед началом работы готовят рабочий раствор из расчета 1 капля краски на 1-2 мл дистиллированной воды. </a:t>
            </a:r>
          </a:p>
          <a:p>
            <a:pPr marL="514350" indent="-514350">
              <a:buNone/>
            </a:pPr>
            <a:endParaRPr lang="ru-RU" dirty="0"/>
          </a:p>
          <a:p>
            <a:pPr marL="514350" indent="-514350">
              <a:buFont typeface="Wingdings" pitchFamily="2" charset="2"/>
              <a:buChar char="Ø"/>
            </a:pPr>
            <a:r>
              <a:rPr lang="ru-RU" dirty="0"/>
              <a:t>Сухие мазки фиксируют в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Красителе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Мая-Грюнвальда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ru-RU" dirty="0">
                <a:solidFill>
                  <a:schemeClr val="tx1"/>
                </a:solidFill>
              </a:rPr>
              <a:t>( либо </a:t>
            </a:r>
            <a:r>
              <a:rPr lang="ru-RU" dirty="0"/>
              <a:t>метиловом спирте  или другом фиксаторе)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ru-RU" dirty="0"/>
              <a:t>Высохший фиксированный мазок помещается в кювету с рабочим</a:t>
            </a:r>
            <a:br>
              <a:rPr lang="ru-RU" dirty="0"/>
            </a:br>
            <a:r>
              <a:rPr lang="ru-RU" dirty="0"/>
              <a:t>раствором краски на 15–40 минут (конкретное время устанавливается  опытным путем для каждой партии красителя).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ru-RU" dirty="0"/>
              <a:t>После этого промывают дистиллированной водой и высушивают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/>
              <a:t>Результаты окрашивания мазков крови: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/>
              <a:t>    · Ядра клеток – красно-фиолетовые. </a:t>
            </a:r>
            <a:br>
              <a:rPr lang="ru-RU" dirty="0"/>
            </a:br>
            <a:r>
              <a:rPr lang="ru-RU" dirty="0"/>
              <a:t>· Эозинофильные гранулы – красновато-коричневые.</a:t>
            </a:r>
            <a:br>
              <a:rPr lang="ru-RU" dirty="0"/>
            </a:br>
            <a:r>
              <a:rPr lang="ru-RU" dirty="0"/>
              <a:t>· </a:t>
            </a:r>
            <a:r>
              <a:rPr lang="ru-RU" dirty="0" err="1"/>
              <a:t>Базофильные</a:t>
            </a:r>
            <a:r>
              <a:rPr lang="ru-RU" dirty="0"/>
              <a:t> гранулы – синие.</a:t>
            </a:r>
            <a:br>
              <a:rPr lang="ru-RU" dirty="0"/>
            </a:br>
            <a:r>
              <a:rPr lang="ru-RU" dirty="0"/>
              <a:t>· </a:t>
            </a:r>
            <a:r>
              <a:rPr lang="ru-RU" dirty="0" err="1"/>
              <a:t>Нейтрофильные</a:t>
            </a:r>
            <a:r>
              <a:rPr lang="ru-RU" dirty="0"/>
              <a:t> гранулы – фиолетовые.</a:t>
            </a:r>
          </a:p>
          <a:p>
            <a:pPr>
              <a:buNone/>
            </a:pPr>
            <a:br>
              <a:rPr lang="ru-RU" dirty="0"/>
            </a:br>
            <a:r>
              <a:rPr lang="ru-RU" dirty="0"/>
              <a:t>· Цитоплазма лимфоцитов – </a:t>
            </a:r>
            <a:r>
              <a:rPr lang="ru-RU" dirty="0" err="1"/>
              <a:t>голубая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· Эритроциты – бледно-красные.</a:t>
            </a:r>
          </a:p>
        </p:txBody>
      </p:sp>
      <p:sp>
        <p:nvSpPr>
          <p:cNvPr id="4" name="Овал 3"/>
          <p:cNvSpPr/>
          <p:nvPr/>
        </p:nvSpPr>
        <p:spPr>
          <a:xfrm>
            <a:off x="7286644" y="1643050"/>
            <a:ext cx="500066" cy="428628"/>
          </a:xfrm>
          <a:prstGeom prst="ellipse">
            <a:avLst/>
          </a:prstGeom>
          <a:solidFill>
            <a:srgbClr val="6721B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428992" y="2714620"/>
            <a:ext cx="214314" cy="214314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857620" y="2643182"/>
            <a:ext cx="214314" cy="214314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214810" y="2714620"/>
            <a:ext cx="214314" cy="214314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643702" y="3143248"/>
            <a:ext cx="357190" cy="35719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143768" y="3143248"/>
            <a:ext cx="357190" cy="35719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071670" y="4214818"/>
            <a:ext cx="357190" cy="35719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714612" y="4143380"/>
            <a:ext cx="357190" cy="35719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357554" y="4214818"/>
            <a:ext cx="357190" cy="35719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429520" y="4643446"/>
            <a:ext cx="785818" cy="50006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6858016" y="5429264"/>
            <a:ext cx="785818" cy="642942"/>
          </a:xfrm>
          <a:prstGeom prst="ellipse">
            <a:avLst/>
          </a:prstGeom>
          <a:solidFill>
            <a:srgbClr val="E983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Окраска по </a:t>
            </a:r>
            <a:r>
              <a:rPr lang="ru-RU" dirty="0" err="1"/>
              <a:t>Маю-Грюнвальду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/>
              <a:t>      Данный метод очень удобен для визуализации</a:t>
            </a:r>
            <a:br>
              <a:rPr lang="ru-RU" dirty="0"/>
            </a:br>
            <a:r>
              <a:rPr lang="ru-RU" dirty="0"/>
              <a:t>гранулоцитов. </a:t>
            </a:r>
          </a:p>
          <a:p>
            <a:pPr>
              <a:buNone/>
            </a:pPr>
            <a:r>
              <a:rPr lang="ru-RU" dirty="0"/>
              <a:t>Для окрашивания применяется готовый</a:t>
            </a:r>
            <a:br>
              <a:rPr lang="ru-RU" dirty="0"/>
            </a:br>
            <a:r>
              <a:rPr lang="ru-RU" dirty="0"/>
              <a:t>раствор </a:t>
            </a:r>
            <a:r>
              <a:rPr lang="ru-RU" dirty="0" err="1"/>
              <a:t>эозин-метиленового</a:t>
            </a:r>
            <a:r>
              <a:rPr lang="ru-RU" dirty="0"/>
              <a:t> синего по </a:t>
            </a:r>
            <a:r>
              <a:rPr lang="ru-RU" dirty="0" err="1"/>
              <a:t>Маю-Грюнвальду</a:t>
            </a:r>
            <a:r>
              <a:rPr lang="ru-RU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Мазок без предварительной фиксации заливают</a:t>
            </a:r>
            <a:br>
              <a:rPr lang="ru-RU" dirty="0"/>
            </a:br>
            <a:r>
              <a:rPr lang="ru-RU" dirty="0"/>
              <a:t>красителем, через 5 минут промывают и высушивают.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/>
              <a:t>Мазок без предварительной фиксации заливают</a:t>
            </a:r>
            <a:br>
              <a:rPr lang="ru-RU" dirty="0"/>
            </a:br>
            <a:r>
              <a:rPr lang="ru-RU" dirty="0"/>
              <a:t>красителем, так, чтобы он покрыл весь мазок, через 3-5 минут  смыть фиксатор-краситель.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/>
              <a:t>Далее окрашивать разбавленным раствором фиксатора-красителя в течении 5-15 минут.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/>
              <a:t>Промыть </a:t>
            </a:r>
            <a:r>
              <a:rPr lang="ru-RU" dirty="0" err="1"/>
              <a:t>забуференной</a:t>
            </a:r>
            <a:r>
              <a:rPr lang="ru-RU" dirty="0"/>
              <a:t>  водой и высушить на воздухе.</a:t>
            </a:r>
          </a:p>
          <a:p>
            <a:pPr>
              <a:buNone/>
            </a:pPr>
            <a:br>
              <a:rPr lang="ru-RU" dirty="0"/>
            </a:br>
            <a:r>
              <a:rPr lang="ru-RU" dirty="0"/>
              <a:t>· Лимфоциты – ядра: сине-фиолетовые; цитоплазма: </a:t>
            </a:r>
            <a:r>
              <a:rPr lang="ru-RU" dirty="0" err="1"/>
              <a:t>голубая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· Моноциты – ядра: сине-фиолетовые; цитоплазма: серо-голубая.</a:t>
            </a:r>
            <a:br>
              <a:rPr lang="ru-RU" dirty="0"/>
            </a:br>
            <a:r>
              <a:rPr lang="ru-RU" dirty="0"/>
              <a:t>· Гранулоциты – ядра: сине-фиолетовые; гранулы: красные,</a:t>
            </a:r>
            <a:br>
              <a:rPr lang="ru-RU" dirty="0"/>
            </a:br>
            <a:r>
              <a:rPr lang="ru-RU" dirty="0"/>
              <a:t>фиолетовые, темно-синие (зависит от типа).</a:t>
            </a:r>
            <a:br>
              <a:rPr lang="ru-RU" dirty="0"/>
            </a:br>
            <a:r>
              <a:rPr lang="ru-RU" dirty="0"/>
              <a:t>· Тромбоциты – наружная часть </a:t>
            </a:r>
            <a:r>
              <a:rPr lang="ru-RU" dirty="0" err="1"/>
              <a:t>голубая</a:t>
            </a:r>
            <a:r>
              <a:rPr lang="ru-RU" dirty="0"/>
              <a:t>; внутренняя – фиолетовая.</a:t>
            </a:r>
            <a:br>
              <a:rPr lang="ru-RU" dirty="0"/>
            </a:br>
            <a:r>
              <a:rPr lang="ru-RU" dirty="0"/>
              <a:t>· Эритроциты – </a:t>
            </a:r>
            <a:r>
              <a:rPr lang="ru-RU" dirty="0" err="1"/>
              <a:t>розовые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7356" y="3000372"/>
            <a:ext cx="22145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2"/>
              </a:rPr>
              <a:t>http://labx.narod.ru/documents/prigotovlenie_mazkov_krovi.html</a:t>
            </a:r>
            <a:endParaRPr lang="ru-RU" sz="120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85918" y="1142984"/>
            <a:ext cx="35719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Методы фиксации, окраски в цитологии</a:t>
            </a:r>
          </a:p>
          <a:p>
            <a:r>
              <a:rPr lang="ru-RU" sz="1100" dirty="0"/>
              <a:t>Кондратьева С.В.</a:t>
            </a:r>
            <a:br>
              <a:rPr lang="ru-RU" sz="1100" dirty="0"/>
            </a:br>
            <a:r>
              <a:rPr lang="ru-RU" sz="1100" dirty="0"/>
              <a:t>К.м.н., Врач КЛД высшей категории</a:t>
            </a:r>
            <a:br>
              <a:rPr lang="ru-RU" sz="1100" dirty="0"/>
            </a:br>
            <a:r>
              <a:rPr lang="ru-RU" sz="1100" dirty="0"/>
              <a:t>специалист Центра по лабораторному</a:t>
            </a:r>
            <a:br>
              <a:rPr lang="ru-RU" sz="1100" dirty="0"/>
            </a:br>
            <a:r>
              <a:rPr lang="ru-RU" sz="1100" dirty="0"/>
              <a:t>делу и контролю качества Томской</a:t>
            </a:r>
            <a:br>
              <a:rPr lang="ru-RU" sz="1100" dirty="0"/>
            </a:br>
            <a:r>
              <a:rPr lang="ru-RU" sz="1100" dirty="0"/>
              <a:t>области ОГАУЗ «ОПЦ»</a:t>
            </a:r>
            <a:br>
              <a:rPr lang="ru-RU" sz="1100" dirty="0"/>
            </a:br>
            <a:r>
              <a:rPr lang="ru-RU" sz="1100" dirty="0"/>
              <a:t>Председатель правления ассоциации</a:t>
            </a:r>
            <a:br>
              <a:rPr lang="ru-RU" sz="1100" dirty="0"/>
            </a:br>
            <a:r>
              <a:rPr lang="ru-RU" sz="1100" dirty="0"/>
              <a:t>специалистов лабораторной медицины</a:t>
            </a:r>
            <a:br>
              <a:rPr lang="ru-RU" sz="1100" dirty="0"/>
            </a:br>
            <a:r>
              <a:rPr lang="ru-RU" sz="1100" dirty="0"/>
              <a:t>Томской области ТРОО «ПАСЛМ»</a:t>
            </a:r>
            <a:br>
              <a:rPr lang="ru-RU" sz="1100" dirty="0"/>
            </a:br>
            <a:r>
              <a:rPr lang="ru-RU" sz="1100" dirty="0"/>
              <a:t>Томск - 2016г.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57290" y="642918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Используемы ресурсы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6" name="Рисунок 11">
            <a:extLst>
              <a:ext uri="{FF2B5EF4-FFF2-40B4-BE49-F238E27FC236}">
                <a16:creationId xmlns:a16="http://schemas.microsoft.com/office/drawing/2014/main" id="{F65163BD-7C7A-467F-A33B-FFAD041259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98438"/>
            <a:ext cx="9134475" cy="646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87" name="Рисунок 10">
            <a:extLst>
              <a:ext uri="{FF2B5EF4-FFF2-40B4-BE49-F238E27FC236}">
                <a16:creationId xmlns:a16="http://schemas.microsoft.com/office/drawing/2014/main" id="{B7EC84FF-AE58-4DB5-9C88-F10B50825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1" t="10706" r="27187" b="82242"/>
          <a:stretch>
            <a:fillRect/>
          </a:stretch>
        </p:blipFill>
        <p:spPr bwMode="auto">
          <a:xfrm>
            <a:off x="746125" y="1084263"/>
            <a:ext cx="4608513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26DAE3A9-B096-45FE-B7EC-3E79A9C0F05A}"/>
              </a:ext>
            </a:extLst>
          </p:cNvPr>
          <p:cNvSpPr txBox="1"/>
          <p:nvPr/>
        </p:nvSpPr>
        <p:spPr>
          <a:xfrm>
            <a:off x="4467225" y="2205038"/>
            <a:ext cx="3862388" cy="879475"/>
          </a:xfrm>
          <a:prstGeom prst="rect">
            <a:avLst/>
          </a:prstGeom>
        </p:spPr>
        <p:txBody>
          <a:bodyPr lIns="0" tIns="10861" rIns="0" bIns="0">
            <a:spAutoFit/>
          </a:bodyPr>
          <a:lstStyle/>
          <a:p>
            <a:pPr marL="10861" eaLnBrk="1" fontAlgn="auto" hangingPunct="1">
              <a:spcBef>
                <a:spcPts val="86"/>
              </a:spcBef>
              <a:spcAft>
                <a:spcPts val="0"/>
              </a:spcAft>
              <a:defRPr/>
            </a:pPr>
            <a:r>
              <a:rPr lang="ru-RU" sz="1881" kern="0" spc="-128" dirty="0">
                <a:solidFill>
                  <a:srgbClr val="00B050"/>
                </a:solidFill>
                <a:latin typeface="Arial"/>
                <a:ea typeface="+mj-ea"/>
                <a:cs typeface="Arial"/>
              </a:rPr>
              <a:t>Кафедра Клинической лабораторной диагностики и патологической анатомии</a:t>
            </a: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F7819B30-A8DF-49A7-B243-630D7882EF36}"/>
              </a:ext>
            </a:extLst>
          </p:cNvPr>
          <p:cNvSpPr txBox="1">
            <a:spLocks/>
          </p:cNvSpPr>
          <p:nvPr/>
        </p:nvSpPr>
        <p:spPr bwMode="auto">
          <a:xfrm>
            <a:off x="360363" y="2473325"/>
            <a:ext cx="3756025" cy="431800"/>
          </a:xfrm>
          <a:prstGeom prst="rect">
            <a:avLst/>
          </a:prstGeom>
          <a:noFill/>
          <a:ln>
            <a:noFill/>
          </a:ln>
        </p:spPr>
        <p:txBody>
          <a:bodyPr lIns="0" tIns="10861" rIns="0" bIns="0" anchor="b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617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marL="10861" eaLnBrk="1" fontAlgn="auto" hangingPunct="1">
              <a:spcBef>
                <a:spcPts val="86"/>
              </a:spcBef>
              <a:spcAft>
                <a:spcPts val="0"/>
              </a:spcAft>
              <a:defRPr/>
            </a:pPr>
            <a:r>
              <a:rPr lang="ru-RU" sz="1368" b="1" dirty="0">
                <a:solidFill>
                  <a:srgbClr val="00B050"/>
                </a:solidFill>
              </a:rPr>
              <a:t>Отдел повышения квалификации, ординатуры и образовательных технологий</a:t>
            </a:r>
            <a:endParaRPr lang="ru-RU" sz="1368" kern="0" spc="-128" dirty="0">
              <a:solidFill>
                <a:srgbClr val="00B050"/>
              </a:solidFill>
              <a:cs typeface="Arial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9DB69403-25B0-47B4-8011-5480EBCD5233}"/>
              </a:ext>
            </a:extLst>
          </p:cNvPr>
          <p:cNvSpPr txBox="1"/>
          <p:nvPr/>
        </p:nvSpPr>
        <p:spPr>
          <a:xfrm>
            <a:off x="1279524" y="3275013"/>
            <a:ext cx="2716411" cy="3160163"/>
          </a:xfrm>
          <a:prstGeom prst="rect">
            <a:avLst/>
          </a:prstGeom>
        </p:spPr>
        <p:txBody>
          <a:bodyPr wrap="square" lIns="0" tIns="10861" rIns="0" bIns="0">
            <a:spAutoFit/>
          </a:bodyPr>
          <a:lstStyle>
            <a:lvl1pPr marL="174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ts val="86"/>
              </a:spcBef>
              <a:defRPr/>
            </a:pPr>
            <a:r>
              <a:rPr lang="ru-RU" altLang="ru-RU" sz="2052" b="1" dirty="0">
                <a:solidFill>
                  <a:srgbClr val="0070C0"/>
                </a:solidFill>
                <a:cs typeface="Calibri" panose="020F0502020204030204" pitchFamily="34" charset="0"/>
              </a:rPr>
              <a:t>(495) 601 91 79</a:t>
            </a:r>
            <a:r>
              <a:rPr lang="ru-RU" sz="2052" b="1" dirty="0">
                <a:solidFill>
                  <a:srgbClr val="0070C0"/>
                </a:solidFill>
              </a:rPr>
              <a:t> ;</a:t>
            </a:r>
            <a:br>
              <a:rPr lang="ru-RU" sz="2052" b="1" dirty="0">
                <a:solidFill>
                  <a:srgbClr val="0070C0"/>
                </a:solidFill>
              </a:rPr>
            </a:br>
            <a:r>
              <a:rPr lang="ru-RU" sz="2052" b="1" dirty="0">
                <a:solidFill>
                  <a:srgbClr val="0070C0"/>
                </a:solidFill>
              </a:rPr>
              <a:t> (495) 491-35-27</a:t>
            </a:r>
            <a:endParaRPr lang="ru-RU" sz="2052" b="1" dirty="0"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>
              <a:spcBef>
                <a:spcPts val="86"/>
              </a:spcBef>
              <a:defRPr/>
            </a:pPr>
            <a:r>
              <a:rPr lang="ru-RU" altLang="ru-RU" sz="2052" b="1" dirty="0" err="1">
                <a:solidFill>
                  <a:srgbClr val="006FB8"/>
                </a:solidFill>
                <a:cs typeface="Calibri" panose="020F0502020204030204" pitchFamily="34" charset="0"/>
                <a:hlinkClick r:id="rId4"/>
              </a:rPr>
              <a:t>opk@medprofedu.ru</a:t>
            </a:r>
            <a:endParaRPr lang="ru-RU" altLang="ru-RU" sz="2052" dirty="0">
              <a:cs typeface="Calibri" panose="020F0502020204030204" pitchFamily="34" charset="0"/>
            </a:endParaRPr>
          </a:p>
          <a:p>
            <a:pPr eaLnBrk="1" hangingPunct="1">
              <a:spcBef>
                <a:spcPts val="1903"/>
              </a:spcBef>
              <a:defRPr/>
            </a:pPr>
            <a:r>
              <a:rPr lang="ru-RU" altLang="ru-RU" sz="2052" b="1" dirty="0">
                <a:solidFill>
                  <a:srgbClr val="006FB8"/>
                </a:solidFill>
                <a:cs typeface="Calibri" panose="020F0502020204030204" pitchFamily="34" charset="0"/>
                <a:hlinkClick r:id="rId5"/>
              </a:rPr>
              <a:t>www.medprofedu.ru</a:t>
            </a:r>
            <a:r>
              <a:rPr lang="ru-RU" altLang="ru-RU" sz="2052" b="1" dirty="0">
                <a:solidFill>
                  <a:srgbClr val="006FB8"/>
                </a:solidFill>
                <a:cs typeface="Calibri" panose="020F0502020204030204" pitchFamily="34" charset="0"/>
              </a:rPr>
              <a:t>, </a:t>
            </a:r>
            <a:r>
              <a:rPr lang="en-US" altLang="ru-RU" sz="2052" b="1" dirty="0">
                <a:solidFill>
                  <a:srgbClr val="006FB8"/>
                </a:solidFill>
                <a:cs typeface="Calibri" panose="020F0502020204030204" pitchFamily="34" charset="0"/>
                <a:hlinkClick r:id="rId6"/>
              </a:rPr>
              <a:t>www.sdo.medprofedu.ru</a:t>
            </a:r>
            <a:endParaRPr lang="en-US" altLang="ru-RU" sz="2052" b="1" dirty="0">
              <a:solidFill>
                <a:srgbClr val="006FB8"/>
              </a:solidFill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ru-RU" altLang="ru-RU" sz="213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ts val="1689"/>
              </a:lnSpc>
              <a:defRPr/>
            </a:pPr>
            <a:r>
              <a:rPr lang="ru-RU" altLang="ru-RU" sz="2052" b="1" dirty="0">
                <a:solidFill>
                  <a:srgbClr val="006FB8"/>
                </a:solidFill>
                <a:cs typeface="Calibri" panose="020F0502020204030204" pitchFamily="34" charset="0"/>
              </a:rPr>
              <a:t>Москва, </a:t>
            </a:r>
            <a:br>
              <a:rPr lang="ru-RU" altLang="ru-RU" sz="2052" b="1" dirty="0">
                <a:solidFill>
                  <a:srgbClr val="006FB8"/>
                </a:solidFill>
                <a:cs typeface="Calibri" panose="020F0502020204030204" pitchFamily="34" charset="0"/>
              </a:rPr>
            </a:br>
            <a:r>
              <a:rPr lang="ru-RU" altLang="ru-RU" sz="2052" b="1" dirty="0">
                <a:solidFill>
                  <a:srgbClr val="006FB8"/>
                </a:solidFill>
                <a:cs typeface="Calibri" panose="020F0502020204030204" pitchFamily="34" charset="0"/>
              </a:rPr>
              <a:t>Волоколамское  шоссе, д. 91</a:t>
            </a:r>
            <a:endParaRPr lang="ru-RU" altLang="ru-RU" sz="2052" dirty="0">
              <a:cs typeface="Calibri" panose="020F0502020204030204" pitchFamily="34" charset="0"/>
            </a:endParaRP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DC7E9A24-35F7-4C3A-A932-A0D1ADBAA63A}"/>
              </a:ext>
            </a:extLst>
          </p:cNvPr>
          <p:cNvSpPr txBox="1"/>
          <p:nvPr/>
        </p:nvSpPr>
        <p:spPr>
          <a:xfrm>
            <a:off x="4572000" y="3275013"/>
            <a:ext cx="2382838" cy="2506662"/>
          </a:xfrm>
          <a:prstGeom prst="rect">
            <a:avLst/>
          </a:prstGeom>
        </p:spPr>
        <p:txBody>
          <a:bodyPr lIns="0" tIns="10861" rIns="0" bIns="0">
            <a:spAutoFit/>
          </a:bodyPr>
          <a:lstStyle/>
          <a:p>
            <a:pPr marL="10861" eaLnBrk="1" fontAlgn="auto" hangingPunct="1">
              <a:spcBef>
                <a:spcPts val="86"/>
              </a:spcBef>
              <a:spcAft>
                <a:spcPts val="0"/>
              </a:spcAft>
              <a:defRPr/>
            </a:pPr>
            <a:r>
              <a:rPr lang="ru-RU" altLang="ru-RU" sz="2052" b="1" dirty="0">
                <a:solidFill>
                  <a:srgbClr val="006FB8"/>
                </a:solidFill>
                <a:cs typeface="Calibri" panose="020F0502020204030204" pitchFamily="34" charset="0"/>
              </a:rPr>
              <a:t>Телефон +7-499-409-23-09 (в том числе </a:t>
            </a:r>
            <a:r>
              <a:rPr lang="ru-RU" altLang="ru-RU" sz="2052" b="1" dirty="0" err="1">
                <a:solidFill>
                  <a:srgbClr val="006FB8"/>
                </a:solidFill>
                <a:cs typeface="Calibri" panose="020F0502020204030204" pitchFamily="34" charset="0"/>
              </a:rPr>
              <a:t>вотсапп</a:t>
            </a:r>
            <a:r>
              <a:rPr lang="ru-RU" altLang="ru-RU" sz="2052" b="1" dirty="0">
                <a:solidFill>
                  <a:srgbClr val="006FB8"/>
                </a:solidFill>
                <a:cs typeface="Calibri" panose="020F0502020204030204" pitchFamily="34" charset="0"/>
              </a:rPr>
              <a:t>)</a:t>
            </a:r>
          </a:p>
          <a:p>
            <a:pPr marL="10861" eaLnBrk="1" fontAlgn="auto" hangingPunct="1">
              <a:spcBef>
                <a:spcPts val="86"/>
              </a:spcBef>
              <a:spcAft>
                <a:spcPts val="0"/>
              </a:spcAft>
              <a:defRPr/>
            </a:pPr>
            <a:endParaRPr lang="ru-RU" sz="1026" dirty="0"/>
          </a:p>
          <a:p>
            <a:pPr marL="19550" eaLnBrk="1" fontAlgn="auto" hangingPunct="1">
              <a:spcBef>
                <a:spcPts val="1599"/>
              </a:spcBef>
              <a:spcAft>
                <a:spcPts val="0"/>
              </a:spcAft>
              <a:defRPr/>
            </a:pPr>
            <a:r>
              <a:rPr lang="en-US" altLang="ru-RU" sz="2052" b="1" dirty="0">
                <a:solidFill>
                  <a:srgbClr val="006FB8"/>
                </a:solidFill>
                <a:cs typeface="Calibri" panose="020F0502020204030204" pitchFamily="34" charset="0"/>
                <a:hlinkClick r:id="rId7"/>
              </a:rPr>
              <a:t>email.com</a:t>
            </a:r>
            <a:r>
              <a:rPr lang="ru-RU" altLang="ru-RU" sz="2052" b="1" dirty="0">
                <a:solidFill>
                  <a:srgbClr val="006FB8"/>
                </a:solidFill>
                <a:cs typeface="Calibri" panose="020F0502020204030204" pitchFamily="34" charset="0"/>
              </a:rPr>
              <a:t> </a:t>
            </a:r>
            <a:r>
              <a:rPr lang="en-US" altLang="ru-RU" sz="2052" b="1" dirty="0">
                <a:solidFill>
                  <a:srgbClr val="006FB8"/>
                </a:solidFill>
                <a:cs typeface="Calibri" panose="020F0502020204030204" pitchFamily="34" charset="0"/>
              </a:rPr>
              <a:t>denisova_ov@inbox.ru</a:t>
            </a:r>
            <a:endParaRPr lang="ru-RU" altLang="ru-RU" sz="428" b="1" dirty="0">
              <a:solidFill>
                <a:srgbClr val="006FB8"/>
              </a:solidFill>
              <a:cs typeface="Calibri" panose="020F0502020204030204" pitchFamily="34" charset="0"/>
              <a:hlinkClick r:id="rId5"/>
            </a:endParaRPr>
          </a:p>
          <a:p>
            <a:pPr eaLnBrk="1" hangingPunct="1">
              <a:lnSpc>
                <a:spcPts val="1689"/>
              </a:lnSpc>
              <a:spcAft>
                <a:spcPts val="1026"/>
              </a:spcAft>
              <a:defRPr/>
            </a:pPr>
            <a:endParaRPr lang="ru-RU" altLang="ru-RU" sz="2052" dirty="0"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282" y="2857496"/>
            <a:ext cx="4643470" cy="378621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204864"/>
            <a:ext cx="8072494" cy="36004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ru-RU" sz="3600" dirty="0"/>
            </a:br>
            <a:br>
              <a:rPr lang="ru-RU" sz="3600" dirty="0"/>
            </a:br>
            <a:br>
              <a:rPr lang="ru-RU" sz="3600" dirty="0"/>
            </a:br>
            <a:br>
              <a:rPr lang="ru-RU" sz="3600" dirty="0"/>
            </a:br>
            <a:br>
              <a:rPr lang="ru-RU" sz="3600" dirty="0"/>
            </a:br>
            <a:br>
              <a:rPr lang="ru-RU" sz="3600" dirty="0"/>
            </a:br>
            <a:r>
              <a:rPr lang="ru-RU" sz="3600" dirty="0">
                <a:solidFill>
                  <a:srgbClr val="7030A0"/>
                </a:solidFill>
              </a:rPr>
              <a:t>Приготовление мазков крови</a:t>
            </a:r>
            <a:br>
              <a:rPr lang="ru-RU" sz="3600" dirty="0">
                <a:solidFill>
                  <a:srgbClr val="7030A0"/>
                </a:solidFill>
              </a:rPr>
            </a:br>
            <a:r>
              <a:rPr lang="ru-RU" sz="3600" b="1" dirty="0">
                <a:solidFill>
                  <a:srgbClr val="7030A0"/>
                </a:solidFill>
              </a:rPr>
              <a:t>выполнение и алгоритм исследования, </a:t>
            </a:r>
            <a:r>
              <a:rPr lang="ru-RU" sz="2200" b="1" dirty="0">
                <a:solidFill>
                  <a:srgbClr val="7030A0"/>
                </a:solidFill>
              </a:rPr>
              <a:t>версия 2022</a:t>
            </a:r>
            <a:br>
              <a:rPr lang="ru-RU" sz="3600" b="1" dirty="0"/>
            </a:br>
            <a:r>
              <a:rPr lang="ru-RU" sz="2200" b="1" dirty="0">
                <a:solidFill>
                  <a:srgbClr val="7030A0"/>
                </a:solidFill>
              </a:rPr>
              <a:t>ст. преподаватель Максимова Ольга Александровна</a:t>
            </a:r>
            <a:endParaRPr lang="ru-RU" sz="2200" dirty="0">
              <a:solidFill>
                <a:srgbClr val="7030A0"/>
              </a:solidFill>
            </a:endParaRPr>
          </a:p>
        </p:txBody>
      </p:sp>
      <p:pic>
        <p:nvPicPr>
          <p:cNvPr id="4" name="Рисунок 3" descr="unnam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2857496"/>
            <a:ext cx="8389047" cy="3667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145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3429000"/>
            <a:ext cx="4000528" cy="32147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57166"/>
            <a:ext cx="8215370" cy="607223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На практике не всегда удаётся при использовании гематологической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экспресс-диагностики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получить достаточные объективные данные. Исследование мазков крови позволяет относительно быстро уточнить и дополнить полученную информацию. 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Этот способ позволяет выявить некоторые элементы, которые не проявляются при проведении автоматизированных клинических исследований крови:</a:t>
            </a:r>
          </a:p>
          <a:p>
            <a:pPr>
              <a:buFont typeface="Arial" pitchFamily="34" charset="0"/>
              <a:buChar char="•"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изменение формы эритроцитов</a:t>
            </a:r>
          </a:p>
          <a:p>
            <a:pPr>
              <a:buFont typeface="Arial" pitchFamily="34" charset="0"/>
              <a:buChar char="•"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сдвиг лейкоцитарной формулы влево [в сторону незрелых нейтрофилов] </a:t>
            </a:r>
          </a:p>
          <a:p>
            <a:pPr>
              <a:buFont typeface="Arial" pitchFamily="34" charset="0"/>
              <a:buChar char="•"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наличие паразитов в крови</a:t>
            </a:r>
          </a:p>
          <a:p>
            <a:pPr>
              <a:buFont typeface="Arial" pitchFamily="34" charset="0"/>
              <a:buChar char="•"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В некоторых случаях этот метод позволяет поставить окончательный диагноз.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6072230" cy="1071570"/>
          </a:xfrm>
        </p:spPr>
        <p:txBody>
          <a:bodyPr/>
          <a:lstStyle/>
          <a:p>
            <a:r>
              <a:rPr lang="ru-RU" dirty="0"/>
              <a:t>Подготовка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1285860"/>
            <a:ext cx="7215238" cy="192882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При заборе материала кровь должна быстро поступать в пробирку, содержащую антикоагулянт. Чаще всего используется ЭДТА (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этилендиаминтетраацетат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), потому что этот антикоагулянт позволяет лучше сохранить исследуемые форменные элементы крови. </a:t>
            </a:r>
          </a:p>
        </p:txBody>
      </p:sp>
      <p:pic>
        <p:nvPicPr>
          <p:cNvPr id="5" name="Рисунок 4" descr="2175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4" y="3429000"/>
            <a:ext cx="3429024" cy="282064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3286124"/>
            <a:ext cx="3714776" cy="32861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428605"/>
            <a:ext cx="7772400" cy="714379"/>
          </a:xfrm>
        </p:spPr>
        <p:txBody>
          <a:bodyPr>
            <a:normAutofit/>
          </a:bodyPr>
          <a:lstStyle/>
          <a:p>
            <a:r>
              <a:rPr lang="ru-RU" sz="1800" dirty="0"/>
              <a:t>Методы окрашивания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000108"/>
            <a:ext cx="8358246" cy="54292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r>
              <a:rPr lang="ru-RU" sz="3500" dirty="0">
                <a:solidFill>
                  <a:schemeClr val="bg2">
                    <a:lumMod val="10000"/>
                  </a:schemeClr>
                </a:solidFill>
              </a:rPr>
              <a:t>В качестве унифицированных приняты 3 метода окраски мазков крови:</a:t>
            </a:r>
          </a:p>
          <a:p>
            <a:r>
              <a:rPr lang="ru-RU" sz="3500" dirty="0">
                <a:solidFill>
                  <a:schemeClr val="bg2">
                    <a:lumMod val="10000"/>
                  </a:schemeClr>
                </a:solidFill>
              </a:rPr>
              <a:t>- по </a:t>
            </a:r>
            <a:r>
              <a:rPr lang="ru-RU" sz="3500" dirty="0" err="1">
                <a:solidFill>
                  <a:schemeClr val="bg2">
                    <a:lumMod val="10000"/>
                  </a:schemeClr>
                </a:solidFill>
              </a:rPr>
              <a:t>Романовскому-Гимзе</a:t>
            </a:r>
            <a:r>
              <a:rPr lang="ru-RU" sz="3500" dirty="0">
                <a:solidFill>
                  <a:schemeClr val="bg2">
                    <a:lumMod val="10000"/>
                  </a:schemeClr>
                </a:solidFill>
              </a:rPr>
              <a:t>;</a:t>
            </a:r>
          </a:p>
          <a:p>
            <a:r>
              <a:rPr lang="ru-RU" sz="3500" dirty="0">
                <a:solidFill>
                  <a:schemeClr val="bg2">
                    <a:lumMod val="10000"/>
                  </a:schemeClr>
                </a:solidFill>
              </a:rPr>
              <a:t>- по </a:t>
            </a:r>
            <a:r>
              <a:rPr lang="ru-RU" sz="3500" dirty="0" err="1">
                <a:solidFill>
                  <a:schemeClr val="bg2">
                    <a:lumMod val="10000"/>
                  </a:schemeClr>
                </a:solidFill>
              </a:rPr>
              <a:t>Нохту</a:t>
            </a:r>
            <a:r>
              <a:rPr lang="ru-RU" sz="3500" dirty="0">
                <a:solidFill>
                  <a:schemeClr val="bg2">
                    <a:lumMod val="10000"/>
                  </a:schemeClr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ru-RU" sz="3500" dirty="0">
                <a:solidFill>
                  <a:schemeClr val="bg2">
                    <a:lumMod val="10000"/>
                  </a:schemeClr>
                </a:solidFill>
              </a:rPr>
              <a:t>по </a:t>
            </a:r>
            <a:r>
              <a:rPr lang="ru-RU" sz="3500" dirty="0" err="1">
                <a:solidFill>
                  <a:schemeClr val="bg2">
                    <a:lumMod val="10000"/>
                  </a:schemeClr>
                </a:solidFill>
              </a:rPr>
              <a:t>Паппенгейму</a:t>
            </a:r>
            <a:r>
              <a:rPr lang="ru-RU" sz="3500" dirty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Окраска по </a:t>
            </a:r>
            <a:r>
              <a:rPr lang="ru-RU" b="1" dirty="0" err="1">
                <a:solidFill>
                  <a:schemeClr val="bg2">
                    <a:lumMod val="10000"/>
                  </a:schemeClr>
                </a:solidFill>
              </a:rPr>
              <a:t>Нохту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Высохшие фиксированные мазки, не вынимая из контейнера, помещают в кювету с рабочим раствором краски на строго определенное время, подобранное для каждой партии красителя (от 20 до 45 мин). При отсутствии кюветы с контейнером стекла помещают горизонтально на «рельсы» (мазком кверху) и наливают высокий слой (3—4 мл на мазок) рабочего раствора краски. Вынимают контейнер со стеклами из кюветы с красителем и помещают его в кювету с водопроводной водой (при отсутствии кюветы краску со стекол смывают, не снимая их с «рельсов», водопроводной водой). Высушивают мазки на воздухе.</a:t>
            </a:r>
          </a:p>
          <a:p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Окраска по </a:t>
            </a:r>
            <a:r>
              <a:rPr lang="ru-RU" b="1" dirty="0" err="1">
                <a:solidFill>
                  <a:schemeClr val="bg2">
                    <a:lumMod val="10000"/>
                  </a:schemeClr>
                </a:solidFill>
              </a:rPr>
              <a:t>Паппенгейму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Сухие нефиксированные мазки помещают в кювету с раствором Мая—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Грюнвальда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на 3—5 мин (или наливают на мазок, помещенный на «рельсы» высоким слоем). Контейнер с мазками ополаскивают в кювете с дистиллированной водой (или на мазок, помещенный на «рельсы», не сливая краситель, добавляют дистиллированную воду на 1 мин). Помещают контейнер с мазками в кювету с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азур-эозиновой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краской по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Нохту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(или наливают на мазок краску) на 8—15 мин. Смывают краску водопроводной водой.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Мазки высушивают на воздухе.</a:t>
            </a:r>
          </a:p>
          <a:p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Окраска по Романовскому - </a:t>
            </a:r>
            <a:r>
              <a:rPr lang="ru-RU" b="1" dirty="0" err="1">
                <a:solidFill>
                  <a:schemeClr val="bg2">
                    <a:lumMod val="10000"/>
                  </a:schemeClr>
                </a:solidFill>
              </a:rPr>
              <a:t>Гимзе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Производится так же, как и по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Нохту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; в качестве красителя используют готовый раствор Романовского—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Гимзы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, который перед употреблением разводят из расчета 1 капля краски на 1 мл дистиллированной воды. Время окраски устанавливают опытным путем для каждой новой партии красителя (25—40 мин).</a:t>
            </a:r>
          </a:p>
          <a:p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Автоматическая окраска мазков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Осуществляется с помощью специальных устройств: «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Hematek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» фирмы «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Ames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» (США), WL-600 фирмы «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Veb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Kombinat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Medizin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und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dirty="0" err="1">
                <a:solidFill>
                  <a:schemeClr val="bg2">
                    <a:lumMod val="10000"/>
                  </a:schemeClr>
                </a:solidFill>
              </a:rPr>
              <a:t>Labortechnik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» (ГДР) и др., в которые ручным способом загружают нефиксированные мазки. Последующее автоматическое дозирование красителей и буферных растворов обеспечивает стандартную и равномерную окраску мазков.</a:t>
            </a:r>
          </a:p>
          <a:p>
            <a:r>
              <a:rPr lang="ru-RU" dirty="0"/>
              <a:t> </a:t>
            </a:r>
          </a:p>
          <a:p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Tx/>
              <a:buChar char="-"/>
            </a:pP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500043"/>
            <a:ext cx="7772400" cy="1071570"/>
          </a:xfrm>
        </p:spPr>
        <p:txBody>
          <a:bodyPr>
            <a:normAutofit fontScale="90000"/>
          </a:bodyPr>
          <a:lstStyle/>
          <a:p>
            <a:r>
              <a:rPr lang="ru-RU" sz="4000" b="1" i="1" dirty="0">
                <a:solidFill>
                  <a:schemeClr val="bg2">
                    <a:lumMod val="10000"/>
                  </a:schemeClr>
                </a:solidFill>
              </a:rPr>
              <a:t>Принцип окраски клеточных элементов.</a:t>
            </a:r>
            <a:br>
              <a:rPr lang="ru-RU" b="1" i="1" dirty="0">
                <a:solidFill>
                  <a:schemeClr val="bg2">
                    <a:lumMod val="10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00694" y="1357298"/>
            <a:ext cx="3214710" cy="51435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500" dirty="0">
                <a:solidFill>
                  <a:schemeClr val="bg2">
                    <a:lumMod val="10000"/>
                  </a:schemeClr>
                </a:solidFill>
              </a:rPr>
              <a:t>Основу современных методов окраски клеток крови заложил русский врач Д.Л. Романовский, который в конце 19 века предложил окрашивать препараты одновременно двумя красителями – </a:t>
            </a:r>
            <a:r>
              <a:rPr lang="ru-RU" sz="1500" i="1" dirty="0">
                <a:solidFill>
                  <a:schemeClr val="bg2">
                    <a:lumMod val="10000"/>
                  </a:schemeClr>
                </a:solidFill>
              </a:rPr>
              <a:t>щелочной и кислой реакции</a:t>
            </a:r>
            <a:r>
              <a:rPr lang="ru-RU" sz="1500" dirty="0">
                <a:solidFill>
                  <a:schemeClr val="bg2">
                    <a:lumMod val="10000"/>
                  </a:schemeClr>
                </a:solidFill>
              </a:rPr>
              <a:t>. Различные клеточные структуры имеют разную </a:t>
            </a:r>
            <a:r>
              <a:rPr lang="ru-RU" sz="1500" dirty="0" err="1">
                <a:solidFill>
                  <a:schemeClr val="bg2">
                    <a:lumMod val="10000"/>
                  </a:schemeClr>
                </a:solidFill>
              </a:rPr>
              <a:t>рН</a:t>
            </a:r>
            <a:r>
              <a:rPr lang="ru-RU" sz="1500" dirty="0">
                <a:solidFill>
                  <a:schemeClr val="bg2">
                    <a:lumMod val="10000"/>
                  </a:schemeClr>
                </a:solidFill>
              </a:rPr>
              <a:t> и связываются с красителем противоположной реакции. Ядра клеток богаты нуклеиновыми кислотами, имеют кислую реакцию и окрашиваются красителями щелочной реакции (метиленовым синим, азуром I и II) в </a:t>
            </a:r>
            <a:r>
              <a:rPr lang="ru-RU" sz="1500" b="1" dirty="0">
                <a:solidFill>
                  <a:srgbClr val="6721B5"/>
                </a:solidFill>
              </a:rPr>
              <a:t>сине-фиолетовый цвет</a:t>
            </a:r>
            <a:r>
              <a:rPr lang="ru-RU" sz="1500" dirty="0">
                <a:solidFill>
                  <a:schemeClr val="bg2">
                    <a:lumMod val="10000"/>
                  </a:schemeClr>
                </a:solidFill>
              </a:rPr>
              <a:t>. Цитоплазма гранулоцитов, зернистость эозинофилов, эритроциты содержат щелочные белки, поэтому окрашиваются красителем кислой реакции (эозином) в </a:t>
            </a:r>
            <a:r>
              <a:rPr lang="ru-RU" sz="1500" b="1" dirty="0" err="1">
                <a:solidFill>
                  <a:srgbClr val="C81E67"/>
                </a:solidFill>
              </a:rPr>
              <a:t>розовый</a:t>
            </a:r>
            <a:r>
              <a:rPr lang="ru-RU" sz="1500" b="1" dirty="0">
                <a:solidFill>
                  <a:srgbClr val="C81E67"/>
                </a:solidFill>
              </a:rPr>
              <a:t> цвет</a:t>
            </a:r>
            <a:r>
              <a:rPr lang="ru-RU" sz="1500" dirty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endParaRPr lang="ru-RU" sz="1600" dirty="0"/>
          </a:p>
        </p:txBody>
      </p:sp>
      <p:pic>
        <p:nvPicPr>
          <p:cNvPr id="5" name="Рисунок 4" descr="img-v6JZc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9" y="1357298"/>
            <a:ext cx="5000660" cy="5136836"/>
          </a:xfrm>
          <a:prstGeom prst="rect">
            <a:avLst/>
          </a:prstGeom>
          <a:ln>
            <a:solidFill>
              <a:srgbClr val="7030A0"/>
            </a:solidFill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428604"/>
            <a:ext cx="6072230" cy="107156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Техника мазка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86314" y="1571612"/>
            <a:ext cx="3643338" cy="47149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Шаг 1.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Поместить небольшую каплю крови на предметное стекло, с помощью стеклянной капиллярной пипетки,  (или непосредственно из места укола пальца перенесите выступившую каплю крови на конец стерильного предметного стекла. Избегайте при этом всякого контакта между проколотым участком кожи и стеклом.) Оставляют стекло в горизонтальном положении.</a:t>
            </a:r>
          </a:p>
          <a:p>
            <a:br>
              <a:rPr lang="ru-RU" dirty="0"/>
            </a:br>
            <a:endParaRPr lang="ru-RU" dirty="0"/>
          </a:p>
        </p:txBody>
      </p:sp>
      <p:pic>
        <p:nvPicPr>
          <p:cNvPr id="6" name="Рисунок 5" descr="t_Step_1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1571612"/>
            <a:ext cx="3429000" cy="2133600"/>
          </a:xfrm>
          <a:prstGeom prst="rect">
            <a:avLst/>
          </a:prstGeom>
        </p:spPr>
      </p:pic>
      <p:pic>
        <p:nvPicPr>
          <p:cNvPr id="7" name="Рисунок 6" descr="t_Step_2_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4000504"/>
            <a:ext cx="3429000" cy="20478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00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1071546"/>
            <a:ext cx="4000528" cy="2047329"/>
          </a:xfrm>
          <a:prstGeom prst="rect">
            <a:avLst/>
          </a:prstGeom>
        </p:spPr>
      </p:pic>
      <p:pic>
        <p:nvPicPr>
          <p:cNvPr id="5" name="Рисунок 4" descr="546e27e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686" y="285728"/>
            <a:ext cx="4476750" cy="60769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14282" y="2786058"/>
            <a:ext cx="8286808" cy="39290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357166"/>
            <a:ext cx="8286808" cy="23574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71934" y="785794"/>
            <a:ext cx="4029076" cy="1470025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>Шаг 2.</a:t>
            </a:r>
            <a:br>
              <a:rPr lang="ru-RU" sz="2000" dirty="0"/>
            </a:br>
            <a:r>
              <a:rPr lang="ru-RU" sz="2000" dirty="0"/>
              <a:t>Размазывают каплю крови по стеклу с помощью чистого шлифованного стекла, помещая его под углом 45°; коротким ребром, подождав, пока вся кровь расплывется по нему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9058" y="2857496"/>
            <a:ext cx="3857652" cy="1924048"/>
          </a:xfrm>
        </p:spPr>
        <p:txBody>
          <a:bodyPr>
            <a:normAutofit fontScale="55000" lnSpcReduction="20000"/>
          </a:bodyPr>
          <a:lstStyle/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Шаг 3.</a:t>
            </a:r>
          </a:p>
          <a:p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Как только кровь растеклась по ребру, быстрым движением от капли проводят по предметному стеклу. Не следует сильно нажимать на стекло, так как при этом травмируются форменные элементы крови.</a:t>
            </a:r>
          </a:p>
          <a:p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Рисунок 3" descr="t_Step_3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7" y="571480"/>
            <a:ext cx="3500462" cy="2057619"/>
          </a:xfrm>
          <a:prstGeom prst="rect">
            <a:avLst/>
          </a:prstGeom>
        </p:spPr>
      </p:pic>
      <p:pic>
        <p:nvPicPr>
          <p:cNvPr id="5" name="Рисунок 4" descr="t_Step_4_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2786058"/>
            <a:ext cx="3429024" cy="1928826"/>
          </a:xfrm>
          <a:prstGeom prst="rect">
            <a:avLst/>
          </a:prstGeom>
        </p:spPr>
      </p:pic>
      <p:pic>
        <p:nvPicPr>
          <p:cNvPr id="7" name="Рисунок 6" descr="t_Step_5_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4786322"/>
            <a:ext cx="3429000" cy="1933575"/>
          </a:xfrm>
          <a:prstGeom prst="rect">
            <a:avLst/>
          </a:prstGeom>
        </p:spPr>
      </p:pic>
      <p:pic>
        <p:nvPicPr>
          <p:cNvPr id="8" name="Рисунок 7" descr="t_Step_6_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4810" y="4594022"/>
            <a:ext cx="3643338" cy="2054438"/>
          </a:xfrm>
          <a:prstGeom prst="rect">
            <a:avLst/>
          </a:prstGeom>
        </p:spPr>
      </p:pic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Эркер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1574</TotalTime>
  <Words>829</Words>
  <Application>Microsoft Office PowerPoint</Application>
  <PresentationFormat>Экран (4:3)</PresentationFormat>
  <Paragraphs>91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Calibri</vt:lpstr>
      <vt:lpstr>Century Schoolbook</vt:lpstr>
      <vt:lpstr>Times New Roman</vt:lpstr>
      <vt:lpstr>Wingdings</vt:lpstr>
      <vt:lpstr>Wingdings 2</vt:lpstr>
      <vt:lpstr>Тема Office</vt:lpstr>
      <vt:lpstr>Эркер</vt:lpstr>
      <vt:lpstr>Презентация PowerPoint</vt:lpstr>
      <vt:lpstr>      Приготовление мазков крови выполнение и алгоритм исследования, версия 2022 ст. преподаватель Максимова Ольга Александровна</vt:lpstr>
      <vt:lpstr>Презентация PowerPoint</vt:lpstr>
      <vt:lpstr>Подготовка</vt:lpstr>
      <vt:lpstr>Методы окрашивания</vt:lpstr>
      <vt:lpstr>Принцип окраски клеточных элементов. </vt:lpstr>
      <vt:lpstr>Техника мазка</vt:lpstr>
      <vt:lpstr>Презентация PowerPoint</vt:lpstr>
      <vt:lpstr>Шаг 2. Размазывают каплю крови по стеклу с помощью чистого шлифованного стекла, помещая его под углом 45°; коротким ребром, подождав, пока вся кровь расплывется по нему </vt:lpstr>
      <vt:lpstr>Презентация PowerPoint</vt:lpstr>
      <vt:lpstr>Ошибки техники приготовления</vt:lpstr>
      <vt:lpstr>Ошибки</vt:lpstr>
      <vt:lpstr>Классификация красителей</vt:lpstr>
      <vt:lpstr>Фиксация препаратов</vt:lpstr>
      <vt:lpstr>Окраска по Романовскому-Гимзе.</vt:lpstr>
      <vt:lpstr>Результаты окрашивания мазков крови:</vt:lpstr>
      <vt:lpstr>Окраска по Маю-Грюнвальду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Приготовление мазков крови выполнение и алгоритм исследования</dc:title>
  <dc:creator>Admin</dc:creator>
  <cp:lastModifiedBy>Ольга Денисова</cp:lastModifiedBy>
  <cp:revision>34</cp:revision>
  <dcterms:created xsi:type="dcterms:W3CDTF">2020-03-05T08:21:37Z</dcterms:created>
  <dcterms:modified xsi:type="dcterms:W3CDTF">2023-01-28T16:02:56Z</dcterms:modified>
</cp:coreProperties>
</file>