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5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686" y="-62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EDBEB-8BDD-4EAA-864C-B395A0A2829C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1F86B-B232-404E-BF8E-AD4FF6EEDC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270CF-FA0F-49D5-9800-9615AEC6FD32}" type="slidenum">
              <a:rPr lang="ru-RU" smtClean="0">
                <a:latin typeface="Times New Roman" charset="0"/>
              </a:rPr>
              <a:pPr/>
              <a:t>1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0923BE-9AD5-4CBD-A29C-B9F934F74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BEB5138-6537-4963-B633-033CFF4BC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5295A4-9E55-4EED-9C89-A43C4532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8159B6-704F-4CED-B629-E9208C2B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11C77A-1734-4659-8FA6-05BDACD7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9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03A03D-9569-47FF-884F-CF68DF58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2DEE66-9590-42AE-95D6-D6AE71E66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0B9400-E6EC-49CC-B725-0541B58E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43B29A-DC2A-40EF-8B53-919F7AF1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7FAC83-1521-453E-8267-A10343323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17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1DE5687-D22B-488D-ACB9-5A341A4FD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1721B96-9EA1-4C5E-98BA-D1BBBE995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4F61D8-0D9A-436E-8834-D12E212E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75691C-835B-45CD-B8C9-256B5BB5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808076-582B-412B-BFA0-F6660634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09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B48581-4159-4298-BC9C-09814F084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DABB2D-DA93-44C0-A0D2-1B40B32D0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12BC50F-E8BF-45D5-9D85-464EA70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6EAAB5F-2E24-4A9F-B443-EE748E03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9D3A71-6C09-4AFB-9B00-0174929A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61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57FEE7-2483-4A6F-A6E2-54DD648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9CF6B8-EB70-4981-AA2D-5461D0A16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B2B964-C180-4CA5-B664-551BC0AB8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3AE00D-D39C-4B6C-94CF-30D04A27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4924C4-3C69-40BE-ABAA-8EF45202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40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716C18-8AC8-4C24-B20B-9C64A6A7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6A2DC8-BE59-4947-A5F8-7C3A491AB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EB9B16-EC6F-48C8-8FC1-FDA4E09F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89E0243-FD1E-48DA-BBA2-6E0CB4F2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FBB51A-045A-4A52-932F-B0A9C630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CBC212-EFE2-428A-9E78-A2FC3027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67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363B5A-1C58-4F1E-821C-20AD2C77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7A4DF64-5102-48B0-B1DF-0DA6721F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6B1641-2407-4DC2-8B88-1FAEF7F0F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896F829-D3EB-4D81-A6C0-0F6AFFF75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60CD498-69CE-4BA5-9921-1D14F9FE7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ACA97E2-26FE-4320-91FB-96BCC95D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C7AD489-1B92-4F68-92F9-D40A3A15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C04D884-CB8E-4812-B47F-3CB2B43D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57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207D19-6539-465D-A50D-CD02EC84A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0EBCCDF-98A2-4FA0-AE2D-CC35441C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950BDF-738B-49CD-B52E-27071147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E6D981A-FC99-475D-A6B3-80C9BA8A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66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8144D8E-EF0C-4B56-B2DB-3204654A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379622E-4607-4308-95CF-F547E2B7C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978FB9-4191-4FD0-A924-259A823C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09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5DD43B-8332-4C30-8C6C-9E995995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27BFEE-6214-4841-BD56-0A7A51190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784BCA5-CBF0-4015-8DD3-BBEB604D8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90BEE1-7314-4DAB-A4D4-7696185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43B2C95-4A18-4739-8E30-FC10F84E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3E39A9-27C1-461B-8F09-4BA865ED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960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E4EF16-23BE-4CC0-B835-678BF868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424537F-F596-45E6-896B-F7BC80BCD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E4FCC5-C9B4-4B6C-9F27-A223C94C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89BB2C-A781-4631-B6C8-0F412A9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1FB2A1-3AFF-4376-9D44-CD8542E6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4BA8918-F303-4963-A715-E283118C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85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017F1A-2768-47BC-8F82-A03375CA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268413-B8AC-43EE-9A7C-4A9D26C4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BEA064-EBAD-4684-A34D-4CB094A1D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031F-AC4E-43AB-9D18-B633F60D78CD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5DFA15-D32B-47DA-99F7-81DEB1EBA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209914-0114-44B8-B14D-798F6D93F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E86F0-1CE5-43EF-9FC2-E842A62EB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57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4949" y="214313"/>
            <a:ext cx="6549574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151" y="1428752"/>
            <a:ext cx="8216738" cy="4786313"/>
          </a:xfrm>
        </p:spPr>
        <p:txBody>
          <a:bodyPr>
            <a:normAutofit/>
          </a:bodyPr>
          <a:lstStyle/>
          <a:p>
            <a:endParaRPr lang="ru-RU" altLang="ru-RU" dirty="0" smtClean="0">
              <a:solidFill>
                <a:srgbClr val="254061"/>
              </a:solidFill>
            </a:endParaRPr>
          </a:p>
          <a:p>
            <a:endParaRPr lang="ru-RU" altLang="ru-RU" dirty="0" smtClean="0">
              <a:solidFill>
                <a:srgbClr val="254061"/>
              </a:solidFill>
            </a:endParaRPr>
          </a:p>
          <a:p>
            <a:r>
              <a:rPr lang="ru-RU" altLang="ru-RU" dirty="0" smtClean="0">
                <a:solidFill>
                  <a:srgbClr val="254061"/>
                </a:solidFill>
              </a:rPr>
              <a:t>кафедра </a:t>
            </a:r>
            <a:r>
              <a:rPr lang="ru-RU" altLang="ru-RU" dirty="0" smtClean="0">
                <a:solidFill>
                  <a:srgbClr val="254061"/>
                </a:solidFill>
              </a:rPr>
              <a:t>неотложных состояний</a:t>
            </a:r>
          </a:p>
          <a:p>
            <a:endParaRPr lang="ru-RU" altLang="ru-RU" b="1" dirty="0" smtClean="0">
              <a:solidFill>
                <a:srgbClr val="898989"/>
              </a:solidFill>
            </a:endParaRPr>
          </a:p>
          <a:p>
            <a:r>
              <a:rPr lang="ru-RU" sz="32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ДЫХАНИЕ И КИСЛОРОД</a:t>
            </a:r>
            <a:endParaRPr lang="ru-RU" altLang="ru-RU" sz="3200" b="1" dirty="0" smtClean="0">
              <a:solidFill>
                <a:schemeClr val="accent2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  <a:p>
            <a:endParaRPr lang="ru-RU" altLang="ru-RU" sz="2500" dirty="0" smtClean="0">
              <a:solidFill>
                <a:srgbClr val="376092"/>
              </a:solidFill>
              <a:ea typeface="Cambria" pitchFamily="18" charset="0"/>
              <a:cs typeface="Cambria" pitchFamily="18" charset="0"/>
            </a:endParaRPr>
          </a:p>
          <a:p>
            <a:endParaRPr lang="ru-RU" altLang="ru-RU" sz="2500" dirty="0" smtClean="0">
              <a:solidFill>
                <a:srgbClr val="254061"/>
              </a:solidFill>
              <a:ea typeface="Cambria" pitchFamily="18" charset="0"/>
              <a:cs typeface="Cambria" pitchFamily="18" charset="0"/>
            </a:endParaRPr>
          </a:p>
          <a:p>
            <a:endParaRPr lang="ru-RU" altLang="ru-RU" sz="2500" dirty="0" smtClean="0">
              <a:solidFill>
                <a:srgbClr val="254061"/>
              </a:solidFill>
              <a:ea typeface="Cambria" pitchFamily="18" charset="0"/>
              <a:cs typeface="Cambria" pitchFamily="18" charset="0"/>
            </a:endParaRPr>
          </a:p>
          <a:p>
            <a:r>
              <a:rPr lang="ru-RU" altLang="ru-RU" sz="2500" dirty="0" err="1" smtClean="0">
                <a:solidFill>
                  <a:srgbClr val="254061"/>
                </a:solidFill>
                <a:ea typeface="Cambria" pitchFamily="18" charset="0"/>
                <a:cs typeface="Cambria" pitchFamily="18" charset="0"/>
              </a:rPr>
              <a:t>Будянский</a:t>
            </a:r>
            <a:r>
              <a:rPr lang="ru-RU" altLang="ru-RU" sz="2500" dirty="0" smtClean="0">
                <a:solidFill>
                  <a:srgbClr val="254061"/>
                </a:solidFill>
                <a:ea typeface="Cambria" pitchFamily="18" charset="0"/>
                <a:cs typeface="Cambria" pitchFamily="18" charset="0"/>
              </a:rPr>
              <a:t> Владимир Михайлович</a:t>
            </a:r>
            <a:endParaRPr lang="ru-RU" altLang="ru-RU" sz="2500" dirty="0" smtClean="0">
              <a:solidFill>
                <a:srgbClr val="254061"/>
              </a:solidFill>
              <a:ea typeface="Cambria" pitchFamily="18" charset="0"/>
              <a:cs typeface="Cambria" pitchFamily="18" charset="0"/>
            </a:endParaRPr>
          </a:p>
        </p:txBody>
      </p:sp>
      <p:pic>
        <p:nvPicPr>
          <p:cNvPr id="4100" name="Picture 2" descr="C:\Users\Пользователь\Downloads\Лого АПО ПОЛНЫЙ_горизонталь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5396" y="142875"/>
            <a:ext cx="5072944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2D7FF3-E588-4F42-8289-4C2F7B58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252920"/>
            <a:ext cx="7888070" cy="11381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Дыхательные пути. Мертвое пространство.</a:t>
            </a:r>
            <a:br>
              <a:rPr lang="ru-RU" sz="2800" b="1" dirty="0">
                <a:solidFill>
                  <a:schemeClr val="accent2"/>
                </a:solidFill>
                <a:latin typeface="+mn-lt"/>
              </a:rPr>
            </a:br>
            <a:r>
              <a:rPr lang="ru-RU" sz="2800" b="1" dirty="0">
                <a:solidFill>
                  <a:schemeClr val="accent2"/>
                </a:solidFill>
                <a:latin typeface="+mn-lt"/>
              </a:rPr>
              <a:t>Альвеолы. Газообмен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73D9118-711A-4FDD-BA03-BE9B00B44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5064" y="1313235"/>
            <a:ext cx="6322979" cy="4678903"/>
          </a:xfrm>
          <a:ln w="31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75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A76E49C-871F-4DC2-9CC3-D4F5BF1D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6368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Гипоксия и гипоксемия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3C5F8A8-4A95-473F-AC9A-A43CBA50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303" y="1079770"/>
            <a:ext cx="7888070" cy="525293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Будем говорить о гипоксемии – недостаток кислорода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крови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3 основных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причины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Нарушение работы дыхательной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системы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Нарушение работы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сердечно-сосудистой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системы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Гемическая гипоксия – мало переносчика кислорода или кровь не отдает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кислород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Чаще всего смешанная гипоксия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72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58EC18-32CD-40FD-827B-5BFABA0E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921854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Это не я рисовал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02B3BC5-5261-4968-9925-D99CB0DE6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5665" y="1526629"/>
            <a:ext cx="4541518" cy="4338539"/>
          </a:xfr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99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7C93D5-D80A-43FC-AB8E-DD104468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7"/>
            <a:ext cx="7888070" cy="841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Чем проявляется гипоксемия?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8CDE74-4DBB-400D-B478-AD151278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938" y="1261421"/>
            <a:ext cx="7888070" cy="4351338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Одышка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Нарушения механики дыхания – диспноэ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Вспомогательные мышцы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Цвет кожи – цианоз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Вынужденное положение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Не может говорить полными предложениями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Нарушения сознания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Страх, паника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02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633F9-609B-446B-A649-2A862DFC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9772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Причины гипоксемии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D3A77C-1365-4C38-A1CF-BE59E93E4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59" y="1245140"/>
            <a:ext cx="7888070" cy="3424137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Нарушение проходимости дыхательных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путей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механики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дыхания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Болезни легких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Болезни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сердца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Анемия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Нарушение управления дыханием – дыхательный центр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112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9AD1743-2337-4A8F-B2DC-4A27148D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8119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+mn-lt"/>
              </a:rPr>
              <a:t>Примеры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191C254-1615-416E-A579-3E268A494F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120" y="1608490"/>
            <a:ext cx="3886875" cy="3968484"/>
          </a:xfrm>
          <a:ln w="3175">
            <a:solidFill>
              <a:schemeClr val="tx1"/>
            </a:solidFill>
          </a:ln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E544FA08-06DF-4F90-B4A5-530B47C49D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7775" y="1775862"/>
            <a:ext cx="4214792" cy="3493971"/>
          </a:xfrm>
          <a:ln w="31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324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A0226F-67F5-4960-82BE-DD4107AA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7"/>
            <a:ext cx="7888070" cy="811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2"/>
                </a:solidFill>
                <a:latin typeface="+mn-lt"/>
              </a:rPr>
              <a:t>Примеры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40FCB8B-E87C-4B32-B111-A9F458D7DE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93" y="1378153"/>
            <a:ext cx="2887479" cy="4351338"/>
          </a:xfrm>
          <a:ln w="3175">
            <a:solidFill>
              <a:schemeClr val="tx1"/>
            </a:solidFill>
          </a:ln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479DD60-EA50-4812-A03B-499BB5721F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1390" y="1319787"/>
            <a:ext cx="3350173" cy="4351337"/>
          </a:xfrm>
          <a:ln w="31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728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7F3C325-ED78-406A-BE05-3396C8EB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97729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Как оценить гипоксемию?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9EDE5C-F918-4339-9F73-CAC8DEDD9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3719141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Клинические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признаки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Анализ газов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крови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Пульсоксиметр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F54BFA9-26CC-413F-BBBB-DC629BF13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5560" y="1687630"/>
            <a:ext cx="2857996" cy="381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18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A73F6C-4138-4A52-9DED-951AD7C62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7049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Что показывает пульсоксиметр?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B8BB19-3D56-4216-8C63-7021EFAB6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59" y="1157592"/>
            <a:ext cx="7888070" cy="490274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Проценты</a:t>
            </a:r>
          </a:p>
          <a:p>
            <a:pPr marL="457200" indent="-45720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2) Проценты чего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?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3) Насыщения кислорода = сатурация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кислорода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4) А что это такое?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Это количество гемоглобина связанного с кислородом и выраженное в процентах или количество оксигемоглобина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424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35720B-EF0F-453C-8813-B63E6290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9967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Оксигемоглобин</a:t>
            </a:r>
            <a:br>
              <a:rPr lang="ru-RU" sz="2800" b="1" dirty="0">
                <a:solidFill>
                  <a:schemeClr val="accent2"/>
                </a:solidFill>
                <a:latin typeface="+mn-lt"/>
              </a:rPr>
            </a:br>
            <a:endParaRPr lang="ru-RU" sz="2800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A30BABA-B832-4EFD-9D24-8C2148DEE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0837" y="1232238"/>
            <a:ext cx="3826707" cy="4584800"/>
          </a:xfrm>
          <a:ln w="3175"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32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54B871-6443-4380-A391-0A2B0D80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1" y="486383"/>
            <a:ext cx="2949690" cy="300584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+mn-lt"/>
              </a:rPr>
              <a:t>Жизнь не возможна без кислорода для большинства живых существ на Земле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DB5D0C3-8805-4F42-833E-597FB9525D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84" r="7884"/>
          <a:stretch>
            <a:fillRect/>
          </a:stretch>
        </p:blipFill>
        <p:spPr>
          <a:xfrm>
            <a:off x="4140985" y="632299"/>
            <a:ext cx="4629954" cy="5403850"/>
          </a:xfrm>
          <a:ln w="3175">
            <a:solidFill>
              <a:schemeClr val="tx1"/>
            </a:solidFill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FCB97EC-324B-4B7A-9E6C-C89DC6F82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51" y="3939703"/>
            <a:ext cx="2949690" cy="2042808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Кислород основа большинства метаболических процессов в организме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984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B6DAB1-14BE-4745-9FBD-8A4BD003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90919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Артериальная и венозная кровь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3C545EB-2BFA-463A-BB13-C49FC7BA1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4108" y="1222509"/>
            <a:ext cx="3855588" cy="4667250"/>
          </a:xfr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303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72CFE4-29F5-4B3E-90C9-06C1B0C6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8021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Подход к тяжелому больному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41C992-5069-4EF0-A507-B43140BDC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59" y="1147864"/>
            <a:ext cx="7888070" cy="1906621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Как мы определяем, что больной тяжелый?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 чего начать?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BC –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 сознании? Дышит? Кислород. Пульсоксиметр. Готовимся ставить вену. Монитор.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B365F8-E60C-4908-B838-2800CB265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1022" y="2896508"/>
            <a:ext cx="3681948" cy="32722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985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1631726-5DBC-428E-A201-2DCE7A64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9286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Откуда берем кислород?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A3554C2-296F-4D62-AB51-C0B9943CD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51" y="1254868"/>
            <a:ext cx="3869012" cy="661481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Подушка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8F397A64-F2DC-4730-ADC4-56B0A05923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08" y="2174335"/>
            <a:ext cx="3685228" cy="3684588"/>
          </a:xfrm>
          <a:ln w="3175">
            <a:solidFill>
              <a:schemeClr val="tx2"/>
            </a:solidFill>
          </a:ln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7174A409-BBB0-41C6-9405-1DDB88222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69667" y="1264597"/>
            <a:ext cx="3401271" cy="768484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Баллончик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CFF63D59-2980-4A6B-A742-88155E07BED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6821" y="2141827"/>
            <a:ext cx="2296023" cy="3610092"/>
          </a:xfr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39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74CA1E-D689-4C6B-BD19-6CD4BB333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9870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Концентратор, баллон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2E7F04-D3F0-4683-9D7C-4BC9CD25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51" y="1196502"/>
            <a:ext cx="3869012" cy="671209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Концентратор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F05BC19-BDCF-48C5-AB40-6E1BB2B4C8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368" y="2067330"/>
            <a:ext cx="3593097" cy="3684588"/>
          </a:xfrm>
          <a:ln>
            <a:solidFill>
              <a:schemeClr val="tx2"/>
            </a:solidFill>
          </a:ln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BB66015-E132-4F87-ACED-C8076A303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954" y="1284051"/>
            <a:ext cx="3888066" cy="612843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Баллон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C90F8309-6BB7-4BE5-AE75-ACDF9A3C994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340" y="2071097"/>
            <a:ext cx="2743676" cy="3657600"/>
          </a:xfrm>
          <a:ln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304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AB17B3-BF47-4AC0-B3CB-EBB46B82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9286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Госпитальная система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92F9843-D185-4BF5-B25E-1A088CF9AB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70" y="1715146"/>
            <a:ext cx="3715395" cy="3299460"/>
          </a:xfrm>
          <a:ln>
            <a:solidFill>
              <a:schemeClr val="tx2"/>
            </a:solidFill>
          </a:ln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E14ECCBB-3E78-4D19-BE7B-A007B1F92AC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9948" y="1583357"/>
            <a:ext cx="3111192" cy="3499342"/>
          </a:xfrm>
          <a:ln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500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09DBACE-087B-4115-A69E-783B0298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9286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Чем даем?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FD5A491C-A032-4B0C-B72C-5DAD2E90F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76" y="1361872"/>
            <a:ext cx="7888070" cy="414398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Носовые канюли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Обычная маска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Маска с мешком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Маска Вентури</a:t>
            </a:r>
          </a:p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Высокопоточный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Мешок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амбу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Неинвазивная вентиляция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Инвазивная вентиляция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448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F3221-CDB4-4724-A7D5-32FFF49C2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8119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Канюли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95C1472-6D27-471B-B2ED-0A7B02AFC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51" y="1225685"/>
            <a:ext cx="3869012" cy="671209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Можно так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921ED68-B2E3-49B6-88E6-6EB44F3601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117" y="2135424"/>
            <a:ext cx="2365401" cy="3370431"/>
          </a:xfrm>
          <a:ln>
            <a:solidFill>
              <a:schemeClr val="tx2"/>
            </a:solidFill>
          </a:ln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00DF87D-1076-4EBD-BADC-1C309C0F6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9137" y="1235412"/>
            <a:ext cx="3888066" cy="710119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 можно так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83D7F652-70D9-4D5B-B3AF-62C19DC38D8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665" y="2197939"/>
            <a:ext cx="2765337" cy="3398337"/>
          </a:xfrm>
          <a:ln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742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3C974A7A-D094-432D-A20A-5B3C012E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7"/>
            <a:ext cx="7888070" cy="9578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Еще раз мертвое пространство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9A28AC94-5534-4752-9B04-D763AD51B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109" y="1339242"/>
            <a:ext cx="4352094" cy="4351338"/>
          </a:xfrm>
          <a:ln>
            <a:solidFill>
              <a:schemeClr val="tx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32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17FB71-DF5A-46A3-A1F4-F6D49EF0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291831"/>
            <a:ext cx="7888070" cy="102140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Сколько кислорода даем? </a:t>
            </a:r>
            <a:r>
              <a:rPr lang="ru-RU" sz="2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+mn-lt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Канюли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C6157C0-C05D-4935-8E6B-2C4D18B4A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424" y="1447993"/>
            <a:ext cx="7320172" cy="4739780"/>
          </a:xfrm>
          <a:ln>
            <a:solidFill>
              <a:schemeClr val="tx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365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A345EF-E689-49C1-88A9-18A60DEE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7049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  <a:ea typeface="Cambria" pitchFamily="18" charset="0"/>
              </a:rPr>
              <a:t>Маски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78AF79E-9BDE-4C68-9C96-6E877E2CE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51" y="1078048"/>
            <a:ext cx="3869012" cy="653475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Обычная маска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DD36076E-C8E3-4AAC-A01E-44BC4D0340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313" y="2203518"/>
            <a:ext cx="3566077" cy="3492024"/>
          </a:xfrm>
          <a:ln>
            <a:solidFill>
              <a:schemeClr val="tx2"/>
            </a:solidFill>
          </a:ln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13D4F76-2F1A-422F-8C80-F50620BF5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415" y="1136415"/>
            <a:ext cx="3888066" cy="634020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Маска с мешком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13C1E624-2985-4785-82B9-48D26E508B3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8031" y="2174336"/>
            <a:ext cx="2208784" cy="3576943"/>
          </a:xfrm>
          <a:ln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22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D6F2E0-F345-4924-8C99-3B7BF9C1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96" y="525296"/>
            <a:ext cx="7888070" cy="787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  <a:ea typeface="Cambria" pitchFamily="18" charset="0"/>
              </a:rPr>
              <a:t>Дыхание внешнее и внутреннее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E22225-5559-41F1-B5BE-7351E8CFB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96" y="1945533"/>
            <a:ext cx="7888070" cy="29766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  <a:ea typeface="Cambria" pitchFamily="18" charset="0"/>
              </a:rPr>
              <a:t>Что такое дыхание?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Дыхание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– это обмен газов между внешним воздухом и тканями организма. Доставка кислорода к тканям и удаление углекислого газа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747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858AAA-CAC8-4FBA-9866-775EEF0E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967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Еще маски, еще канюли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8BAAB28-1637-4A94-89DE-F8F5DF283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768" y="1175324"/>
            <a:ext cx="3869012" cy="624293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Маски Вентури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F7251BE-AA0C-4D39-B95F-903743541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768" y="1929137"/>
            <a:ext cx="3869012" cy="3532959"/>
          </a:xfrm>
          <a:ln>
            <a:solidFill>
              <a:schemeClr val="tx2"/>
            </a:solidFill>
          </a:ln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E8B8E3C-766A-4DEC-A0F3-E2AEEA27E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9682" y="1175325"/>
            <a:ext cx="3888066" cy="823912"/>
          </a:xfrm>
        </p:spPr>
        <p:txBody>
          <a:bodyPr/>
          <a:lstStyle/>
          <a:p>
            <a:pPr algn="ctr"/>
            <a:r>
              <a:rPr lang="ru-RU" b="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Высокопоточный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кислород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3FB9C73C-1B99-4237-B86A-F554DC8F8D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8320" y="2151275"/>
            <a:ext cx="3888066" cy="2699577"/>
          </a:xfrm>
          <a:ln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341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3467CD-27CB-4682-AB31-89F2E8D9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772" y="379379"/>
            <a:ext cx="7888070" cy="8949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Неинвазивная вентиляция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942F80B-B83A-4410-BE96-FA240344F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861" y="1078048"/>
            <a:ext cx="3869012" cy="585382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Маска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DD1577BD-D77A-4CE4-9AF4-8ED1175A04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461" y="1988458"/>
            <a:ext cx="3605795" cy="3389152"/>
          </a:xfrm>
          <a:ln>
            <a:solidFill>
              <a:schemeClr val="tx2"/>
            </a:solidFill>
          </a:ln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0117662-7A26-4A29-9D81-8D03C2B1D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78592" y="1116959"/>
            <a:ext cx="3888066" cy="604837"/>
          </a:xfrm>
        </p:spPr>
        <p:txBody>
          <a:bodyPr/>
          <a:lstStyle/>
          <a:p>
            <a:pPr algn="ctr"/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Шлем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2B8710DA-D711-410D-9A1B-762A048E49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5613" y="2038148"/>
            <a:ext cx="2312389" cy="3684588"/>
          </a:xfrm>
          <a:ln>
            <a:solidFill>
              <a:schemeClr val="tx2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9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2B8E7-F211-4583-952D-F742C844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98701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Что не успели </a:t>
            </a:r>
            <a:r>
              <a:rPr lang="ru-RU" sz="2800" b="1" dirty="0">
                <a:solidFill>
                  <a:schemeClr val="accent2"/>
                </a:solidFill>
                <a:latin typeface="+mn-lt"/>
                <a:sym typeface="Wingdings" panose="05000000000000000000" pitchFamily="2" charset="2"/>
              </a:rPr>
              <a:t>?</a:t>
            </a:r>
            <a:endParaRPr lang="ru-RU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04A0F4-A2CE-4E87-855B-E6A98B996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59" y="1449422"/>
            <a:ext cx="7888070" cy="390079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Может ли кислород быть вредным?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Кривая диссоциации оксигемоглобина и почему сатурация должна быть выше 90%?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Болезни и кислород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Чем еще может помочь кислород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Как посчитать кислород в баллоне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Вопросы?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941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A028C0-51C8-4D05-A2F0-32A7AC4F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30" y="447472"/>
            <a:ext cx="8086032" cy="6712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Внешнее дыхание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C22E0EF-BFA0-4321-BC98-54D9F7D2A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6650" y="1417829"/>
            <a:ext cx="3117051" cy="4200030"/>
          </a:xfrm>
          <a:ln w="3175">
            <a:solidFill>
              <a:schemeClr val="tx1"/>
            </a:solidFill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E2B91C-0F96-4F2B-A25F-550CE5BA8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021" y="1439694"/>
            <a:ext cx="4523361" cy="4429294"/>
          </a:xfrm>
        </p:spPr>
        <p:txBody>
          <a:bodyPr>
            <a:normAutofit fontScale="70000" lnSpcReduction="20000"/>
          </a:bodyPr>
          <a:lstStyle/>
          <a:p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Под внешним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дыханием</a:t>
            </a:r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понимают газообмен между организмом и окружающей средой, включающий поглощение кислорода и выделение углекислого газа</a:t>
            </a:r>
          </a:p>
          <a:p>
            <a:r>
              <a:rPr lang="ru-RU" sz="38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Внешнее дыхание осуществляется в 2 этапа – обмен между атмосферным и альвеолярным воздухом и между альвеолами и легочными капиллярами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346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BA40616-E181-44AB-948F-60EA2874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1" y="457200"/>
            <a:ext cx="7628832" cy="6614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Состав атмосферного воздуха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7015567-D512-459E-90DC-C53A9679F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4451" y="1459150"/>
            <a:ext cx="4280170" cy="4328807"/>
          </a:xfrm>
          <a:ln w="3175">
            <a:solidFill>
              <a:schemeClr val="tx1"/>
            </a:solidFill>
          </a:ln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2AFB1E51-73F5-49F8-A938-45B6AEC31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1014" y="1605065"/>
            <a:ext cx="4056434" cy="4263924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Кислород (О2) – 20-21%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Азот – 79%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Инертные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газы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– около 1%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Углекислого газа почти нет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36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AD0C94-2F80-4A6E-8338-9745DF41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2204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Выдыхаемый воздух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18814E-AE02-40AC-8950-76094D35F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2658826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Кислород – 16%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Углекислый газ – 4%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42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036ABD9-EB5A-479D-921B-01C13D861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2204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Давление газов в воздухе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5064B54-490C-40E2-A5B2-A62D55F21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2" y="1653703"/>
            <a:ext cx="8521430" cy="3492230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Атмосферное давление – 760 мм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(101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кПА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)</a:t>
            </a: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Парциальное давление кислорода 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воздухе–160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ст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 альвеолах меньше – около 100-110 мм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рт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ст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101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1D2300-A918-46AF-B454-35E5F3E0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291830"/>
            <a:ext cx="8066577" cy="65175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Параметры дыхания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50664C-28B1-431B-858F-2F8E8F80E0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1" r="7811"/>
          <a:stretch>
            <a:fillRect/>
          </a:stretch>
        </p:blipFill>
        <p:spPr>
          <a:xfrm>
            <a:off x="4140985" y="1173479"/>
            <a:ext cx="4629954" cy="4633934"/>
          </a:xfrm>
          <a:ln w="3175">
            <a:solidFill>
              <a:schemeClr val="tx1"/>
            </a:solidFill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B829480-B8D6-48B1-A381-7734CEF22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4308" y="1969851"/>
            <a:ext cx="3475122" cy="3811588"/>
          </a:xfrm>
        </p:spPr>
        <p:txBody>
          <a:bodyPr/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Дыхательный объём – около 500 мл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Частота дыханий (ЧДД) – 12-16 в минуту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Минутный объем дыхания – 6-8 литров в минуту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010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6B2990-565A-4A26-A059-78E1F17B7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+mn-lt"/>
              </a:rPr>
              <a:t>Дыхательные пути. Мертвое пространство.</a:t>
            </a:r>
            <a:br>
              <a:rPr lang="ru-RU" sz="2800" b="1" dirty="0">
                <a:solidFill>
                  <a:schemeClr val="accent2"/>
                </a:solidFill>
                <a:latin typeface="+mn-lt"/>
              </a:rPr>
            </a:br>
            <a:r>
              <a:rPr lang="ru-RU" sz="2800" b="1" dirty="0">
                <a:solidFill>
                  <a:schemeClr val="accent2"/>
                </a:solidFill>
                <a:latin typeface="+mn-lt"/>
              </a:rPr>
              <a:t>Альвеолы. Газообмен</a:t>
            </a:r>
          </a:p>
        </p:txBody>
      </p:sp>
      <p:pic>
        <p:nvPicPr>
          <p:cNvPr id="2050" name="Picture 2" descr="Картинки по запросу &quot;dead space&quot;">
            <a:extLst>
              <a:ext uri="{FF2B5EF4-FFF2-40B4-BE49-F238E27FC236}">
                <a16:creationId xmlns:a16="http://schemas.microsoft.com/office/drawing/2014/main" xmlns="" id="{EB7984E2-3557-411B-A36C-6E36417902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191" y="1549710"/>
            <a:ext cx="3625572" cy="436517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14688" y="6215063"/>
            <a:ext cx="27860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кафедра неотложных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состояний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Будянский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В.М.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8454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665</Words>
  <Application>Microsoft Office PowerPoint</Application>
  <PresentationFormat>Произвольный</PresentationFormat>
  <Paragraphs>163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</vt:lpstr>
      <vt:lpstr>Жизнь не возможна без кислорода для большинства живых существ на Земле</vt:lpstr>
      <vt:lpstr>Дыхание внешнее и внутреннее</vt:lpstr>
      <vt:lpstr>Внешнее дыхание</vt:lpstr>
      <vt:lpstr>Состав атмосферного воздуха</vt:lpstr>
      <vt:lpstr>Выдыхаемый воздух</vt:lpstr>
      <vt:lpstr>Давление газов в воздухе</vt:lpstr>
      <vt:lpstr>Параметры дыхания</vt:lpstr>
      <vt:lpstr>Дыхательные пути. Мертвое пространство. Альвеолы. Газообмен</vt:lpstr>
      <vt:lpstr>Дыхательные пути. Мертвое пространство. Альвеолы. Газообмен</vt:lpstr>
      <vt:lpstr>Гипоксия и гипоксемия</vt:lpstr>
      <vt:lpstr>Это не я рисовал</vt:lpstr>
      <vt:lpstr>Чем проявляется гипоксемия?</vt:lpstr>
      <vt:lpstr>Причины гипоксемии</vt:lpstr>
      <vt:lpstr>Примеры </vt:lpstr>
      <vt:lpstr>Примеры </vt:lpstr>
      <vt:lpstr>Как оценить гипоксемию?</vt:lpstr>
      <vt:lpstr>Что показывает пульсоксиметр?</vt:lpstr>
      <vt:lpstr>Оксигемоглобин </vt:lpstr>
      <vt:lpstr>Артериальная и венозная кровь</vt:lpstr>
      <vt:lpstr>Подход к тяжелому больному</vt:lpstr>
      <vt:lpstr>Откуда берем кислород?</vt:lpstr>
      <vt:lpstr>Концентратор, баллон</vt:lpstr>
      <vt:lpstr>Госпитальная система</vt:lpstr>
      <vt:lpstr>Чем даем?</vt:lpstr>
      <vt:lpstr>Канюли</vt:lpstr>
      <vt:lpstr>Еще раз мертвое пространство</vt:lpstr>
      <vt:lpstr>Сколько кислорода даем?  Канюли</vt:lpstr>
      <vt:lpstr>Маски</vt:lpstr>
      <vt:lpstr>Еще маски, еще канюли</vt:lpstr>
      <vt:lpstr>Неинвазивная вентиляция</vt:lpstr>
      <vt:lpstr>Что не успели ?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Дыхание и кислород</dc:title>
  <dc:creator>Ольга Степанова</dc:creator>
  <cp:lastModifiedBy>Пользователь</cp:lastModifiedBy>
  <cp:revision>18</cp:revision>
  <dcterms:created xsi:type="dcterms:W3CDTF">2021-02-19T08:55:40Z</dcterms:created>
  <dcterms:modified xsi:type="dcterms:W3CDTF">2022-08-30T11:26:48Z</dcterms:modified>
</cp:coreProperties>
</file>