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309" r:id="rId4"/>
    <p:sldId id="284" r:id="rId5"/>
    <p:sldId id="285" r:id="rId6"/>
    <p:sldId id="257" r:id="rId7"/>
    <p:sldId id="258" r:id="rId8"/>
    <p:sldId id="260" r:id="rId9"/>
    <p:sldId id="286" r:id="rId10"/>
    <p:sldId id="287" r:id="rId11"/>
    <p:sldId id="288" r:id="rId12"/>
    <p:sldId id="292" r:id="rId13"/>
    <p:sldId id="293" r:id="rId14"/>
    <p:sldId id="294" r:id="rId15"/>
    <p:sldId id="289" r:id="rId16"/>
    <p:sldId id="290" r:id="rId17"/>
    <p:sldId id="261" r:id="rId18"/>
    <p:sldId id="262" r:id="rId19"/>
    <p:sldId id="291" r:id="rId20"/>
    <p:sldId id="295" r:id="rId21"/>
    <p:sldId id="263" r:id="rId22"/>
    <p:sldId id="264" r:id="rId23"/>
    <p:sldId id="265" r:id="rId24"/>
    <p:sldId id="266" r:id="rId25"/>
    <p:sldId id="296" r:id="rId26"/>
    <p:sldId id="297" r:id="rId27"/>
    <p:sldId id="298" r:id="rId28"/>
    <p:sldId id="299" r:id="rId29"/>
    <p:sldId id="302" r:id="rId30"/>
    <p:sldId id="300" r:id="rId31"/>
    <p:sldId id="301" r:id="rId32"/>
    <p:sldId id="303" r:id="rId33"/>
    <p:sldId id="304" r:id="rId34"/>
    <p:sldId id="305" r:id="rId35"/>
    <p:sldId id="267" r:id="rId36"/>
    <p:sldId id="268" r:id="rId37"/>
    <p:sldId id="269" r:id="rId38"/>
    <p:sldId id="270" r:id="rId39"/>
    <p:sldId id="271" r:id="rId40"/>
    <p:sldId id="306" r:id="rId41"/>
    <p:sldId id="307" r:id="rId42"/>
    <p:sldId id="272" r:id="rId43"/>
    <p:sldId id="273" r:id="rId44"/>
    <p:sldId id="310" r:id="rId45"/>
    <p:sldId id="311" r:id="rId46"/>
    <p:sldId id="276" r:id="rId47"/>
    <p:sldId id="277" r:id="rId48"/>
    <p:sldId id="278" r:id="rId49"/>
    <p:sldId id="279" r:id="rId50"/>
    <p:sldId id="312" r:id="rId51"/>
    <p:sldId id="280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7" r:id="rId66"/>
    <p:sldId id="328" r:id="rId67"/>
    <p:sldId id="326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7" r:id="rId76"/>
    <p:sldId id="336" r:id="rId7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3500" b="1" dirty="0" smtClean="0">
                <a:solidFill>
                  <a:schemeClr val="accent3"/>
                </a:solidFill>
              </a:rPr>
              <a:t>Общие рекомендации по программам антистарения в летнее время: питание, прием жидкостей, медикаменты, косметологические средства. Вопросы фотозащиты и акклиматизации</a:t>
            </a:r>
          </a:p>
          <a:p>
            <a:pPr algn="ctr">
              <a:buNone/>
            </a:pPr>
            <a:endParaRPr lang="ru-RU" sz="2500" b="1" dirty="0" smtClean="0"/>
          </a:p>
          <a:p>
            <a:pPr algn="ctr">
              <a:buNone/>
            </a:pPr>
            <a:endParaRPr lang="ru-RU" sz="2500" b="1" dirty="0" smtClean="0"/>
          </a:p>
          <a:p>
            <a:pPr algn="ctr">
              <a:buNone/>
            </a:pPr>
            <a:r>
              <a:rPr lang="ru-RU" sz="2500" b="1" dirty="0" smtClean="0"/>
              <a:t>профессор А.Н.Ильницкий</a:t>
            </a:r>
          </a:p>
          <a:p>
            <a:pPr algn="ctr">
              <a:buNone/>
            </a:pPr>
            <a:r>
              <a:rPr lang="ru-RU" sz="2500" b="1" dirty="0" smtClean="0"/>
              <a:t>Институт повышения квалификации </a:t>
            </a:r>
          </a:p>
          <a:p>
            <a:pPr algn="ctr">
              <a:buNone/>
            </a:pPr>
            <a:r>
              <a:rPr lang="ru-RU" sz="2500" b="1" dirty="0" smtClean="0"/>
              <a:t>ФМБА России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Флебопатия нижних конечностей 1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клинически – увеличение объема, отечность голеней, стоп; чувство тяжести; парестезии; сложность подбора обуви;</a:t>
            </a:r>
          </a:p>
          <a:p>
            <a:r>
              <a:rPr lang="ru-RU" dirty="0" smtClean="0"/>
              <a:t>в анамнезе – появление симптоматики в жаркий летний период, в холодное время года – симптомы при выраженных, длительных нагрузках на ноги;</a:t>
            </a:r>
          </a:p>
          <a:p>
            <a:r>
              <a:rPr lang="ru-RU" dirty="0" smtClean="0"/>
              <a:t>инструментальные данные – отсутствие структурной патологии вен нижних конечностей. 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Флебопатия нижних конечностей 2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NORFEM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70723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Флебопатия нижних конечностей 3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ортостатическая флебопатия – физическая активность по активизации мышечно-венозной помпы;</a:t>
            </a:r>
          </a:p>
          <a:p>
            <a:r>
              <a:rPr lang="ru-RU" dirty="0" smtClean="0"/>
              <a:t>флебопатия путешественника – эластический компрессионный трикотаж;</a:t>
            </a:r>
          </a:p>
          <a:p>
            <a:r>
              <a:rPr lang="ru-RU" dirty="0" smtClean="0"/>
              <a:t>гормональная флебопатия – отмена эстрогенов (как противозачаточного средства или при заместительной гормонотерапии); 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Флебопатия нижних конечностей 4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флебопатия при повышенной массе тела – рекомендации по физической активности, индивидуально – подбор компрессионного трикотажа;</a:t>
            </a:r>
          </a:p>
          <a:p>
            <a:r>
              <a:rPr lang="ru-RU" dirty="0" smtClean="0"/>
              <a:t>беременность – компрессионный трикотаж, гимнастика, медикаментозная терапия возможна во второй половине; </a:t>
            </a:r>
          </a:p>
          <a:p>
            <a:r>
              <a:rPr lang="ru-RU" dirty="0" smtClean="0"/>
              <a:t>при неэффективности немедикаментозных методов -  терапия </a:t>
            </a:r>
            <a:r>
              <a:rPr lang="ru-RU" dirty="0" smtClean="0">
                <a:solidFill>
                  <a:schemeClr val="accent3"/>
                </a:solidFill>
              </a:rPr>
              <a:t>микронизированной очищенной  флаваноидной фракцией 1000 мг/сутки 2 месяца, в год – 3 – 4 кур</a:t>
            </a:r>
            <a:r>
              <a:rPr lang="ru-RU" dirty="0" smtClean="0"/>
              <a:t>са.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Флебопатия нижних конечностей 5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3"/>
                </a:solidFill>
              </a:rPr>
              <a:t>Детралекс</a:t>
            </a:r>
            <a:r>
              <a:rPr lang="ru-RU" dirty="0" smtClean="0"/>
              <a:t> – две таблетки в день на протяжении двух месяцев (есть данные о клинической эффективности приема в течение одного месяца);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Флебодиа</a:t>
            </a:r>
            <a:r>
              <a:rPr lang="ru-RU" dirty="0" smtClean="0"/>
              <a:t> – одна таблетка в день на протяжении двух месяцев.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Роль специалиста эстетической медицины в сезонном ведении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сезонные факторы преждевременного старения в основном управляемы;</a:t>
            </a:r>
          </a:p>
          <a:p>
            <a:r>
              <a:rPr lang="ru-RU" dirty="0" smtClean="0"/>
              <a:t>неуправляемые факторы – низкий индекс массы тела, высокий уровень образования, место и условия проживания, возраст, наличие выраженных хронических заболеваний;</a:t>
            </a:r>
          </a:p>
          <a:p>
            <a:r>
              <a:rPr lang="ru-RU" dirty="0" smtClean="0"/>
              <a:t>управляемые факторы – питание, питьевой режим, контроль приема медикаментов, обучение правильному поведению, применение приемов фото- и теплозащиты.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НЕУПРАВЛЯЕМЫЕ ФАКТОРЫ ПРЕЖДЕВРЕМЕННОГО СТАРЕНИЯ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Санкт-Петербург=Интершарм\Лекция 1_Общие рекомендации по антистарению\АГ в жару\Сложности и возможности_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721521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639445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Санкт-Петербург=Интершарм\Лекция 1_Общие рекомендации по антистарению\АГ в жару\Сложности и возможности_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Жара и низкий индекс массы тела 1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при наличии предрасположенности развивается транзиторная артериальная гипотензия на фоне предшествующего нормального артериального давления;</a:t>
            </a:r>
          </a:p>
          <a:p>
            <a:r>
              <a:rPr lang="ru-RU" dirty="0" smtClean="0"/>
              <a:t>факторы риска – </a:t>
            </a:r>
            <a:r>
              <a:rPr lang="ru-RU" dirty="0" smtClean="0">
                <a:solidFill>
                  <a:schemeClr val="accent3"/>
                </a:solidFill>
              </a:rPr>
              <a:t>сочетание жаркой и влажной </a:t>
            </a:r>
            <a:r>
              <a:rPr lang="ru-RU" dirty="0" smtClean="0"/>
              <a:t>(«душной») погоды; </a:t>
            </a:r>
          </a:p>
          <a:p>
            <a:r>
              <a:rPr lang="ru-RU" dirty="0" smtClean="0"/>
              <a:t>клинически: общая слабость, склонность к обморокам, боли в области сердца, головные боли, частая жалоба - «меня сглазили».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49" name="Picture 25" descr="C:\Users\Admin\Desktop\Санкт-Петербург=Интершарм\Лекция 1_Общие рекомендации по антистарению\АГ в жару\Сложности и возможности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572692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Жара и низкий индекс массы тела 2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характерно спонтанное восстановление артериального давления при изменении климатических и погодных условий;</a:t>
            </a:r>
          </a:p>
          <a:p>
            <a:r>
              <a:rPr lang="ru-RU" dirty="0" smtClean="0"/>
              <a:t>немедикаментозная терапия;</a:t>
            </a:r>
          </a:p>
          <a:p>
            <a:r>
              <a:rPr lang="ru-RU" dirty="0" smtClean="0"/>
              <a:t>медикаментозное лечение: применение адаптогенов -  экстракт женьшеня, элеутерококка, аралии маньчжурской по 20 – 30 капель 2 – 3 раза в день в первой половине дня.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Санкт-Петербург=Интершарм\Лекция 1_Общие рекомендации по антистарению\АГ в жару\Сложности и возможности_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Санкт-Петербург=Интершарм\Лекция 1_Общие рекомендации по антистарению\АГ в жару\Сложности и возможности_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Санкт-Петербург=Интершарм\Лекция 1_Общие рекомендации по антистарению\АГ в жару\Сложности и возможности_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Санкт-Петербург=Интершарм\Лекция 1_Общие рекомендации по антистарению\АГ в жару\Сложности и возможности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Возраст и жара 1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развивается два синдрома: дегидратации и ортостатической гипотензии;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синдром дегидратации </a:t>
            </a:r>
            <a:r>
              <a:rPr lang="ru-RU" dirty="0" smtClean="0"/>
              <a:t>– снижение объема внеклеточной жидкости, что проявляется региональными нарушениями кровообращения, увеличением свертываемости крови, может заканчиваться витальными осложнениями;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Возраст и жара 2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синдром ортостатической гипотензии </a:t>
            </a:r>
            <a:r>
              <a:rPr lang="ru-RU" dirty="0" smtClean="0"/>
              <a:t>- снижение систолического артериального давления более 20 мм </a:t>
            </a:r>
            <a:r>
              <a:rPr lang="ru-RU" dirty="0" err="1" smtClean="0"/>
              <a:t>рт.ст</a:t>
            </a:r>
            <a:r>
              <a:rPr lang="ru-RU" dirty="0" smtClean="0"/>
              <a:t>. и </a:t>
            </a:r>
            <a:r>
              <a:rPr lang="ru-RU" dirty="0" err="1" smtClean="0"/>
              <a:t>диастолического</a:t>
            </a:r>
            <a:r>
              <a:rPr lang="ru-RU" dirty="0" smtClean="0"/>
              <a:t> артериального давления более 10 мм </a:t>
            </a:r>
            <a:r>
              <a:rPr lang="ru-RU" dirty="0" err="1" smtClean="0"/>
              <a:t>рт.ст</a:t>
            </a:r>
            <a:r>
              <a:rPr lang="ru-RU" dirty="0" smtClean="0"/>
              <a:t>. в течение трех минут после перехода в вертикальное положение;</a:t>
            </a:r>
          </a:p>
          <a:p>
            <a:r>
              <a:rPr lang="ru-RU" dirty="0" smtClean="0"/>
              <a:t>синдром ортостатической гипотензии развивается у 45% людей в возрасте старше 60 лет в жаркий сезон.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Возраст и жара: рекомендации 1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прием достаточного количества жидкости по потребности, ориентироваться следует на цвет мочи; </a:t>
            </a:r>
          </a:p>
          <a:p>
            <a:r>
              <a:rPr lang="ru-RU" dirty="0" smtClean="0"/>
              <a:t>сон с приподнятым головным концом (на 15-20 см) или на наклонной плоскости до 15</a:t>
            </a:r>
            <a:r>
              <a:rPr lang="ru-RU" baseline="30000" dirty="0" smtClean="0"/>
              <a:t>0</a:t>
            </a:r>
            <a:r>
              <a:rPr lang="ru-RU" dirty="0" smtClean="0"/>
              <a:t> (способствует благоприятному распределению жидкости в теле и уменьшению выраженности ночной гипертензии, предотвращает ночную полиурию);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6002362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Возраст и жара: рекомендации 2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исключить длительное пребывание в положении стоя, особенно в жарком помещении (горячий душ). У людей старших возрастных групп это особенно актуально на фоне возрастных нарушений терморегуляции в виде гипотермии, что привести к срыву адаптации к температуре окружающей среды, ухудшению регионального кровоснабжения;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Возраст и жара: рекомендации 3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соблюдение режима физической активности с включением специальных упражнений с напряжением мышц голеней, бедер, брюшного пресса, например переступания с пятки на носок при прямых ногах, «лежачий» велосипед;</a:t>
            </a:r>
          </a:p>
          <a:p>
            <a:r>
              <a:rPr lang="ru-RU" dirty="0" smtClean="0"/>
              <a:t>использование таких приемов как скрещивание ног, находясь в положении стоя и приседание (при возможности).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Admin\Desktop\Санкт-Петербург=Интершарм\Лекция 1_Общие рекомендации по антистарению\АГ в жару\Сложности и возможности_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95313"/>
            <a:ext cx="8001000" cy="566737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Возраст и жара: рекомендации 4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прием антиагрегантных препаратов;</a:t>
            </a:r>
          </a:p>
          <a:p>
            <a:r>
              <a:rPr lang="ru-RU" dirty="0" smtClean="0"/>
              <a:t>продолжить препаратов, которые пациенту постоянно необходимы (антигипертензивные, антиангинальные, сахароснижающие и прочие), но с коррекцией дозы;</a:t>
            </a:r>
          </a:p>
          <a:p>
            <a:r>
              <a:rPr lang="ru-RU" dirty="0" smtClean="0"/>
              <a:t>обязательно – обеспечить прием достаточного количества жидкости.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Обморок летом: тактика 1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быстро придать пациенту горизонтальное положение тела с опущенной головой и приподнятыми нижними конечностями в сочетании с простыми приемами рефлекторной терапии (обрызгивание лица водой, вдыхание паров нашатырного спирта);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противопоказано</a:t>
            </a:r>
            <a:r>
              <a:rPr lang="ru-RU" dirty="0" smtClean="0"/>
              <a:t> приподнимание головы и верхней части туловища (при необходимости его переложить), усаживание пациента, что способно усугубить ишемию головного мозга;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Обморок летом: тактика 2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Срочной госпитализации подлежат пациенты с впервые развившимся ортостатическим обмороком и в случаях, когда через 10 минут после восстановления сознания сохраняется выраженное падение артериального давления при попытке пациента сесть или встать.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УПРАВЛЯЕМЫЕ ФАКТОРЫ ПРЕЖДЕВРЕМЕННОГО СТАРЕНИЯ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1. РЕЖИМ ПРИЕМА ЖИДКОСТЕЙ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Санкт-Петербург=Интершарм\Лекция 1_Общие рекомендации по антистарению\АГ в жару\Сложности и возможности_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644130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Санкт-Петербург=Интершарм\Лекция 1_Общие рекомендации по антистарению\АГ в жару\Сложности и возможности_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Санкт-Петербург=Интершарм\Лекция 1_Общие рекомендации по антистарению\АГ в жару\Сложности и возможности_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Санкт-Петербург=Интершарм\Лекция 1_Общие рекомендации по антистарению\АГ в жару\Сложности и возможности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Санкт-Петербург=Интершарм\Лекция 1_Общие рекомендации по антистарению\АГ в жару\Сложности и возможности_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Актуальность проблемы 1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летние условия способствуют нарушению адаптации и активизации факторов риска преждевременного старения;</a:t>
            </a:r>
          </a:p>
          <a:p>
            <a:r>
              <a:rPr lang="ru-RU" dirty="0" smtClean="0"/>
              <a:t>при отсутствии защиты развивается </a:t>
            </a:r>
            <a:r>
              <a:rPr lang="ru-RU" dirty="0" smtClean="0">
                <a:solidFill>
                  <a:schemeClr val="accent3"/>
                </a:solidFill>
              </a:rPr>
              <a:t>оксидативный стресс</a:t>
            </a:r>
            <a:r>
              <a:rPr lang="ru-RU" dirty="0" smtClean="0"/>
              <a:t> и усиливается продукция </a:t>
            </a:r>
            <a:r>
              <a:rPr lang="ru-RU" dirty="0" smtClean="0">
                <a:solidFill>
                  <a:schemeClr val="accent3"/>
                </a:solidFill>
              </a:rPr>
              <a:t>«молекул старения»</a:t>
            </a:r>
            <a:r>
              <a:rPr lang="ru-RU" dirty="0" smtClean="0"/>
              <a:t> – провоспалительных цитокинов, эндотелинов, факторов адгезии, что способствует формированию или обострению хронических заболеваний;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Резюме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необходимо пить часто, в том числе при отсутствии жажды, так как это не первый признак дефицита жидкости;</a:t>
            </a:r>
          </a:p>
          <a:p>
            <a:r>
              <a:rPr lang="ru-RU" dirty="0" smtClean="0"/>
              <a:t>лучше употреблять минеральные воды, так как они содержат много солей;</a:t>
            </a:r>
          </a:p>
          <a:p>
            <a:r>
              <a:rPr lang="ru-RU" dirty="0" smtClean="0"/>
              <a:t>необходимо минимизировать употребление сладких жидкостей;</a:t>
            </a:r>
          </a:p>
          <a:p>
            <a:r>
              <a:rPr lang="ru-RU" dirty="0" smtClean="0"/>
              <a:t>исключить алкоголь;</a:t>
            </a:r>
          </a:p>
          <a:p>
            <a:r>
              <a:rPr lang="ru-RU" dirty="0" smtClean="0"/>
              <a:t>снизить употребление кофе. 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2. РЕЖИМ ПИТАНИЯ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Санкт-Петербург=Интершарм\Лекция 1_Общие рекомендации по антистарению\АГ в жару\Сложности и возможности_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dmin\Desktop\Санкт-Петербург=Интершарм\Лекция 1_Общие рекомендации по антистарению\АГ в жару\Сложности и возможности_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Резюме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избегать сладкого, а также продуктов, содержащих избыточное количество белка (кроме рыбы), соусов и пряностей;</a:t>
            </a:r>
          </a:p>
          <a:p>
            <a:r>
              <a:rPr lang="ru-RU" dirty="0" smtClean="0"/>
              <a:t>употреблять большое количество салатов, овощей и фруктов;</a:t>
            </a:r>
          </a:p>
          <a:p>
            <a:r>
              <a:rPr lang="ru-RU" dirty="0" smtClean="0"/>
              <a:t> пища не должна быть горячей;</a:t>
            </a:r>
          </a:p>
          <a:p>
            <a:r>
              <a:rPr lang="ru-RU" dirty="0" smtClean="0"/>
              <a:t> рекомендована умеренность в еде – 1100 – 1200 ккал/сутки.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3. МЕДИКАМЕНТЫ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Admin\Desktop\Санкт-Петербург=Интершарм\Лекция 1_Общие рекомендации по антистарению\АГ в жару\Сложности и возможности_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Admin\Desktop\Санкт-Петербург=Интершарм\Лекция 1_Общие рекомендации по антистарению\АГ в жару\Сложности и возможности_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Admin\Desktop\Санкт-Петербург=Интершарм\Лекция 1_Общие рекомендации по антистарению\АГ в жару\Сложности и возможности_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Admin\Desktop\Санкт-Петербург=Интершарм\Лекция 1_Общие рекомендации по антистарению\АГ в жару\Сложности и возможности_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Актуальность проблемы 2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ухудшается течение артериальной гипертензии, ишемической болезни сердца, сахарного диабета, патологии сосудов нижних конечностей;</a:t>
            </a:r>
          </a:p>
          <a:p>
            <a:r>
              <a:rPr lang="ru-RU" dirty="0" smtClean="0"/>
              <a:t>увеличивается распространенность соматоформной вегетативной дисфункции с синдромом артериальной гипотензии;</a:t>
            </a:r>
          </a:p>
          <a:p>
            <a:r>
              <a:rPr lang="ru-RU" dirty="0" smtClean="0"/>
              <a:t> в возрасте старше 60 лет увеличивается выраженность синдрома ортостатической гипотензии, что увеличивает риск падений и травм.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Проблемы медикаментозного лечения в жаркий период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«медикаментозные каникулы» при выезде на отдых;</a:t>
            </a:r>
          </a:p>
          <a:p>
            <a:r>
              <a:rPr lang="ru-RU" dirty="0" smtClean="0"/>
              <a:t>при повышенном артериальном давлении возможно его снижение, что побуждает пациента отказаться от приема лекарств;</a:t>
            </a:r>
          </a:p>
          <a:p>
            <a:r>
              <a:rPr lang="ru-RU" dirty="0" smtClean="0"/>
              <a:t>изменение характера течения заболеваний, например, увеличение/снижение потребности в сахароснижающих препаратах;</a:t>
            </a:r>
          </a:p>
          <a:p>
            <a:r>
              <a:rPr lang="ru-RU" dirty="0" smtClean="0"/>
              <a:t>рост количества осложнений, например, гипертонических кризов.  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Admin\Desktop\Санкт-Петербург=Интершарм\Лекция 1_Общие рекомендации по антистарению\АГ в жару\Сложности и возможности_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Резюме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необходимо настроить пациента на важность пролонгировать подобранную ранее терапию, но при этом более тщательно следить за состоянием здоровья (уровень глюкозы, артериального давления) для своевременного изменения дозы препаратов;</a:t>
            </a:r>
          </a:p>
          <a:p>
            <a:r>
              <a:rPr lang="ru-RU" dirty="0" smtClean="0"/>
              <a:t> заблаговременно снизить дозы (отменить) диуретиков, бета-адреноблокаторов, седативных препаратов, НПВС;</a:t>
            </a:r>
          </a:p>
          <a:p>
            <a:r>
              <a:rPr lang="ru-RU" dirty="0" smtClean="0"/>
              <a:t>при изменении климатических условий своевременно вернуться к ранее подобранной схеме терапии.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4. КОСМЕТОЛОГИЧЕСКИЕ СРЕДСТВА: ПРОБЛЕМЫ И КАК ИХ ИЗБЕГАТЬ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Взгляд интерниста: кожа 1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повышенное потоотделение, вазодилатация, гипераллергенный фон способствуют развитию контактных дерматозов на фоне применения парфюмированных дезодорантов, лучше применять средства без ароматизации и знакомые пациенту;</a:t>
            </a:r>
          </a:p>
          <a:p>
            <a:r>
              <a:rPr lang="ru-RU" dirty="0" smtClean="0"/>
              <a:t>принципы  «щажения» и «минимизации» при применении косметики для ухода за кожей лица;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Взгляд интерниста: кожа 2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косметика для лица должна быть на </a:t>
            </a:r>
            <a:r>
              <a:rPr lang="ru-RU" dirty="0" smtClean="0">
                <a:solidFill>
                  <a:schemeClr val="accent3"/>
                </a:solidFill>
              </a:rPr>
              <a:t>основе микрокристаллических восков</a:t>
            </a:r>
            <a:r>
              <a:rPr lang="ru-RU" dirty="0" smtClean="0"/>
              <a:t>, а не мазеобразной, что способствует большей сохранности при повышенном потоотделении и защищает кожные поры от загрязнения;</a:t>
            </a:r>
          </a:p>
          <a:p>
            <a:r>
              <a:rPr lang="ru-RU" dirty="0" smtClean="0"/>
              <a:t> соблюдение правил личной гигиены при применении косметики в связи с увеличением микробного обсеменения среды и ростом местных инфекционных поражений кожи.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Взгляд интерниста: обоняние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 применять средства с резкими запахами, так как в период жары за счет увеличения кровоснабжения происходит повышение обоняния, нередко запахи «извращаются», что способствует:</a:t>
            </a:r>
          </a:p>
          <a:p>
            <a:pPr>
              <a:buFontTx/>
              <a:buChar char="-"/>
            </a:pPr>
            <a:r>
              <a:rPr lang="ru-RU" dirty="0" smtClean="0"/>
              <a:t>развитию «головной боли напряжения» лимбико-кортикального генеза;</a:t>
            </a:r>
          </a:p>
          <a:p>
            <a:pPr>
              <a:buFontTx/>
              <a:buChar char="-"/>
            </a:pPr>
            <a:r>
              <a:rPr lang="ru-RU" dirty="0" smtClean="0"/>
              <a:t>аллергическим реакциям;</a:t>
            </a:r>
          </a:p>
          <a:p>
            <a:pPr>
              <a:buFontTx/>
              <a:buChar char="-"/>
            </a:pPr>
            <a:r>
              <a:rPr lang="ru-RU" dirty="0" smtClean="0"/>
              <a:t>тревожно-депрессивному синдрому или другим малым психическим расстройствам. 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Взгляд интерниста: зрение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важен принцип «минимизации»;</a:t>
            </a:r>
          </a:p>
          <a:p>
            <a:r>
              <a:rPr lang="ru-RU" dirty="0" smtClean="0"/>
              <a:t>применять водостойкие косметические средства;</a:t>
            </a:r>
          </a:p>
          <a:p>
            <a:r>
              <a:rPr lang="ru-RU" dirty="0" smtClean="0"/>
              <a:t> при избыточном применении или применении новых средств возможны аллергические конъюнктивиты, острый или обострение хронического блефарита.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Взгляд интерниста: заблуждения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chemeClr val="accent3"/>
                </a:solidFill>
              </a:rPr>
              <a:t>не пользуйтесь дезодорантами, так как они вызывают мастопатию у женщин</a:t>
            </a:r>
            <a:r>
              <a:rPr lang="ru-RU" dirty="0" smtClean="0"/>
              <a:t>»: механизм непонятен, в серьезной литературе не описан ни один случай;</a:t>
            </a:r>
          </a:p>
          <a:p>
            <a:r>
              <a:rPr lang="ru-RU" dirty="0" smtClean="0"/>
              <a:t>«</a:t>
            </a:r>
            <a:r>
              <a:rPr lang="ru-RU" dirty="0" smtClean="0">
                <a:solidFill>
                  <a:schemeClr val="accent3"/>
                </a:solidFill>
              </a:rPr>
              <a:t>душем можно пользоваться не чаще одного раза в день, так как смываются полезные сапрофи</a:t>
            </a:r>
            <a:r>
              <a:rPr lang="ru-RU" dirty="0" smtClean="0"/>
              <a:t>ты»: только чистая кожа обладает высоким потенциалом к резистентности.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Резюме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минимизация применения косметических средств;</a:t>
            </a:r>
          </a:p>
          <a:p>
            <a:r>
              <a:rPr lang="ru-RU" dirty="0" smtClean="0"/>
              <a:t>водостойкость, микрокристалличность;</a:t>
            </a:r>
          </a:p>
          <a:p>
            <a:r>
              <a:rPr lang="ru-RU" dirty="0" smtClean="0"/>
              <a:t>избегать мазеобразных форм;</a:t>
            </a:r>
          </a:p>
          <a:p>
            <a:r>
              <a:rPr lang="ru-RU" dirty="0" smtClean="0"/>
              <a:t>применять знакомые косметологические средства;</a:t>
            </a:r>
          </a:p>
          <a:p>
            <a:r>
              <a:rPr lang="ru-RU" dirty="0" smtClean="0"/>
              <a:t>минимальная степень парфюмированности;</a:t>
            </a:r>
          </a:p>
          <a:p>
            <a:r>
              <a:rPr lang="ru-RU" dirty="0" smtClean="0"/>
              <a:t>рост количества аллергических и инфекционных осложнений, в том числе при пренебрегании правилами личной гигиены.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Санкт-Петербург=Интершарм\Лекция 1_Общие рекомендации по антистарению\АГ в жару\Сложности и возможности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501254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5. ФОТОЗАЩИТА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Фотозащита: вопросы поведения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загар: до 11.00 и после 16.00;</a:t>
            </a:r>
          </a:p>
          <a:p>
            <a:r>
              <a:rPr lang="ru-RU" dirty="0" smtClean="0"/>
              <a:t>в дневное время – преимущественное нахождение в тени, особенно при наличии общих заболеваний (сердечно-сосудистые, аутоиммунные, патология зрения); при светочувствительной светлой коже и пигментных образований;</a:t>
            </a:r>
          </a:p>
          <a:p>
            <a:r>
              <a:rPr lang="ru-RU" dirty="0" smtClean="0"/>
              <a:t> одежда темная, сплошной фактуры, свободного покроя (более эффективна, чем светлая и сетчатая);</a:t>
            </a:r>
          </a:p>
          <a:p>
            <a:r>
              <a:rPr lang="ru-RU" dirty="0" smtClean="0"/>
              <a:t>опасны отражающие поверхности.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Фотозащита: косметика 1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 выборе солнцезащитного крема необходимо ориентироваться на индекс</a:t>
            </a:r>
            <a:r>
              <a:rPr lang="en-US" dirty="0" smtClean="0"/>
              <a:t> SPF (Sun</a:t>
            </a:r>
            <a:r>
              <a:rPr lang="ru-RU" dirty="0" smtClean="0"/>
              <a:t> </a:t>
            </a:r>
            <a:r>
              <a:rPr lang="en-US" dirty="0" smtClean="0"/>
              <a:t>Protector</a:t>
            </a:r>
            <a:r>
              <a:rPr lang="ru-RU" dirty="0" smtClean="0"/>
              <a:t> </a:t>
            </a:r>
            <a:r>
              <a:rPr lang="en-US" dirty="0" smtClean="0"/>
              <a:t>Factor)</a:t>
            </a:r>
            <a:r>
              <a:rPr lang="ru-RU" dirty="0" smtClean="0"/>
              <a:t>;</a:t>
            </a:r>
          </a:p>
          <a:p>
            <a:r>
              <a:rPr lang="ru-RU" dirty="0" smtClean="0"/>
              <a:t>15 и выше – высокая защита, то есть при обычных условиях кожа под воздействием солнца покраснеет через 20 минут, а при использовании крема со степенью защиты 15 покраснение появится через примерно 5 часов;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Фотозащита: косметика 2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смуглая или загорелая кожа: крем со степень защиты от 2 до 4;</a:t>
            </a:r>
          </a:p>
          <a:p>
            <a:r>
              <a:rPr lang="ru-RU" dirty="0" smtClean="0"/>
              <a:t>прошел острый период фотореакции, нет гиперемии и гиперреакции кожи во время загара: крем со степенью защиты от 5 до 10;</a:t>
            </a:r>
          </a:p>
          <a:p>
            <a:r>
              <a:rPr lang="ru-RU" dirty="0" smtClean="0"/>
              <a:t>светочувствительная, бледная кожа, дети: крем с показателями защиты выше 15.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Фотозащита: косметика 3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принцип «ступеньчатости»: использование солнцезащитных кремов с различными показателями степени защиты;</a:t>
            </a:r>
          </a:p>
          <a:p>
            <a:r>
              <a:rPr lang="ru-RU" dirty="0" smtClean="0"/>
              <a:t>первые четыре для защиты кожи - крем с фактором 20, а потом постепенно снижать этот показатель до 7;</a:t>
            </a:r>
          </a:p>
          <a:p>
            <a:r>
              <a:rPr lang="ru-RU" dirty="0" smtClean="0"/>
              <a:t>два слоя крема «10» не соответствуют крему «20»;</a:t>
            </a:r>
          </a:p>
          <a:p>
            <a:r>
              <a:rPr lang="ru-RU" dirty="0" smtClean="0"/>
              <a:t>фотозащитные кремы водорастворимы, после купания нужно наносить их повторно. 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Фотозащита: 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зависимость от фототипа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первый</a:t>
            </a:r>
            <a:r>
              <a:rPr lang="ru-RU" dirty="0" smtClean="0"/>
              <a:t> фототип: светлые/ рыжие волосы и светлая кожа – крем типа SPF-60 и UVA-16;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второй</a:t>
            </a:r>
            <a:r>
              <a:rPr lang="ru-RU" dirty="0" smtClean="0"/>
              <a:t> фототип: светлые волосы, светлая кожа, цвет глаз карий или серый – в первые дни крем как при первом фототипе, а через 5 – 7 дней ослабить защиту до SPF-20;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третий</a:t>
            </a:r>
            <a:r>
              <a:rPr lang="ru-RU" dirty="0" smtClean="0"/>
              <a:t> фототип: более темные волосы и карие глаза - максимальная защита в первые дни, затем перейти на SPF-15;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четвертый</a:t>
            </a:r>
            <a:r>
              <a:rPr lang="ru-RU" dirty="0" smtClean="0"/>
              <a:t> фототип: брюнеты со смуглой кожей –уровень защиты рекомендуется около SPF-6.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Фотозащита: 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зависимость от фототипа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всего шесть фототипов, </a:t>
            </a:r>
            <a:r>
              <a:rPr lang="ru-RU" dirty="0" smtClean="0">
                <a:solidFill>
                  <a:schemeClr val="accent3"/>
                </a:solidFill>
              </a:rPr>
              <a:t>шестой</a:t>
            </a:r>
            <a:r>
              <a:rPr lang="ru-RU" dirty="0" smtClean="0"/>
              <a:t> – африканцы, им достаточно применять увлажняющий крем;</a:t>
            </a:r>
          </a:p>
          <a:p>
            <a:r>
              <a:rPr lang="ru-RU" dirty="0" smtClean="0"/>
              <a:t>на фоне острой фотореакции активируются процессы оксидативного стресса, в связи с чем важны кремы с антиоксидантным компонентом (витамин Е).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Фотозащита: влияние медикаментов (фотосенсибилизация)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НПВС</a:t>
            </a:r>
            <a:r>
              <a:rPr lang="ru-RU" dirty="0" smtClean="0"/>
              <a:t>: ибупрофен, </a:t>
            </a:r>
            <a:r>
              <a:rPr lang="ru-RU" dirty="0" err="1" smtClean="0"/>
              <a:t>пироксикам</a:t>
            </a:r>
            <a:r>
              <a:rPr lang="ru-RU" dirty="0" smtClean="0"/>
              <a:t>;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антибиотики и антибактериальные препараты</a:t>
            </a:r>
            <a:r>
              <a:rPr lang="ru-RU" dirty="0" smtClean="0"/>
              <a:t>: </a:t>
            </a:r>
            <a:r>
              <a:rPr lang="ru-RU" dirty="0" err="1" smtClean="0"/>
              <a:t>бисептол</a:t>
            </a:r>
            <a:r>
              <a:rPr lang="ru-RU" dirty="0" smtClean="0"/>
              <a:t>, </a:t>
            </a:r>
            <a:r>
              <a:rPr lang="ru-RU" dirty="0" err="1" smtClean="0"/>
              <a:t>доксициклин</a:t>
            </a:r>
            <a:r>
              <a:rPr lang="ru-RU" dirty="0" smtClean="0"/>
              <a:t>, </a:t>
            </a:r>
            <a:r>
              <a:rPr lang="ru-RU" dirty="0" err="1" smtClean="0"/>
              <a:t>ципрофлоксацин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3"/>
                </a:solidFill>
              </a:rPr>
              <a:t>при </a:t>
            </a:r>
            <a:r>
              <a:rPr lang="ru-RU" dirty="0" err="1" smtClean="0">
                <a:solidFill>
                  <a:schemeClr val="accent3"/>
                </a:solidFill>
              </a:rPr>
              <a:t>сердечно-сосудистой</a:t>
            </a:r>
            <a:r>
              <a:rPr lang="ru-RU" dirty="0" smtClean="0">
                <a:solidFill>
                  <a:schemeClr val="accent3"/>
                </a:solidFill>
              </a:rPr>
              <a:t> патологии</a:t>
            </a:r>
            <a:r>
              <a:rPr lang="ru-RU" dirty="0" smtClean="0"/>
              <a:t>: </a:t>
            </a:r>
            <a:r>
              <a:rPr lang="ru-RU" dirty="0" err="1" smtClean="0"/>
              <a:t>амиодарон</a:t>
            </a:r>
            <a:r>
              <a:rPr lang="ru-RU" dirty="0" smtClean="0"/>
              <a:t>, </a:t>
            </a:r>
            <a:r>
              <a:rPr lang="ru-RU" dirty="0" err="1" smtClean="0"/>
              <a:t>дигитоксин</a:t>
            </a:r>
            <a:r>
              <a:rPr lang="ru-RU" dirty="0" smtClean="0"/>
              <a:t>, </a:t>
            </a:r>
            <a:r>
              <a:rPr lang="ru-RU" dirty="0" err="1" smtClean="0"/>
              <a:t>аторвастатины</a:t>
            </a:r>
            <a:r>
              <a:rPr lang="ru-RU" dirty="0" smtClean="0"/>
              <a:t>, </a:t>
            </a:r>
            <a:r>
              <a:rPr lang="ru-RU" dirty="0" err="1" smtClean="0"/>
              <a:t>фибраты</a:t>
            </a:r>
            <a:r>
              <a:rPr lang="ru-RU" dirty="0" smtClean="0"/>
              <a:t>;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антидепрессанты</a:t>
            </a:r>
            <a:r>
              <a:rPr lang="ru-RU" dirty="0" smtClean="0"/>
              <a:t>: средства на основе зверобоя;</a:t>
            </a:r>
          </a:p>
          <a:p>
            <a:r>
              <a:rPr lang="ru-RU" dirty="0" err="1" smtClean="0">
                <a:solidFill>
                  <a:schemeClr val="accent3"/>
                </a:solidFill>
              </a:rPr>
              <a:t>Глибенкламид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Фотозащита: другие факторы (фотосенсибилизация)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эфирные масла (борщевик, </a:t>
            </a:r>
            <a:r>
              <a:rPr lang="ru-RU" dirty="0" err="1" smtClean="0"/>
              <a:t>лаймовое</a:t>
            </a:r>
            <a:r>
              <a:rPr lang="ru-RU" dirty="0" smtClean="0"/>
              <a:t> масло, масло бергамота);</a:t>
            </a:r>
          </a:p>
          <a:p>
            <a:r>
              <a:rPr lang="ru-RU" dirty="0" smtClean="0"/>
              <a:t>сок растений: дудник лекарственный;</a:t>
            </a:r>
          </a:p>
          <a:p>
            <a:r>
              <a:rPr lang="ru-RU" dirty="0" smtClean="0"/>
              <a:t>сульфат кадмия (при нанесении татуировок);</a:t>
            </a:r>
          </a:p>
          <a:p>
            <a:r>
              <a:rPr lang="ru-RU" dirty="0" smtClean="0"/>
              <a:t>в продуктах питания – некоторые </a:t>
            </a:r>
            <a:r>
              <a:rPr lang="ru-RU" dirty="0" err="1" smtClean="0"/>
              <a:t>подсластители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бытовая химия – нафталиновые шарики.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Резюме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фотозащита – комплекс мер поведенческого характера;</a:t>
            </a:r>
          </a:p>
          <a:p>
            <a:r>
              <a:rPr lang="ru-RU" dirty="0" smtClean="0"/>
              <a:t>в основе – правильный стиль поведения;</a:t>
            </a:r>
          </a:p>
          <a:p>
            <a:r>
              <a:rPr lang="ru-RU" dirty="0" smtClean="0"/>
              <a:t>важно помнить о средствах, вызывающих фотосенсибилизацию;</a:t>
            </a:r>
          </a:p>
          <a:p>
            <a:r>
              <a:rPr lang="ru-RU" dirty="0" smtClean="0"/>
              <a:t>необходимо снабжать пациентов информацией о грамотном применении фотозащитных кремов.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Санкт-Петербург=Интершарм\Лекция 1_Общие рекомендации по антистарению\АГ в жару\Сложности и возможности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644130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6. ВОПРОСЫ АККЛИМАТИЗАЦИИ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Определение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процесс приспособления организма человека к новым климатогеографическим условиям (горная местность, жаркий климат, холод);</a:t>
            </a:r>
          </a:p>
          <a:p>
            <a:r>
              <a:rPr lang="ru-RU" dirty="0" smtClean="0"/>
              <a:t>для успешной акклиматизации нужен потенциал адаптации, то есть человек должен быть практически здоров, либо имеющиеся заболевания должны находится на начальных этапах и в стадии стойкой ремиссии;</a:t>
            </a:r>
          </a:p>
          <a:p>
            <a:r>
              <a:rPr lang="ru-RU" dirty="0" smtClean="0"/>
              <a:t>при хронической патологии целесообразен отдых в условиях </a:t>
            </a:r>
            <a:r>
              <a:rPr lang="ru-RU" dirty="0" smtClean="0">
                <a:solidFill>
                  <a:schemeClr val="accent3"/>
                </a:solidFill>
              </a:rPr>
              <a:t>привычного</a:t>
            </a:r>
            <a:r>
              <a:rPr lang="ru-RU" dirty="0" smtClean="0"/>
              <a:t> климата.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Этапы акклиматизации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 этап: начальный – повышение температуры тела, учащение дыхания и пульса, гиперемия кожи, снижение органного кровотока, сгущение крови, гипонатриемия. При первой группе здоровья длится около 5 – 7 дней.</a:t>
            </a:r>
          </a:p>
          <a:p>
            <a:r>
              <a:rPr lang="ru-RU" dirty="0" smtClean="0"/>
              <a:t>2 этап: включение механизмов адаптации. В этот период могут развиваться обострения имеющихся заболеваний. Длится около 5 – 7 дней.</a:t>
            </a:r>
          </a:p>
          <a:p>
            <a:r>
              <a:rPr lang="ru-RU" dirty="0" smtClean="0"/>
              <a:t>3 этап: формирование саногенных механизмов адаптации, «тренировка» организма с долговременным запасом.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Резюме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оптимальная продолжительность отдыха в другом климатическом поясе – не менее 18 – 20 дней;</a:t>
            </a:r>
          </a:p>
          <a:p>
            <a:r>
              <a:rPr lang="ru-RU" dirty="0" smtClean="0"/>
              <a:t>смена пояса показана при первой и второй группе здоровья;</a:t>
            </a:r>
          </a:p>
          <a:p>
            <a:r>
              <a:rPr lang="ru-RU" dirty="0" smtClean="0"/>
              <a:t>при наличии возраста старше 65 лет, хронических заболеваний – не должно быть значительных колебаний климатических условий, иначе «отдых» приведен к срыву компенсации.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150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Благодарности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профессору Ф.Т.Агееву, руководителю научно-диспансерного отдела НИИ кардиологии им. Мясникова;</a:t>
            </a:r>
          </a:p>
          <a:p>
            <a:r>
              <a:rPr lang="ru-RU" dirty="0" smtClean="0"/>
              <a:t>А.В.Литынскому, старшему научному сотруднику АНО «Научно-исследовательский медицинский центр «Геронтология». 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СПАСИБО ЗА ВНИМАНИЕ!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Санкт-Петербург=Интершарм\Лекция 1_Общие рекомендации по антистарению\АГ в жару\Сложности и возможности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Жара и эстетика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изменение внешнего вида кожи (сухость, увеличение количества морщин, гиперпигментация);</a:t>
            </a:r>
          </a:p>
          <a:p>
            <a:r>
              <a:rPr lang="ru-RU" dirty="0" smtClean="0"/>
              <a:t>ухудшение общего самочувствия (снижение артериального давления или гипертонические кризы), ухудшение течения сахарного диабета, приступы стенокардии, головные боли;</a:t>
            </a:r>
          </a:p>
          <a:p>
            <a:r>
              <a:rPr lang="ru-RU" dirty="0" smtClean="0"/>
              <a:t>ухудшение эстетического состояния нижних конечностей (развитие </a:t>
            </a:r>
            <a:r>
              <a:rPr lang="ru-RU" dirty="0" smtClean="0">
                <a:solidFill>
                  <a:schemeClr val="accent3"/>
                </a:solidFill>
              </a:rPr>
              <a:t>флебопатии ног</a:t>
            </a:r>
            <a:r>
              <a:rPr lang="ru-RU" dirty="0" smtClean="0"/>
              <a:t>).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2080</Words>
  <PresentationFormat>Экран (4:3)</PresentationFormat>
  <Paragraphs>196</Paragraphs>
  <Slides>76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Тема Office</vt:lpstr>
      <vt:lpstr>Слайд 1</vt:lpstr>
      <vt:lpstr>Слайд 2</vt:lpstr>
      <vt:lpstr>Слайд 3</vt:lpstr>
      <vt:lpstr>Актуальность проблемы 1</vt:lpstr>
      <vt:lpstr>Актуальность проблемы 2</vt:lpstr>
      <vt:lpstr>Слайд 6</vt:lpstr>
      <vt:lpstr>Слайд 7</vt:lpstr>
      <vt:lpstr>Слайд 8</vt:lpstr>
      <vt:lpstr>Жара и эстетика</vt:lpstr>
      <vt:lpstr>Флебопатия нижних конечностей 1</vt:lpstr>
      <vt:lpstr>Флебопатия нижних конечностей 2</vt:lpstr>
      <vt:lpstr>Флебопатия нижних конечностей 3</vt:lpstr>
      <vt:lpstr>Флебопатия нижних конечностей 4</vt:lpstr>
      <vt:lpstr>Флебопатия нижних конечностей 5</vt:lpstr>
      <vt:lpstr>Роль специалиста эстетической медицины в сезонном ведении</vt:lpstr>
      <vt:lpstr>Слайд 16</vt:lpstr>
      <vt:lpstr>Слайд 17</vt:lpstr>
      <vt:lpstr>Слайд 18</vt:lpstr>
      <vt:lpstr>Жара и низкий индекс массы тела 1</vt:lpstr>
      <vt:lpstr>Жара и низкий индекс массы тела 2</vt:lpstr>
      <vt:lpstr>Слайд 21</vt:lpstr>
      <vt:lpstr>Слайд 22</vt:lpstr>
      <vt:lpstr>Слайд 23</vt:lpstr>
      <vt:lpstr>Слайд 24</vt:lpstr>
      <vt:lpstr>Возраст и жара 1</vt:lpstr>
      <vt:lpstr>Возраст и жара 2</vt:lpstr>
      <vt:lpstr>Возраст и жара: рекомендации 1</vt:lpstr>
      <vt:lpstr>Возраст и жара: рекомендации 2</vt:lpstr>
      <vt:lpstr>Возраст и жара: рекомендации 3</vt:lpstr>
      <vt:lpstr>Возраст и жара: рекомендации 4</vt:lpstr>
      <vt:lpstr>Обморок летом: тактика 1</vt:lpstr>
      <vt:lpstr>Обморок летом: тактика 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Резюме</vt:lpstr>
      <vt:lpstr>Слайд 41</vt:lpstr>
      <vt:lpstr>Слайд 42</vt:lpstr>
      <vt:lpstr>Слайд 43</vt:lpstr>
      <vt:lpstr>Резюме</vt:lpstr>
      <vt:lpstr>Слайд 45</vt:lpstr>
      <vt:lpstr>Слайд 46</vt:lpstr>
      <vt:lpstr>Слайд 47</vt:lpstr>
      <vt:lpstr>Слайд 48</vt:lpstr>
      <vt:lpstr>Слайд 49</vt:lpstr>
      <vt:lpstr>Проблемы медикаментозного лечения в жаркий период</vt:lpstr>
      <vt:lpstr>Слайд 51</vt:lpstr>
      <vt:lpstr>Резюме</vt:lpstr>
      <vt:lpstr>Слайд 53</vt:lpstr>
      <vt:lpstr>Взгляд интерниста: кожа 1</vt:lpstr>
      <vt:lpstr>Взгляд интерниста: кожа 2</vt:lpstr>
      <vt:lpstr>Взгляд интерниста: обоняние</vt:lpstr>
      <vt:lpstr>Взгляд интерниста: зрение</vt:lpstr>
      <vt:lpstr>Взгляд интерниста: заблуждения</vt:lpstr>
      <vt:lpstr>Резюме</vt:lpstr>
      <vt:lpstr>Слайд 60</vt:lpstr>
      <vt:lpstr>Фотозащита: вопросы поведения</vt:lpstr>
      <vt:lpstr>Фотозащита: косметика 1</vt:lpstr>
      <vt:lpstr>Фотозащита: косметика 2</vt:lpstr>
      <vt:lpstr>Фотозащита: косметика 3</vt:lpstr>
      <vt:lpstr>Фотозащита:  зависимость от фототипа</vt:lpstr>
      <vt:lpstr>Фотозащита:  зависимость от фототипа</vt:lpstr>
      <vt:lpstr>Фотозащита: влияние медикаментов (фотосенсибилизация)</vt:lpstr>
      <vt:lpstr>Фотозащита: другие факторы (фотосенсибилизация)</vt:lpstr>
      <vt:lpstr>Резюме</vt:lpstr>
      <vt:lpstr>Слайд 70</vt:lpstr>
      <vt:lpstr>Определение</vt:lpstr>
      <vt:lpstr>Этапы акклиматизации</vt:lpstr>
      <vt:lpstr>Резюме</vt:lpstr>
      <vt:lpstr>Слайд 74</vt:lpstr>
      <vt:lpstr>Благодарности</vt:lpstr>
      <vt:lpstr>Слайд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180</cp:revision>
  <dcterms:created xsi:type="dcterms:W3CDTF">2014-05-14T09:30:19Z</dcterms:created>
  <dcterms:modified xsi:type="dcterms:W3CDTF">2014-05-18T15:47:35Z</dcterms:modified>
</cp:coreProperties>
</file>