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handoutMasterIdLst>
    <p:handoutMasterId r:id="rId57"/>
  </p:handoutMasterIdLst>
  <p:sldIdLst>
    <p:sldId id="256" r:id="rId2"/>
    <p:sldId id="627" r:id="rId3"/>
    <p:sldId id="801" r:id="rId4"/>
    <p:sldId id="672" r:id="rId5"/>
    <p:sldId id="636" r:id="rId6"/>
    <p:sldId id="744" r:id="rId7"/>
    <p:sldId id="758" r:id="rId8"/>
    <p:sldId id="759" r:id="rId9"/>
    <p:sldId id="760" r:id="rId10"/>
    <p:sldId id="802" r:id="rId11"/>
    <p:sldId id="803" r:id="rId12"/>
    <p:sldId id="804" r:id="rId13"/>
    <p:sldId id="805" r:id="rId14"/>
    <p:sldId id="807" r:id="rId15"/>
    <p:sldId id="808" r:id="rId16"/>
    <p:sldId id="806" r:id="rId17"/>
    <p:sldId id="809" r:id="rId18"/>
    <p:sldId id="822" r:id="rId19"/>
    <p:sldId id="811" r:id="rId20"/>
    <p:sldId id="819" r:id="rId21"/>
    <p:sldId id="818" r:id="rId22"/>
    <p:sldId id="815" r:id="rId23"/>
    <p:sldId id="816" r:id="rId24"/>
    <p:sldId id="812" r:id="rId25"/>
    <p:sldId id="813" r:id="rId26"/>
    <p:sldId id="814" r:id="rId27"/>
    <p:sldId id="731" r:id="rId28"/>
    <p:sldId id="732" r:id="rId29"/>
    <p:sldId id="675" r:id="rId30"/>
    <p:sldId id="765" r:id="rId31"/>
    <p:sldId id="766" r:id="rId32"/>
    <p:sldId id="745" r:id="rId33"/>
    <p:sldId id="746" r:id="rId34"/>
    <p:sldId id="747" r:id="rId35"/>
    <p:sldId id="748" r:id="rId36"/>
    <p:sldId id="676" r:id="rId37"/>
    <p:sldId id="762" r:id="rId38"/>
    <p:sldId id="677" r:id="rId39"/>
    <p:sldId id="678" r:id="rId40"/>
    <p:sldId id="679" r:id="rId41"/>
    <p:sldId id="820" r:id="rId42"/>
    <p:sldId id="688" r:id="rId43"/>
    <p:sldId id="817" r:id="rId44"/>
    <p:sldId id="639" r:id="rId45"/>
    <p:sldId id="795" r:id="rId46"/>
    <p:sldId id="763" r:id="rId47"/>
    <p:sldId id="761" r:id="rId48"/>
    <p:sldId id="621" r:id="rId49"/>
    <p:sldId id="693" r:id="rId50"/>
    <p:sldId id="799" r:id="rId51"/>
    <p:sldId id="792" r:id="rId52"/>
    <p:sldId id="793" r:id="rId53"/>
    <p:sldId id="797" r:id="rId54"/>
    <p:sldId id="628" r:id="rId55"/>
    <p:sldId id="258" r:id="rId5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FEA24A-F9E0-4DA5-8025-5AA529B079DA}">
          <p14:sldIdLst>
            <p14:sldId id="256"/>
            <p14:sldId id="627"/>
            <p14:sldId id="801"/>
            <p14:sldId id="672"/>
            <p14:sldId id="636"/>
            <p14:sldId id="744"/>
            <p14:sldId id="758"/>
            <p14:sldId id="759"/>
            <p14:sldId id="760"/>
            <p14:sldId id="802"/>
            <p14:sldId id="803"/>
            <p14:sldId id="804"/>
            <p14:sldId id="805"/>
            <p14:sldId id="807"/>
            <p14:sldId id="808"/>
            <p14:sldId id="806"/>
            <p14:sldId id="809"/>
            <p14:sldId id="822"/>
            <p14:sldId id="811"/>
            <p14:sldId id="819"/>
            <p14:sldId id="818"/>
            <p14:sldId id="815"/>
            <p14:sldId id="816"/>
            <p14:sldId id="812"/>
            <p14:sldId id="813"/>
            <p14:sldId id="814"/>
            <p14:sldId id="731"/>
            <p14:sldId id="732"/>
            <p14:sldId id="675"/>
            <p14:sldId id="765"/>
            <p14:sldId id="766"/>
            <p14:sldId id="745"/>
            <p14:sldId id="746"/>
            <p14:sldId id="747"/>
            <p14:sldId id="748"/>
            <p14:sldId id="676"/>
            <p14:sldId id="762"/>
            <p14:sldId id="677"/>
            <p14:sldId id="678"/>
            <p14:sldId id="679"/>
            <p14:sldId id="820"/>
            <p14:sldId id="688"/>
            <p14:sldId id="817"/>
            <p14:sldId id="639"/>
            <p14:sldId id="795"/>
            <p14:sldId id="763"/>
            <p14:sldId id="761"/>
            <p14:sldId id="621"/>
            <p14:sldId id="693"/>
            <p14:sldId id="799"/>
            <p14:sldId id="792"/>
            <p14:sldId id="793"/>
            <p14:sldId id="797"/>
            <p14:sldId id="62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F3399"/>
    <a:srgbClr val="FF6699"/>
    <a:srgbClr val="FFCCCC"/>
    <a:srgbClr val="CCFFFF"/>
    <a:srgbClr val="CC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3" autoAdjust="0"/>
    <p:restoredTop sz="94660"/>
  </p:normalViewPr>
  <p:slideViewPr>
    <p:cSldViewPr>
      <p:cViewPr varScale="1">
        <p:scale>
          <a:sx n="106" d="100"/>
          <a:sy n="106" d="100"/>
        </p:scale>
        <p:origin x="4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30F473FA-F9ED-4AF8-BB7A-EEFB2D5608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DB9D160-E99E-4AF1-AC7D-BC995389DC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044C1654-EC4B-4BBF-A690-29F1BE22B1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074C2F84-0E99-48E8-AFDF-CE186DFE3F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9E0233-F264-4AB0-B254-B240EDEAC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B18F48C0-340E-40CE-BD87-FC1308939C5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F40C93E5-E8F4-4A02-A36B-B835200D963A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id="{BC3ACF1B-84DF-45C8-BEC7-C5F85EFD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84D69B-8F98-4670-AF98-55FEDE9D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D4DE6CF8-5BF3-43D7-82FD-EEDAF35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4BB36-63C3-4CDC-9D0B-9FDF6B680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06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BDCFF59A-564B-4F7C-AF81-6EFA4EF0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65052ED-4FCB-452B-9FCF-49336051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618FA550-067D-42E3-9F19-8259FCB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809-D37B-498A-BE5F-F46453E02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8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161AEC0C-4667-4A82-878A-7A02C7C2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F8D8424-53BB-4846-BBCD-0D47B02A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5E37EB9-39A9-46B0-872A-3967F0CE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1E34-5CF3-44A7-B474-0D9AD3451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507F188B-1BCC-4ACD-9295-3147E39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2DA9D231-1819-412C-BA22-4EAAB8C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08D67516-1EAA-47B4-B456-55727EA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E4AE-6E66-47EC-8395-5651A3AF2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6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9991F5E4-D2A9-432E-831C-05F1FD3A046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D3225EAB-93D1-4903-AFD3-5A0EE5C6796D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D390F769-34B2-4ABB-82B5-6F195108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1915D94-78DB-402F-838A-0E1993D0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EE69A8E-33B7-4AB7-9F37-CF9CF4A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A9D6B-2F3E-4524-9284-9ED51D43E5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1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2DCD5C4F-D05B-45BA-8AEA-FA6761B3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7016378A-86D8-4695-B9C2-1DD1CCE9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F04F6457-C349-489C-88C2-AEDBE66F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65D-4B10-4FDD-BEE3-574B5D732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4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6C022FD2-B14F-4627-924F-E0326120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8873707E-4B45-4395-8F26-1308B27F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9D127ADA-A699-4379-BB5D-01642B59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FDDD-D83B-435C-9CB8-74520B938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id="{244D0966-124F-475D-8B51-3E8E2192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id="{ECA93BA8-D9C4-49C1-8853-A3F10A3A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B2D4D6-8813-4076-A3FB-E59B7A0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29FF-A69B-48A5-AA0B-75D8C398B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2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250A2179-5132-482A-8872-575A5BFD9C1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id="{C8C85CDB-C5DD-40A6-AB8A-8981D60C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3B25D65D-240A-43DE-9773-B259997C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630A74AA-00ED-4CEB-A6E0-748586AC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98E62-8219-4B5A-94B1-5395E3D35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51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1226989B-E0A9-44D2-9C92-3DD9D072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14274F2E-63D5-41FE-9A15-5C00FFD5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57703A36-C9FF-40BD-A139-C9F7D96E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28C2-5D49-4995-A2BF-6EE13FFB0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8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4092B8CB-4CA3-4084-B651-7F496EFAB65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56880FBC-57FB-49DA-9E7E-EC33A9F862D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174B970C-3214-466A-B0F0-3560ABD6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E7206CE8-4BB3-4D85-BC2B-7AE696CC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3BDF35BE-14A3-4167-BF5C-A459316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2C290-2067-4BB8-ACAB-A163B0B1C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5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0A62C3-2B82-4F7A-9689-DD37B07D1C7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57EBBC-D146-44AA-AF7B-54400F8950A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D1DDD58-7F12-43A1-A914-A03B1441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>
            <a:extLst>
              <a:ext uri="{FF2B5EF4-FFF2-40B4-BE49-F238E27FC236}">
                <a16:creationId xmlns:a16="http://schemas.microsoft.com/office/drawing/2014/main" id="{FC5207BA-A9D9-472B-B535-C001BCA13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4DBABCF4-31CB-4ED4-87DB-45E5E48C4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1C435D-8DFA-4F10-90CB-1323D411F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DADD9A-6A05-4345-8214-E861BEAA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0999E"/>
                </a:solidFill>
              </a:defRPr>
            </a:lvl1pPr>
          </a:lstStyle>
          <a:p>
            <a:pPr>
              <a:defRPr/>
            </a:pPr>
            <a:fld id="{549B3752-307B-4488-90B3-09F0FDC3B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3" r:id="rId2"/>
    <p:sldLayoutId id="2147484171" r:id="rId3"/>
    <p:sldLayoutId id="2147484164" r:id="rId4"/>
    <p:sldLayoutId id="2147484165" r:id="rId5"/>
    <p:sldLayoutId id="2147484166" r:id="rId6"/>
    <p:sldLayoutId id="2147484172" r:id="rId7"/>
    <p:sldLayoutId id="2147484167" r:id="rId8"/>
    <p:sldLayoutId id="2147484173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0735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FF0B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FF0B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8FD1D3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mr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mr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mr.ru/" TargetMode="External"/><Relationship Id="rId2" Type="http://schemas.openxmlformats.org/officeDocument/2006/relationships/hyperlink" Target="http://www.edu.rosminzdrav.ru&#1089;-&#1089;&#1074;&#1085;&#1086;&#1089;&#1080;&#1090;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do.ru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rosminzdrav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mr.ru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3D394B94-94CA-439E-9147-C406EC5E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882BC180-C63F-449D-90DE-5903EBB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88C406-58FD-4AB2-AF5C-241B3FB12176}"/>
              </a:ext>
            </a:extLst>
          </p:cNvPr>
          <p:cNvSpPr txBox="1"/>
          <p:nvPr/>
        </p:nvSpPr>
        <p:spPr>
          <a:xfrm>
            <a:off x="968375" y="6161088"/>
            <a:ext cx="2609850" cy="631460"/>
          </a:xfrm>
          <a:prstGeom prst="rect">
            <a:avLst/>
          </a:prstGeom>
        </p:spPr>
        <p:txBody>
          <a:bodyPr lIns="0" tIns="597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43"/>
              </a:spcBef>
              <a:defRPr/>
            </a:pP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 2023г., </a:t>
            </a:r>
            <a:r>
              <a:rPr lang="ru-RU" altLang="ru-RU" sz="205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2444750"/>
          </a:xfrm>
          <a:prstGeom prst="rect">
            <a:avLst/>
          </a:prstGeom>
        </p:spPr>
        <p:txBody>
          <a:bodyPr lIns="78203" tIns="123821" rIns="78203" bIns="39101">
            <a:normAutofit fontScale="6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763" b="1" dirty="0">
                <a:solidFill>
                  <a:srgbClr val="006FB8"/>
                </a:solidFill>
                <a:cs typeface="Times New Roman" pitchFamily="18" charset="0"/>
              </a:rPr>
              <a:t>Актуальные вопросы аккредитации специалистов клинической лабораторной диагностики с 1 января 2023г. –  изучаем, обсуждаем, внедряем…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3763" b="1" dirty="0">
              <a:solidFill>
                <a:srgbClr val="006FB8"/>
              </a:solidFill>
              <a:ea typeface="+mn-ea"/>
              <a:cs typeface="Times New Roman" pitchFamily="18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26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Денисова Ольга Владимировна, зав. кафедрой КЛД и ПА, врач КЛД высшей квалификации, к.м.н., доцент</a:t>
            </a:r>
            <a:endParaRPr lang="ru-RU" altLang="ru-RU" sz="2600" b="1" i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9ACE9-63CC-4480-9391-57CEFF41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7281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>
                <a:effectLst/>
              </a:rPr>
              <a:t>Новый приказ Министерства здравоохранения Российской Федерации от 28 октября 2022 г. № 709н «Об утверждении Положения об аккредитации специалистов», зарегистрирован Минюстом России 30 ноября 2022 года. Приказ вступил в силу с 1 января 2023 года и действует до 1 января 2029 г</a:t>
            </a:r>
            <a:r>
              <a:rPr lang="ru-RU" dirty="0">
                <a:effectLst/>
              </a:rPr>
              <a:t>. 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D89C22-44D9-4C3F-87E4-D5E841BE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530224"/>
            <a:ext cx="5328591" cy="4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9209D-3C84-4E1F-BAD9-9E05CB6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DA2AF-30D2-4757-962D-6B544F93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0270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для биологов </a:t>
            </a:r>
            <a:r>
              <a:rPr lang="ru-RU" sz="2400" b="1" dirty="0"/>
              <a:t>- специалисты с высшим немедицинским образованием</a:t>
            </a:r>
            <a:r>
              <a:rPr lang="ru-RU" sz="2400" dirty="0"/>
              <a:t>, </a:t>
            </a:r>
            <a:r>
              <a:rPr lang="ru-RU" sz="2400" b="1" dirty="0"/>
              <a:t>имеющие стаж на должностях медработников не менее пяти лет,</a:t>
            </a:r>
            <a:r>
              <a:rPr lang="ru-RU" sz="2400" dirty="0"/>
              <a:t> получили право на допуск к работе через процедуру </a:t>
            </a:r>
            <a:r>
              <a:rPr lang="ru-RU" sz="2400" b="1" dirty="0"/>
              <a:t>периодической аккредитации, а не первичной специализированной аккредитации ! </a:t>
            </a:r>
            <a:r>
              <a:rPr lang="ru-RU" sz="2000" b="1" dirty="0">
                <a:solidFill>
                  <a:srgbClr val="C00000"/>
                </a:solidFill>
              </a:rPr>
              <a:t>Но необходимо иметь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r>
              <a:rPr lang="ru-RU" sz="2000" dirty="0"/>
              <a:t> запись в трудовой книжке  - </a:t>
            </a:r>
            <a:r>
              <a:rPr lang="ru-RU" sz="2000" b="1" dirty="0">
                <a:solidFill>
                  <a:srgbClr val="C00000"/>
                </a:solidFill>
              </a:rPr>
              <a:t>биолог КЛД, врач-лаборант, </a:t>
            </a:r>
            <a:r>
              <a:rPr lang="ru-RU" sz="2000" b="1" dirty="0">
                <a:solidFill>
                  <a:srgbClr val="0070C0"/>
                </a:solidFill>
              </a:rPr>
              <a:t>врач КЛД (для не медиков –это некорректная запись) </a:t>
            </a:r>
            <a:r>
              <a:rPr lang="ru-RU" sz="2000" dirty="0"/>
              <a:t>с непрерывным стажем не менее 5 лет и быть на портале ФРМР (единая база медицинских работников). </a:t>
            </a:r>
            <a:r>
              <a:rPr lang="ru-RU" sz="2400" b="1" dirty="0"/>
              <a:t>Каждому специалисту </a:t>
            </a:r>
            <a:r>
              <a:rPr lang="ru-RU" sz="2400" b="1" dirty="0">
                <a:solidFill>
                  <a:srgbClr val="C00000"/>
                </a:solidFill>
              </a:rPr>
              <a:t>с немедицинским образованием надо</a:t>
            </a:r>
            <a:r>
              <a:rPr lang="ru-RU" sz="2400" b="1" dirty="0"/>
              <a:t> провести ревизию записи в трудовой книжке и наличия себя на портале ФРМР (отдел кадров ЛПУ)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940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9209D-3C84-4E1F-BAD9-9E05CB6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37" y="4941168"/>
            <a:ext cx="8183880" cy="15121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DA2AF-30D2-4757-962D-6B544F93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0270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СОВСЕМ НОВОЕ и очень полезное!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/>
              <a:t>Лицам с категориями (врачи КЛД и биологи КЛД, СМП) -  специалисты, аттестованные на квалификационную категорию в текущем году или году, </a:t>
            </a:r>
            <a:r>
              <a:rPr lang="ru-RU" sz="2400" b="1" dirty="0">
                <a:solidFill>
                  <a:srgbClr val="C00000"/>
                </a:solidFill>
              </a:rPr>
              <a:t>предшествующем </a:t>
            </a:r>
            <a:r>
              <a:rPr lang="ru-RU" sz="2400" dirty="0"/>
              <a:t>подаче документов на периодическую аккредитацию, </a:t>
            </a:r>
            <a:r>
              <a:rPr lang="ru-RU" sz="2400" b="1" dirty="0">
                <a:solidFill>
                  <a:srgbClr val="C00000"/>
                </a:solidFill>
              </a:rPr>
              <a:t>смогут пройти её без формирования профессиональной части портфолио – отчета </a:t>
            </a:r>
            <a:r>
              <a:rPr lang="ru-RU" sz="2400" b="1" dirty="0"/>
              <a:t>(описание трудовых функций)</a:t>
            </a:r>
            <a:r>
              <a:rPr lang="ru-RU" sz="2400" dirty="0"/>
              <a:t> — достаточно будет только образовательной части (сведений об обучении)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8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3168F0-9246-4F4A-B54D-F03A184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22784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СОВСЕМ НОВОЕ и очень полезное! </a:t>
            </a:r>
          </a:p>
          <a:p>
            <a:pPr marL="0" indent="0">
              <a:buNone/>
            </a:pPr>
            <a:r>
              <a:rPr lang="ru-RU" b="1" dirty="0"/>
              <a:t>Для педагогических и научных работников</a:t>
            </a:r>
            <a:r>
              <a:rPr lang="ru-RU" dirty="0"/>
              <a:t> предусмотрена возможность согласовывать отчет о профессиональной деятельности по специальности </a:t>
            </a:r>
            <a:r>
              <a:rPr lang="ru-RU" b="1" dirty="0">
                <a:solidFill>
                  <a:srgbClr val="C00000"/>
                </a:solidFill>
              </a:rPr>
              <a:t>в учебном заведении</a:t>
            </a:r>
            <a:r>
              <a:rPr lang="ru-RU" dirty="0"/>
              <a:t>, где они осуществляют свою профессиональную деятельность (например, преподаватели кафедр, не работающие в ЛПУ).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FECB841-CF57-46B3-B4BC-96C42795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5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3168F0-9246-4F4A-B54D-F03A184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2278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Особенности прохождения аккредитации для получивших образование в иностранных учебных заведениях:</a:t>
            </a:r>
          </a:p>
          <a:p>
            <a:pPr marL="0" indent="0">
              <a:buNone/>
            </a:pPr>
            <a:r>
              <a:rPr lang="ru-RU" dirty="0"/>
              <a:t>приказом впервые закрепляется механизм допуска к профессиональной деятельности специалистов, получивших медицинское, фармацевтическое или иное образование в иностранных вузах.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FECB841-CF57-46B3-B4BC-96C42795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5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3168F0-9246-4F4A-B54D-F03A184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2278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Особенности прохождения аккредитации для получивших образование в иностранных учебных заведениях:</a:t>
            </a:r>
          </a:p>
          <a:p>
            <a:pPr marL="0" indent="0">
              <a:buNone/>
            </a:pPr>
            <a:r>
              <a:rPr lang="ru-RU" dirty="0"/>
              <a:t>приказом впервые закрепляется механизм допуска к профессиональной деятельности специалистов, получивших медицинское, фармацевтическое или иное образование в иностранных вузах.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FECB841-CF57-46B3-B4BC-96C42795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A5B6-2BC9-4950-8AB5-87271DF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17232"/>
            <a:ext cx="8183880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Требования к образованию остались прежними: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C2DBD-6D7A-4560-A42C-A64E4DB7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Периодическая аккредитация</a:t>
            </a:r>
            <a:r>
              <a:rPr lang="ru-RU" sz="2000" b="1" dirty="0"/>
              <a:t> </a:t>
            </a:r>
            <a:r>
              <a:rPr lang="ru-RU" sz="2000" dirty="0"/>
              <a:t>— </a:t>
            </a:r>
            <a:r>
              <a:rPr lang="ru-RU" sz="2000" b="1" dirty="0">
                <a:solidFill>
                  <a:srgbClr val="C00000"/>
                </a:solidFill>
              </a:rPr>
              <a:t>требования к обучению  </a:t>
            </a:r>
            <a:r>
              <a:rPr lang="ru-RU" sz="2000" dirty="0"/>
              <a:t>- сохранены основные принципы, действующие сегодня:</a:t>
            </a:r>
          </a:p>
          <a:p>
            <a:pPr marL="0" indent="0">
              <a:buNone/>
            </a:pPr>
            <a:r>
              <a:rPr lang="ru-RU" sz="2000" dirty="0"/>
              <a:t>- по-прежнему сохраняются 144 часа за 5лет в любом варианте набора часов –</a:t>
            </a:r>
          </a:p>
          <a:p>
            <a:pPr marL="0" indent="0">
              <a:buNone/>
            </a:pPr>
            <a:r>
              <a:rPr lang="ru-RU" sz="2000" dirty="0"/>
              <a:t>а) </a:t>
            </a:r>
            <a:r>
              <a:rPr lang="ru-RU" sz="2000" b="1" dirty="0"/>
              <a:t>сразу ПК 144 часа</a:t>
            </a:r>
            <a:r>
              <a:rPr lang="ru-RU" sz="2000" dirty="0"/>
              <a:t> (классическое повышение квалификации по  КЛД),</a:t>
            </a:r>
          </a:p>
          <a:p>
            <a:pPr marL="0" indent="0">
              <a:buNone/>
            </a:pPr>
            <a:r>
              <a:rPr lang="ru-RU" sz="2000" dirty="0"/>
              <a:t>б) </a:t>
            </a:r>
            <a:r>
              <a:rPr lang="ru-RU" sz="2000" b="1" dirty="0"/>
              <a:t>ПК 72 часа</a:t>
            </a:r>
            <a:r>
              <a:rPr lang="ru-RU" sz="2000" dirty="0"/>
              <a:t> («тематическое усовершенствование» - по разделам КЛД - </a:t>
            </a:r>
            <a:r>
              <a:rPr lang="ru-RU" sz="2000" dirty="0" err="1"/>
              <a:t>Иммуногематологии</a:t>
            </a:r>
            <a:r>
              <a:rPr lang="ru-RU" sz="2000" dirty="0"/>
              <a:t>, по ПЦР, по ИФА, по цитологии, по паразитологии и т д  плюс к этому </a:t>
            </a:r>
            <a:r>
              <a:rPr lang="ru-RU" sz="2000" b="1" dirty="0"/>
              <a:t>ДВА цикла ПК 36 часов</a:t>
            </a:r>
            <a:r>
              <a:rPr lang="ru-RU" sz="2000" dirty="0"/>
              <a:t>. В сумме имеем 144 часа. </a:t>
            </a:r>
            <a:r>
              <a:rPr lang="ru-RU" sz="2000" b="1" dirty="0">
                <a:solidFill>
                  <a:srgbClr val="FF0000"/>
                </a:solidFill>
              </a:rPr>
              <a:t>Предоставить  4 цикла по 36 часов по-прежнему, нельзя!</a:t>
            </a:r>
          </a:p>
          <a:p>
            <a:pPr marL="0" indent="0">
              <a:buNone/>
            </a:pPr>
            <a:r>
              <a:rPr lang="ru-RU" sz="2000" dirty="0"/>
              <a:t>При этом циклы  (все или избирательно) могут быть по системе НМО с набором часов и баллов.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Обязательного участия в циклах по системе по-прежнему НМО нет.</a:t>
            </a:r>
          </a:p>
        </p:txBody>
      </p:sp>
    </p:spTree>
    <p:extLst>
      <p:ext uri="{BB962C8B-B14F-4D97-AF65-F5344CB8AC3E}">
        <p14:creationId xmlns:p14="http://schemas.microsoft.com/office/powerpoint/2010/main" val="214865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A5B6-2BC9-4950-8AB5-87271DF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17232"/>
            <a:ext cx="8183880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Подача документов на периодическую аккредитацию – только дистанционно!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C2DBD-6D7A-4560-A42C-A64E4DB7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/>
          <a:lstStyle/>
          <a:p>
            <a:r>
              <a:rPr lang="ru-RU" b="1" dirty="0"/>
              <a:t>через портал ФРМР (</a:t>
            </a:r>
            <a:r>
              <a:rPr lang="en-US" b="1" dirty="0">
                <a:hlinkClick r:id="rId2"/>
              </a:rPr>
              <a:t>www.frmr.ru</a:t>
            </a:r>
            <a:r>
              <a:rPr lang="en-US" b="1" dirty="0"/>
              <a:t>)  - </a:t>
            </a:r>
            <a:r>
              <a:rPr lang="ru-RU" dirty="0"/>
              <a:t>при этом само портфолио формируется с использованием ФРМР</a:t>
            </a:r>
            <a:r>
              <a:rPr lang="en-US" dirty="0"/>
              <a:t> </a:t>
            </a:r>
            <a:r>
              <a:rPr lang="ru-RU" dirty="0"/>
              <a:t>– все документы сотрудника заранее подгружаются в систему, </a:t>
            </a:r>
          </a:p>
          <a:p>
            <a:r>
              <a:rPr lang="ru-RU" dirty="0">
                <a:solidFill>
                  <a:srgbClr val="C00000"/>
                </a:solidFill>
              </a:rPr>
              <a:t>с 1 января 2021г все ЛПУ обязаны были внести медицинских сотрудников в систему.</a:t>
            </a:r>
          </a:p>
          <a:p>
            <a:r>
              <a:rPr lang="ru-RU" dirty="0"/>
              <a:t>главное – быть в системе ФРМР (контакт с отделом кадров).</a:t>
            </a:r>
          </a:p>
          <a:p>
            <a:r>
              <a:rPr lang="ru-RU" b="1" dirty="0">
                <a:solidFill>
                  <a:srgbClr val="C00000"/>
                </a:solidFill>
              </a:rPr>
              <a:t>Кто вносит портфолио для аккредитации :</a:t>
            </a:r>
          </a:p>
          <a:p>
            <a:pPr>
              <a:buFontTx/>
              <a:buChar char="-"/>
            </a:pPr>
            <a:r>
              <a:rPr lang="ru-RU" dirty="0"/>
              <a:t>работодатель – отдел кадров</a:t>
            </a:r>
          </a:p>
          <a:p>
            <a:pPr>
              <a:buFontTx/>
              <a:buChar char="-"/>
            </a:pPr>
            <a:r>
              <a:rPr lang="ru-RU" dirty="0"/>
              <a:t> сотрудник 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8687-17F2-4D67-82BF-A4566285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/>
              <a:t>Помощь в работе с порталом ФРМР – на сайте ФАЦ – </a:t>
            </a:r>
            <a:r>
              <a:rPr lang="en-US" sz="2800" dirty="0"/>
              <a:t>fca-rosminzdrav.ru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13C00D-EE89-4012-A57F-4D3F0B52C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530225"/>
            <a:ext cx="3312367" cy="4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A5B6-2BC9-4950-8AB5-87271DF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17232"/>
            <a:ext cx="8183880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Подача документов на периодическую аккредитацию –почтой – для не зарегистрированных в ФРМР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C2DBD-6D7A-4560-A42C-A64E4DB7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/>
          <a:lstStyle/>
          <a:p>
            <a:r>
              <a:rPr lang="ru-RU" b="1" dirty="0"/>
              <a:t>Планируется подача документов через портал Госуслуг , но и здесь </a:t>
            </a:r>
            <a:r>
              <a:rPr lang="ru-RU" dirty="0"/>
              <a:t>главное – быть в системе ФРМР (контакт с отделом кадров).</a:t>
            </a:r>
          </a:p>
          <a:p>
            <a:r>
              <a:rPr lang="ru-RU" b="1" dirty="0">
                <a:solidFill>
                  <a:srgbClr val="C00000"/>
                </a:solidFill>
              </a:rPr>
              <a:t>Для тех, кого нет в базе ФРМР</a:t>
            </a:r>
          </a:p>
          <a:p>
            <a:pPr>
              <a:buFontTx/>
              <a:buChar char="-"/>
            </a:pPr>
            <a:r>
              <a:rPr lang="ru-RU" dirty="0"/>
              <a:t>Подача документов почтовым отправлением с уведомлением (Почтой России)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b="1" dirty="0">
                <a:solidFill>
                  <a:srgbClr val="C00000"/>
                </a:solidFill>
              </a:rPr>
              <a:t>Кто обычно эти специалисты?</a:t>
            </a:r>
          </a:p>
          <a:p>
            <a:pPr>
              <a:buFontTx/>
              <a:buChar char="-"/>
            </a:pPr>
            <a:r>
              <a:rPr lang="ru-RU" dirty="0"/>
              <a:t>лица с высшим немедицинским образованием (биологи и прочие)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978760-A2B7-4FAB-8D35-E21E9CB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10795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Изменения в проведении периодической Аккредитации по КЛД на 1.01.2023</a:t>
            </a:r>
          </a:p>
        </p:txBody>
      </p:sp>
      <p:pic>
        <p:nvPicPr>
          <p:cNvPr id="8195" name="Рисунок 4">
            <a:extLst>
              <a:ext uri="{FF2B5EF4-FFF2-40B4-BE49-F238E27FC236}">
                <a16:creationId xmlns:a16="http://schemas.microsoft.com/office/drawing/2014/main" id="{32CF813B-1006-48A7-BA95-C432491D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20738"/>
            <a:ext cx="66675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13E6-C35D-4D38-BFBB-4206026F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ФАЦ для лиц с высшим образованием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CF5237-CCD5-41BD-A431-216B70BE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734" y="530225"/>
            <a:ext cx="5266569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3BFC2-232D-449D-802E-B772F4E9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265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ФАЦ для лиц со средним медицинским  образованием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6CBBD5-E09A-4C45-A048-AEA5B3DB4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011" y="530225"/>
            <a:ext cx="5002016" cy="45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6854A-8A0A-4A07-A6B0-7BD02339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Выгрузка протокола об аккредитации – через портал Госуслуги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5488AE-5C16-481A-ADAD-CF153C09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530225"/>
            <a:ext cx="3960440" cy="46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7F8A1-2BF7-4BF8-BCB8-926BE129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659236"/>
            <a:ext cx="8183880" cy="6618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93CDB7-3784-456D-BA41-84A59887A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530225"/>
            <a:ext cx="5184576" cy="49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A5B6-2BC9-4950-8AB5-87271DF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301208"/>
            <a:ext cx="8183880" cy="11521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Пример получения протокола о положительном прохождении аккредитации – через портал Госуслуг.  Протокол сдается в отдел кадров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52E794-C21D-420E-AAA7-A1009343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530225"/>
            <a:ext cx="5472608" cy="48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6F5F6-BCFE-4737-BE1E-759C247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Новое в Положении об аккредитации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C406B-7BCE-40A0-ADB8-A622F6BF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Аккредитационная комиссия по-прежнему одна – ФГБОУ ДПО РМАНПО МЗ РФ - ФАЦ – федеральный аккредитационный центр – рассмотрение дел дистанционно.</a:t>
            </a:r>
          </a:p>
          <a:p>
            <a:r>
              <a:rPr lang="ru-RU" b="1" dirty="0"/>
              <a:t>в регионах могут быть комиссии для лиц с перерывом стажа</a:t>
            </a:r>
            <a:r>
              <a:rPr lang="ru-RU" dirty="0"/>
              <a:t> </a:t>
            </a:r>
            <a:r>
              <a:rPr lang="ru-RU" b="1" dirty="0"/>
              <a:t>до 5 лет. </a:t>
            </a:r>
            <a:r>
              <a:rPr lang="ru-RU" dirty="0"/>
              <a:t>При подаче документов ФАЦ в таком случае документы могут быть ими переправлены в региональную комиссию. Аккредитуемого об этом оповещают.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99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6F5F6-BCFE-4737-BE1E-759C247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Новое в Положении об аккредитации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C406B-7BCE-40A0-ADB8-A622F6BF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у специалиста был перерыв в стаже </a:t>
            </a:r>
            <a:r>
              <a:rPr lang="ru-RU" b="1" dirty="0"/>
              <a:t>по специальности 5 лет</a:t>
            </a:r>
            <a:r>
              <a:rPr lang="ru-RU" dirty="0"/>
              <a:t> </a:t>
            </a:r>
            <a:r>
              <a:rPr lang="ru-RU" b="1" dirty="0"/>
              <a:t>и более</a:t>
            </a:r>
            <a:r>
              <a:rPr lang="ru-RU" dirty="0"/>
              <a:t> или </a:t>
            </a:r>
            <a:r>
              <a:rPr lang="ru-RU" b="1" dirty="0"/>
              <a:t>в должности</a:t>
            </a:r>
            <a:r>
              <a:rPr lang="ru-RU" dirty="0"/>
              <a:t>, то он снова должен проходить циклы профессиональной  переподготовки или повышения квалификации (для биологов) более 400 или 500 часов  </a:t>
            </a:r>
          </a:p>
          <a:p>
            <a:r>
              <a:rPr lang="ru-RU" dirty="0"/>
              <a:t>И затем проходит </a:t>
            </a:r>
            <a:r>
              <a:rPr lang="ru-RU" dirty="0">
                <a:solidFill>
                  <a:srgbClr val="C00000"/>
                </a:solidFill>
              </a:rPr>
              <a:t>Первичную специализированную аккредитацию (ПСА, как ординаторы и юные специалисты КЛД) </a:t>
            </a:r>
            <a:r>
              <a:rPr lang="ru-RU" dirty="0"/>
              <a:t>– тестирование и 5 </a:t>
            </a:r>
            <a:r>
              <a:rPr lang="ru-RU" dirty="0" err="1"/>
              <a:t>симуляционных</a:t>
            </a:r>
            <a:r>
              <a:rPr lang="ru-RU" dirty="0"/>
              <a:t> станций.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50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33927-5587-4362-A9EC-2E83E581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229200"/>
            <a:ext cx="8183562" cy="7921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Периодическая аккредитация - процедура</a:t>
            </a:r>
          </a:p>
        </p:txBody>
      </p:sp>
      <p:pic>
        <p:nvPicPr>
          <p:cNvPr id="16387" name="Объект 3">
            <a:extLst>
              <a:ext uri="{FF2B5EF4-FFF2-40B4-BE49-F238E27FC236}">
                <a16:creationId xmlns:a16="http://schemas.microsoft.com/office/drawing/2014/main" id="{F21A8706-887D-4FDD-8F4D-1CFEB8B9E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25" y="530225"/>
            <a:ext cx="5665788" cy="36195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930FC-D01B-4E44-896F-303BCBC6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718050"/>
            <a:ext cx="8183562" cy="13176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Процедура периодической аккредитации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F2C61971-6A1D-436B-B296-1717FFAA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C00000"/>
                </a:solidFill>
              </a:rPr>
              <a:t>Периодическая аккредитация специалистов -</a:t>
            </a:r>
            <a:r>
              <a:rPr lang="ru-RU" altLang="ru-RU" dirty="0"/>
              <a:t>– сбор документов и их заочная оценка аккредитационной комиссией: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dirty="0"/>
          </a:p>
          <a:p>
            <a:pPr marL="0" indent="0">
              <a:buNone/>
              <a:defRPr/>
            </a:pPr>
            <a:r>
              <a:rPr lang="ru-RU" altLang="ru-RU" dirty="0"/>
              <a:t>- формирование пакета документов  и</a:t>
            </a:r>
          </a:p>
          <a:p>
            <a:pPr marL="0" indent="0">
              <a:buNone/>
              <a:defRPr/>
            </a:pPr>
            <a:r>
              <a:rPr lang="ru-RU" altLang="ru-RU" dirty="0"/>
              <a:t>- отправка его на  экспертизу (валидацию) в ФАЦ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F94A80-11D5-47BB-B4FF-EFCA0158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5589588"/>
            <a:ext cx="8183563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Периодическая аккредитация ВСЕМ - упрощенная – сбор документов (приложения к Приказу №1081н от 22.11.2021)</a:t>
            </a:r>
          </a:p>
        </p:txBody>
      </p:sp>
      <p:sp>
        <p:nvSpPr>
          <p:cNvPr id="41987" name="Объект 3">
            <a:extLst>
              <a:ext uri="{FF2B5EF4-FFF2-40B4-BE49-F238E27FC236}">
                <a16:creationId xmlns:a16="http://schemas.microsoft.com/office/drawing/2014/main" id="{FBD65894-E18D-4D59-8B62-F0C502AA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986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Заявление</a:t>
            </a:r>
            <a:r>
              <a:rPr lang="ru-RU" altLang="ru-RU" sz="2000" dirty="0">
                <a:solidFill>
                  <a:srgbClr val="C00000"/>
                </a:solidFill>
              </a:rPr>
              <a:t> на периодическую аккредитацию ( 2 стр.)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Портфолио</a:t>
            </a:r>
            <a:r>
              <a:rPr lang="ru-RU" altLang="ru-RU" sz="2000" dirty="0">
                <a:solidFill>
                  <a:srgbClr val="C00000"/>
                </a:solidFill>
              </a:rPr>
              <a:t> (2 </a:t>
            </a:r>
            <a:r>
              <a:rPr lang="ru-RU" altLang="ru-RU" sz="2000" dirty="0" err="1">
                <a:solidFill>
                  <a:srgbClr val="C00000"/>
                </a:solidFill>
              </a:rPr>
              <a:t>стр</a:t>
            </a:r>
            <a:r>
              <a:rPr lang="ru-RU" altLang="ru-RU" sz="2000" dirty="0">
                <a:solidFill>
                  <a:srgbClr val="C00000"/>
                </a:solidFill>
              </a:rPr>
              <a:t>) – оно включает среди прочего -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rgbClr val="C00000"/>
                </a:solidFill>
              </a:rPr>
              <a:t> - сведения об освоении программ повышения квалификации</a:t>
            </a:r>
            <a:r>
              <a:rPr lang="ru-RU" altLang="ru-RU" sz="2000" dirty="0"/>
              <a:t> ПК 144 часа одномоментно или по совокупности (ПК два раза по 72 часа)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altLang="ru-RU" sz="2000" dirty="0">
                <a:solidFill>
                  <a:srgbClr val="C00000"/>
                </a:solidFill>
              </a:rPr>
              <a:t> - и (при наличии) - сведения об обучении на интернет-портале непрерывного медицинского и фармацевтического образования </a:t>
            </a:r>
            <a:r>
              <a:rPr lang="ru-RU" altLang="ru-RU" sz="2000" dirty="0"/>
              <a:t>на интернет-портале НМО-НМФО - </a:t>
            </a:r>
            <a:r>
              <a:rPr lang="ru-RU" altLang="ru-RU" sz="2000" dirty="0">
                <a:solidFill>
                  <a:srgbClr val="0070C0"/>
                </a:solidFill>
              </a:rPr>
              <a:t>edu.rosminzdrav.ru</a:t>
            </a:r>
            <a:r>
              <a:rPr lang="en-US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/>
              <a:t>– сведения об обучении на портале – </a:t>
            </a:r>
            <a:r>
              <a:rPr lang="ru-RU" altLang="ru-RU" sz="2000" b="1" i="1" dirty="0"/>
              <a:t>необязательно.</a:t>
            </a:r>
          </a:p>
          <a:p>
            <a:pPr>
              <a:defRPr/>
            </a:pPr>
            <a:endParaRPr lang="ru-RU" altLang="ru-RU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Отчет </a:t>
            </a:r>
            <a:r>
              <a:rPr lang="ru-RU" altLang="ru-RU" sz="2000" dirty="0">
                <a:solidFill>
                  <a:srgbClr val="C00000"/>
                </a:solidFill>
              </a:rPr>
              <a:t>о профессиональной деятельности ( 2 </a:t>
            </a:r>
            <a:r>
              <a:rPr lang="ru-RU" altLang="ru-RU" sz="2000" dirty="0" err="1">
                <a:solidFill>
                  <a:srgbClr val="C00000"/>
                </a:solidFill>
              </a:rPr>
              <a:t>стр</a:t>
            </a:r>
            <a:r>
              <a:rPr lang="ru-RU" altLang="ru-RU" sz="2000" dirty="0">
                <a:solidFill>
                  <a:srgbClr val="C00000"/>
                </a:solidFill>
              </a:rPr>
              <a:t>)</a:t>
            </a:r>
            <a:r>
              <a:rPr lang="ru-RU" altLang="ru-RU" sz="2000" dirty="0"/>
              <a:t>, содержащий </a:t>
            </a:r>
            <a:r>
              <a:rPr lang="ru-RU" altLang="ru-RU" sz="2000" b="1" i="1" dirty="0"/>
              <a:t>результаты работы в соответствии с выполняемой трудовой функцией;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Совокупное количество часов -  144 часа- это основное требование к прохождению аккредитации.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DBBAE-7528-4AA8-B400-29E10F6C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76673"/>
            <a:ext cx="8183562" cy="56166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Вспомним: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с 1 января 2020 года аккредитация пришла на смену сертификации – для молодых специалистов</a:t>
            </a:r>
            <a:br>
              <a:rPr lang="ru-RU" dirty="0"/>
            </a:br>
            <a:r>
              <a:rPr lang="ru-RU" dirty="0"/>
              <a:t>- с 1 января 2021 года – для специалистов со стажем</a:t>
            </a:r>
            <a:br>
              <a:rPr lang="ru-RU" dirty="0"/>
            </a:br>
            <a:r>
              <a:rPr lang="ru-RU" sz="2700" dirty="0">
                <a:solidFill>
                  <a:srgbClr val="0070C0"/>
                </a:solidFill>
              </a:rPr>
              <a:t>*</a:t>
            </a:r>
            <a:r>
              <a:rPr lang="ru-RU" sz="2700" i="1" dirty="0">
                <a:solidFill>
                  <a:srgbClr val="0070C0"/>
                </a:solidFill>
              </a:rPr>
              <a:t>сертификаты, выданные в 2020г действительны 5 лет</a:t>
            </a:r>
            <a:br>
              <a:rPr lang="ru-RU" sz="2700" i="1" dirty="0">
                <a:solidFill>
                  <a:srgbClr val="0070C0"/>
                </a:solidFill>
              </a:rPr>
            </a:br>
            <a:r>
              <a:rPr lang="ru-RU" sz="2700" i="1" dirty="0">
                <a:solidFill>
                  <a:srgbClr val="0070C0"/>
                </a:solidFill>
              </a:rPr>
              <a:t>* досрочное прохождение периодической аккредитации не предусмотрено, подача документов на аккредитацию не ранее, чем за 2-3- месяца до окончания сертификата</a:t>
            </a:r>
            <a:br>
              <a:rPr lang="ru-RU" sz="2700" i="1" dirty="0">
                <a:solidFill>
                  <a:srgbClr val="0070C0"/>
                </a:solidFill>
              </a:rPr>
            </a:br>
            <a:br>
              <a:rPr lang="ru-RU" sz="2700" i="1" dirty="0">
                <a:solidFill>
                  <a:srgbClr val="0070C0"/>
                </a:solidFill>
              </a:rPr>
            </a:br>
            <a:endParaRPr lang="ru-RU" sz="27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51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269D7-E099-4DC6-93D3-4168E148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229225"/>
            <a:ext cx="8183562" cy="1295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Приложения к Приказу № 1081н от 22.11.2021:</a:t>
            </a:r>
            <a:br>
              <a:rPr lang="ru-RU" sz="2800" dirty="0"/>
            </a:br>
            <a:r>
              <a:rPr lang="ru-RU" sz="2800" dirty="0"/>
              <a:t> 1) Заявление на периодическую аккредитацию – </a:t>
            </a:r>
            <a:r>
              <a:rPr lang="ru-RU" sz="2800" dirty="0" err="1"/>
              <a:t>стр</a:t>
            </a:r>
            <a:r>
              <a:rPr lang="ru-RU" sz="2800" dirty="0"/>
              <a:t> 1</a:t>
            </a:r>
          </a:p>
        </p:txBody>
      </p:sp>
      <p:pic>
        <p:nvPicPr>
          <p:cNvPr id="24579" name="Объект 3">
            <a:extLst>
              <a:ext uri="{FF2B5EF4-FFF2-40B4-BE49-F238E27FC236}">
                <a16:creationId xmlns:a16="http://schemas.microsoft.com/office/drawing/2014/main" id="{63A870D0-A186-4438-87DA-F4D18831A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530225"/>
            <a:ext cx="5040313" cy="45545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F9AAE-6332-47E6-B9B3-CCC246BC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661025"/>
            <a:ext cx="8183562" cy="792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Заявление на периодическую аккредитацию – </a:t>
            </a:r>
            <a:r>
              <a:rPr lang="ru-RU" sz="2800" dirty="0" err="1"/>
              <a:t>стр</a:t>
            </a:r>
            <a:r>
              <a:rPr lang="ru-RU" sz="2800" dirty="0"/>
              <a:t> 2</a:t>
            </a:r>
          </a:p>
        </p:txBody>
      </p:sp>
      <p:pic>
        <p:nvPicPr>
          <p:cNvPr id="25603" name="Объект 3">
            <a:extLst>
              <a:ext uri="{FF2B5EF4-FFF2-40B4-BE49-F238E27FC236}">
                <a16:creationId xmlns:a16="http://schemas.microsoft.com/office/drawing/2014/main" id="{E15F98F2-E9AF-494A-941B-E95D96C45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530225"/>
            <a:ext cx="4824413" cy="49863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92A54-C1DF-44BC-B8E5-E5F7EE3A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445125"/>
            <a:ext cx="8183562" cy="1008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/>
              <a:t>2). Форма Отчета для периодической  аккредитации -  1 </a:t>
            </a:r>
            <a:r>
              <a:rPr lang="ru-RU" sz="2800" dirty="0" err="1"/>
              <a:t>ая</a:t>
            </a:r>
            <a:r>
              <a:rPr lang="ru-RU" sz="2800" dirty="0"/>
              <a:t> страница</a:t>
            </a:r>
          </a:p>
        </p:txBody>
      </p:sp>
      <p:pic>
        <p:nvPicPr>
          <p:cNvPr id="26627" name="Объект 3">
            <a:extLst>
              <a:ext uri="{FF2B5EF4-FFF2-40B4-BE49-F238E27FC236}">
                <a16:creationId xmlns:a16="http://schemas.microsoft.com/office/drawing/2014/main" id="{2F5850DA-945A-490F-A76A-9F4C27D2D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620713"/>
            <a:ext cx="6008688" cy="4267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1C2D-76F5-430E-A73D-2AEB0F23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89588"/>
            <a:ext cx="8183562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Форма Отчета для периодической  аккредитации – 2-ая страница</a:t>
            </a:r>
          </a:p>
        </p:txBody>
      </p:sp>
      <p:pic>
        <p:nvPicPr>
          <p:cNvPr id="27651" name="Объект 4">
            <a:extLst>
              <a:ext uri="{FF2B5EF4-FFF2-40B4-BE49-F238E27FC236}">
                <a16:creationId xmlns:a16="http://schemas.microsoft.com/office/drawing/2014/main" id="{7774D87D-0CD8-48EC-A833-826EEB6A6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9" y="530224"/>
            <a:ext cx="6791498" cy="4987008"/>
          </a:xfr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E34374CA-3576-4A24-9D1B-CCFF7EC18A47}"/>
              </a:ext>
            </a:extLst>
          </p:cNvPr>
          <p:cNvSpPr/>
          <p:nvPr/>
        </p:nvSpPr>
        <p:spPr>
          <a:xfrm>
            <a:off x="3779912" y="2735932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60F1E-B53A-400E-9CB8-09357742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89588"/>
            <a:ext cx="8183562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3). Форма Портфолио для периодической  аккредитации – 1-ая страница</a:t>
            </a:r>
          </a:p>
        </p:txBody>
      </p:sp>
      <p:pic>
        <p:nvPicPr>
          <p:cNvPr id="28675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6B8DDBE-F091-406F-88EA-048075A10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530225"/>
            <a:ext cx="6769100" cy="49149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1F0CB-3F3C-4ADF-ACFA-2C64F3AB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89588"/>
            <a:ext cx="8183562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Форма Портфолио для периодической  аккредитации – 2-ая страница</a:t>
            </a:r>
          </a:p>
        </p:txBody>
      </p:sp>
      <p:pic>
        <p:nvPicPr>
          <p:cNvPr id="29699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495AF39-487D-4EE7-ABD5-F91D7745E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530225"/>
            <a:ext cx="6842125" cy="48434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E72AD-A1DA-469B-B040-0EB9F601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445124"/>
            <a:ext cx="8364537" cy="10082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Особенности Отчета – правильное описание трудовой	 функции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778BE81E-0E39-4E44-823F-439D7611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Отчет о профессиональной деятельности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C00000"/>
                </a:solidFill>
              </a:rPr>
              <a:t>формируется по последнему месту работы аккредитуемого</a:t>
            </a:r>
            <a:r>
              <a:rPr lang="ru-RU" altLang="ru-RU" dirty="0"/>
              <a:t>. </a:t>
            </a:r>
          </a:p>
          <a:p>
            <a:r>
              <a:rPr lang="ru-RU" altLang="ru-RU" dirty="0"/>
              <a:t>При этом в разделе </a:t>
            </a:r>
            <a:r>
              <a:rPr lang="ru-RU" altLang="ru-RU" b="1" dirty="0"/>
              <a:t>«описание выполняемой работы в соответствии с трудовой функцией» </a:t>
            </a:r>
            <a:r>
              <a:rPr lang="ru-RU" altLang="ru-RU" dirty="0"/>
              <a:t>рекомендуется описывать профессиональную деятельность в </a:t>
            </a:r>
            <a:r>
              <a:rPr lang="ru-RU" altLang="ru-RU" b="1" i="1" dirty="0"/>
              <a:t>соответствии с трудовой функцией, </a:t>
            </a:r>
            <a:r>
              <a:rPr lang="ru-RU" altLang="ru-RU" b="1" dirty="0">
                <a:solidFill>
                  <a:srgbClr val="C00000"/>
                </a:solidFill>
              </a:rPr>
              <a:t>в соответствии с Профессиональным стандартом Специалист КЛД (</a:t>
            </a:r>
            <a:r>
              <a:rPr lang="ru-RU" altLang="ru-RU" b="1" dirty="0" err="1">
                <a:solidFill>
                  <a:srgbClr val="C00000"/>
                </a:solidFill>
              </a:rPr>
              <a:t>Пр.МТи</a:t>
            </a:r>
            <a:r>
              <a:rPr lang="ru-RU" altLang="ru-RU" b="1" dirty="0">
                <a:solidFill>
                  <a:srgbClr val="C00000"/>
                </a:solidFill>
              </a:rPr>
              <a:t> СЗ № 145н от 14.03.2018г – для врачей и биологов КЛД) </a:t>
            </a:r>
            <a:endParaRPr lang="ru-RU" altLang="ru-RU" dirty="0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4D892A3B-36E7-4DF9-B58E-A2CDA36BB671}"/>
              </a:ext>
            </a:extLst>
          </p:cNvPr>
          <p:cNvSpPr/>
          <p:nvPr/>
        </p:nvSpPr>
        <p:spPr>
          <a:xfrm>
            <a:off x="4595019" y="5949229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FC9CA-9435-4CBF-B47C-2D486552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00663"/>
            <a:ext cx="8183562" cy="11525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Периодическая аккредитация среднего персонала – особенности Отчета 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BC16160E-0606-46A5-9D2E-7CC19497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30225"/>
            <a:ext cx="8496300" cy="4843463"/>
          </a:xfrm>
        </p:spPr>
        <p:txBody>
          <a:bodyPr/>
          <a:lstStyle/>
          <a:p>
            <a:endParaRPr lang="ru-RU" altLang="ru-RU" sz="2400" b="1" dirty="0">
              <a:solidFill>
                <a:srgbClr val="C00000"/>
              </a:solidFill>
            </a:endParaRPr>
          </a:p>
          <a:p>
            <a:r>
              <a:rPr lang="ru-RU" altLang="ru-RU" sz="2400" b="1" dirty="0">
                <a:solidFill>
                  <a:srgbClr val="C00000"/>
                </a:solidFill>
              </a:rPr>
              <a:t>для среднего медицинского персонала – </a:t>
            </a:r>
            <a:r>
              <a:rPr lang="ru-RU" altLang="ru-RU" sz="2400" b="1" dirty="0"/>
              <a:t>описание трудовой функции </a:t>
            </a:r>
            <a:r>
              <a:rPr lang="ru-RU" altLang="ru-RU" sz="2400" b="1" dirty="0">
                <a:solidFill>
                  <a:srgbClr val="C00000"/>
                </a:solidFill>
              </a:rPr>
              <a:t>в соответствии с </a:t>
            </a:r>
            <a:r>
              <a:rPr lang="ru-RU" altLang="ru-RU" sz="2400" b="1" dirty="0" err="1">
                <a:solidFill>
                  <a:srgbClr val="C00000"/>
                </a:solidFill>
              </a:rPr>
              <a:t>Профстандартом</a:t>
            </a:r>
            <a:r>
              <a:rPr lang="ru-RU" altLang="ru-RU" sz="2400" b="1" dirty="0">
                <a:solidFill>
                  <a:srgbClr val="C00000"/>
                </a:solidFill>
              </a:rPr>
              <a:t> - </a:t>
            </a:r>
            <a:r>
              <a:rPr lang="ru-RU" altLang="ru-RU" sz="2400" b="1" dirty="0"/>
              <a:t>Приказ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Министерства труда и социальной защиты РФ № 473н от 31.07.2020г. </a:t>
            </a:r>
          </a:p>
          <a:p>
            <a:pPr marL="0" indent="0">
              <a:buNone/>
            </a:pP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профессионального стандарта Специалист в области лабораторной диагностики со средним медицинским образованием».</a:t>
            </a:r>
            <a:endParaRPr lang="ru-RU" altLang="ru-RU" sz="2400" b="1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ACA5FDC5-5A50-484A-935C-678C920B26A7}"/>
              </a:ext>
            </a:extLst>
          </p:cNvPr>
          <p:cNvSpPr/>
          <p:nvPr/>
        </p:nvSpPr>
        <p:spPr>
          <a:xfrm>
            <a:off x="6660232" y="5877272"/>
            <a:ext cx="576064" cy="5759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6CACB-D938-4CBF-ABA1-3337C25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16563"/>
            <a:ext cx="8183562" cy="519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Согласование Отчета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7882321C-77A7-45C4-9252-E9D80327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altLang="ru-RU" sz="2400"/>
              <a:t>Отчет о профессиональной деятельности </a:t>
            </a:r>
            <a:r>
              <a:rPr lang="ru-RU" altLang="ru-RU" sz="2400">
                <a:solidFill>
                  <a:srgbClr val="C00000"/>
                </a:solidFill>
              </a:rPr>
              <a:t>согласовывает руководитель </a:t>
            </a:r>
            <a:r>
              <a:rPr lang="ru-RU" altLang="ru-RU" sz="2400"/>
              <a:t>(уполномоченный им заместитель) организации, в которой аккредитуемый осуществляет профессиональную деятельность. </a:t>
            </a:r>
          </a:p>
          <a:p>
            <a:r>
              <a:rPr lang="ru-RU" altLang="ru-RU" sz="2400">
                <a:solidFill>
                  <a:srgbClr val="C00000"/>
                </a:solidFill>
              </a:rPr>
              <a:t>В случае отказа руководителя </a:t>
            </a:r>
            <a:r>
              <a:rPr lang="ru-RU" altLang="ru-RU" sz="2400"/>
              <a:t>(уполномоченного им заместителя) в согласовании отчета о профессиональной деятельности </a:t>
            </a:r>
            <a:r>
              <a:rPr lang="ru-RU" altLang="ru-RU" sz="2400">
                <a:solidFill>
                  <a:srgbClr val="C00000"/>
                </a:solidFill>
              </a:rPr>
              <a:t>им представляется мотивированный отказ </a:t>
            </a:r>
            <a:r>
              <a:rPr lang="ru-RU" altLang="ru-RU" sz="2400"/>
              <a:t>в его согласовании, который также включается в портфолио аккредитуемого. </a:t>
            </a:r>
          </a:p>
          <a:p>
            <a:r>
              <a:rPr lang="ru-RU" altLang="ru-RU" sz="2400"/>
              <a:t>В указанном случае, а также, </a:t>
            </a:r>
            <a:r>
              <a:rPr lang="ru-RU" altLang="ru-RU" sz="2400" b="1" i="1">
                <a:solidFill>
                  <a:srgbClr val="C00000"/>
                </a:solidFill>
              </a:rPr>
              <a:t>если аккредитуемый является временно неработающим</a:t>
            </a:r>
            <a:r>
              <a:rPr lang="ru-RU" altLang="ru-RU" sz="2400"/>
              <a:t>, в портфолио прикладывается </a:t>
            </a:r>
            <a:r>
              <a:rPr lang="ru-RU" altLang="ru-RU" sz="2400" b="1">
                <a:solidFill>
                  <a:srgbClr val="C00000"/>
                </a:solidFill>
              </a:rPr>
              <a:t>отчет без подписи руководителя </a:t>
            </a:r>
            <a:r>
              <a:rPr lang="ru-RU" altLang="ru-RU" sz="2400"/>
              <a:t>(уполномоченного им заместителя).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791-28D2-48FF-BEEA-FB73C16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949950"/>
            <a:ext cx="8183562" cy="5032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Отправка пакета документов - </a:t>
            </a:r>
            <a:r>
              <a:rPr lang="ru-RU" dirty="0" err="1"/>
              <a:t>электронно</a:t>
            </a:r>
            <a:endParaRPr lang="ru-RU" dirty="0"/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A3D15073-9536-4B1D-A8B2-9EB6800E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94175"/>
          </a:xfrm>
        </p:spPr>
        <p:txBody>
          <a:bodyPr/>
          <a:lstStyle/>
          <a:p>
            <a:pPr>
              <a:defRPr/>
            </a:pPr>
            <a:endParaRPr lang="ru-RU" altLang="ru-RU" sz="2400" dirty="0"/>
          </a:p>
          <a:p>
            <a:pPr>
              <a:defRPr/>
            </a:pPr>
            <a:endParaRPr lang="ru-RU" altLang="ru-RU" sz="2400" dirty="0"/>
          </a:p>
          <a:p>
            <a:pPr>
              <a:defRPr/>
            </a:pPr>
            <a:endParaRPr lang="ru-RU" altLang="ru-RU" sz="2400" dirty="0"/>
          </a:p>
          <a:p>
            <a:pPr>
              <a:defRPr/>
            </a:pPr>
            <a:endParaRPr lang="ru-RU" altLang="ru-RU" sz="2400" dirty="0"/>
          </a:p>
          <a:p>
            <a:pPr>
              <a:defRPr/>
            </a:pPr>
            <a:r>
              <a:rPr lang="ru-RU" altLang="ru-RU" sz="2400" dirty="0"/>
              <a:t>Сформированное портфолио и документы, предусмотренные пунктом 12 Особенностей, представляются в ФАЦ через  портал ФРМР </a:t>
            </a:r>
            <a:r>
              <a:rPr lang="ru-RU" altLang="ru-RU" sz="2400" dirty="0" err="1"/>
              <a:t>электронно</a:t>
            </a:r>
            <a:r>
              <a:rPr lang="ru-RU" altLang="ru-RU" sz="2400" dirty="0"/>
              <a:t> для тех, кто зарегистрирован в ФРМР (контакт с отделом кадров!)</a:t>
            </a:r>
          </a:p>
          <a:p>
            <a:pPr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11D00-6BFC-40BD-B69A-A885B8DE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5805488"/>
            <a:ext cx="8171185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ru-RU" dirty="0"/>
            </a:br>
            <a:br>
              <a:rPr lang="ru-RU" dirty="0"/>
            </a:br>
            <a:r>
              <a:rPr lang="ru-RU" sz="3100" dirty="0"/>
              <a:t>Типы аккредитаций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F95FCB-5787-4E68-94BA-7B4031784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3" y="692150"/>
            <a:ext cx="7772400" cy="2449513"/>
          </a:xfrm>
        </p:spPr>
        <p:txBody>
          <a:bodyPr/>
          <a:lstStyle/>
          <a:p>
            <a:pPr algn="l">
              <a:defRPr/>
            </a:pPr>
            <a:r>
              <a:rPr lang="ru-RU" sz="3200" b="1" dirty="0">
                <a:solidFill>
                  <a:srgbClr val="FF0000"/>
                </a:solidFill>
              </a:rPr>
              <a:t>Виды аккредитаций в РФ:</a:t>
            </a:r>
          </a:p>
          <a:p>
            <a:pPr marL="493776" indent="-457200" algn="l">
              <a:buFont typeface="Wingdings 2" panose="05020102010507070707" pitchFamily="18" charset="2"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</a:rPr>
              <a:t>Специалитет </a:t>
            </a:r>
            <a:r>
              <a:rPr lang="ru-RU" sz="2400" b="1" dirty="0">
                <a:solidFill>
                  <a:schemeClr val="tx1"/>
                </a:solidFill>
              </a:rPr>
              <a:t>(аккредитация – после окончания училища (СМП) или медицинского ВУЗа –</a:t>
            </a:r>
            <a:r>
              <a:rPr lang="ru-RU" sz="2400" b="1" dirty="0">
                <a:solidFill>
                  <a:srgbClr val="00B0F0"/>
                </a:solidFill>
              </a:rPr>
              <a:t>введена с 1 января 2020г.</a:t>
            </a:r>
          </a:p>
          <a:p>
            <a:pPr marL="493776" indent="-457200" algn="l">
              <a:buFont typeface="Wingdings 2" panose="05020102010507070707" pitchFamily="18" charset="2"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Первичная специализированная аккредитация (ПСА) </a:t>
            </a:r>
            <a:r>
              <a:rPr lang="ru-RU" sz="2400" b="1" dirty="0">
                <a:solidFill>
                  <a:schemeClr val="tx1"/>
                </a:solidFill>
              </a:rPr>
              <a:t>– после окончания ординатуры по специальности (КЛД) или циклов профессиональной переподготовки врачей во врачи КЛД – </a:t>
            </a:r>
            <a:r>
              <a:rPr lang="ru-RU" sz="2400" b="1" dirty="0">
                <a:solidFill>
                  <a:srgbClr val="FF0000"/>
                </a:solidFill>
              </a:rPr>
              <a:t>это исходный допуск в профессию </a:t>
            </a:r>
            <a:r>
              <a:rPr lang="ru-RU" sz="2400" b="1" dirty="0">
                <a:solidFill>
                  <a:srgbClr val="C00000"/>
                </a:solidFill>
              </a:rPr>
              <a:t>– </a:t>
            </a:r>
            <a:r>
              <a:rPr lang="ru-RU" sz="2400" b="1" dirty="0">
                <a:solidFill>
                  <a:srgbClr val="00B0F0"/>
                </a:solidFill>
              </a:rPr>
              <a:t>введена с 1 января 2020г.</a:t>
            </a:r>
          </a:p>
          <a:p>
            <a:pPr marL="493776" indent="-457200" algn="l">
              <a:buFont typeface="Wingdings 2" panose="05020102010507070707" pitchFamily="18" charset="2"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Периодическая аккредитация  </a:t>
            </a:r>
            <a:r>
              <a:rPr lang="ru-RU" sz="2400" b="1" dirty="0">
                <a:solidFill>
                  <a:schemeClr val="tx1"/>
                </a:solidFill>
              </a:rPr>
              <a:t>- для давно работающих врачей и среднего персонала со стажем – </a:t>
            </a:r>
            <a:r>
              <a:rPr lang="ru-RU" sz="2400" b="1" dirty="0">
                <a:solidFill>
                  <a:srgbClr val="C00000"/>
                </a:solidFill>
              </a:rPr>
              <a:t>замена сертификации – </a:t>
            </a:r>
            <a:r>
              <a:rPr lang="ru-RU" sz="2400" b="1" dirty="0">
                <a:solidFill>
                  <a:srgbClr val="00B050"/>
                </a:solidFill>
              </a:rPr>
              <a:t>введена с 1 января 2021г.</a:t>
            </a:r>
          </a:p>
          <a:p>
            <a:pPr marL="493776" indent="-457200" algn="l">
              <a:buFont typeface="Wingdings 2" panose="05020102010507070707" pitchFamily="18" charset="2"/>
              <a:buAutoNum type="arabicParenR"/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A35BF-8910-4E88-9E66-AC636AFE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949950"/>
            <a:ext cx="8183562" cy="5746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Оценка  ( валидация) пакета </a:t>
            </a:r>
            <a:r>
              <a:rPr lang="ru-RU" sz="2800" dirty="0" err="1"/>
              <a:t>докумнтов</a:t>
            </a:r>
            <a:r>
              <a:rPr lang="ru-RU" sz="2800" dirty="0"/>
              <a:t> - заочно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6C37909E-238B-4329-B17B-2F608DBB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316912" cy="5059363"/>
          </a:xfrm>
        </p:spPr>
        <p:txBody>
          <a:bodyPr/>
          <a:lstStyle/>
          <a:p>
            <a:r>
              <a:rPr lang="ru-RU" altLang="ru-RU" sz="2400" b="1">
                <a:solidFill>
                  <a:srgbClr val="C00000"/>
                </a:solidFill>
              </a:rPr>
              <a:t>Федеральный аккредитационный центр </a:t>
            </a:r>
            <a:r>
              <a:rPr lang="ru-RU" altLang="ru-RU" sz="2400"/>
              <a:t>проверяет комплектность документов и достоверность сведений об освоении программ повышения квалификации и об обучении </a:t>
            </a:r>
            <a:r>
              <a:rPr lang="ru-RU" altLang="ru-RU" sz="2400" b="1"/>
              <a:t>на различных интернет-порталах</a:t>
            </a:r>
            <a:r>
              <a:rPr lang="ru-RU" altLang="ru-RU" sz="2400"/>
              <a:t>.</a:t>
            </a:r>
          </a:p>
          <a:p>
            <a:r>
              <a:rPr lang="ru-RU" altLang="ru-RU" sz="2400"/>
              <a:t> В случае выявления некомплектности документов или недостоверности сведений об освоении программ повышения квалификации и/или об обучении на интернет-портале федеральный аккредитационный центр направляет аккредитуемому </a:t>
            </a:r>
            <a:r>
              <a:rPr lang="ru-RU" altLang="ru-RU" sz="2400" b="1">
                <a:solidFill>
                  <a:srgbClr val="C00000"/>
                </a:solidFill>
              </a:rPr>
              <a:t>уведомление об отказе </a:t>
            </a:r>
            <a:r>
              <a:rPr lang="ru-RU" altLang="ru-RU" sz="2400"/>
              <a:t>в их приеме с разъяснением причины отказа по адресу (адресам) электронной почты или контактному номеру телефона.</a:t>
            </a:r>
          </a:p>
          <a:p>
            <a:r>
              <a:rPr lang="ru-RU" altLang="ru-RU" sz="2400" b="1">
                <a:solidFill>
                  <a:srgbClr val="C00000"/>
                </a:solidFill>
              </a:rPr>
              <a:t>Региональные центры </a:t>
            </a:r>
            <a:r>
              <a:rPr lang="ru-RU" altLang="ru-RU" sz="2400"/>
              <a:t>– предполагаются для временно неработающих специалистов со сроком перерыва стажа не более 5-ти лет)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628AE-899D-46F2-9D44-0C8EF138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01208"/>
            <a:ext cx="8183562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Вся справочная информация – на портале ФАЦ – </a:t>
            </a:r>
            <a:r>
              <a:rPr lang="en-US" dirty="0"/>
              <a:t>fca-rosminzdrav.ru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F762F-9E8D-4778-B2F6-8A26CEFA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49" y="548680"/>
            <a:ext cx="3667502" cy="44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3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9CE9C-BC52-4871-88EB-D78320E7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157192"/>
            <a:ext cx="8183562" cy="13105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Свидетельства об аккредитации на руки пока НЕ выдаются. Работодатель все будет видеть в цифровых реестрах </a:t>
            </a:r>
            <a:r>
              <a:rPr lang="en-US" sz="2800" dirty="0">
                <a:hlinkClick r:id="rId2"/>
              </a:rPr>
              <a:t>www.frmr.ru</a:t>
            </a:r>
            <a:r>
              <a:rPr lang="ru-RU" sz="2800" dirty="0"/>
              <a:t> и ЕГИЗ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5A4C7925-48C1-4F4C-BC58-902EFAE1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82951"/>
          </a:xfrm>
        </p:spPr>
        <p:txBody>
          <a:bodyPr/>
          <a:lstStyle/>
          <a:p>
            <a:r>
              <a:rPr lang="ru-RU" altLang="ru-RU" dirty="0"/>
              <a:t>Протоколы заседаний центральной аккредитационной комиссии и аккредитационной комиссии, содержащие решения о признании аккредитуемого прошедшим или не прошедшим аккредитацию специалиста, размещаются на официальном сайте федерального аккредитационного центра в информационно-телекоммуникационной сети «Интернет» по адресу: </a:t>
            </a:r>
            <a:r>
              <a:rPr lang="ru-RU" altLang="ru-RU" b="1" dirty="0">
                <a:solidFill>
                  <a:srgbClr val="00B0F0"/>
                </a:solidFill>
              </a:rPr>
              <a:t>fca-rosminzdrav.ru. И выгружаются через Госуслуги.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80657-C329-412D-A056-152D376D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20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Изменения в ФЗ-323  -  электронный документ допуска к работе сразу после аккредитации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9EC0BF-146C-4D46-B981-7BDED431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805" y="530225"/>
            <a:ext cx="4522428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25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E0186-0484-4329-88DF-19602C87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661248"/>
            <a:ext cx="8183562" cy="72050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Полезные интернет порталы  - базы данных медработников</a:t>
            </a:r>
          </a:p>
        </p:txBody>
      </p:sp>
      <p:sp>
        <p:nvSpPr>
          <p:cNvPr id="13315" name="Прямоугольник 2">
            <a:extLst>
              <a:ext uri="{FF2B5EF4-FFF2-40B4-BE49-F238E27FC236}">
                <a16:creationId xmlns:a16="http://schemas.microsoft.com/office/drawing/2014/main" id="{2D00F88B-1F15-4C0B-B460-7E079BA5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7848600" cy="6062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Сайт обучения по системе НМО (НМФО</a:t>
            </a:r>
            <a:r>
              <a:rPr lang="en-US" altLang="ru-RU" sz="2000" dirty="0"/>
              <a:t>)</a:t>
            </a:r>
            <a:r>
              <a:rPr lang="ru-RU" altLang="ru-RU" sz="2000" dirty="0"/>
              <a:t> </a:t>
            </a:r>
            <a:r>
              <a:rPr lang="ru-RU" altLang="ru-RU" sz="2000" dirty="0">
                <a:solidFill>
                  <a:srgbClr val="0070C0"/>
                </a:solidFill>
              </a:rPr>
              <a:t>– </a:t>
            </a:r>
            <a:r>
              <a:rPr lang="en-US" altLang="ru-RU" sz="2000" dirty="0">
                <a:solidFill>
                  <a:srgbClr val="0070C0"/>
                </a:solidFill>
                <a:hlinkClick r:id="rId2"/>
              </a:rPr>
              <a:t>www.edu.rosminzdrav.ru</a:t>
            </a:r>
            <a:r>
              <a:rPr lang="ru-RU" altLang="ru-RU" sz="2000" dirty="0">
                <a:solidFill>
                  <a:srgbClr val="0070C0"/>
                </a:solidFill>
                <a:hlinkClick r:id="rId2"/>
              </a:rPr>
              <a:t> – </a:t>
            </a:r>
            <a:r>
              <a:rPr lang="ru-RU" altLang="ru-RU" sz="2000" dirty="0">
                <a:solidFill>
                  <a:srgbClr val="0070C0"/>
                </a:solidFill>
              </a:rPr>
              <a:t>ваш личный кабинет, </a:t>
            </a:r>
            <a:r>
              <a:rPr lang="ru-RU" altLang="ru-RU" sz="2000" dirty="0"/>
              <a:t>обучающая организация вносит данные об успешном обучении на портале НМО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Реестр всех медицинских работников </a:t>
            </a:r>
            <a:r>
              <a:rPr lang="ru-RU" altLang="ru-RU" sz="2000" dirty="0">
                <a:solidFill>
                  <a:srgbClr val="0070C0"/>
                </a:solidFill>
              </a:rPr>
              <a:t>-  </a:t>
            </a:r>
            <a:r>
              <a:rPr lang="en-US" altLang="ru-RU" sz="2000" dirty="0">
                <a:solidFill>
                  <a:srgbClr val="0070C0"/>
                </a:solidFill>
                <a:hlinkClick r:id="rId3"/>
              </a:rPr>
              <a:t>www.frmr.ru</a:t>
            </a:r>
            <a:r>
              <a:rPr lang="ru-RU" altLang="ru-RU" sz="2000" dirty="0">
                <a:solidFill>
                  <a:srgbClr val="0070C0"/>
                </a:solidFill>
              </a:rPr>
              <a:t> –</a:t>
            </a:r>
            <a:r>
              <a:rPr lang="ru-RU" altLang="ru-RU" sz="2000" b="1" dirty="0">
                <a:solidFill>
                  <a:srgbClr val="0070C0"/>
                </a:solidFill>
              </a:rPr>
              <a:t>данные вносит работодатель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ru-RU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Реестр всех типов повышения квалификации</a:t>
            </a:r>
            <a:r>
              <a:rPr lang="ru-RU" altLang="ru-RU" sz="2000" dirty="0">
                <a:solidFill>
                  <a:srgbClr val="0070C0"/>
                </a:solidFill>
              </a:rPr>
              <a:t> – </a:t>
            </a:r>
            <a:r>
              <a:rPr lang="ru-RU" altLang="ru-RU" sz="2000" dirty="0"/>
              <a:t>данные</a:t>
            </a:r>
            <a:r>
              <a:rPr lang="ru-RU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вносит обучающая организация - </a:t>
            </a: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единый реестр дополнительного образования </a:t>
            </a:r>
            <a:r>
              <a:rPr lang="ru-RU" altLang="ru-RU" sz="2000" dirty="0"/>
              <a:t> – </a:t>
            </a:r>
            <a:r>
              <a:rPr lang="en-US" altLang="ru-RU" sz="2000" dirty="0">
                <a:hlinkClick r:id="rId4"/>
              </a:rPr>
              <a:t>www.frdo.ru</a:t>
            </a: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Сведения по успешному прохождению аккредитации </a:t>
            </a:r>
            <a:r>
              <a:rPr lang="ru-RU" altLang="ru-RU" sz="2000" b="1" dirty="0">
                <a:solidFill>
                  <a:srgbClr val="0070C0"/>
                </a:solidFill>
              </a:rPr>
              <a:t>– единая гос. информационная система в сфере здравоохранения – ЕГИЗ (биологи тоже включены)  и  портал федерального центра аккредитации </a:t>
            </a:r>
            <a:r>
              <a:rPr lang="ru-RU" altLang="ru-RU" sz="2000" b="1" dirty="0">
                <a:solidFill>
                  <a:srgbClr val="00B0F0"/>
                </a:solidFill>
              </a:rPr>
              <a:t>fca-rosminzdrav.ru.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995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9C7A9A-205A-4D86-BF7B-7C2E889B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10795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Нужно ли нам обучение на портале НМО (НМФО) ?</a:t>
            </a:r>
          </a:p>
        </p:txBody>
      </p:sp>
      <p:pic>
        <p:nvPicPr>
          <p:cNvPr id="37891" name="Рисунок 4">
            <a:extLst>
              <a:ext uri="{FF2B5EF4-FFF2-40B4-BE49-F238E27FC236}">
                <a16:creationId xmlns:a16="http://schemas.microsoft.com/office/drawing/2014/main" id="{45D6711C-928C-4E24-AD06-94284171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20738"/>
            <a:ext cx="489743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62604-D67F-49DE-942C-2452A89B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700213"/>
            <a:ext cx="8075612" cy="40322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- Обучение на портале НМО (НМФО) – можно активнее подключить для последующих аккредитаций</a:t>
            </a:r>
            <a:br>
              <a:rPr lang="ru-RU" dirty="0"/>
            </a:br>
            <a:r>
              <a:rPr lang="ru-RU" dirty="0"/>
              <a:t>-оно по-прежнему необязательно, но</a:t>
            </a:r>
            <a:br>
              <a:rPr lang="ru-RU" dirty="0"/>
            </a:br>
            <a:r>
              <a:rPr lang="ru-RU" dirty="0"/>
              <a:t>-  «лишним не будет»…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BC5C9C5E-CFCB-44AC-9326-A20C8994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619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b="1" i="1"/>
              <a:t>Для тех кто еще думает: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A72B-D129-415D-A3AF-8BD42AD2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805488"/>
            <a:ext cx="8183562" cy="5222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Сбор необходимого количества 144 часов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A44DE-412C-4DB9-9B65-560408C5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022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/>
              <a:t>Портал НМО-НМФО – </a:t>
            </a:r>
            <a:r>
              <a:rPr lang="en-US" sz="2400" dirty="0">
                <a:hlinkClick r:id="rId2"/>
              </a:rPr>
              <a:t>www.edu.rosminzdrav.ru</a:t>
            </a:r>
            <a:endParaRPr lang="en-US" sz="2400" dirty="0"/>
          </a:p>
          <a:p>
            <a:pPr>
              <a:defRPr/>
            </a:pPr>
            <a:r>
              <a:rPr lang="ru-RU" sz="2400" b="1" dirty="0"/>
              <a:t>это 144 часа на ПК </a:t>
            </a:r>
            <a:r>
              <a:rPr lang="ru-RU" sz="2400" dirty="0"/>
              <a:t>(повышение квалификации)  –</a:t>
            </a:r>
          </a:p>
          <a:p>
            <a:pPr>
              <a:defRPr/>
            </a:pPr>
            <a:r>
              <a:rPr lang="ru-RU" sz="2400" b="1" dirty="0"/>
              <a:t>или два раза по 72 часа (два ПК) </a:t>
            </a:r>
            <a:r>
              <a:rPr lang="ru-RU" sz="2400" dirty="0"/>
              <a:t>, </a:t>
            </a:r>
          </a:p>
          <a:p>
            <a:pPr>
              <a:defRPr/>
            </a:pPr>
            <a:r>
              <a:rPr lang="ru-RU" sz="2400" b="1" dirty="0"/>
              <a:t>или ПК 72 часа+36 часов+36часов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dirty="0"/>
              <a:t>- НО! Повышение квалификации разово </a:t>
            </a:r>
            <a:r>
              <a:rPr lang="ru-RU" sz="2400" b="1" dirty="0"/>
              <a:t>не менее 72 часов </a:t>
            </a:r>
            <a:r>
              <a:rPr lang="ru-RU" sz="2400" dirty="0"/>
              <a:t>должно быть обязательно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dirty="0"/>
              <a:t>- Также допускается - 36 часов могут быть набраны любым способом – повышение квалификации или набор часов на конференциях и прочих мероприятиях НМО (НМФО).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EE26B3E-585C-4983-AA9A-ECEE6A09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9275"/>
            <a:ext cx="6746875" cy="5762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Вид титула портала НМО (НМФО)</a:t>
            </a:r>
          </a:p>
        </p:txBody>
      </p:sp>
      <p:pic>
        <p:nvPicPr>
          <p:cNvPr id="40963" name="Объект 8">
            <a:extLst>
              <a:ext uri="{FF2B5EF4-FFF2-40B4-BE49-F238E27FC236}">
                <a16:creationId xmlns:a16="http://schemas.microsoft.com/office/drawing/2014/main" id="{F3071C89-E036-4828-B48D-19D20A98B6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268413"/>
            <a:ext cx="4752975" cy="468153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64E76-B9A9-4CB9-BD28-02A7595E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00663"/>
            <a:ext cx="8183562" cy="10080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Образец Заявки на обучение с портала НМО (НМФО) (на примере врача)</a:t>
            </a:r>
          </a:p>
        </p:txBody>
      </p:sp>
      <p:pic>
        <p:nvPicPr>
          <p:cNvPr id="41987" name="Объект 3">
            <a:extLst>
              <a:ext uri="{FF2B5EF4-FFF2-40B4-BE49-F238E27FC236}">
                <a16:creationId xmlns:a16="http://schemas.microsoft.com/office/drawing/2014/main" id="{13D68D6C-5928-4351-A835-E9079D05BC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88" y="476250"/>
            <a:ext cx="3897312" cy="46815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75ABC6-3667-4CD3-B929-91255C68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Введение аккредитации</a:t>
            </a:r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EDAC3345-933C-45B0-A6B6-ED2ED5E0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058025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dirty="0"/>
              <a:t>Таким образом, с 01.01.2020 г. </a:t>
            </a:r>
          </a:p>
          <a:p>
            <a:pPr>
              <a:buFontTx/>
              <a:buChar char="-"/>
              <a:defRPr/>
            </a:pPr>
            <a:r>
              <a:rPr lang="ru-RU" altLang="ru-RU" sz="2000" dirty="0"/>
              <a:t>после окончания ординатуры, </a:t>
            </a:r>
          </a:p>
          <a:p>
            <a:pPr>
              <a:buFontTx/>
              <a:buChar char="-"/>
              <a:defRPr/>
            </a:pPr>
            <a:r>
              <a:rPr lang="ru-RU" altLang="ru-RU" sz="2000" dirty="0"/>
              <a:t>циклов профессиональной переподготовки врачей,</a:t>
            </a:r>
          </a:p>
          <a:p>
            <a:pPr>
              <a:buFontTx/>
              <a:buChar char="-"/>
              <a:defRPr/>
            </a:pPr>
            <a:r>
              <a:rPr lang="ru-RU" altLang="ru-RU" sz="2000" dirty="0"/>
              <a:t> циклов повышения квалификации врачей и биологов и среднего медицинского персонала</a:t>
            </a:r>
          </a:p>
          <a:p>
            <a:pPr marL="0" indent="0">
              <a:defRPr/>
            </a:pPr>
            <a:r>
              <a:rPr lang="ru-RU" altLang="ru-RU" sz="2000" dirty="0"/>
              <a:t>выдаются только Дипломы, Удостоверения, но не выдаются Сертификаты специалистов.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Выдача сертификатов специалиста с 01.01.2021 г. не производится никому</a:t>
            </a:r>
            <a:r>
              <a:rPr lang="ru-RU" altLang="ru-RU" sz="2000" dirty="0">
                <a:solidFill>
                  <a:srgbClr val="0070C0"/>
                </a:solidFill>
              </a:rPr>
              <a:t>. </a:t>
            </a:r>
          </a:p>
          <a:p>
            <a:pPr marL="0" indent="0"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*Лицо, желающее пройти аккредитацию специалиста, по окончании обучения  </a:t>
            </a:r>
            <a:r>
              <a:rPr lang="ru-RU" altLang="ru-RU" sz="2000" b="1" dirty="0"/>
              <a:t>самостоятельно</a:t>
            </a:r>
            <a:r>
              <a:rPr lang="ru-RU" altLang="ru-RU" sz="2000" b="1" dirty="0">
                <a:solidFill>
                  <a:srgbClr val="FF0000"/>
                </a:solidFill>
              </a:rPr>
              <a:t> оформляет пакет документов и отправляет их в Аккредитационный центр. </a:t>
            </a:r>
            <a:r>
              <a:rPr lang="ru-RU" altLang="ru-RU" sz="2000" b="1" i="1" dirty="0"/>
              <a:t>Позже сделаем ремарку на текущую ситуацию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37F9E-F416-44BF-832B-B5E0424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16563"/>
            <a:ext cx="8183562" cy="8112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Биологи и врачи-лаборанты и НМО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A4B5D-5097-4116-8EBE-958998E7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Лица с высшим немедицинским образованием могут найти возможность зарегистрироваться на портале НМО (НМФО) и пройти обучение по системе НМО –на портале внесены изменения</a:t>
            </a:r>
          </a:p>
          <a:p>
            <a:pPr>
              <a:defRPr/>
            </a:pPr>
            <a:r>
              <a:rPr lang="ru-RU" sz="2000" dirty="0"/>
              <a:t>Для этого надо в своем личном кабинете выбрать пометку </a:t>
            </a:r>
            <a:r>
              <a:rPr lang="ru-RU" sz="2000" b="1" dirty="0"/>
              <a:t>«обучение, как с высшим медицинским образованием</a:t>
            </a:r>
            <a:r>
              <a:rPr lang="ru-RU" sz="2000" dirty="0"/>
              <a:t>» и тогда открываются  все обучающие программы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Тем не менее вопросы остаются – все ли биологи занесены на портал медицинских работников </a:t>
            </a:r>
            <a:r>
              <a:rPr lang="en-US" sz="2000" b="1" i="1" dirty="0">
                <a:solidFill>
                  <a:srgbClr val="FF0000"/>
                </a:solidFill>
                <a:hlinkClick r:id="rId2"/>
              </a:rPr>
              <a:t>www.frmr.ru</a:t>
            </a:r>
            <a:r>
              <a:rPr lang="ru-RU" sz="2000" b="1" i="1" dirty="0">
                <a:solidFill>
                  <a:srgbClr val="FF0000"/>
                </a:solidFill>
              </a:rPr>
              <a:t> ?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Отсюда вытекает второй вопрос – смогут ли обучающие организации (например, наша Академия) вносить результаты обучения </a:t>
            </a:r>
            <a:r>
              <a:rPr lang="ru-RU" sz="2000" b="1" i="1" dirty="0" err="1">
                <a:solidFill>
                  <a:srgbClr val="FF0000"/>
                </a:solidFill>
              </a:rPr>
              <a:t>биологв</a:t>
            </a:r>
            <a:r>
              <a:rPr lang="ru-RU" sz="2000" b="1" i="1" dirty="0">
                <a:solidFill>
                  <a:srgbClr val="FF0000"/>
                </a:solidFill>
              </a:rPr>
              <a:t> в базы данных (Удостоверение и баллы) ?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0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000" dirty="0"/>
              <a:t>Ответы мы получаем в процессе...</a:t>
            </a:r>
          </a:p>
          <a:p>
            <a:pPr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40AD8-A7A7-409A-BD10-FE63F947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84763"/>
            <a:ext cx="8256587" cy="14303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</a:rPr>
              <a:t>Приказ Министерства здравоохранения РФ от 18 мая 2021 г. № 464н "Об утверждении Правил проведения лабораторных исследований"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C5343-BAB6-4641-B366-CD1FE177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63" y="692150"/>
            <a:ext cx="7959725" cy="38893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ru-RU" b="1" dirty="0">
              <a:latin typeface="+mj-lt"/>
            </a:endParaRPr>
          </a:p>
          <a:p>
            <a:pPr>
              <a:defRPr/>
            </a:pPr>
            <a:r>
              <a:rPr lang="ru-RU" b="1" dirty="0">
                <a:latin typeface="+mj-lt"/>
              </a:rPr>
              <a:t>Почему мы вдруг стали ориентироваться на </a:t>
            </a:r>
            <a:r>
              <a:rPr lang="ru-RU" b="1" dirty="0" err="1">
                <a:latin typeface="+mj-lt"/>
              </a:rPr>
              <a:t>Профстандарты</a:t>
            </a:r>
            <a:r>
              <a:rPr lang="ru-RU" b="1" dirty="0">
                <a:latin typeface="+mj-lt"/>
              </a:rPr>
              <a:t>? </a:t>
            </a:r>
          </a:p>
          <a:p>
            <a:pPr>
              <a:defRPr/>
            </a:pPr>
            <a:endParaRPr lang="ru-RU" b="1" dirty="0">
              <a:latin typeface="+mj-lt"/>
            </a:endParaRPr>
          </a:p>
          <a:p>
            <a:pPr>
              <a:defRPr/>
            </a:pPr>
            <a:r>
              <a:rPr lang="ru-RU" b="1" dirty="0">
                <a:latin typeface="+mj-lt"/>
              </a:rPr>
              <a:t>Потому что с 01.09 2021 мы должны пересмотреть алгоритмы организации работы КДЛ в соответствии с новым Приказом</a:t>
            </a:r>
          </a:p>
        </p:txBody>
      </p:sp>
      <p:sp>
        <p:nvSpPr>
          <p:cNvPr id="76804" name="AutoShape 4">
            <a:extLst>
              <a:ext uri="{FF2B5EF4-FFF2-40B4-BE49-F238E27FC236}">
                <a16:creationId xmlns:a16="http://schemas.microsoft.com/office/drawing/2014/main" id="{DE3EF1A3-DF59-42B1-BA15-C7E25A0511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76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D55CF9-79B8-4B37-ACF8-91CB0724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5006975"/>
            <a:ext cx="8183562" cy="1098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b="0" dirty="0">
                <a:solidFill>
                  <a:srgbClr val="FF0000"/>
                </a:solidFill>
                <a:effectLst/>
              </a:rPr>
              <a:t>«Правила проведения лабораторных исследований»  с 1.09.2021г. – изучаем, обсуждаем, внедряем…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5DED94-C72D-415A-8666-B6DF4AFA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ru-RU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 Зарегистрировано в Минюсте РФ 1 июня 2021 г. </a:t>
            </a:r>
          </a:p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Регистрационный № 63737 </a:t>
            </a:r>
          </a:p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</a:rPr>
              <a:t>Приказ Министерства здравоохранения РФ от 18 мая 2021 г. № 464н "Об утверждении Правил проведения лабораторных исследований" 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В соответствии с частью 2 статьи 14 Федерального закона от 21 ноября 2011 г. № 323-ФЗ "Об основах охраны здоровья граждан в Российской Федерации" (Собрание законодательства Российской Федерации, 2011, № 48, ст. 6724; 2019, № 52, ст. 7770) приказываю: </a:t>
            </a:r>
          </a:p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1. Утвердить прилагаемые Правила проведения лабораторных исследований. </a:t>
            </a:r>
          </a:p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2. Настоящий приказ вступает в силу с 1 сентября 2021 года и действует до 1 сентября 2027 года. Министр 	М.А. Мурашко 	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6FA89-A443-4AC0-8171-8A0C95F26E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76663" y="6327775"/>
            <a:ext cx="2286000" cy="1492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72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3FA47-7420-4E3E-8C13-14C10367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005064"/>
            <a:ext cx="8183562" cy="20306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Связь периодической аккредитации и с </a:t>
            </a:r>
            <a:r>
              <a:rPr lang="ru-RU" dirty="0" err="1">
                <a:solidFill>
                  <a:srgbClr val="FF0000"/>
                </a:solidFill>
              </a:rPr>
              <a:t>Профстандартами</a:t>
            </a:r>
            <a:r>
              <a:rPr lang="ru-RU" dirty="0">
                <a:solidFill>
                  <a:srgbClr val="FF0000"/>
                </a:solidFill>
              </a:rPr>
              <a:t> рассмотрим в следующей лекции .</a:t>
            </a:r>
          </a:p>
        </p:txBody>
      </p:sp>
      <p:sp>
        <p:nvSpPr>
          <p:cNvPr id="45059" name="Объект 2">
            <a:extLst>
              <a:ext uri="{FF2B5EF4-FFF2-40B4-BE49-F238E27FC236}">
                <a16:creationId xmlns:a16="http://schemas.microsoft.com/office/drawing/2014/main" id="{1AE74D6D-C66A-49F4-A202-58549366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728ED0-9F62-4591-AF2B-286A039B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13325"/>
            <a:ext cx="5148262" cy="10239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Успехов нам всем! Спасибо за внимание!  </a:t>
            </a:r>
          </a:p>
        </p:txBody>
      </p:sp>
      <p:pic>
        <p:nvPicPr>
          <p:cNvPr id="78851" name="Объект 3">
            <a:extLst>
              <a:ext uri="{FF2B5EF4-FFF2-40B4-BE49-F238E27FC236}">
                <a16:creationId xmlns:a16="http://schemas.microsoft.com/office/drawing/2014/main" id="{5AD2365C-6BCD-41B3-BC97-15E2FF40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6657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1">
            <a:extLst>
              <a:ext uri="{FF2B5EF4-FFF2-40B4-BE49-F238E27FC236}">
                <a16:creationId xmlns:a16="http://schemas.microsoft.com/office/drawing/2014/main" id="{1BCBA137-657F-42CF-90BC-D8FF6E6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438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Рисунок 10">
            <a:extLst>
              <a:ext uri="{FF2B5EF4-FFF2-40B4-BE49-F238E27FC236}">
                <a16:creationId xmlns:a16="http://schemas.microsoft.com/office/drawing/2014/main" id="{E40DA6F3-E74F-408B-A54C-2E7A11A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4467225" y="2205038"/>
            <a:ext cx="3862388" cy="879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360363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275013"/>
            <a:ext cx="1779588" cy="160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object 5">
            <a:extLst>
              <a:ext uri="{FF2B5EF4-FFF2-40B4-BE49-F238E27FC236}">
                <a16:creationId xmlns:a16="http://schemas.microsoft.com/office/drawing/2014/main" id="{BA689B7C-04E9-4F05-B39A-F3B7A99B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5013"/>
            <a:ext cx="238283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ru-RU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вотсапп)</a:t>
            </a:r>
          </a:p>
          <a:p>
            <a:pPr eaLnBrk="1" hangingPunct="1">
              <a:spcBef>
                <a:spcPts val="88"/>
              </a:spcBef>
            </a:pPr>
            <a:endParaRPr lang="ru-RU" altLang="ru-RU" sz="1000"/>
          </a:p>
          <a:p>
            <a:pPr eaLnBrk="1" hangingPunct="1">
              <a:spcBef>
                <a:spcPts val="1600"/>
              </a:spcBef>
            </a:pPr>
            <a:r>
              <a:rPr lang="en-US" altLang="ru-RU" sz="2000" b="1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8"/>
              </a:lnSpc>
              <a:spcAft>
                <a:spcPts val="1025"/>
              </a:spcAft>
            </a:pPr>
            <a:endParaRPr lang="ru-RU" altLang="ru-RU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A426-4236-41C3-945A-E0A193AF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89040"/>
            <a:ext cx="8183562" cy="26642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«Положение об аккредитации» - Пр. МЗ №1081н от 22.11.2021 – общее для всех видов аккредитаций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ввело аккредитацию для биологов,</a:t>
            </a:r>
            <a:r>
              <a:rPr lang="ru-RU" sz="2800" dirty="0"/>
              <a:t> действовало с 1.03.2022 до 1.03.2023, вызвало большой резонанс в сообществе  - было изменено!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87CD84-57FC-4507-B5ED-23BA4F7FA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95" y="530225"/>
            <a:ext cx="4031648" cy="3042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5FC56-2387-4043-86DB-3ABB2156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509121"/>
            <a:ext cx="8183562" cy="19440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/>
              <a:t>Еще один актуальный документ - Приказ МЗ</a:t>
            </a:r>
            <a:br>
              <a:rPr lang="ru-RU" sz="2800" dirty="0"/>
            </a:br>
            <a:r>
              <a:rPr lang="ru-RU" sz="2800" dirty="0"/>
              <a:t> № 464н от 18 мая 2021г. «Об утверждении правил проведения лабораторных исследований». </a:t>
            </a:r>
            <a:r>
              <a:rPr lang="ru-RU" sz="2800" dirty="0">
                <a:solidFill>
                  <a:srgbClr val="0070C0"/>
                </a:solidFill>
              </a:rPr>
              <a:t>Видим противоречия </a:t>
            </a:r>
          </a:p>
        </p:txBody>
      </p:sp>
      <p:pic>
        <p:nvPicPr>
          <p:cNvPr id="13315" name="Объект 3">
            <a:extLst>
              <a:ext uri="{FF2B5EF4-FFF2-40B4-BE49-F238E27FC236}">
                <a16:creationId xmlns:a16="http://schemas.microsoft.com/office/drawing/2014/main" id="{B18434DD-DB65-4E8B-B9FF-4D0D5322D2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549275"/>
            <a:ext cx="5040313" cy="3671813"/>
          </a:xfr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E65B3ED-4711-4DBE-BE8E-C57C59133AA7}"/>
              </a:ext>
            </a:extLst>
          </p:cNvPr>
          <p:cNvSpPr/>
          <p:nvPr/>
        </p:nvSpPr>
        <p:spPr>
          <a:xfrm>
            <a:off x="7668344" y="566124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40172-F92E-4D7F-BF67-9AD093CB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10795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Допуск к работе в КЛД: врач – сертификат или аккредитация, биолог – учеба по ДПО.</a:t>
            </a:r>
          </a:p>
        </p:txBody>
      </p:sp>
      <p:pic>
        <p:nvPicPr>
          <p:cNvPr id="14339" name="Объект 4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DC30030-D1C0-4CB0-9C6D-4C9849109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30225"/>
            <a:ext cx="4608512" cy="46275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DA34D-368B-4B99-B880-56751339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57192"/>
            <a:ext cx="8183562" cy="11515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В этом документе не было обязательного требования к аккредитации  биологов - к биологам это пришло позже…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D27078F-1248-463B-BF08-367468BB2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357313"/>
            <a:ext cx="4089400" cy="2719387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7883</TotalTime>
  <Words>2165</Words>
  <Application>Microsoft Office PowerPoint</Application>
  <PresentationFormat>Экран (4:3)</PresentationFormat>
  <Paragraphs>173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Изменения в проведении периодической Аккредитации по КЛД на 1.01.2023</vt:lpstr>
      <vt:lpstr>  Вспомним:  - с 1 января 2020 года аккредитация пришла на смену сертификации – для молодых специалистов - с 1 января 2021 года – для специалистов со стажем *сертификаты, выданные в 2020г действительны 5 лет * досрочное прохождение периодической аккредитации не предусмотрено, подача документов на аккредитацию не ранее, чем за 2-3- месяца до окончания сертификата  </vt:lpstr>
      <vt:lpstr>  Типы аккредитаций</vt:lpstr>
      <vt:lpstr>Введение аккредитации</vt:lpstr>
      <vt:lpstr>«Положение об аккредитации» - Пр. МЗ №1081н от 22.11.2021 – общее для всех видов аккредитаций – ввело аккредитацию для биологов, действовало с 1.03.2022 до 1.03.2023, вызвало большой резонанс в сообществе  - было изменено!</vt:lpstr>
      <vt:lpstr>Еще один актуальный документ - Приказ МЗ  № 464н от 18 мая 2021г. «Об утверждении правил проведения лабораторных исследований». Видим противоречия </vt:lpstr>
      <vt:lpstr>Допуск к работе в КЛД: врач – сертификат или аккредитация, биолог – учеба по ДПО.</vt:lpstr>
      <vt:lpstr>В этом документе не было обязательного требования к аккредитации  биологов - к биологам это пришло позже…</vt:lpstr>
      <vt:lpstr>Новый приказ Министерства здравоохранения Российской Федерации от 28 октября 2022 г. № 709н «Об утверждении Положения об аккредитации специалистов», зарегистрирован Минюстом России 30 ноября 2022 года. Приказ вступил в силу с 1 января 2023 года и действует до 1 января 2029 г. </vt:lpstr>
      <vt:lpstr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vt:lpstr>
      <vt:lpstr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vt:lpstr>
      <vt:lpstr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vt:lpstr>
      <vt:lpstr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vt:lpstr>
      <vt:lpstr>Пакет предложений, разработанных лабораторным сообществом, ФЛМ, кафедрами КЛД приняли во внимание! В Положение об аккредитации внесли существенные изменения:</vt:lpstr>
      <vt:lpstr>     Требования к образованию остались прежними: </vt:lpstr>
      <vt:lpstr>     Подача документов на периодическую аккредитацию – только дистанционно!</vt:lpstr>
      <vt:lpstr>Помощь в работе с порталом ФРМР – на сайте ФАЦ – fca-rosminzdrav.ru</vt:lpstr>
      <vt:lpstr>     Подача документов на периодическую аккредитацию –почтой – для не зарегистрированных в ФРМР</vt:lpstr>
      <vt:lpstr>ФАЦ для лиц с высшим образованием</vt:lpstr>
      <vt:lpstr>ФАЦ для лиц со средним медицинским  образованием</vt:lpstr>
      <vt:lpstr>Выгрузка протокола об аккредитации – через портал Госуслуги</vt:lpstr>
      <vt:lpstr>Презентация PowerPoint</vt:lpstr>
      <vt:lpstr>     Пример получения протокола о положительном прохождении аккредитации – через портал Госуслуг.  Протокол сдается в отдел кадров</vt:lpstr>
      <vt:lpstr>Новое в Положении об аккредитации</vt:lpstr>
      <vt:lpstr>Новое в Положении об аккредитации</vt:lpstr>
      <vt:lpstr>          Периодическая аккредитация - процедура</vt:lpstr>
      <vt:lpstr>Процедура периодической аккредитации</vt:lpstr>
      <vt:lpstr>Периодическая аккредитация ВСЕМ - упрощенная – сбор документов (приложения к Приказу №1081н от 22.11.2021)</vt:lpstr>
      <vt:lpstr>Приложения к Приказу № 1081н от 22.11.2021:  1) Заявление на периодическую аккредитацию – стр 1</vt:lpstr>
      <vt:lpstr>Заявление на периодическую аккредитацию – стр 2</vt:lpstr>
      <vt:lpstr>2). Форма Отчета для периодической  аккредитации -  1 ая страница</vt:lpstr>
      <vt:lpstr>Форма Отчета для периодической  аккредитации – 2-ая страница</vt:lpstr>
      <vt:lpstr>3). Форма Портфолио для периодической  аккредитации – 1-ая страница</vt:lpstr>
      <vt:lpstr>Форма Портфолио для периодической  аккредитации – 2-ая страница</vt:lpstr>
      <vt:lpstr>Особенности Отчета – правильное описание трудовой  функции</vt:lpstr>
      <vt:lpstr>Периодическая аккредитация среднего персонала – особенности Отчета </vt:lpstr>
      <vt:lpstr>Согласование Отчета</vt:lpstr>
      <vt:lpstr>Отправка пакета документов - электронно</vt:lpstr>
      <vt:lpstr>Оценка  ( валидация) пакета докумнтов - заочно</vt:lpstr>
      <vt:lpstr>Вся справочная информация – на портале ФАЦ – fca-rosminzdrav.ru</vt:lpstr>
      <vt:lpstr>Свидетельства об аккредитации на руки пока НЕ выдаются. Работодатель все будет видеть в цифровых реестрах www.frmr.ru и ЕГИЗ</vt:lpstr>
      <vt:lpstr>Изменения в ФЗ-323  -  электронный документ допуска к работе сразу после аккредитации</vt:lpstr>
      <vt:lpstr>Полезные интернет порталы  - базы данных медработников</vt:lpstr>
      <vt:lpstr>Нужно ли нам обучение на портале НМО (НМФО) ?</vt:lpstr>
      <vt:lpstr>            - Обучение на портале НМО (НМФО) – можно активнее подключить для последующих аккредитаций -оно по-прежнему необязательно, но -  «лишним не будет»…   </vt:lpstr>
      <vt:lpstr>Сбор необходимого количества 144 часов  </vt:lpstr>
      <vt:lpstr>Вид титула портала НМО (НМФО)</vt:lpstr>
      <vt:lpstr>Образец Заявки на обучение с портала НМО (НМФО) (на примере врача)</vt:lpstr>
      <vt:lpstr>Биологи и врачи-лаборанты и НМО</vt:lpstr>
      <vt:lpstr>Приказ Министерства здравоохранения РФ от 18 мая 2021 г. № 464н "Об утверждении Правил проведения лабораторных исследований" </vt:lpstr>
      <vt:lpstr>«Правила проведения лабораторных исследований»  с 1.09.2021г. – изучаем, обсуждаем, внедряем…</vt:lpstr>
      <vt:lpstr>Связь периодической аккредитации и с Профстандартами рассмотрим в следующей лекции .</vt:lpstr>
      <vt:lpstr>Успехов нам всем! Спасибо за внимание!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gENRI</dc:creator>
  <cp:lastModifiedBy>Ольга Денисова</cp:lastModifiedBy>
  <cp:revision>422</cp:revision>
  <dcterms:created xsi:type="dcterms:W3CDTF">2003-01-03T07:12:31Z</dcterms:created>
  <dcterms:modified xsi:type="dcterms:W3CDTF">2023-09-05T09:41:24Z</dcterms:modified>
</cp:coreProperties>
</file>