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8"/>
  </p:notesMasterIdLst>
  <p:sldIdLst>
    <p:sldId id="268" r:id="rId2"/>
    <p:sldId id="275" r:id="rId3"/>
    <p:sldId id="276" r:id="rId4"/>
    <p:sldId id="306" r:id="rId5"/>
    <p:sldId id="307" r:id="rId6"/>
    <p:sldId id="311" r:id="rId7"/>
    <p:sldId id="368" r:id="rId8"/>
    <p:sldId id="277" r:id="rId9"/>
    <p:sldId id="257" r:id="rId10"/>
    <p:sldId id="259" r:id="rId11"/>
    <p:sldId id="278" r:id="rId12"/>
    <p:sldId id="279" r:id="rId13"/>
    <p:sldId id="271" r:id="rId14"/>
    <p:sldId id="280" r:id="rId15"/>
    <p:sldId id="290" r:id="rId16"/>
    <p:sldId id="325" r:id="rId17"/>
    <p:sldId id="374" r:id="rId18"/>
    <p:sldId id="281" r:id="rId19"/>
    <p:sldId id="313" r:id="rId20"/>
    <p:sldId id="312" r:id="rId21"/>
    <p:sldId id="314" r:id="rId22"/>
    <p:sldId id="282" r:id="rId23"/>
    <p:sldId id="272" r:id="rId24"/>
    <p:sldId id="274" r:id="rId25"/>
    <p:sldId id="365" r:id="rId26"/>
    <p:sldId id="36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60C"/>
    <a:srgbClr val="CCFF66"/>
    <a:srgbClr val="FFFF99"/>
    <a:srgbClr val="FF3300"/>
    <a:srgbClr val="F035F5"/>
    <a:srgbClr val="E83D08"/>
    <a:srgbClr val="7D32F8"/>
    <a:srgbClr val="7FE8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6" autoAdjust="0"/>
    <p:restoredTop sz="86468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B06354-12CA-48DD-9C0F-6B3E63DF3279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F8B27-4C0C-4C03-A387-B2D47EA7913C}" type="slidenum">
              <a:rPr lang="ar-SA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Рассеянный склероз – хроническое демиелинизирующее заболевание ЦНС, известное  уже достаточно давно. Проблема РС остается одной из самых актуальных в современной неврологии и  в настоящее время, что объясняется высокой распространенностью этого заболевания среди лиц молодого и трудоспособного возраста.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5F323-DB1D-4270-B663-494F4836620A}" type="slidenum">
              <a:rPr lang="ar-SA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При ремиттирующем течении аксональное повреждение слабо влияет на клиническую картину в связи с компенсаторными возможностями ЦНС. Эпизоды клинического улучшения во время обострения с последующим частичным или полным регрессом вызваны воспалением, отеком и демиелинизацией, которые в отличии от аксонального повреждения частично обратимы. Однако через несколько лет в результате кумулирующего повреждения аксонов, которое достигает определенного порога, заболевание приобретает прогрессирующее течение  с необратимым нарастанием неврологического дефицита.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A8AF1-333F-4167-8FEB-4229A310E4B7}" type="slidenum">
              <a:rPr lang="ar-SA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В патогенезе РС помимо воспаления играют роль и нарушения синаптической трансмиссии, за счет возможного влияния оксида азота, цитокинов, нарушения структуры глии. Все это приводит к равитию атрофических процессов в мозге , что является морфологической основой</a:t>
            </a:r>
            <a:r>
              <a:rPr lang="he-IL" smtClean="0">
                <a:latin typeface="Arial" pitchFamily="34" charset="0"/>
              </a:rPr>
              <a:t>  </a:t>
            </a:r>
            <a:r>
              <a:rPr lang="ru-RU" smtClean="0">
                <a:latin typeface="Arial" pitchFamily="34" charset="0"/>
                <a:cs typeface="Arial" pitchFamily="34" charset="0"/>
              </a:rPr>
              <a:t> неврологических симптомов. Изменение  пространственного распределения ионных каналов в аксолемме под влиянием цитокинов и антител с последующим нарушением проведения импульса по нервному волокну является электрофизиологической основой развития неврологических симптомов при РС.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2FD1B-1C34-475A-8E70-D981C89468A4}" type="slidenum">
              <a:rPr lang="ar-SA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2AADB-8988-4451-8241-8D00200F4813}" type="slidenum">
              <a:rPr lang="ar-SA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ПМЛ-  прогрессирующая мультифокальная лейкоэнцефалопатия, ОПЦД – оливопонтоцеребеллярная дегенерация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3B09F-5D7F-4F72-A6C6-26A9F9C6640E}" type="slidenum">
              <a:rPr lang="ar-SA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000" smtClean="0">
                <a:latin typeface="Arial" pitchFamily="34" charset="0"/>
              </a:rPr>
              <a:t>Рассеянный склероз (РС) с его детально изученными клиническими проявлениями и изменчивым течением остается одним из самых таинственных заболеваний со множеством нерешенных вопросов: неизвестной этиологией, сложной совокупностью неясных патогенетических механизмов, ограниченными возможностями успешной терапии. Констатация невероятной сложности проблемы РС стала штампом, однако это факт. На сегодняшней день общепринятой этиологической теории РС нет. В последние годы все большее распространение получает теория мультифакторной этиологии РС, согласно которой в развитии заболевания определенную роль играют равным образом генетическая предрасположенность и неизвестный фактор внешней среды. Мнение о главных этиологических факторах более века колеблется между эндогенными и экзогенными факторами. О возможной генетической предрасположенности в генезе РС известно давно, эта идея высказана впервые более века назад Штрюмпеллем. Недавно проведенные исследования с использованием близнецового метода (A. D. Sadovnick et al., 1993) показали, что роль наследственности велика, но сама по себе недостаточна для развития большинства случаев РС. Фенотип болезни имеет широкую вариабельность и предполагает аутоиммунную природу РС (G. Ebers, 2002). Из внешнесредовых воздействий роль триггерного фактора отводится инфекционным агентам или вирусам. Гипотеза эта тоже далеко не нова. В конце ХIХ столетия ученик Шарко — Пьер-Мари высказал предположение об инфекционной этиологии РС. На сегодняшний день нет убедительных данных о степени влияния генетических и экзогенных факторов в развитии РС. Обсуждаются токсическая, нейроэндокринная, сосудистая и посттравматические гипотезы РС.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4E035-9D2A-4566-909D-DD6426FA5176}" type="slidenum">
              <a:rPr lang="ar-SA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Существуют подтверждения влияния многочисленных вирусов в развитии РС. Заслуживают внимания данные эпидемиологических и иммунологических исследований, опубликованные в последнее время (A. Ascherio et al., 2001; N. Moriabadi et al., 2001). В этих работах показано, что инфекции, вероятнее всего, провоцируют или модулируют аутоиммунный процесс при РС.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94F63-C609-43C0-AAEB-BD54ED1D1645}" type="slidenum">
              <a:rPr lang="ar-SA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ru-RU" smtClean="0">
                <a:latin typeface="Arial" pitchFamily="34" charset="0"/>
              </a:rPr>
              <a:t>По мнению ряда исследователей, определенный успех в понимании этиологии РС достигнут после выделения из мозга и В-лимфоцитов больных персистирующего  специфического ретровируса, </a:t>
            </a:r>
            <a:r>
              <a:rPr lang="ru-RU" sz="1000" smtClean="0">
                <a:latin typeface="Arial" pitchFamily="34" charset="0"/>
              </a:rPr>
              <a:t>MSRV, который относится к группе онковирусов MSRV.</a:t>
            </a:r>
            <a:r>
              <a:rPr lang="ru-RU" smtClean="0">
                <a:latin typeface="Arial" pitchFamily="34" charset="0"/>
              </a:rPr>
              <a:t> В настоящее время достоверно установлено, что риск развития РС ассоциируется с определенными антигенами. Выявлена связь РС с генами трансформирующих ростковых факторов рецепторов хемокинов </a:t>
            </a:r>
            <a:r>
              <a:rPr lang="en-GB" smtClean="0">
                <a:latin typeface="Arial" pitchFamily="34" charset="0"/>
              </a:rPr>
              <a:t>(CCR5) </a:t>
            </a:r>
            <a:r>
              <a:rPr lang="ru-RU" smtClean="0">
                <a:latin typeface="Arial" pitchFamily="34" charset="0"/>
              </a:rPr>
              <a:t>и цепи рецептора </a:t>
            </a:r>
            <a:r>
              <a:rPr lang="en-GB" smtClean="0">
                <a:latin typeface="Arial" pitchFamily="34" charset="0"/>
              </a:rPr>
              <a:t>IL-2</a:t>
            </a:r>
            <a:r>
              <a:rPr lang="ru-RU" smtClean="0">
                <a:latin typeface="Arial" pitchFamily="34" charset="0"/>
              </a:rPr>
              <a:t>,</a:t>
            </a:r>
            <a:r>
              <a:rPr lang="en-GB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</a:rPr>
              <a:t>Обсуждается связь генов  </a:t>
            </a:r>
            <a:r>
              <a:rPr lang="el-GR" smtClean="0">
                <a:latin typeface="Arial" pitchFamily="34" charset="0"/>
              </a:rPr>
              <a:t>α</a:t>
            </a:r>
            <a:r>
              <a:rPr lang="ru-RU" smtClean="0">
                <a:latin typeface="Arial" pitchFamily="34" charset="0"/>
              </a:rPr>
              <a:t> и </a:t>
            </a:r>
            <a:r>
              <a:rPr lang="el-GR" smtClean="0">
                <a:latin typeface="Arial" pitchFamily="34" charset="0"/>
              </a:rPr>
              <a:t>β</a:t>
            </a:r>
            <a:r>
              <a:rPr lang="ru-RU" smtClean="0">
                <a:latin typeface="Arial" pitchFamily="34" charset="0"/>
              </a:rPr>
              <a:t>-цепей Т-клеточного рецептора (ТКР), тяжелых цепей иммуноглобулинов, фактора некроза опухоли-</a:t>
            </a:r>
            <a:r>
              <a:rPr lang="el-GR" smtClean="0">
                <a:latin typeface="Arial" pitchFamily="34" charset="0"/>
              </a:rPr>
              <a:t>α</a:t>
            </a:r>
            <a:r>
              <a:rPr lang="ru-RU" smtClean="0">
                <a:latin typeface="Arial" pitchFamily="34" charset="0"/>
              </a:rPr>
              <a:t>,общего белка миелина, компонентов комплемента.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B7B8B-A346-4C96-B022-8782BA48ABD5}" type="slidenum">
              <a:rPr lang="ar-SA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Является ли РС заболеванием, вызываемым вирусом? В литературе приводятся аргументы «за» и «против» вирусной этиологии РС. Этот вопрос актуален не только с научной, но и  с точки зрения целесообразности  назначения антивирусной терапии при начальных стадиях демиелинизирующего процесса и в период обострения. Умеренный эффект от проводимой в клинике антивирусной терапии в дебюте РС оправдывает такую лечебную тактику и оправдывает гипотезу вирусной этиологии РС.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EFCD7-EEB5-4E29-AB45-F27E57C3C1A4}" type="slidenum">
              <a:rPr lang="ar-SA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Вместе с тем пока окончательной точки в решении вопроса об этиологии РС не поставлено, принято рассматривать РС с точки зрения мультфакториальной этиологии РС, </a:t>
            </a:r>
            <a:r>
              <a:rPr lang="ru-RU" smtClean="0">
                <a:solidFill>
                  <a:srgbClr val="0101B3"/>
                </a:solidFill>
                <a:latin typeface="Arial" pitchFamily="34" charset="0"/>
              </a:rPr>
              <a:t>основные проявления которого обусловлены изменениями клеточного и гуморального иммунитета, в развитии которого играют роль персистирующий инфекционный агент, неспецифические экзогенные факторы и генетическая предрасположенность.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6CF1D-0783-4000-BF80-5B32A8E7E713}" type="slidenum">
              <a:rPr lang="ar-SA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Этап1. Активация анэргичных, неактивных </a:t>
            </a:r>
            <a:r>
              <a:rPr lang="en-US" smtClean="0">
                <a:latin typeface="Arial" pitchFamily="34" charset="0"/>
              </a:rPr>
              <a:t>CD</a:t>
            </a:r>
            <a:r>
              <a:rPr lang="ru-RU" smtClean="0">
                <a:latin typeface="Arial" pitchFamily="34" charset="0"/>
              </a:rPr>
              <a:t>4</a:t>
            </a:r>
            <a:r>
              <a:rPr lang="he-IL" smtClean="0">
                <a:latin typeface="Arial" pitchFamily="34" charset="0"/>
              </a:rPr>
              <a:t>+</a:t>
            </a:r>
            <a:r>
              <a:rPr lang="ru-RU" smtClean="0">
                <a:latin typeface="Arial" pitchFamily="34" charset="0"/>
                <a:cs typeface="Arial" pitchFamily="34" charset="0"/>
              </a:rPr>
              <a:t>-Тклеток происходит вне центральной нервной системы при взаимодействии соответствующего рецептора Т-клетки и аутоантигена, связанного с молекулами 2 класса гистосовместимости на антигенпрезентирующих клетках, что способствует и пролиферации т-клеток. Именно субпопулляции Т-клеток с их различной функциональной дифференцировкой   отводится важная роль  в патогенезе РС. Этап 2.После антигенпрезентирования происходит дифференциация Т-лимфоцитов в эффекторые клетки двух типов:</a:t>
            </a:r>
            <a:r>
              <a:rPr lang="en-US" smtClean="0">
                <a:latin typeface="Arial" pitchFamily="34" charset="0"/>
                <a:cs typeface="Arial" pitchFamily="34" charset="0"/>
              </a:rPr>
              <a:t>Th</a:t>
            </a:r>
            <a:r>
              <a:rPr lang="ru-RU" smtClean="0">
                <a:latin typeface="Arial" pitchFamily="34" charset="0"/>
                <a:cs typeface="Arial" pitchFamily="34" charset="0"/>
              </a:rPr>
              <a:t>1-хелперы, секретирующие провоспалительные цитокины и  </a:t>
            </a:r>
            <a:r>
              <a:rPr lang="en-US" smtClean="0">
                <a:latin typeface="Arial" pitchFamily="34" charset="0"/>
                <a:cs typeface="Arial" pitchFamily="34" charset="0"/>
              </a:rPr>
              <a:t>Th2 – </a:t>
            </a:r>
            <a:r>
              <a:rPr lang="ru-RU" smtClean="0">
                <a:latin typeface="Arial" pitchFamily="34" charset="0"/>
                <a:cs typeface="Arial" pitchFamily="34" charset="0"/>
              </a:rPr>
              <a:t>противово</a:t>
            </a:r>
            <a:r>
              <a:rPr lang="en-US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mtClean="0">
                <a:latin typeface="Arial" pitchFamily="34" charset="0"/>
                <a:cs typeface="Arial" pitchFamily="34" charset="0"/>
              </a:rPr>
              <a:t>палительные. Тип хелпера 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определяется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влиянием антигена, а также цитокиновым профилем среды.Секреция провоспалительных цитокинов способствует активации других иммунных клетов – В-лимфоцитов, макрофагов и других Т-клеток,что усиливает иммунный ответ, кроме того цитокины индуцируют экспрессию молекул адгезии. 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29183-D5D0-4A1D-89FD-5D196448C1FD}" type="slidenum">
              <a:rPr lang="ar-SA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Этап 3.Проникновение активированных </a:t>
            </a:r>
            <a:r>
              <a:rPr lang="en-US" smtClean="0">
                <a:latin typeface="Arial" pitchFamily="34" charset="0"/>
              </a:rPr>
              <a:t>CD4</a:t>
            </a:r>
            <a:r>
              <a:rPr lang="ru-RU" smtClean="0">
                <a:latin typeface="Arial" pitchFamily="34" charset="0"/>
              </a:rPr>
              <a:t>+ -Тклеток через ГЭБ осуществляется при участии хемокинов, молекул адгезии, матриксных металлопротеиназ. Этап 4. В ЦНС происходит реактивация Т-клеток антигенпрезентирующими клетками, в качестве которых выступают макрофаги и микроглия. Проникшие в ЦНС реактивированные Т-клетки, вторично активированные макрофаги и микроглия также секретируют провоспалительные цитокины (интерферон-гамма,ФНО-альфа,лимфотоксин и др.), что еще в большей степени поддерживает воспалительные реакции и усиливает нарушения ГЭБ.Активация иммунных реакций, включая макрофаги,продукцию антител В-лимфоцитами приводит к разрушению миелиновой оболочки.Фагоцитоз поврежденных участков миелина осуществляется при участии цитотоксических медиаторов (ФНО,метаболиты оксида азота,активные формы кислорода).   </a:t>
            </a: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ACDEB-FF0C-488B-B77D-AF87757D7CEA}" type="slidenum">
              <a:rPr lang="ar-SA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Помимо развития воспалительных реакций, демиелинизации, глиальных нарушений, в последние годы при РС уделяют вовлечению в процесс аксонов..Гибель аксонов регистрируется уже на начальных этапах РС. Именно аксональное повреждение считают ответственным за развитие необратимого неврологического дефицита и трансформацию ремиттирующего течения во вторично-прогредиентное. Несколько возможных механизмов развития аксональной дегенерации предполагают влияние воспалительных факторов (1,2,3)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43E5-F107-4518-9CFC-123C612DEA76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47E9-2ACC-47C9-9D0F-E1341E247E9C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7DA5-7129-4621-8B0E-90E12CA37607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3CB1-378F-4849-887E-07C8EC7A66D5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DF69-AACA-468B-A35B-19D2B90D6817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A325-E0B6-498D-8FD2-DA405190D2ED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AEA0-84D2-4D9B-A804-F8E238A06F24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9AB3-6B3B-45CA-9A59-202770EBBC98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18E4-B02C-4E02-A5CB-C1319581178E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1013-A8E6-455F-8922-8C83E6F08042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A505-E8BB-44F4-A48C-E603F40450BF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D3FA-45FE-4253-9F55-330065255B07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AEFF-4F75-4E05-A70C-E0C7A028BDBD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3E2B489-18D5-471D-8839-135BCFA1EEFC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  <p:sldLayoutId id="21474836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rens-rus.net/gallery/albums/my1/normal_ms03a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medicusamicus.com/data/images/839-1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000108"/>
            <a:ext cx="6192838" cy="381635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РАССЕЯННЫЙ </a:t>
            </a:r>
            <a:r>
              <a:rPr lang="ru-RU" sz="4000" b="1" dirty="0" smtClean="0">
                <a:solidFill>
                  <a:srgbClr val="FF0000"/>
                </a:solidFill>
              </a:rPr>
              <a:t>СКЛЕРОЗ (этиология, </a:t>
            </a:r>
            <a:r>
              <a:rPr lang="ru-RU" sz="4000" b="1" dirty="0" smtClean="0">
                <a:solidFill>
                  <a:srgbClr val="FF0000"/>
                </a:solidFill>
              </a:rPr>
              <a:t>патогенетические механизмы развития нейропсихологических нарушений)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79388" y="2060575"/>
          <a:ext cx="4392612" cy="4537075"/>
        </p:xfrm>
        <a:graphic>
          <a:graphicData uri="http://schemas.openxmlformats.org/presentationml/2006/ole">
            <p:oleObj spid="_x0000_s6146" name="Bitmap Image" r:id="rId4" imgW="4819048" imgH="1819529" progId="PBrush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716463" y="2060575"/>
          <a:ext cx="4427537" cy="4537075"/>
        </p:xfrm>
        <a:graphic>
          <a:graphicData uri="http://schemas.openxmlformats.org/presentationml/2006/ole">
            <p:oleObj spid="_x0000_s6147" name="Bitmap Image" r:id="rId5" imgW="4828571" imgH="2019048" progId="PBrush">
              <p:embed/>
            </p:oleObj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50825" y="404813"/>
            <a:ext cx="3889375" cy="1474787"/>
          </a:xfrm>
          <a:prstGeom prst="rect">
            <a:avLst/>
          </a:prstGeom>
          <a:noFill/>
          <a:ln w="9525">
            <a:solidFill>
              <a:srgbClr val="0101B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101B3"/>
                </a:solidFill>
              </a:rPr>
              <a:t>Этап 3</a:t>
            </a:r>
            <a:r>
              <a:rPr lang="ru-RU" b="1">
                <a:solidFill>
                  <a:srgbClr val="0101B3"/>
                </a:solidFill>
              </a:rPr>
              <a:t>. Миграция Т- клеток через ГЭБ при участии хемокинов, молекул адгезии, протеаз</a:t>
            </a:r>
          </a:p>
          <a:p>
            <a:pPr algn="ctr"/>
            <a:endParaRPr lang="ru-RU" b="1">
              <a:solidFill>
                <a:srgbClr val="0101B3"/>
              </a:solidFill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284663" y="404813"/>
            <a:ext cx="4679950" cy="1474787"/>
          </a:xfrm>
          <a:prstGeom prst="rect">
            <a:avLst/>
          </a:prstGeom>
          <a:noFill/>
          <a:ln w="9525">
            <a:solidFill>
              <a:srgbClr val="0101B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101B3"/>
                </a:solidFill>
              </a:rPr>
              <a:t>Этап</a:t>
            </a:r>
            <a:r>
              <a:rPr lang="ru-RU" b="1">
                <a:solidFill>
                  <a:srgbClr val="0101B3"/>
                </a:solidFill>
              </a:rPr>
              <a:t> 4. Развитие демиелинизации:</a:t>
            </a:r>
          </a:p>
          <a:p>
            <a:pPr algn="ctr"/>
            <a:r>
              <a:rPr lang="ru-RU" b="1">
                <a:solidFill>
                  <a:srgbClr val="0101B3"/>
                </a:solidFill>
              </a:rPr>
              <a:t>Т- клетки реактивируются в ЦНС и </a:t>
            </a:r>
          </a:p>
          <a:p>
            <a:pPr algn="ctr"/>
            <a:r>
              <a:rPr lang="ru-RU" b="1">
                <a:solidFill>
                  <a:srgbClr val="0101B3"/>
                </a:solidFill>
              </a:rPr>
              <a:t>иниции</a:t>
            </a:r>
            <a:r>
              <a:rPr lang="en-GB" b="1">
                <a:solidFill>
                  <a:srgbClr val="0101B3"/>
                </a:solidFill>
              </a:rPr>
              <a:t>p</a:t>
            </a:r>
            <a:r>
              <a:rPr lang="ru-RU" b="1">
                <a:solidFill>
                  <a:srgbClr val="0101B3"/>
                </a:solidFill>
              </a:rPr>
              <a:t>уют</a:t>
            </a:r>
            <a:r>
              <a:rPr lang="en-GB" b="1">
                <a:solidFill>
                  <a:srgbClr val="0101B3"/>
                </a:solidFill>
              </a:rPr>
              <a:t> </a:t>
            </a:r>
            <a:r>
              <a:rPr lang="ru-RU" b="1">
                <a:solidFill>
                  <a:srgbClr val="0101B3"/>
                </a:solidFill>
              </a:rPr>
              <a:t>иммунные реакции с продукцией антител, повреждающих миелиновую оболочку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2124075" y="1628775"/>
            <a:ext cx="0" cy="360363"/>
          </a:xfrm>
          <a:prstGeom prst="line">
            <a:avLst/>
          </a:prstGeom>
          <a:noFill/>
          <a:ln w="9525">
            <a:solidFill>
              <a:srgbClr val="0101B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6732588" y="1844675"/>
            <a:ext cx="0" cy="288925"/>
          </a:xfrm>
          <a:prstGeom prst="line">
            <a:avLst/>
          </a:prstGeom>
          <a:noFill/>
          <a:ln w="9525">
            <a:solidFill>
              <a:srgbClr val="0101B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4695825" y="4221163"/>
            <a:ext cx="15509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   АПК </a:t>
            </a:r>
          </a:p>
          <a:p>
            <a:r>
              <a:rPr lang="ru-RU" sz="1600" b="1">
                <a:solidFill>
                  <a:schemeClr val="bg1"/>
                </a:solidFill>
              </a:rPr>
              <a:t>макрофаги</a:t>
            </a:r>
          </a:p>
          <a:p>
            <a:r>
              <a:rPr lang="ru-RU" sz="1600" b="1">
                <a:solidFill>
                  <a:schemeClr val="bg1"/>
                </a:solidFill>
              </a:rPr>
              <a:t>микроглия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>
            <a:off x="5148263" y="5084763"/>
            <a:ext cx="215900" cy="288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4643438" y="3213100"/>
            <a:ext cx="2881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секреция</a:t>
            </a:r>
          </a:p>
          <a:p>
            <a:r>
              <a:rPr lang="ru-RU" sz="1600" b="1">
                <a:solidFill>
                  <a:schemeClr val="bg1"/>
                </a:solidFill>
              </a:rPr>
              <a:t>цитокинов</a:t>
            </a:r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 flipV="1">
            <a:off x="4932363" y="3860800"/>
            <a:ext cx="21590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323850" y="1341438"/>
          <a:ext cx="8569325" cy="3959225"/>
        </p:xfrm>
        <a:graphic>
          <a:graphicData uri="http://schemas.openxmlformats.org/presentationml/2006/ole">
            <p:oleObj spid="_x0000_s7170" name="Bitmap Image" r:id="rId4" imgW="6830378" imgH="1828571" progId="PBrush">
              <p:embed/>
            </p:oleObj>
          </a:graphicData>
        </a:graphic>
      </p:graphicFrame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0"/>
            <a:ext cx="92916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Возможные механизмы аксонального повреждения при РС, обусловленные воспалительными изменениями </a:t>
            </a:r>
            <a:endParaRPr lang="en-GB" sz="2800" b="1">
              <a:solidFill>
                <a:srgbClr val="FF0000"/>
              </a:solidFill>
            </a:endParaRPr>
          </a:p>
          <a:p>
            <a:pPr algn="ctr"/>
            <a:r>
              <a:rPr lang="ru-RU" i="1">
                <a:solidFill>
                  <a:srgbClr val="FF0000"/>
                </a:solidFill>
              </a:rPr>
              <a:t>(</a:t>
            </a:r>
            <a:r>
              <a:rPr lang="en-GB" i="1">
                <a:solidFill>
                  <a:srgbClr val="FF0000"/>
                </a:solidFill>
              </a:rPr>
              <a:t>Rieckman P., Maurer M.,2002)</a:t>
            </a:r>
            <a:r>
              <a:rPr lang="ru-RU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11188" y="1844675"/>
            <a:ext cx="2160587" cy="3365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Активир. Т-клетки</a:t>
            </a:r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1979613" y="2420938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843213" y="1557338"/>
            <a:ext cx="1152525" cy="106997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Миелин.</a:t>
            </a:r>
          </a:p>
          <a:p>
            <a:r>
              <a:rPr lang="ru-RU" sz="1600" b="1"/>
              <a:t>спец. АТ</a:t>
            </a:r>
          </a:p>
          <a:p>
            <a:r>
              <a:rPr lang="ru-RU" sz="1600" b="1"/>
              <a:t>     +</a:t>
            </a:r>
          </a:p>
          <a:p>
            <a:r>
              <a:rPr lang="ru-RU" sz="1600" b="1"/>
              <a:t>комплем.</a:t>
            </a: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3276600" y="2636838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048125" y="1628775"/>
            <a:ext cx="1238250" cy="82550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Миелин.</a:t>
            </a:r>
          </a:p>
          <a:p>
            <a:r>
              <a:rPr lang="ru-RU" sz="1600" b="1"/>
              <a:t>спец.</a:t>
            </a:r>
            <a:r>
              <a:rPr lang="en-GB" sz="1600" b="1"/>
              <a:t>CD</a:t>
            </a:r>
            <a:r>
              <a:rPr lang="de-DE" sz="1600" b="1"/>
              <a:t>4</a:t>
            </a:r>
            <a:r>
              <a:rPr lang="ru-RU" sz="1600" b="1"/>
              <a:t>+</a:t>
            </a:r>
          </a:p>
          <a:p>
            <a:r>
              <a:rPr lang="ru-RU" sz="1600" b="1"/>
              <a:t>Т-клетки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5219700" y="1698625"/>
            <a:ext cx="3529013" cy="58102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Активир.макрофаги/микроглия</a:t>
            </a:r>
          </a:p>
          <a:p>
            <a:endParaRPr lang="ru-RU" sz="1600" b="1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5795963" y="2276475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6156325" y="2276475"/>
            <a:ext cx="1584325" cy="106997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Продукция</a:t>
            </a:r>
          </a:p>
          <a:p>
            <a:r>
              <a:rPr lang="ru-RU" sz="1600" b="1"/>
              <a:t> макрофагов:</a:t>
            </a:r>
          </a:p>
          <a:p>
            <a:r>
              <a:rPr lang="en-GB" sz="1600" b="1"/>
              <a:t>NO</a:t>
            </a:r>
            <a:r>
              <a:rPr lang="ru-RU" sz="1600" b="1"/>
              <a:t>, ММР, </a:t>
            </a:r>
          </a:p>
          <a:p>
            <a:r>
              <a:rPr lang="ru-RU" sz="1600" b="1"/>
              <a:t>цитокины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395288" y="3933825"/>
            <a:ext cx="504825" cy="45720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</a:t>
            </a:r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 flipH="1">
            <a:off x="6659563" y="3284538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Text Box 18"/>
          <p:cNvSpPr txBox="1">
            <a:spLocks noChangeArrowheads="1"/>
          </p:cNvSpPr>
          <p:nvPr/>
        </p:nvSpPr>
        <p:spPr bwMode="auto">
          <a:xfrm>
            <a:off x="179388" y="5805488"/>
            <a:ext cx="9155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>
                <a:solidFill>
                  <a:srgbClr val="0101B3"/>
                </a:solidFill>
              </a:rPr>
              <a:t>    Воспалительные факторы воздействуют на интактный миелин, </a:t>
            </a:r>
          </a:p>
          <a:p>
            <a:pPr marL="342900" indent="-342900"/>
            <a:r>
              <a:rPr lang="ru-RU" sz="2000" b="1">
                <a:solidFill>
                  <a:srgbClr val="0101B3"/>
                </a:solidFill>
              </a:rPr>
              <a:t>    что приводит к  сегментарной демиелинизации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4840288" y="4867275"/>
            <a:ext cx="3481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  </a:t>
            </a:r>
            <a:r>
              <a:rPr lang="en-GB" sz="1400"/>
              <a:t>NO - </a:t>
            </a:r>
            <a:r>
              <a:rPr lang="ru-RU" sz="1400"/>
              <a:t>оксид азота</a:t>
            </a:r>
          </a:p>
          <a:p>
            <a:r>
              <a:rPr lang="ru-RU" sz="1400"/>
              <a:t> ММР-</a:t>
            </a:r>
            <a:r>
              <a:rPr lang="en-GB" sz="1400"/>
              <a:t> </a:t>
            </a:r>
            <a:r>
              <a:rPr lang="ru-RU" sz="1400"/>
              <a:t>матриксные металлопротеиназы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88913"/>
          <a:ext cx="9144000" cy="2952750"/>
        </p:xfrm>
        <a:graphic>
          <a:graphicData uri="http://schemas.openxmlformats.org/presentationml/2006/ole">
            <p:oleObj spid="_x0000_s8194" name="Bitmap Image" r:id="rId3" imgW="6830378" imgH="1438095" progId="PBrush">
              <p:embed/>
            </p:oleObj>
          </a:graphicData>
        </a:graphic>
      </p:graphicFrame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9388" y="1700213"/>
            <a:ext cx="504825" cy="45720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2.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484438" y="260350"/>
            <a:ext cx="1150937" cy="7302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CD8</a:t>
            </a:r>
            <a:r>
              <a:rPr lang="ru-RU" sz="1400" b="1"/>
              <a:t>+ЦТЛ</a:t>
            </a:r>
          </a:p>
          <a:p>
            <a:r>
              <a:rPr lang="ru-RU" sz="1400" b="1"/>
              <a:t>       +</a:t>
            </a:r>
          </a:p>
          <a:p>
            <a:r>
              <a:rPr lang="ru-RU" sz="1400" b="1"/>
              <a:t> перфорин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H="1">
            <a:off x="3203575" y="9810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643438" y="333375"/>
            <a:ext cx="1441450" cy="7302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  митохондр.</a:t>
            </a:r>
          </a:p>
          <a:p>
            <a:r>
              <a:rPr lang="ru-RU" sz="1400" b="1"/>
              <a:t>   дисфункция</a:t>
            </a:r>
          </a:p>
          <a:p>
            <a:endParaRPr lang="ru-RU" sz="1400" b="1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4932363" y="11969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011863" y="188913"/>
            <a:ext cx="1584325" cy="115570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дисфункция </a:t>
            </a:r>
            <a:r>
              <a:rPr lang="en-GB" sz="1400" b="1"/>
              <a:t>Na</a:t>
            </a:r>
            <a:r>
              <a:rPr lang="ru-RU" sz="1400" b="1"/>
              <a:t> каналов, специф. для сенсорных нейронов</a:t>
            </a: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>
            <a:off x="5940425" y="13414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0" y="2565400"/>
            <a:ext cx="9144000" cy="119062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101B3"/>
                </a:solidFill>
              </a:rPr>
              <a:t>    Комбинация нарушений аксоно-глиальных взаимодействий, </a:t>
            </a:r>
            <a:endParaRPr lang="en-GB" b="1">
              <a:solidFill>
                <a:srgbClr val="0101B3"/>
              </a:solidFill>
            </a:endParaRPr>
          </a:p>
          <a:p>
            <a:pPr algn="ctr"/>
            <a:r>
              <a:rPr lang="en-GB" b="1">
                <a:solidFill>
                  <a:srgbClr val="0101B3"/>
                </a:solidFill>
              </a:rPr>
              <a:t>    </a:t>
            </a:r>
            <a:r>
              <a:rPr lang="ru-RU" b="1">
                <a:solidFill>
                  <a:srgbClr val="0101B3"/>
                </a:solidFill>
              </a:rPr>
              <a:t>нарушение трофической поддержки</a:t>
            </a:r>
            <a:r>
              <a:rPr lang="en-GB" b="1">
                <a:solidFill>
                  <a:srgbClr val="0101B3"/>
                </a:solidFill>
              </a:rPr>
              <a:t> </a:t>
            </a:r>
            <a:r>
              <a:rPr lang="ru-RU" b="1">
                <a:solidFill>
                  <a:srgbClr val="0101B3"/>
                </a:solidFill>
              </a:rPr>
              <a:t>и прямое  токсическое   </a:t>
            </a:r>
          </a:p>
          <a:p>
            <a:pPr algn="ctr"/>
            <a:r>
              <a:rPr lang="ru-RU" b="1">
                <a:solidFill>
                  <a:srgbClr val="0101B3"/>
                </a:solidFill>
              </a:rPr>
              <a:t>    влияние воспаления приводят к метаболическим нарушениям и   </a:t>
            </a:r>
          </a:p>
          <a:p>
            <a:pPr algn="ctr"/>
            <a:r>
              <a:rPr lang="ru-RU" b="1">
                <a:solidFill>
                  <a:srgbClr val="0101B3"/>
                </a:solidFill>
              </a:rPr>
              <a:t>    адаптивным изменениям</a:t>
            </a:r>
          </a:p>
        </p:txBody>
      </p:sp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0" y="3716338"/>
          <a:ext cx="9144000" cy="2592387"/>
        </p:xfrm>
        <a:graphic>
          <a:graphicData uri="http://schemas.openxmlformats.org/presentationml/2006/ole">
            <p:oleObj spid="_x0000_s8195" name="Bitmap Image" r:id="rId4" imgW="6771429" imgH="1419048" progId="PBrush">
              <p:embed/>
            </p:oleObj>
          </a:graphicData>
        </a:graphic>
      </p:graphicFrame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0" y="6237288"/>
            <a:ext cx="9144000" cy="6413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101B3"/>
                </a:solidFill>
              </a:rPr>
              <a:t>Непосредственный лизис вследствии токсического влияния или кальций-</a:t>
            </a:r>
          </a:p>
          <a:p>
            <a:pPr algn="ctr"/>
            <a:r>
              <a:rPr lang="ru-RU" b="1">
                <a:solidFill>
                  <a:srgbClr val="0101B3"/>
                </a:solidFill>
              </a:rPr>
              <a:t>опосредованная деградация нейрофиламентов и пересечение аксонов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158750" y="5103813"/>
            <a:ext cx="438150" cy="45720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3.</a:t>
            </a: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8027988" y="4005263"/>
            <a:ext cx="1116012" cy="3365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Апоптоз</a:t>
            </a: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5724525" y="4048125"/>
            <a:ext cx="1727200" cy="58102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дезинтеграция</a:t>
            </a:r>
          </a:p>
          <a:p>
            <a:r>
              <a:rPr lang="ru-RU" sz="1600" b="1"/>
              <a:t>цитоскелета</a:t>
            </a:r>
          </a:p>
        </p:txBody>
      </p:sp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4140200" y="4048125"/>
            <a:ext cx="1295400" cy="51752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активация кальпаинов</a:t>
            </a:r>
          </a:p>
        </p:txBody>
      </p: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611188" y="4149725"/>
            <a:ext cx="2160587" cy="3365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 </a:t>
            </a:r>
            <a:r>
              <a:rPr lang="en-GB" sz="1600" b="1"/>
              <a:t>N</a:t>
            </a:r>
            <a:r>
              <a:rPr lang="ru-RU" sz="1600" b="1"/>
              <a:t>-тип Са каналов</a:t>
            </a:r>
          </a:p>
        </p:txBody>
      </p:sp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468313" y="260350"/>
            <a:ext cx="2016125" cy="730250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нарушение аксоно-глиального взаимодействия</a:t>
            </a:r>
          </a:p>
        </p:txBody>
      </p:sp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3635375" y="333375"/>
            <a:ext cx="1173163" cy="700088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Нарушения</a:t>
            </a:r>
          </a:p>
          <a:p>
            <a:r>
              <a:rPr lang="ru-RU" sz="1400" b="1"/>
              <a:t>трофики</a:t>
            </a:r>
          </a:p>
          <a:p>
            <a:endParaRPr lang="ru-RU" sz="1400" b="1"/>
          </a:p>
        </p:txBody>
      </p: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3059113" y="4076700"/>
            <a:ext cx="936625" cy="581025"/>
          </a:xfrm>
          <a:prstGeom prst="rect">
            <a:avLst/>
          </a:prstGeom>
          <a:solidFill>
            <a:srgbClr val="B3EA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приток </a:t>
            </a:r>
          </a:p>
          <a:p>
            <a:r>
              <a:rPr lang="ru-RU" sz="1600" b="1"/>
              <a:t>Са</a:t>
            </a:r>
            <a:r>
              <a:rPr lang="ru-RU" b="1" baseline="30000"/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0" y="1268413"/>
          <a:ext cx="9144000" cy="5832475"/>
        </p:xfrm>
        <a:graphic>
          <a:graphicData uri="http://schemas.openxmlformats.org/presentationml/2006/ole">
            <p:oleObj spid="_x0000_s9218" name="Bitmap Image" r:id="rId4" imgW="10266667" imgH="6020640" progId="PBrush">
              <p:embed/>
            </p:oleObj>
          </a:graphicData>
        </a:graphic>
      </p:graphicFrame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Воспаление, аксональное повреждение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и развитие инвалидизации при РС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111500" y="1144588"/>
            <a:ext cx="330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101B3"/>
                </a:solidFill>
              </a:rPr>
              <a:t>(Compston A, Coles A.,2002)</a:t>
            </a:r>
            <a:endParaRPr lang="ru-RU" b="1">
              <a:solidFill>
                <a:srgbClr val="0101B3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979613" y="58054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187450" y="5589588"/>
            <a:ext cx="3097213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Воспалительные реакции,</a:t>
            </a:r>
          </a:p>
          <a:p>
            <a:r>
              <a:rPr lang="ru-RU" sz="1600" b="1"/>
              <a:t>демиелинизация, аксональное повреждение, пластичность и ремиелинизация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408488" y="5589588"/>
            <a:ext cx="1987550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Воспалительные </a:t>
            </a:r>
          </a:p>
          <a:p>
            <a:r>
              <a:rPr lang="ru-RU" sz="1600" b="1"/>
              <a:t>реакции, </a:t>
            </a:r>
          </a:p>
          <a:p>
            <a:r>
              <a:rPr lang="ru-RU" sz="1600" b="1"/>
              <a:t>демелинизация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372225" y="5589588"/>
            <a:ext cx="2771775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Менее выраженные воспалительные реакции, хроническая аксональная дегенерация, глиоз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79388" y="3213100"/>
            <a:ext cx="1728787" cy="304800"/>
          </a:xfrm>
          <a:prstGeom prst="rect">
            <a:avLst/>
          </a:prstGeom>
          <a:solidFill>
            <a:srgbClr val="71AA0A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latin typeface="Arial" charset="0"/>
              </a:rPr>
              <a:t>инвалидизация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158750" y="4768850"/>
            <a:ext cx="1382713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воспаление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87313" y="5272088"/>
            <a:ext cx="1628775" cy="336550"/>
          </a:xfrm>
          <a:prstGeom prst="rect">
            <a:avLst/>
          </a:prstGeom>
          <a:solidFill>
            <a:srgbClr val="C0BEE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b="1"/>
              <a:t>гибель аксона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0" y="4240213"/>
            <a:ext cx="900113" cy="517525"/>
          </a:xfrm>
          <a:prstGeom prst="rect">
            <a:avLst/>
          </a:prstGeom>
          <a:solidFill>
            <a:srgbClr val="B1E9E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Объем </a:t>
            </a:r>
          </a:p>
          <a:p>
            <a:r>
              <a:rPr lang="ru-RU" sz="1400" b="1"/>
              <a:t>мозга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3471863" y="1576388"/>
            <a:ext cx="1912937" cy="641350"/>
          </a:xfrm>
          <a:prstGeom prst="rect">
            <a:avLst/>
          </a:prstGeom>
          <a:solidFill>
            <a:srgbClr val="A3B2F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ремиттирующий</a:t>
            </a:r>
          </a:p>
          <a:p>
            <a:pPr algn="ctr"/>
            <a:r>
              <a:rPr lang="ru-RU"/>
              <a:t>РС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7072313" y="1627188"/>
            <a:ext cx="1684337" cy="517525"/>
          </a:xfrm>
          <a:prstGeom prst="rect">
            <a:avLst/>
          </a:prstGeom>
          <a:solidFill>
            <a:srgbClr val="A3B2F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РС Вторично</a:t>
            </a:r>
          </a:p>
          <a:p>
            <a:r>
              <a:rPr lang="ru-RU" sz="1400"/>
              <a:t>прогрессирующий</a:t>
            </a:r>
          </a:p>
        </p:txBody>
      </p:sp>
      <p:pic>
        <p:nvPicPr>
          <p:cNvPr id="9231" name="Picture 20" descr="wheelchair_woman_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565400"/>
            <a:ext cx="1763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411413" y="1052513"/>
            <a:ext cx="2160587" cy="1200150"/>
          </a:xfrm>
          <a:prstGeom prst="rect">
            <a:avLst/>
          </a:prstGeom>
          <a:solidFill>
            <a:srgbClr val="A3B2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Острая </a:t>
            </a:r>
          </a:p>
          <a:p>
            <a:pPr algn="ctr"/>
            <a:r>
              <a:rPr lang="ru-RU" b="1"/>
              <a:t>воспалительная</a:t>
            </a:r>
          </a:p>
          <a:p>
            <a:pPr algn="ctr"/>
            <a:r>
              <a:rPr lang="ru-RU" b="1"/>
              <a:t>демиелинизация</a:t>
            </a:r>
          </a:p>
          <a:p>
            <a:pPr algn="ctr"/>
            <a:endParaRPr lang="ru-RU" b="1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716463" y="1052513"/>
            <a:ext cx="2016125" cy="1200150"/>
          </a:xfrm>
          <a:prstGeom prst="rect">
            <a:avLst/>
          </a:prstGeom>
          <a:solidFill>
            <a:srgbClr val="B1E9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</a:t>
            </a:r>
          </a:p>
          <a:p>
            <a:r>
              <a:rPr lang="ru-RU" b="1"/>
              <a:t>  Аксональное </a:t>
            </a:r>
          </a:p>
          <a:p>
            <a:r>
              <a:rPr lang="ru-RU" b="1"/>
              <a:t>  повреждение</a:t>
            </a:r>
          </a:p>
          <a:p>
            <a:endParaRPr lang="ru-RU" b="1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2160588" cy="1323975"/>
          </a:xfrm>
          <a:prstGeom prst="rect">
            <a:avLst/>
          </a:prstGeom>
          <a:solidFill>
            <a:srgbClr val="A3B2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Доминирует при </a:t>
            </a:r>
          </a:p>
          <a:p>
            <a:pPr algn="ctr"/>
            <a:r>
              <a:rPr lang="ru-RU" sz="1600" b="1"/>
              <a:t>обострении </a:t>
            </a:r>
          </a:p>
          <a:p>
            <a:pPr algn="ctr"/>
            <a:r>
              <a:rPr lang="ru-RU" sz="1600" b="1"/>
              <a:t>заболевания </a:t>
            </a:r>
          </a:p>
          <a:p>
            <a:pPr algn="ctr"/>
            <a:r>
              <a:rPr lang="ru-RU" sz="1600" b="1"/>
              <a:t>и ремиттирующем </a:t>
            </a:r>
          </a:p>
          <a:p>
            <a:pPr algn="ctr"/>
            <a:r>
              <a:rPr lang="ru-RU" sz="1600" b="1"/>
              <a:t>течении РС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877050" y="1844675"/>
            <a:ext cx="1727200" cy="650875"/>
          </a:xfrm>
          <a:prstGeom prst="rect">
            <a:avLst/>
          </a:prstGeom>
          <a:solidFill>
            <a:srgbClr val="B1E9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b="1"/>
              <a:t>необратимо</a:t>
            </a:r>
          </a:p>
          <a:p>
            <a:endParaRPr lang="ru-RU" b="1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50825" y="1628775"/>
            <a:ext cx="2017713" cy="620713"/>
          </a:xfrm>
          <a:prstGeom prst="rect">
            <a:avLst/>
          </a:prstGeom>
          <a:solidFill>
            <a:srgbClr val="A3B2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</a:t>
            </a:r>
            <a:r>
              <a:rPr lang="ru-RU" sz="1600" b="1"/>
              <a:t>частична обратима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6011863" y="2924175"/>
            <a:ext cx="2447925" cy="1079500"/>
          </a:xfrm>
          <a:prstGeom prst="rect">
            <a:avLst/>
          </a:prstGeom>
          <a:solidFill>
            <a:srgbClr val="B1E9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Доминирует при</a:t>
            </a:r>
          </a:p>
          <a:p>
            <a:pPr algn="ctr"/>
            <a:r>
              <a:rPr lang="ru-RU" sz="1600" b="1"/>
              <a:t>вторично-</a:t>
            </a:r>
          </a:p>
          <a:p>
            <a:pPr algn="ctr"/>
            <a:r>
              <a:rPr lang="ru-RU" sz="1600" b="1"/>
              <a:t>прогрессирующем</a:t>
            </a:r>
          </a:p>
          <a:p>
            <a:pPr algn="ctr"/>
            <a:r>
              <a:rPr lang="ru-RU" sz="1600" b="1"/>
              <a:t>течение РС</a:t>
            </a:r>
          </a:p>
        </p:txBody>
      </p:sp>
      <p:cxnSp>
        <p:nvCxnSpPr>
          <p:cNvPr id="32776" name="AutoShape 10"/>
          <p:cNvCxnSpPr>
            <a:cxnSpLocks noChangeShapeType="1"/>
          </p:cNvCxnSpPr>
          <p:nvPr/>
        </p:nvCxnSpPr>
        <p:spPr bwMode="auto">
          <a:xfrm rot="10800000" flipV="1">
            <a:off x="1331913" y="1341438"/>
            <a:ext cx="1008062" cy="2889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777" name="Text Box 19"/>
          <p:cNvSpPr txBox="1">
            <a:spLocks noChangeArrowheads="1"/>
          </p:cNvSpPr>
          <p:nvPr/>
        </p:nvSpPr>
        <p:spPr bwMode="auto">
          <a:xfrm>
            <a:off x="684213" y="4797425"/>
            <a:ext cx="3311525" cy="650875"/>
          </a:xfrm>
          <a:prstGeom prst="rect">
            <a:avLst/>
          </a:prstGeom>
          <a:solidFill>
            <a:srgbClr val="E3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Развитие атрофических процессов в мозге</a:t>
            </a:r>
          </a:p>
        </p:txBody>
      </p:sp>
      <p:sp>
        <p:nvSpPr>
          <p:cNvPr id="32778" name="Text Box 21"/>
          <p:cNvSpPr txBox="1">
            <a:spLocks noChangeArrowheads="1"/>
          </p:cNvSpPr>
          <p:nvPr/>
        </p:nvSpPr>
        <p:spPr bwMode="auto">
          <a:xfrm>
            <a:off x="4572000" y="4822825"/>
            <a:ext cx="4392613" cy="925513"/>
          </a:xfrm>
          <a:prstGeom prst="rect">
            <a:avLst/>
          </a:prstGeom>
          <a:solidFill>
            <a:srgbClr val="E3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Нарушение функций ионных каналов:  нарушение проведения импульса по нервному волокну</a:t>
            </a:r>
          </a:p>
        </p:txBody>
      </p:sp>
      <p:sp>
        <p:nvSpPr>
          <p:cNvPr id="32779" name="Line 23"/>
          <p:cNvSpPr>
            <a:spLocks noChangeShapeType="1"/>
          </p:cNvSpPr>
          <p:nvPr/>
        </p:nvSpPr>
        <p:spPr bwMode="auto">
          <a:xfrm>
            <a:off x="7524750" y="24923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26"/>
          <p:cNvSpPr>
            <a:spLocks noChangeShapeType="1"/>
          </p:cNvSpPr>
          <p:nvPr/>
        </p:nvSpPr>
        <p:spPr bwMode="auto">
          <a:xfrm>
            <a:off x="2700338" y="4508500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Line 27"/>
          <p:cNvSpPr>
            <a:spLocks noChangeShapeType="1"/>
          </p:cNvSpPr>
          <p:nvPr/>
        </p:nvSpPr>
        <p:spPr bwMode="auto">
          <a:xfrm>
            <a:off x="2700338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Line 28"/>
          <p:cNvSpPr>
            <a:spLocks noChangeShapeType="1"/>
          </p:cNvSpPr>
          <p:nvPr/>
        </p:nvSpPr>
        <p:spPr bwMode="auto">
          <a:xfrm>
            <a:off x="5724525" y="4508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Text Box 29"/>
          <p:cNvSpPr txBox="1">
            <a:spLocks noChangeArrowheads="1"/>
          </p:cNvSpPr>
          <p:nvPr/>
        </p:nvSpPr>
        <p:spPr bwMode="auto">
          <a:xfrm>
            <a:off x="3492500" y="2419350"/>
            <a:ext cx="1800225" cy="952500"/>
          </a:xfrm>
          <a:prstGeom prst="rect">
            <a:avLst/>
          </a:prstGeom>
          <a:solidFill>
            <a:srgbClr val="C1DD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Возможное нарушение</a:t>
            </a:r>
          </a:p>
          <a:p>
            <a:pPr algn="ctr"/>
            <a:r>
              <a:rPr lang="ru-RU" sz="1400" b="1"/>
              <a:t> синаптической трансмиссии</a:t>
            </a:r>
          </a:p>
        </p:txBody>
      </p:sp>
      <p:sp>
        <p:nvSpPr>
          <p:cNvPr id="32784" name="Line 30"/>
          <p:cNvSpPr>
            <a:spLocks noChangeShapeType="1"/>
          </p:cNvSpPr>
          <p:nvPr/>
        </p:nvSpPr>
        <p:spPr bwMode="auto">
          <a:xfrm>
            <a:off x="3132138" y="22764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31"/>
          <p:cNvSpPr>
            <a:spLocks noChangeShapeType="1"/>
          </p:cNvSpPr>
          <p:nvPr/>
        </p:nvSpPr>
        <p:spPr bwMode="auto">
          <a:xfrm>
            <a:off x="4211638" y="34290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32"/>
          <p:cNvSpPr>
            <a:spLocks noChangeShapeType="1"/>
          </p:cNvSpPr>
          <p:nvPr/>
        </p:nvSpPr>
        <p:spPr bwMode="auto">
          <a:xfrm>
            <a:off x="5508625" y="22764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Text Box 35"/>
          <p:cNvSpPr txBox="1">
            <a:spLocks noChangeArrowheads="1"/>
          </p:cNvSpPr>
          <p:nvPr/>
        </p:nvSpPr>
        <p:spPr bwMode="auto">
          <a:xfrm>
            <a:off x="6804025" y="6021388"/>
            <a:ext cx="2339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 </a:t>
            </a:r>
            <a:r>
              <a:rPr lang="ru-RU" sz="1400" b="1">
                <a:solidFill>
                  <a:srgbClr val="FF0000"/>
                </a:solidFill>
              </a:rPr>
              <a:t>нейрофизиологическая</a:t>
            </a:r>
          </a:p>
          <a:p>
            <a:pPr algn="ctr"/>
            <a:r>
              <a:rPr lang="ru-RU" sz="1400" b="1">
                <a:solidFill>
                  <a:srgbClr val="FF0000"/>
                </a:solidFill>
              </a:rPr>
              <a:t> основа</a:t>
            </a:r>
          </a:p>
        </p:txBody>
      </p:sp>
      <p:sp>
        <p:nvSpPr>
          <p:cNvPr id="32788" name="Text Box 36"/>
          <p:cNvSpPr txBox="1">
            <a:spLocks noChangeArrowheads="1"/>
          </p:cNvSpPr>
          <p:nvPr/>
        </p:nvSpPr>
        <p:spPr bwMode="auto">
          <a:xfrm>
            <a:off x="323850" y="6021388"/>
            <a:ext cx="194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</a:rPr>
              <a:t>морфологическая</a:t>
            </a:r>
          </a:p>
          <a:p>
            <a:pPr algn="ctr"/>
            <a:r>
              <a:rPr lang="ru-RU" sz="1400" b="1">
                <a:solidFill>
                  <a:srgbClr val="FF0000"/>
                </a:solidFill>
              </a:rPr>
              <a:t>основа</a:t>
            </a:r>
          </a:p>
        </p:txBody>
      </p:sp>
      <p:sp>
        <p:nvSpPr>
          <p:cNvPr id="32789" name="Text Box 37"/>
          <p:cNvSpPr txBox="1">
            <a:spLocks noChangeArrowheads="1"/>
          </p:cNvSpPr>
          <p:nvPr/>
        </p:nvSpPr>
        <p:spPr bwMode="auto">
          <a:xfrm>
            <a:off x="3203575" y="5876925"/>
            <a:ext cx="2376488" cy="650875"/>
          </a:xfrm>
          <a:prstGeom prst="rect">
            <a:avLst/>
          </a:prstGeom>
          <a:solidFill>
            <a:srgbClr val="E3E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неврологические симптомы</a:t>
            </a:r>
          </a:p>
        </p:txBody>
      </p:sp>
      <p:cxnSp>
        <p:nvCxnSpPr>
          <p:cNvPr id="32790" name="AutoShape 39"/>
          <p:cNvCxnSpPr>
            <a:cxnSpLocks noChangeShapeType="1"/>
            <a:stCxn id="32773" idx="0"/>
          </p:cNvCxnSpPr>
          <p:nvPr/>
        </p:nvCxnSpPr>
        <p:spPr bwMode="auto">
          <a:xfrm rot="5400000" flipH="1">
            <a:off x="7020719" y="1124744"/>
            <a:ext cx="431800" cy="1008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1" name="AutoShape 40"/>
          <p:cNvCxnSpPr>
            <a:cxnSpLocks noChangeShapeType="1"/>
            <a:stCxn id="32778" idx="2"/>
            <a:endCxn id="32789" idx="3"/>
          </p:cNvCxnSpPr>
          <p:nvPr/>
        </p:nvCxnSpPr>
        <p:spPr bwMode="auto">
          <a:xfrm rot="5400000">
            <a:off x="5947569" y="5380832"/>
            <a:ext cx="454025" cy="11890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2" name="AutoShape 41"/>
          <p:cNvCxnSpPr>
            <a:cxnSpLocks noChangeShapeType="1"/>
            <a:stCxn id="32777" idx="2"/>
          </p:cNvCxnSpPr>
          <p:nvPr/>
        </p:nvCxnSpPr>
        <p:spPr bwMode="auto">
          <a:xfrm rot="16200000" flipH="1">
            <a:off x="2377282" y="5410993"/>
            <a:ext cx="717550" cy="7921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793" name="Text Box 42"/>
          <p:cNvSpPr txBox="1">
            <a:spLocks noChangeArrowheads="1"/>
          </p:cNvSpPr>
          <p:nvPr/>
        </p:nvSpPr>
        <p:spPr bwMode="auto">
          <a:xfrm>
            <a:off x="0" y="2276475"/>
            <a:ext cx="1979613" cy="314325"/>
          </a:xfrm>
          <a:prstGeom prst="rect">
            <a:avLst/>
          </a:prstGeom>
          <a:solidFill>
            <a:srgbClr val="A3B2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Ремиелинизация</a:t>
            </a:r>
          </a:p>
        </p:txBody>
      </p:sp>
      <p:sp>
        <p:nvSpPr>
          <p:cNvPr id="32794" name="Line 43"/>
          <p:cNvSpPr>
            <a:spLocks noChangeShapeType="1"/>
          </p:cNvSpPr>
          <p:nvPr/>
        </p:nvSpPr>
        <p:spPr bwMode="auto">
          <a:xfrm>
            <a:off x="2195513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5" name="Line 44"/>
          <p:cNvSpPr>
            <a:spLocks noChangeShapeType="1"/>
          </p:cNvSpPr>
          <p:nvPr/>
        </p:nvSpPr>
        <p:spPr bwMode="auto">
          <a:xfrm flipV="1">
            <a:off x="1979613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6" name="Text Box 46"/>
          <p:cNvSpPr txBox="1">
            <a:spLocks noChangeArrowheads="1"/>
          </p:cNvSpPr>
          <p:nvPr/>
        </p:nvSpPr>
        <p:spPr bwMode="auto">
          <a:xfrm>
            <a:off x="0" y="0"/>
            <a:ext cx="896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Патогенетические основы неврологической симптоматики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Картинка 32 из 1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96975"/>
            <a:ext cx="34559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023938" y="188913"/>
            <a:ext cx="750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Патоморфологическая картина рассеянного склероза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4752975" cy="25733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</a:t>
            </a:r>
            <a:r>
              <a:rPr lang="ru-RU" b="1"/>
              <a:t> Макроскопически </a:t>
            </a:r>
            <a:r>
              <a:rPr lang="ru-RU"/>
              <a:t>обнаруживаются склеротические бляшки – очаги в виде серовато-розовых пятен различной величины и формы. Чаще всего расположены в перивентри-кулярном белом веществе, в стволе мозга, мозжечке, в задних и боковых канатиках шейной и грудной части спинного мозга.</a:t>
            </a:r>
          </a:p>
        </p:txBody>
      </p:sp>
      <p:pic>
        <p:nvPicPr>
          <p:cNvPr id="33797" name="Picture 9" descr="Картинка 10 из 17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60800"/>
            <a:ext cx="34559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323850" y="3933825"/>
            <a:ext cx="4752975" cy="17494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    Микроскопически  </a:t>
            </a:r>
          </a:p>
          <a:p>
            <a:r>
              <a:rPr lang="ru-RU"/>
              <a:t>в свежей бляшке  выявляется отек и инфильтрация ткани мозга лимфоидными, главным образом Т-клетками. В старой бляшке – астроглиоз и уменьшение олигодендроцитов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447675" y="6092825"/>
            <a:ext cx="830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Степень потери нервных волокон в ранних стадиях РС </a:t>
            </a:r>
            <a:r>
              <a:rPr lang="ru-RU">
                <a:solidFill>
                  <a:srgbClr val="FF0000"/>
                </a:solidFill>
              </a:rPr>
              <a:t>10 -20%,</a:t>
            </a:r>
            <a:r>
              <a:rPr lang="ru-RU">
                <a:solidFill>
                  <a:schemeClr val="accent2"/>
                </a:solidFill>
              </a:rPr>
              <a:t> в дальнейшем  до </a:t>
            </a:r>
            <a:r>
              <a:rPr lang="ru-RU">
                <a:solidFill>
                  <a:srgbClr val="FF0000"/>
                </a:solidFill>
              </a:rPr>
              <a:t>80%</a:t>
            </a:r>
            <a:r>
              <a:rPr lang="en-GB">
                <a:solidFill>
                  <a:schemeClr val="accent2"/>
                </a:solidFill>
              </a:rPr>
              <a:t> (Lassman H.et al.,1994)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219075"/>
            <a:ext cx="8642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Патоморфологические изменения в очаге демиелинизации по данным</a:t>
            </a:r>
            <a:r>
              <a:rPr lang="en-GB" sz="3200" b="1">
                <a:solidFill>
                  <a:srgbClr val="FF0000"/>
                </a:solidFill>
              </a:rPr>
              <a:t> </a:t>
            </a:r>
            <a:r>
              <a:rPr lang="ru-RU" sz="3200" b="1">
                <a:solidFill>
                  <a:srgbClr val="FF0000"/>
                </a:solidFill>
              </a:rPr>
              <a:t>контрастной </a:t>
            </a:r>
            <a:r>
              <a:rPr lang="en-GB" sz="3200" b="1">
                <a:solidFill>
                  <a:srgbClr val="FF0000"/>
                </a:solidFill>
              </a:rPr>
              <a:t>Gd-</a:t>
            </a:r>
            <a:r>
              <a:rPr lang="ru-RU" sz="3200" b="1">
                <a:solidFill>
                  <a:srgbClr val="FF0000"/>
                </a:solidFill>
              </a:rPr>
              <a:t> МРТ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1676400"/>
            <a:ext cx="8664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563E9"/>
                </a:solidFill>
              </a:rPr>
              <a:t>Нарушение гематоэнцефалического барьера:</a:t>
            </a:r>
            <a:endParaRPr lang="en-GB" sz="2400">
              <a:solidFill>
                <a:srgbClr val="5563E9"/>
              </a:solidFill>
            </a:endParaRPr>
          </a:p>
          <a:p>
            <a:pPr marL="819150" lvl="1" indent="-285750">
              <a:lnSpc>
                <a:spcPct val="85000"/>
              </a:lnSpc>
              <a:spcBef>
                <a:spcPct val="50000"/>
              </a:spcBef>
              <a:buFontTx/>
              <a:buChar char="–"/>
            </a:pPr>
            <a:r>
              <a:rPr lang="ru-RU" b="1">
                <a:solidFill>
                  <a:srgbClr val="5563E9"/>
                </a:solidFill>
              </a:rPr>
              <a:t>воспаление</a:t>
            </a:r>
            <a:r>
              <a:rPr lang="en-GB" b="1">
                <a:solidFill>
                  <a:srgbClr val="5563E9"/>
                </a:solidFill>
              </a:rPr>
              <a:t> oedema, </a:t>
            </a:r>
            <a:r>
              <a:rPr lang="ru-RU" b="1">
                <a:solidFill>
                  <a:srgbClr val="5563E9"/>
                </a:solidFill>
              </a:rPr>
              <a:t>периваскулярный лимфоцитоз, макрофаги</a:t>
            </a:r>
            <a:endParaRPr lang="en-GB" b="1">
              <a:solidFill>
                <a:srgbClr val="5563E9"/>
              </a:solidFill>
            </a:endParaRPr>
          </a:p>
        </p:txBody>
      </p:sp>
      <p:pic>
        <p:nvPicPr>
          <p:cNvPr id="34820" name="Picture 4" descr="Trapp - NAWM"/>
          <p:cNvPicPr>
            <a:picLocks noChangeAspect="1" noChangeArrowheads="1"/>
          </p:cNvPicPr>
          <p:nvPr/>
        </p:nvPicPr>
        <p:blipFill>
          <a:blip r:embed="rId3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5" descr="Trapp - active - 1 of 9"/>
          <p:cNvPicPr>
            <a:picLocks noChangeAspect="1" noChangeArrowheads="1"/>
          </p:cNvPicPr>
          <p:nvPr/>
        </p:nvPicPr>
        <p:blipFill>
          <a:blip r:embed="rId4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6" descr="Trapp - active - 2 of 9"/>
          <p:cNvPicPr>
            <a:picLocks noChangeAspect="1" noChangeArrowheads="1"/>
          </p:cNvPicPr>
          <p:nvPr/>
        </p:nvPicPr>
        <p:blipFill>
          <a:blip r:embed="rId5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 descr="Trapp - active - 3 of 9"/>
          <p:cNvPicPr>
            <a:picLocks noChangeAspect="1" noChangeArrowheads="1"/>
          </p:cNvPicPr>
          <p:nvPr/>
        </p:nvPicPr>
        <p:blipFill>
          <a:blip r:embed="rId6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8" descr="Trapp - active - 4 of 9"/>
          <p:cNvPicPr>
            <a:picLocks noChangeAspect="1" noChangeArrowheads="1"/>
          </p:cNvPicPr>
          <p:nvPr/>
        </p:nvPicPr>
        <p:blipFill>
          <a:blip r:embed="rId7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9" descr="Trapp - active - 5 of 9"/>
          <p:cNvPicPr>
            <a:picLocks noChangeAspect="1" noChangeArrowheads="1"/>
          </p:cNvPicPr>
          <p:nvPr/>
        </p:nvPicPr>
        <p:blipFill>
          <a:blip r:embed="rId8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6" name="Picture 10" descr="Trapp - active - 6 of 9"/>
          <p:cNvPicPr>
            <a:picLocks noChangeAspect="1" noChangeArrowheads="1"/>
          </p:cNvPicPr>
          <p:nvPr/>
        </p:nvPicPr>
        <p:blipFill>
          <a:blip r:embed="rId9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7" name="Picture 11" descr="Trapp - active - 7 of 9"/>
          <p:cNvPicPr>
            <a:picLocks noChangeAspect="1" noChangeArrowheads="1"/>
          </p:cNvPicPr>
          <p:nvPr/>
        </p:nvPicPr>
        <p:blipFill>
          <a:blip r:embed="rId10"/>
          <a:srcRect t="17052" b="8525"/>
          <a:stretch>
            <a:fillRect/>
          </a:stretch>
        </p:blipFill>
        <p:spPr bwMode="auto">
          <a:xfrm>
            <a:off x="1828800" y="2543175"/>
            <a:ext cx="44640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8" name="Picture 12" descr="Trapp - active - 8 of 9"/>
          <p:cNvPicPr>
            <a:picLocks noChangeAspect="1" noChangeArrowheads="1"/>
          </p:cNvPicPr>
          <p:nvPr/>
        </p:nvPicPr>
        <p:blipFill>
          <a:blip r:embed="rId11"/>
          <a:srcRect t="17052" b="8525"/>
          <a:stretch>
            <a:fillRect/>
          </a:stretch>
        </p:blipFill>
        <p:spPr bwMode="auto">
          <a:xfrm>
            <a:off x="1830388" y="2520950"/>
            <a:ext cx="44624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486400" y="5791200"/>
            <a:ext cx="58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CC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© CCF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46775" y="4511675"/>
            <a:ext cx="2162175" cy="2071688"/>
            <a:chOff x="4074" y="2304"/>
            <a:chExt cx="1664" cy="1699"/>
          </a:xfrm>
        </p:grpSpPr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4074" y="2332"/>
              <a:ext cx="1518" cy="1671"/>
              <a:chOff x="4074" y="2332"/>
              <a:chExt cx="1518" cy="1671"/>
            </a:xfrm>
          </p:grpSpPr>
          <p:pic>
            <p:nvPicPr>
              <p:cNvPr id="34833" name="Picture 16" descr="Trapp - active - mri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294" y="2332"/>
                <a:ext cx="1298" cy="1671"/>
              </a:xfrm>
              <a:prstGeom prst="rect">
                <a:avLst/>
              </a:prstGeom>
              <a:noFill/>
              <a:ln w="19050">
                <a:solidFill>
                  <a:srgbClr val="FFFFCC"/>
                </a:solidFill>
                <a:miter lim="800000"/>
                <a:headEnd/>
                <a:tailEnd/>
              </a:ln>
            </p:spPr>
          </p:pic>
          <p:grpSp>
            <p:nvGrpSpPr>
              <p:cNvPr id="34834" name="Group 17"/>
              <p:cNvGrpSpPr>
                <a:grpSpLocks/>
              </p:cNvGrpSpPr>
              <p:nvPr/>
            </p:nvGrpSpPr>
            <p:grpSpPr bwMode="auto">
              <a:xfrm>
                <a:off x="4074" y="2470"/>
                <a:ext cx="1003" cy="560"/>
                <a:chOff x="4074" y="2470"/>
                <a:chExt cx="1003" cy="560"/>
              </a:xfrm>
            </p:grpSpPr>
            <p:sp>
              <p:nvSpPr>
                <p:cNvPr id="34835" name="Line 18"/>
                <p:cNvSpPr>
                  <a:spLocks noChangeShapeType="1"/>
                </p:cNvSpPr>
                <p:nvPr/>
              </p:nvSpPr>
              <p:spPr bwMode="auto">
                <a:xfrm>
                  <a:off x="4146" y="2470"/>
                  <a:ext cx="931" cy="262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836" name="Line 19"/>
                <p:cNvSpPr>
                  <a:spLocks noChangeShapeType="1"/>
                </p:cNvSpPr>
                <p:nvPr/>
              </p:nvSpPr>
              <p:spPr bwMode="auto">
                <a:xfrm>
                  <a:off x="4074" y="2880"/>
                  <a:ext cx="436" cy="150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4832" name="Rectangle 20"/>
            <p:cNvSpPr>
              <a:spLocks noChangeArrowheads="1"/>
            </p:cNvSpPr>
            <p:nvPr/>
          </p:nvSpPr>
          <p:spPr bwMode="auto">
            <a:xfrm>
              <a:off x="5194" y="2304"/>
              <a:ext cx="54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Times" pitchFamily="1" charset="0"/>
                  <a:ea typeface="ＭＳ Ｐゴシック" pitchFamily="34" charset="-128"/>
                </a:rPr>
                <a:t>Gd</a:t>
              </a:r>
              <a:r>
                <a:rPr lang="en-US" sz="2400" b="1" baseline="30000">
                  <a:latin typeface="Times" pitchFamily="1" charset="0"/>
                  <a:ea typeface="ＭＳ Ｐゴシック" pitchFamily="34" charset="-128"/>
                </a:rPr>
                <a:t>+</a:t>
              </a:r>
              <a:endParaRPr lang="en-US" sz="2400" b="1">
                <a:latin typeface="Times" pitchFamily="1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3300"/>
                </a:solidFill>
              </a:rPr>
              <a:t>Патоморфологическая характеристика  «старого очага» при РС</a:t>
            </a:r>
            <a:r>
              <a:rPr lang="ru-RU" sz="4000" dirty="0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/>
            <a:r>
              <a:rPr lang="ru-RU" smtClean="0"/>
              <a:t>Нет активного воспаления и клеточной инфильтрации</a:t>
            </a:r>
          </a:p>
          <a:p>
            <a:pPr marL="990600" lvl="1" indent="-533400" eaLnBrk="1" hangingPunct="1"/>
            <a:r>
              <a:rPr lang="ru-RU" smtClean="0"/>
              <a:t>Гибель олигодендроцитов</a:t>
            </a:r>
          </a:p>
          <a:p>
            <a:pPr marL="990600" lvl="1" indent="-533400" eaLnBrk="1" hangingPunct="1"/>
            <a:r>
              <a:rPr lang="ru-RU" smtClean="0"/>
              <a:t>Пролиферация астроцитов</a:t>
            </a:r>
          </a:p>
          <a:p>
            <a:pPr marL="990600" lvl="1" indent="-533400" eaLnBrk="1" hangingPunct="1"/>
            <a:r>
              <a:rPr lang="ru-RU" smtClean="0"/>
              <a:t>Выраженная дегенерация нервных волокон</a:t>
            </a:r>
          </a:p>
          <a:p>
            <a:pPr marL="990600" lvl="1" indent="-533400" eaLnBrk="1" hangingPunct="1"/>
            <a:r>
              <a:rPr lang="ru-RU" smtClean="0"/>
              <a:t>Демиелинизация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192838" cy="12684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Клинические проявления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рассеянного склероза</a:t>
            </a:r>
          </a:p>
        </p:txBody>
      </p:sp>
      <p:pic>
        <p:nvPicPr>
          <p:cNvPr id="36867" name="Picture 9" descr="s_1173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188913"/>
            <a:ext cx="2087562" cy="1655762"/>
          </a:xfrm>
        </p:spPr>
      </p:pic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179388" y="1484313"/>
            <a:ext cx="8875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Чаще РС болеют женщины</a:t>
            </a:r>
          </a:p>
          <a:p>
            <a:r>
              <a:rPr lang="ru-RU" sz="2000"/>
              <a:t>РС обычно диагностируется у лиц в возрасте от 15 до 50 лет</a:t>
            </a:r>
          </a:p>
          <a:p>
            <a:r>
              <a:rPr lang="ru-RU" sz="2000"/>
              <a:t>У мужчин чаще встречается неблагоприятная прогрессирующая форма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231775" y="1196975"/>
            <a:ext cx="232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Пол и возраст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250825" y="2349500"/>
            <a:ext cx="95773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Клинические формы</a:t>
            </a:r>
          </a:p>
          <a:p>
            <a:r>
              <a:rPr lang="ru-RU" sz="2000"/>
              <a:t>Спинальная/Церебральная/Церебро-спинальная</a:t>
            </a:r>
          </a:p>
          <a:p>
            <a:r>
              <a:rPr lang="ru-RU" sz="2000" b="1">
                <a:solidFill>
                  <a:schemeClr val="accent2"/>
                </a:solidFill>
              </a:rPr>
              <a:t>Варианты течения</a:t>
            </a:r>
          </a:p>
          <a:p>
            <a:r>
              <a:rPr lang="ru-RU" sz="2000"/>
              <a:t>Ремиттирующий/Вторично прогрессирующий/Первично прогрессирующий</a:t>
            </a:r>
          </a:p>
          <a:p>
            <a:endParaRPr lang="ru-RU" sz="2000"/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250825" y="3573463"/>
            <a:ext cx="8893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Симптомы заболевания</a:t>
            </a:r>
          </a:p>
          <a:p>
            <a:r>
              <a:rPr lang="ru-RU" sz="2000"/>
              <a:t>Характерна «рассеянность» и полиморфизм клинических признаков заболевания, указывающих на наличие в нервной системе большого количества патологических очагов, поражающих ее на разных уровнях</a:t>
            </a:r>
          </a:p>
        </p:txBody>
      </p: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323850" y="4797425"/>
            <a:ext cx="9026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Дебют заболевания </a:t>
            </a:r>
          </a:p>
          <a:p>
            <a:r>
              <a:rPr lang="ru-RU" sz="2000"/>
              <a:t>Чаще всего в виде ретробульбарного неврита и/или нистагма, глазодвигательных расстройств, нередко с признаков мозжечковой патологии. Возможны расстройства поверхностной и глубокой чувствительности, гипорефлексия, мышечная дистония, нарушение функций тазовых органов, вегетативные и эмоциональные расстройства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005263"/>
            <a:ext cx="6192837" cy="2303462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С чем связано разнообразие типов течения и клинических форм рассеянного склероза</a:t>
            </a:r>
            <a:r>
              <a:rPr lang="ru-RU" b="1" dirty="0" smtClean="0">
                <a:solidFill>
                  <a:schemeClr val="accent2"/>
                </a:solidFill>
              </a:rPr>
              <a:t>?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2102" name="Diagram 6"/>
          <p:cNvGraphicFramePr>
            <a:graphicFrameLocks/>
          </p:cNvGraphicFramePr>
          <p:nvPr>
            <p:ph type="dgm" idx="1"/>
          </p:nvPr>
        </p:nvGraphicFramePr>
        <p:xfrm>
          <a:off x="-1836738" y="0"/>
          <a:ext cx="8358188" cy="4418013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32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137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               </a:t>
            </a:r>
            <a:endParaRPr lang="ru-RU" sz="2800"/>
          </a:p>
          <a:p>
            <a:pPr algn="ctr"/>
            <a:r>
              <a:rPr lang="ru-RU" sz="2800"/>
              <a:t> </a:t>
            </a:r>
            <a:r>
              <a:rPr lang="ru-RU" sz="2800" b="1"/>
              <a:t>хроническое прогрессирующее миелинокластическое заболевание, развивающееся в молодом или в среднем возрасте, проявляющееся рассеянной неврологической симптоматикой и имеющее в типичных случаях ремиттирующее течение на ранних стадиях.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640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             РАССЕЯННЫЙ СКЛЕРОЗ</a:t>
            </a:r>
            <a:r>
              <a:rPr lang="ru-RU" sz="3200"/>
              <a:t> </a:t>
            </a:r>
          </a:p>
          <a:p>
            <a:r>
              <a:rPr lang="ru-RU" sz="2800"/>
              <a:t> </a:t>
            </a:r>
            <a:r>
              <a:rPr lang="ru-RU" sz="2400" b="1">
                <a:solidFill>
                  <a:srgbClr val="0101B3"/>
                </a:solidFill>
              </a:rPr>
              <a:t>(</a:t>
            </a:r>
            <a:r>
              <a:rPr lang="en-GB" sz="2400" b="1">
                <a:solidFill>
                  <a:srgbClr val="0101B3"/>
                </a:solidFill>
              </a:rPr>
              <a:t>sclerosis disseminata</a:t>
            </a:r>
            <a:r>
              <a:rPr lang="ru-RU" sz="2400" b="1">
                <a:solidFill>
                  <a:srgbClr val="0101B3"/>
                </a:solidFill>
              </a:rPr>
              <a:t>, син.: множественный склероз)</a:t>
            </a:r>
          </a:p>
        </p:txBody>
      </p:sp>
      <p:pic>
        <p:nvPicPr>
          <p:cNvPr id="21508" name="Picture 6" descr="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724400"/>
            <a:ext cx="27003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31775" y="5157788"/>
            <a:ext cx="7610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МКБ – </a:t>
            </a:r>
            <a:r>
              <a:rPr lang="en-GB" sz="2000" b="1">
                <a:solidFill>
                  <a:srgbClr val="FF0000"/>
                </a:solidFill>
              </a:rPr>
              <a:t>X</a:t>
            </a:r>
            <a:r>
              <a:rPr lang="ru-RU" sz="2000" b="1">
                <a:solidFill>
                  <a:schemeClr val="accent2"/>
                </a:solidFill>
              </a:rPr>
              <a:t>  </a:t>
            </a:r>
          </a:p>
          <a:p>
            <a:r>
              <a:rPr lang="ru-RU" sz="2000" b="1">
                <a:solidFill>
                  <a:schemeClr val="accent2"/>
                </a:solidFill>
              </a:rPr>
              <a:t>КЛАСС </a:t>
            </a:r>
            <a:r>
              <a:rPr lang="en-GB" sz="2000" b="1">
                <a:solidFill>
                  <a:schemeClr val="accent2"/>
                </a:solidFill>
              </a:rPr>
              <a:t>VI</a:t>
            </a:r>
            <a:r>
              <a:rPr lang="ru-RU" sz="2000" b="1">
                <a:solidFill>
                  <a:schemeClr val="accent2"/>
                </a:solidFill>
              </a:rPr>
              <a:t>: Болезни нервной системы             </a:t>
            </a:r>
          </a:p>
          <a:p>
            <a:r>
              <a:rPr lang="ru-RU" sz="2000" b="1">
                <a:solidFill>
                  <a:schemeClr val="accent2"/>
                </a:solidFill>
              </a:rPr>
              <a:t>РАЗДЕЛ:</a:t>
            </a:r>
            <a:r>
              <a:rPr lang="en-GB" sz="2000" b="1">
                <a:solidFill>
                  <a:schemeClr val="accent2"/>
                </a:solidFill>
              </a:rPr>
              <a:t> G35-G37</a:t>
            </a:r>
            <a:r>
              <a:rPr lang="ru-RU" sz="2000" b="1">
                <a:solidFill>
                  <a:schemeClr val="accent2"/>
                </a:solidFill>
              </a:rPr>
              <a:t>. Демиелинизирующие заболевания нервной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accent2"/>
                </a:solidFill>
              </a:rPr>
              <a:t>Гетерогенность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</a:rPr>
              <a:t>демиелинизирующего</a:t>
            </a:r>
            <a:r>
              <a:rPr lang="ru-RU" sz="3200" b="1" dirty="0" smtClean="0">
                <a:solidFill>
                  <a:schemeClr val="accent2"/>
                </a:solidFill>
              </a:rPr>
              <a:t> процесса обусловлена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buClr>
                <a:srgbClr val="5456B6"/>
              </a:buClr>
              <a:buFont typeface="Wingdings" pitchFamily="2" charset="2"/>
              <a:buNone/>
            </a:pPr>
            <a:r>
              <a:rPr lang="ru-RU" sz="2800" b="1" smtClean="0">
                <a:solidFill>
                  <a:srgbClr val="5563E9"/>
                </a:solidFill>
              </a:rPr>
              <a:t>1. </a:t>
            </a:r>
            <a:r>
              <a:rPr lang="ru-RU" sz="2400" b="1" smtClean="0">
                <a:solidFill>
                  <a:srgbClr val="5563E9"/>
                </a:solidFill>
              </a:rPr>
              <a:t>в первую очередь многообразием энцефалитогенных пептидов, инициирующих иммунопатологические реакции при РС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smtClean="0"/>
              <a:t>в настоящее время показано, что различные белки и липиды нервной системы являются энцефалитогенными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smtClean="0"/>
              <a:t>наиболее изученными являются протеолипидный протеин, основной белок миелина и миелин-олигодендроцитарный протеин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95288" y="1484313"/>
            <a:ext cx="7993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accent2"/>
                </a:solidFill>
              </a:rPr>
              <a:t>Гетерогенность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</a:rPr>
              <a:t>демиелинизирующего</a:t>
            </a:r>
            <a:r>
              <a:rPr lang="ru-RU" sz="3200" b="1" dirty="0" smtClean="0">
                <a:solidFill>
                  <a:schemeClr val="accent2"/>
                </a:solidFill>
              </a:rPr>
              <a:t> процесса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5563E9"/>
                </a:solidFill>
              </a:rPr>
              <a:t>2.</a:t>
            </a:r>
            <a:r>
              <a:rPr lang="ru-RU" sz="2400" b="1" smtClean="0"/>
              <a:t>    </a:t>
            </a:r>
            <a:r>
              <a:rPr lang="ru-RU" sz="2400" b="1" smtClean="0">
                <a:solidFill>
                  <a:srgbClr val="5563E9"/>
                </a:solidFill>
              </a:rPr>
              <a:t>Способностью олигодендроцитами формировать в разных отделах ЦНС разнообразные молекулярные типы миелина</a:t>
            </a:r>
            <a:endParaRPr lang="he-IL" sz="2400" b="1" smtClean="0">
              <a:solidFill>
                <a:srgbClr val="5563E9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ru-RU" sz="2400" b="1" smtClean="0">
                <a:solidFill>
                  <a:srgbClr val="5563E9"/>
                </a:solidFill>
                <a:cs typeface="Arial" pitchFamily="34" charset="0"/>
              </a:rPr>
              <a:t>Превалированием тех или иных иммунопатологических механизмов у разных больных.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cs typeface="Arial" pitchFamily="34" charset="0"/>
              </a:rPr>
              <a:t>Предложены 4 модели демиелинизации при РС: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Font typeface="Wingdings" pitchFamily="2" charset="2"/>
              <a:buChar char="q"/>
            </a:pPr>
            <a:r>
              <a:rPr lang="ru-RU" sz="2400" b="1" smtClean="0">
                <a:cs typeface="Arial" pitchFamily="34" charset="0"/>
              </a:rPr>
              <a:t>Макрофагассоциированная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Font typeface="Wingdings" pitchFamily="2" charset="2"/>
              <a:buChar char="q"/>
            </a:pPr>
            <a:r>
              <a:rPr lang="ru-RU" sz="2400" b="1" smtClean="0">
                <a:cs typeface="Arial" pitchFamily="34" charset="0"/>
              </a:rPr>
              <a:t>Антителоиндуцируемая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Font typeface="Wingdings" pitchFamily="2" charset="2"/>
              <a:buChar char="q"/>
            </a:pPr>
            <a:r>
              <a:rPr lang="ru-RU" sz="2400" b="1" smtClean="0">
                <a:cs typeface="Arial" pitchFamily="34" charset="0"/>
              </a:rPr>
              <a:t>Дистальная олигодендроглиопатия</a:t>
            </a:r>
          </a:p>
          <a:p>
            <a:pPr marL="609600" indent="-609600" eaLnBrk="1" hangingPunct="1">
              <a:lnSpc>
                <a:spcPct val="90000"/>
              </a:lnSpc>
              <a:buSzPct val="65000"/>
              <a:buFont typeface="Wingdings" pitchFamily="2" charset="2"/>
              <a:buChar char="q"/>
            </a:pPr>
            <a:r>
              <a:rPr lang="ru-RU" sz="2400" b="1" smtClean="0">
                <a:cs typeface="Arial" pitchFamily="34" charset="0"/>
              </a:rPr>
              <a:t>Первичная олигодендроцитарная</a:t>
            </a:r>
            <a:r>
              <a:rPr lang="he-IL" sz="2400" b="1" smtClean="0"/>
              <a:t> </a:t>
            </a:r>
            <a:r>
              <a:rPr lang="ru-RU" sz="2400" b="1" smtClean="0">
                <a:cs typeface="Arial" pitchFamily="34" charset="0"/>
              </a:rPr>
              <a:t>дегенерация</a:t>
            </a:r>
            <a:endParaRPr lang="he-IL" sz="2400" b="1" smtClean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55650" y="1268413"/>
            <a:ext cx="7632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Типичные синдромы и симптомокомплексы при рассеянном склерозе 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68313" y="3573463"/>
            <a:ext cx="8280400" cy="701675"/>
          </a:xfrm>
          <a:prstGeom prst="rect">
            <a:avLst/>
          </a:prstGeom>
          <a:solidFill>
            <a:srgbClr val="E3E8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Синдром диссоциации или клинического расщепления </a:t>
            </a:r>
          </a:p>
          <a:p>
            <a:r>
              <a:rPr lang="ru-RU" sz="2000"/>
              <a:t>(Марков Д.А.,Леонович А.Л.,1968)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39750" y="5661025"/>
            <a:ext cx="4032250" cy="366713"/>
          </a:xfrm>
          <a:prstGeom prst="rect">
            <a:avLst/>
          </a:prstGeom>
          <a:solidFill>
            <a:srgbClr val="C0BEE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Симптом «горячей ванны»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68313" y="4508500"/>
            <a:ext cx="8280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Изменчивость неврологического статуса в течение суток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376238" y="1431925"/>
            <a:ext cx="8299450" cy="366713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Триада </a:t>
            </a:r>
            <a:r>
              <a:rPr lang="ru-RU" i="1"/>
              <a:t>Шарко</a:t>
            </a:r>
            <a:r>
              <a:rPr lang="ru-RU"/>
              <a:t>: нистагм, интенционное дрожание, мозжечковая дизартрия  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76238" y="1916113"/>
            <a:ext cx="8299450" cy="641350"/>
          </a:xfrm>
          <a:prstGeom prst="rect">
            <a:avLst/>
          </a:prstGeom>
          <a:solidFill>
            <a:srgbClr val="C0BEE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Триада </a:t>
            </a:r>
            <a:r>
              <a:rPr lang="ru-RU" i="1"/>
              <a:t>Марбурга</a:t>
            </a:r>
            <a:r>
              <a:rPr lang="ru-RU"/>
              <a:t>: центральные парезы, отсутствие брюшных рефлексов, побледнение височных половин дисков зрительных нервов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395288" y="2800350"/>
            <a:ext cx="8353425" cy="641350"/>
          </a:xfrm>
          <a:prstGeom prst="rect">
            <a:avLst/>
          </a:prstGeom>
          <a:solidFill>
            <a:srgbClr val="A2D1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Триада </a:t>
            </a:r>
            <a:r>
              <a:rPr lang="ru-RU" i="1"/>
              <a:t>Нонне</a:t>
            </a:r>
            <a:r>
              <a:rPr lang="ru-RU"/>
              <a:t>: расстройства координации движений, гиперметрия, мозжечковая  дизартрия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539750" y="5105400"/>
            <a:ext cx="7034213" cy="366713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Эмоциональная лабильность, изменения в психической сфере </a:t>
            </a: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519113" y="6113463"/>
            <a:ext cx="6037262" cy="366712"/>
          </a:xfrm>
          <a:prstGeom prst="rect">
            <a:avLst/>
          </a:prstGeom>
          <a:solidFill>
            <a:srgbClr val="5456B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Синдром «правильных черт лица» или «лицо викинга»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864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Клиническая оценка больных РС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79388" y="1341438"/>
            <a:ext cx="8785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5456B6"/>
                </a:solidFill>
              </a:rPr>
              <a:t>1.Шкала клинической оценки функционального состояния проводящих систем при РС </a:t>
            </a:r>
            <a:r>
              <a:rPr lang="en-GB" sz="2400" b="1">
                <a:solidFill>
                  <a:srgbClr val="5456B6"/>
                </a:solidFill>
              </a:rPr>
              <a:t>John Kurtzke </a:t>
            </a:r>
            <a:endParaRPr lang="ru-RU" sz="2400" b="1">
              <a:solidFill>
                <a:srgbClr val="5456B6"/>
              </a:solidFill>
            </a:endParaRPr>
          </a:p>
          <a:p>
            <a:pPr algn="ctr"/>
            <a:r>
              <a:rPr lang="en-GB" sz="2400">
                <a:solidFill>
                  <a:srgbClr val="5456B6"/>
                </a:solidFill>
              </a:rPr>
              <a:t>(</a:t>
            </a:r>
            <a:r>
              <a:rPr lang="ru-RU" sz="2400">
                <a:solidFill>
                  <a:srgbClr val="5456B6"/>
                </a:solidFill>
              </a:rPr>
              <a:t> шкала </a:t>
            </a:r>
            <a:r>
              <a:rPr lang="en-GB" sz="2400">
                <a:solidFill>
                  <a:srgbClr val="5456B6"/>
                </a:solidFill>
              </a:rPr>
              <a:t>FS</a:t>
            </a:r>
            <a:r>
              <a:rPr lang="ru-RU" sz="2400">
                <a:solidFill>
                  <a:srgbClr val="5456B6"/>
                </a:solidFill>
              </a:rPr>
              <a:t> - </a:t>
            </a:r>
            <a:r>
              <a:rPr lang="en-GB" sz="2400">
                <a:solidFill>
                  <a:srgbClr val="5456B6"/>
                </a:solidFill>
              </a:rPr>
              <a:t> </a:t>
            </a:r>
            <a:r>
              <a:rPr lang="en-GB" sz="2400" b="1">
                <a:solidFill>
                  <a:srgbClr val="5456B6"/>
                </a:solidFill>
              </a:rPr>
              <a:t>Functional Systems</a:t>
            </a:r>
            <a:r>
              <a:rPr lang="ru-RU" sz="2400">
                <a:solidFill>
                  <a:srgbClr val="5456B6"/>
                </a:solidFill>
              </a:rPr>
              <a:t>)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950913" y="337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152400" y="2413000"/>
          <a:ext cx="7442200" cy="4381500"/>
        </p:xfrm>
        <a:graphic>
          <a:graphicData uri="http://schemas.openxmlformats.org/presentationml/2006/ole">
            <p:oleObj spid="_x0000_s11266" name="Chart" r:id="rId3" imgW="8086571" imgH="476266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7"/>
          <p:cNvSpPr txBox="1">
            <a:spLocks noChangeArrowheads="1"/>
          </p:cNvSpPr>
          <p:nvPr/>
        </p:nvSpPr>
        <p:spPr bwMode="auto">
          <a:xfrm>
            <a:off x="1311275" y="260350"/>
            <a:ext cx="6126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Дифференциальный диагноз</a:t>
            </a:r>
          </a:p>
        </p:txBody>
      </p:sp>
      <p:pic>
        <p:nvPicPr>
          <p:cNvPr id="91139" name="Picture 8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12875"/>
            <a:ext cx="22320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9"/>
          <p:cNvSpPr txBox="1">
            <a:spLocks noChangeArrowheads="1"/>
          </p:cNvSpPr>
          <p:nvPr/>
        </p:nvSpPr>
        <p:spPr bwMode="auto">
          <a:xfrm>
            <a:off x="0" y="981075"/>
            <a:ext cx="2771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Рассеянный склероз</a:t>
            </a:r>
          </a:p>
        </p:txBody>
      </p:sp>
      <p:sp>
        <p:nvSpPr>
          <p:cNvPr id="91141" name="Text Box 10"/>
          <p:cNvSpPr txBox="1">
            <a:spLocks noChangeArrowheads="1"/>
          </p:cNvSpPr>
          <p:nvPr/>
        </p:nvSpPr>
        <p:spPr bwMode="auto">
          <a:xfrm>
            <a:off x="4643438" y="1196975"/>
            <a:ext cx="533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На начальном этапе заболевания:</a:t>
            </a:r>
          </a:p>
          <a:p>
            <a:r>
              <a:rPr lang="ru-RU" sz="2000" b="1"/>
              <a:t>Вегето-сосудистая дистония</a:t>
            </a:r>
          </a:p>
          <a:p>
            <a:r>
              <a:rPr lang="ru-RU" sz="2000" b="1"/>
              <a:t>Неврит зрительных нервов</a:t>
            </a:r>
          </a:p>
          <a:p>
            <a:r>
              <a:rPr lang="ru-RU" sz="2000" b="1"/>
              <a:t>Лабиринтит</a:t>
            </a:r>
          </a:p>
          <a:p>
            <a:r>
              <a:rPr lang="ru-RU" sz="2000" b="1"/>
              <a:t>Дебют нейроонкологии</a:t>
            </a:r>
          </a:p>
          <a:p>
            <a:r>
              <a:rPr lang="ru-RU" sz="2000" b="1"/>
              <a:t>Рассеянный энцефаломиелит</a:t>
            </a:r>
          </a:p>
        </p:txBody>
      </p:sp>
      <p:sp>
        <p:nvSpPr>
          <p:cNvPr id="91142" name="Text Box 11"/>
          <p:cNvSpPr txBox="1">
            <a:spLocks noChangeArrowheads="1"/>
          </p:cNvSpPr>
          <p:nvPr/>
        </p:nvSpPr>
        <p:spPr bwMode="auto">
          <a:xfrm>
            <a:off x="303213" y="3213100"/>
            <a:ext cx="865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Основные заболевания, характеризующиеся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</a:rPr>
              <a:t> многоочаговым поражением ЦНС:</a:t>
            </a:r>
          </a:p>
        </p:txBody>
      </p:sp>
      <p:sp>
        <p:nvSpPr>
          <p:cNvPr id="91143" name="Text Box 12"/>
          <p:cNvSpPr txBox="1">
            <a:spLocks noChangeArrowheads="1"/>
          </p:cNvSpPr>
          <p:nvPr/>
        </p:nvSpPr>
        <p:spPr bwMode="auto">
          <a:xfrm>
            <a:off x="0" y="3860800"/>
            <a:ext cx="9139238" cy="3387725"/>
          </a:xfrm>
          <a:prstGeom prst="rect">
            <a:avLst/>
          </a:prstGeom>
          <a:solidFill>
            <a:srgbClr val="F9FD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1.Воспалительные заболевания с аутоиммунными механизмами развития</a:t>
            </a:r>
          </a:p>
          <a:p>
            <a:r>
              <a:rPr lang="ru-RU"/>
              <a:t>   (СКВ, изолированные васкулиты в ЦНС,</a:t>
            </a:r>
            <a:r>
              <a:rPr lang="en-GB"/>
              <a:t> </a:t>
            </a:r>
            <a:r>
              <a:rPr lang="ru-RU"/>
              <a:t>болезнь Бехчета, синдром</a:t>
            </a:r>
            <a:endParaRPr lang="en-GB"/>
          </a:p>
          <a:p>
            <a:r>
              <a:rPr lang="en-GB"/>
              <a:t>   </a:t>
            </a:r>
            <a:r>
              <a:rPr lang="ru-RU"/>
              <a:t>Шегрена, узелковый периартериит, гранулематозы)</a:t>
            </a:r>
          </a:p>
          <a:p>
            <a:r>
              <a:rPr lang="ru-RU" b="1"/>
              <a:t>2.Инфекционные заболевания с аутоиммунным компонентом</a:t>
            </a:r>
            <a:r>
              <a:rPr lang="ru-RU"/>
              <a:t> </a:t>
            </a:r>
          </a:p>
          <a:p>
            <a:r>
              <a:rPr lang="ru-RU"/>
              <a:t>   (поствакцинальные энцефаломиелиты, прогрессирующая мультифокальная </a:t>
            </a:r>
          </a:p>
          <a:p>
            <a:r>
              <a:rPr lang="ru-RU"/>
              <a:t>   лейкоэнцефалопатия, болезнь Лайма, бруцеллез)</a:t>
            </a:r>
          </a:p>
          <a:p>
            <a:r>
              <a:rPr lang="ru-RU" b="1"/>
              <a:t>3. Дегенеративные и дисметаболические заболевания</a:t>
            </a:r>
          </a:p>
          <a:p>
            <a:r>
              <a:rPr lang="ru-RU"/>
              <a:t>    (адренолейкодистрофия, болезнь Штрюмпеля, ОПЦД, митохондриальная   </a:t>
            </a:r>
          </a:p>
          <a:p>
            <a:r>
              <a:rPr lang="ru-RU"/>
              <a:t>    энцефалопатия, фуникулярный миелоз)</a:t>
            </a:r>
          </a:p>
          <a:p>
            <a:r>
              <a:rPr lang="ru-RU" b="1"/>
              <a:t>4. Токсические и радиационные энцефалопатии</a:t>
            </a:r>
          </a:p>
          <a:p>
            <a:r>
              <a:rPr lang="ru-RU" b="1"/>
              <a:t>5</a:t>
            </a:r>
            <a:r>
              <a:rPr lang="ru-RU"/>
              <a:t>.  </a:t>
            </a:r>
            <a:r>
              <a:rPr lang="ru-RU" b="1"/>
              <a:t>Сосудистые заболевания спинного и головного мозга</a:t>
            </a:r>
          </a:p>
          <a:p>
            <a:endParaRPr lang="ru-RU" b="1"/>
          </a:p>
        </p:txBody>
      </p:sp>
      <p:sp>
        <p:nvSpPr>
          <p:cNvPr id="91144" name="Line 16"/>
          <p:cNvSpPr>
            <a:spLocks noChangeShapeType="1"/>
          </p:cNvSpPr>
          <p:nvPr/>
        </p:nvSpPr>
        <p:spPr bwMode="auto">
          <a:xfrm>
            <a:off x="1116013" y="908050"/>
            <a:ext cx="66246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15" name="Group 235"/>
          <p:cNvGraphicFramePr>
            <a:graphicFrameLocks noGrp="1"/>
          </p:cNvGraphicFramePr>
          <p:nvPr/>
        </p:nvGraphicFramePr>
        <p:xfrm>
          <a:off x="0" y="76200"/>
          <a:ext cx="9144000" cy="6248796"/>
        </p:xfrm>
        <a:graphic>
          <a:graphicData uri="http://schemas.openxmlformats.org/drawingml/2006/table">
            <a:tbl>
              <a:tblPr/>
              <a:tblGrid>
                <a:gridCol w="5414963"/>
                <a:gridCol w="2230437"/>
                <a:gridCol w="815975"/>
                <a:gridCol w="682625"/>
              </a:tblGrid>
              <a:tr h="94479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ЗАБОЛЕВАНИЯ, ТРЕБУЮЩИЕ ДИФФЕРЕНЦИАЛЬНОГО ДИАГНОЗА С РС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ЗАБОЛЕВАНИЙ И/ИЛИ НОЗОЛОГИЧЕСКАЯ ФОРМА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СХОДСТВО С PC ПО ПАРАМЕТРАМ: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КЛИНИЧЕСКИМ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ЦСЖ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ВАСКУЛИТЫ: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Синдром Шегрена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Узелковый периартериит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Системная красная волчанка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Гранулематоз Вегенера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Гигантоклеточный артериит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СОСУДИСТЫЕ ЗАБОЛЕВАНИЯ: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Протромботические состояния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Субкортикальная артериосклеротическая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энцефалопатия (Бинсвангера)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CADASIL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Мигрень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ВОСПАЛИТЕЛЬНЫЕ ЗАБОЛЕВАНИЯ: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Острый диссеминированный энцефаломиелит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Саркоидоз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Бехчета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Паранеопластические синдромы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Хроническая воспалительная демиелинизирующая полиневропатия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воспалительная полиневропатия (Гийена-Барре)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77" name="Group 73"/>
          <p:cNvGraphicFramePr>
            <a:graphicFrameLocks noGrp="1"/>
          </p:cNvGraphicFramePr>
          <p:nvPr/>
        </p:nvGraphicFramePr>
        <p:xfrm>
          <a:off x="323850" y="404813"/>
          <a:ext cx="8464550" cy="5883275"/>
        </p:xfrm>
        <a:graphic>
          <a:graphicData uri="http://schemas.openxmlformats.org/drawingml/2006/table">
            <a:tbl>
              <a:tblPr/>
              <a:tblGrid>
                <a:gridCol w="4760913"/>
                <a:gridCol w="2106612"/>
                <a:gridCol w="771525"/>
                <a:gridCol w="825500"/>
              </a:tblGrid>
              <a:tr h="25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3D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ИНФЕКЦИИ: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3D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Вирусные энцефалиты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Нейроборрелиоз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Инфекция HTLV-I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СПИД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Нейросифилис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Подострый склерозирующий панэнцефалит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Прогрессирующий краснушный энцефалит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Хронические грибковые менингиты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Прогрессирующая мультифокальная лейкоэнцефалопатия Туберкулез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3D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ГЕРЕДИТАРНЫЕ ЗАБОЛЕВАНИЯ: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3D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Адренолейкодистрофия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Зрительная атрофия Лебера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Спиноцеребеллярные дегенерации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Митохондриальные энцефалопатии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Лейкодистрофии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3D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ЗАБОЛЕВАНИЯ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Подострая комбинированная дегенерация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спинного мозга (дефицит витамина В</a:t>
                      </a:r>
                      <a:r>
                        <a:rPr kumimoji="0" lang="ru-RU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Мальформация Арнольда-Киари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Экстра- и интрамедуллярные компрессионные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поражения спинного мозга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Опухоли головного мозга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Множественные метастазы в головной мозг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16" name="Text Box 70"/>
          <p:cNvSpPr txBox="1">
            <a:spLocks noChangeArrowheads="1"/>
          </p:cNvSpPr>
          <p:nvPr/>
        </p:nvSpPr>
        <p:spPr bwMode="auto">
          <a:xfrm>
            <a:off x="6765925" y="0"/>
            <a:ext cx="237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     продолжение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Этиология рассеянного склероза</a:t>
            </a:r>
          </a:p>
        </p:txBody>
      </p:sp>
      <p:graphicFrame>
        <p:nvGraphicFramePr>
          <p:cNvPr id="4098" name="Diagram 16"/>
          <p:cNvGraphicFramePr>
            <a:graphicFrameLocks/>
          </p:cNvGraphicFramePr>
          <p:nvPr>
            <p:ph sz="half" idx="1"/>
          </p:nvPr>
        </p:nvGraphicFramePr>
        <p:xfrm>
          <a:off x="-3924300" y="827088"/>
          <a:ext cx="16633825" cy="65405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4116" name="Line 40"/>
          <p:cNvSpPr>
            <a:spLocks noChangeShapeType="1"/>
          </p:cNvSpPr>
          <p:nvPr/>
        </p:nvSpPr>
        <p:spPr bwMode="auto">
          <a:xfrm>
            <a:off x="323850" y="1052513"/>
            <a:ext cx="81359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Вирусная теория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650" y="1341438"/>
            <a:ext cx="8137525" cy="5256212"/>
          </a:xfrm>
        </p:spPr>
        <p:txBody>
          <a:bodyPr/>
          <a:lstStyle/>
          <a:p>
            <a:pPr indent="98425" algn="ctr" eaLnBrk="1" hangingPunct="1">
              <a:buClr>
                <a:schemeClr val="bg2"/>
              </a:buClr>
              <a:buFont typeface="Wingdings" pitchFamily="2" charset="2"/>
              <a:buNone/>
              <a:tabLst>
                <a:tab pos="365125" algn="l"/>
              </a:tabLst>
            </a:pPr>
            <a:r>
              <a:rPr lang="ru-RU" sz="2400" smtClean="0"/>
              <a:t> </a:t>
            </a:r>
            <a:r>
              <a:rPr lang="ru-RU" sz="2400" b="1" smtClean="0">
                <a:solidFill>
                  <a:schemeClr val="accent2"/>
                </a:solidFill>
              </a:rPr>
              <a:t>В пользу вирусной этиологии свидетельствуют</a:t>
            </a:r>
          </a:p>
          <a:p>
            <a:pPr indent="98425" algn="ctr" eaLnBrk="1" hangingPunct="1">
              <a:buClr>
                <a:schemeClr val="bg2"/>
              </a:buClr>
              <a:buFont typeface="Wingdings" pitchFamily="2" charset="2"/>
              <a:buChar char="q"/>
              <a:tabLst>
                <a:tab pos="365125" algn="l"/>
              </a:tabLst>
            </a:pPr>
            <a:endParaRPr lang="ru-RU" sz="2400" smtClean="0"/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Char char="q"/>
              <a:tabLst>
                <a:tab pos="365125" algn="l"/>
              </a:tabLst>
            </a:pPr>
            <a:r>
              <a:rPr lang="ru-RU" sz="2400" smtClean="0"/>
              <a:t> связь дебюта или обострения заболевания с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None/>
              <a:tabLst>
                <a:tab pos="365125" algn="l"/>
              </a:tabLst>
            </a:pPr>
            <a:r>
              <a:rPr lang="ru-RU" sz="2400" smtClean="0"/>
              <a:t>   перенесенной вирусной инфекцией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Char char="q"/>
              <a:tabLst>
                <a:tab pos="365125" algn="l"/>
              </a:tabLst>
            </a:pPr>
            <a:r>
              <a:rPr lang="ru-RU" sz="2400" smtClean="0"/>
              <a:t> описанные эпидемические вспышки РС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Char char="q"/>
              <a:tabLst>
                <a:tab pos="365125" algn="l"/>
              </a:tabLst>
            </a:pPr>
            <a:r>
              <a:rPr lang="ru-RU" sz="2400" smtClean="0"/>
              <a:t> создание различных вирусиндуцируемых 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None/>
              <a:tabLst>
                <a:tab pos="365125" algn="l"/>
              </a:tabLst>
            </a:pPr>
            <a:r>
              <a:rPr lang="ru-RU" sz="2400" smtClean="0"/>
              <a:t>   моделей экспериментального аллергического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None/>
              <a:tabLst>
                <a:tab pos="365125" algn="l"/>
              </a:tabLst>
            </a:pPr>
            <a:r>
              <a:rPr lang="ru-RU" sz="2400" smtClean="0"/>
              <a:t>   энцефалита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Char char="q"/>
              <a:tabLst>
                <a:tab pos="365125" algn="l"/>
              </a:tabLst>
            </a:pPr>
            <a:r>
              <a:rPr lang="ru-RU" sz="2400" smtClean="0"/>
              <a:t> идентификация вирусов и противовирусных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None/>
              <a:tabLst>
                <a:tab pos="365125" algn="l"/>
              </a:tabLst>
            </a:pPr>
            <a:r>
              <a:rPr lang="ru-RU" sz="2400" smtClean="0"/>
              <a:t>   антител у людей</a:t>
            </a: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None/>
              <a:tabLst>
                <a:tab pos="365125" algn="l"/>
              </a:tabLst>
            </a:pPr>
            <a:r>
              <a:rPr lang="it-IT" sz="2400" b="1" smtClean="0">
                <a:solidFill>
                  <a:schemeClr val="accent2"/>
                </a:solidFill>
              </a:rPr>
              <a:t>(A. Ascherio et al., 2001; N. Moriabadi et al., 2001)</a:t>
            </a:r>
            <a:endParaRPr lang="ru-RU" sz="2400" b="1" smtClean="0">
              <a:solidFill>
                <a:schemeClr val="accent2"/>
              </a:solidFill>
            </a:endParaRPr>
          </a:p>
          <a:p>
            <a:pPr indent="98425" eaLnBrk="1" hangingPunct="1">
              <a:buClr>
                <a:schemeClr val="bg2"/>
              </a:buClr>
              <a:buFont typeface="Wingdings" pitchFamily="2" charset="2"/>
              <a:buChar char="q"/>
              <a:tabLst>
                <a:tab pos="365125" algn="l"/>
              </a:tabLst>
            </a:pPr>
            <a:endParaRPr lang="ru-RU" sz="2400" smtClean="0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95288" y="1196975"/>
            <a:ext cx="828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Вирусная теория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3744913" cy="345757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В 1989 г от пациентов с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рассеянным склерозом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был выделен ретровирус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MSRV, который относится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к группе онковирусов. Вирус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MSRV  трансактивируется АГ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немедленного ответа (</a:t>
            </a:r>
            <a:r>
              <a:rPr lang="en-GB" sz="1800" smtClean="0"/>
              <a:t>ICPO </a:t>
            </a:r>
            <a:r>
              <a:rPr lang="ru-RU" sz="1800" smtClean="0"/>
              <a:t> и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GB" sz="1800" smtClean="0"/>
              <a:t>ICP4</a:t>
            </a:r>
            <a:r>
              <a:rPr lang="ru-RU" sz="1800" smtClean="0"/>
              <a:t> экспрессируемыми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800" smtClean="0"/>
              <a:t>вирусами герпеса  </a:t>
            </a:r>
            <a:r>
              <a:rPr lang="en-GB" sz="1800" smtClean="0"/>
              <a:t>I</a:t>
            </a:r>
            <a:r>
              <a:rPr lang="ru-RU" sz="1800" smtClean="0"/>
              <a:t> типа  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1800" smtClean="0">
                <a:cs typeface="Arial" pitchFamily="34" charset="0"/>
              </a:rPr>
              <a:t>[</a:t>
            </a:r>
            <a:r>
              <a:rPr lang="en-GB" sz="1800" smtClean="0"/>
              <a:t>Perron H, Garson F. et al.</a:t>
            </a:r>
            <a:r>
              <a:rPr lang="ru-RU" sz="1800" smtClean="0"/>
              <a:t>,</a:t>
            </a:r>
            <a:r>
              <a:rPr lang="en-GB" sz="1800" smtClean="0"/>
              <a:t>1997</a:t>
            </a:r>
            <a:endParaRPr lang="ru-RU" sz="1800" smtClean="0"/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GB" sz="1800" smtClean="0"/>
              <a:t>Obermayer-Straub P.,Manns M. </a:t>
            </a:r>
            <a:endParaRPr lang="ru-RU" sz="1800" smtClean="0"/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GB" sz="1800" smtClean="0"/>
              <a:t>2001</a:t>
            </a:r>
            <a:r>
              <a:rPr lang="en-US" sz="1800" smtClean="0">
                <a:cs typeface="Arial" pitchFamily="34" charset="0"/>
              </a:rPr>
              <a:t>]</a:t>
            </a:r>
            <a:r>
              <a:rPr lang="en-GB" sz="1800" smtClean="0"/>
              <a:t>   </a:t>
            </a:r>
            <a:endParaRPr lang="en-US" sz="1800" smtClean="0"/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3324225"/>
            <a:ext cx="1143000" cy="1077913"/>
          </a:xfrm>
          <a:noFill/>
        </p:spPr>
      </p:pic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468313" y="1052513"/>
            <a:ext cx="828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140200" y="1196975"/>
            <a:ext cx="4824413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настоящее время достоверно установлено, что риск развития РС ассоциируется с определенными антигенами </a:t>
            </a:r>
            <a:r>
              <a:rPr lang="en-GB"/>
              <a:t>HLA-A3,B7,DR2,DW2,DQ6 </a:t>
            </a:r>
            <a:r>
              <a:rPr lang="ru-RU"/>
              <a:t>для стран Европы и Северной Америки </a:t>
            </a:r>
            <a:r>
              <a:rPr lang="en-US"/>
              <a:t>[</a:t>
            </a:r>
            <a:r>
              <a:rPr lang="de-DE"/>
              <a:t>Hohlfeld R. Et al.,</a:t>
            </a:r>
            <a:r>
              <a:rPr lang="en-GB"/>
              <a:t>2001</a:t>
            </a:r>
            <a:r>
              <a:rPr lang="en-US"/>
              <a:t>]</a:t>
            </a:r>
            <a:r>
              <a:rPr lang="en-GB"/>
              <a:t> </a:t>
            </a:r>
            <a:endParaRPr lang="ru-RU"/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140200" y="3068638"/>
            <a:ext cx="4824413" cy="147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Выявлена связь РС с генами трансформирующих ростковых факторов  (ТРФ-</a:t>
            </a:r>
            <a:r>
              <a:rPr lang="el-GR">
                <a:cs typeface="Arial" pitchFamily="34" charset="0"/>
              </a:rPr>
              <a:t>β</a:t>
            </a:r>
            <a:r>
              <a:rPr lang="ru-RU" baseline="-25000">
                <a:cs typeface="Arial" pitchFamily="34" charset="0"/>
              </a:rPr>
              <a:t>1</a:t>
            </a:r>
            <a:r>
              <a:rPr lang="ru-RU">
                <a:cs typeface="Arial" pitchFamily="34" charset="0"/>
              </a:rPr>
              <a:t> и ТРФ-</a:t>
            </a:r>
            <a:r>
              <a:rPr lang="el-GR">
                <a:cs typeface="Arial" pitchFamily="34" charset="0"/>
              </a:rPr>
              <a:t>β</a:t>
            </a:r>
            <a:r>
              <a:rPr lang="ru-RU" baseline="-25000">
                <a:cs typeface="Arial" pitchFamily="34" charset="0"/>
              </a:rPr>
              <a:t>3</a:t>
            </a:r>
            <a:r>
              <a:rPr lang="ru-RU">
                <a:cs typeface="Arial" pitchFamily="34" charset="0"/>
              </a:rPr>
              <a:t>), рецепторов хемокинов </a:t>
            </a:r>
            <a:r>
              <a:rPr lang="en-GB">
                <a:cs typeface="Arial" pitchFamily="34" charset="0"/>
              </a:rPr>
              <a:t>(CCR5) </a:t>
            </a:r>
            <a:r>
              <a:rPr lang="ru-RU">
                <a:cs typeface="Arial" pitchFamily="34" charset="0"/>
              </a:rPr>
              <a:t>и цепи рецептора </a:t>
            </a:r>
            <a:r>
              <a:rPr lang="en-GB">
                <a:cs typeface="Arial" pitchFamily="34" charset="0"/>
              </a:rPr>
              <a:t>IL-2 </a:t>
            </a:r>
            <a:r>
              <a:rPr lang="en-US"/>
              <a:t>[Liblau R.et al.,</a:t>
            </a:r>
            <a:r>
              <a:rPr lang="en-GB"/>
              <a:t>2001</a:t>
            </a:r>
            <a:r>
              <a:rPr lang="en-US"/>
              <a:t>]</a:t>
            </a:r>
            <a:r>
              <a:rPr lang="en-GB"/>
              <a:t> </a:t>
            </a:r>
            <a:endParaRPr lang="el-GR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231775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179388" y="5300663"/>
            <a:ext cx="6553200" cy="1474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Обсуждается связь генов  </a:t>
            </a:r>
            <a:r>
              <a:rPr lang="el-GR">
                <a:cs typeface="Arial" pitchFamily="34" charset="0"/>
              </a:rPr>
              <a:t>α</a:t>
            </a:r>
            <a:r>
              <a:rPr lang="ru-RU">
                <a:cs typeface="Arial" pitchFamily="34" charset="0"/>
              </a:rPr>
              <a:t> и </a:t>
            </a:r>
            <a:r>
              <a:rPr lang="el-GR">
                <a:cs typeface="Arial" pitchFamily="34" charset="0"/>
              </a:rPr>
              <a:t>β</a:t>
            </a:r>
            <a:r>
              <a:rPr lang="ru-RU">
                <a:cs typeface="Arial" pitchFamily="34" charset="0"/>
              </a:rPr>
              <a:t>-</a:t>
            </a:r>
            <a:r>
              <a:rPr lang="ru-RU"/>
              <a:t>цепей Т-клеточного рецептора (ТКР), тяжелых цепей </a:t>
            </a:r>
            <a:r>
              <a:rPr lang="en-GB"/>
              <a:t>IG</a:t>
            </a:r>
            <a:r>
              <a:rPr lang="ru-RU"/>
              <a:t>, ФНО-</a:t>
            </a:r>
            <a:r>
              <a:rPr lang="el-GR">
                <a:cs typeface="Arial" pitchFamily="34" charset="0"/>
              </a:rPr>
              <a:t>α</a:t>
            </a:r>
            <a:r>
              <a:rPr lang="ru-RU">
                <a:cs typeface="Arial" pitchFamily="34" charset="0"/>
              </a:rPr>
              <a:t>, ОБМ, </a:t>
            </a:r>
            <a:r>
              <a:rPr lang="ru-RU"/>
              <a:t>компонентов комплемента\(С2,С3,С4) с повышением риска развития рассеянного склероза</a:t>
            </a:r>
            <a:r>
              <a:rPr lang="en-US"/>
              <a:t>[Kalman B. et al.,</a:t>
            </a:r>
            <a:r>
              <a:rPr lang="en-GB"/>
              <a:t>2000</a:t>
            </a:r>
            <a:r>
              <a:rPr lang="en-US"/>
              <a:t>]</a:t>
            </a:r>
            <a:r>
              <a:rPr lang="en-GB"/>
              <a:t> </a:t>
            </a:r>
            <a:endParaRPr lang="el-GR"/>
          </a:p>
          <a:p>
            <a:endParaRPr lang="el-GR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РС - заболевание, вызываемое вирусом?</a:t>
            </a:r>
            <a:r>
              <a:rPr lang="ru-RU" sz="4000" dirty="0" smtClean="0"/>
              <a:t> 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125538"/>
            <a:ext cx="5040312" cy="55435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Аргументы «за»: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патоморфология РС соответствует вирусному и/или аутоиммунному процессу;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повышение уровня IgG и наличие олигоклональных полос в ЦСЖ;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влияние на показатели заболеваемости миграции из зон с высоким в зоны с низким риском заболевания и наоборот;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небольшие эпидемии РС (на Фарерских островах);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сезонные колебания частоты обострения РС;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способность вирусных инфекций провоцировать обострение РС;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воспроизведение у человека и животных модели вирус индуцированной воспалительной демиелинизации;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сходство РС с постинфекционным и поствакцинальным энцефаломиелитом;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обнаружение последовательностей вирусной ядерной или матричной РНК методом ПЦР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64163" y="1125538"/>
            <a:ext cx="3600450" cy="55435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Аргументы «против»: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неподтвержденные факты изоляции вирусов за последние 50 лет;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высокая частота выявления антител к предполагаемому этиологическому агенту в контрольных популяциях;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положительный эффект назначения глюкокортикостероидов и иммунодепрессантов;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отрицательные результаты исследований, проведенных для подтверждения переноса заболеваний животными;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индукция ремиттирующего течения аллергического энцефаломиелита в эксперименте иммунологическими способами.</a:t>
            </a: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827088" y="836613"/>
            <a:ext cx="7345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3300"/>
                </a:solidFill>
              </a:rPr>
              <a:t>Генетическая  </a:t>
            </a:r>
            <a:br>
              <a:rPr lang="ru-RU" sz="4000" b="1" dirty="0" smtClean="0">
                <a:solidFill>
                  <a:srgbClr val="FF3300"/>
                </a:solidFill>
              </a:rPr>
            </a:br>
            <a:r>
              <a:rPr lang="ru-RU" sz="4000" b="1" dirty="0" smtClean="0">
                <a:solidFill>
                  <a:srgbClr val="FF3300"/>
                </a:solidFill>
              </a:rPr>
              <a:t>предрасположенность</a:t>
            </a:r>
            <a:br>
              <a:rPr lang="ru-RU" sz="4000" b="1" dirty="0" smtClean="0">
                <a:solidFill>
                  <a:srgbClr val="FF3300"/>
                </a:solidFill>
              </a:rPr>
            </a:br>
            <a:endParaRPr lang="ru-RU" sz="4000" b="1" dirty="0" smtClean="0">
              <a:solidFill>
                <a:srgbClr val="FF3300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779838" y="1600200"/>
            <a:ext cx="4906962" cy="1900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Обнаружены гены, которые провоцируют развитие рассеянного склероза </a:t>
            </a:r>
            <a:r>
              <a:rPr lang="en-US" sz="1800" smtClean="0"/>
              <a:t>(HLA, </a:t>
            </a:r>
            <a:r>
              <a:rPr lang="ru-RU" sz="1800" smtClean="0"/>
              <a:t>IL7R-alpha</a:t>
            </a:r>
            <a:r>
              <a:rPr lang="en-US" sz="1800" smtClean="0"/>
              <a:t>,</a:t>
            </a:r>
            <a:r>
              <a:rPr lang="ru-RU" sz="1800" smtClean="0"/>
              <a:t> IL2R-alpha</a:t>
            </a:r>
            <a:r>
              <a:rPr lang="en-US" sz="1800" smtClean="0"/>
              <a:t> </a:t>
            </a:r>
            <a:r>
              <a:rPr lang="ru-RU" sz="1800" smtClean="0"/>
              <a:t>и др.) Каждый из них способен увеличить риск возникновения склероза на 30%.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29700" name="Picture 5" descr="Найден ген рассеянного склер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149725"/>
            <a:ext cx="25923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11188" y="4292600"/>
            <a:ext cx="5492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  Если болен один из однояйцевых близнецов, вероятность заболеть рассеянным склерозом для второго близнеца составляет 30%; у разнояйцевых близнецов эта вероятность ненамного выше соответствующего показателя для родных братьев и сестер (около 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2"/>
          <p:cNvSpPr txBox="1">
            <a:spLocks noChangeArrowheads="1"/>
          </p:cNvSpPr>
          <p:nvPr/>
        </p:nvSpPr>
        <p:spPr bwMode="auto">
          <a:xfrm>
            <a:off x="684213" y="1412875"/>
            <a:ext cx="2951162" cy="654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Генетическая  </a:t>
            </a:r>
          </a:p>
          <a:p>
            <a:pPr algn="ctr"/>
            <a:r>
              <a:rPr lang="ru-RU" b="1"/>
              <a:t>предрасположенность</a:t>
            </a:r>
          </a:p>
        </p:txBody>
      </p:sp>
      <p:sp>
        <p:nvSpPr>
          <p:cNvPr id="30723" name="Text Box 43"/>
          <p:cNvSpPr txBox="1">
            <a:spLocks noChangeArrowheads="1"/>
          </p:cNvSpPr>
          <p:nvPr/>
        </p:nvSpPr>
        <p:spPr bwMode="auto">
          <a:xfrm>
            <a:off x="323850" y="423863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Теория  мультифакториальной этиологии РС</a:t>
            </a:r>
          </a:p>
          <a:p>
            <a:endParaRPr lang="ru-RU" sz="2800"/>
          </a:p>
        </p:txBody>
      </p:sp>
      <p:sp>
        <p:nvSpPr>
          <p:cNvPr id="30724" name="Text Box 44"/>
          <p:cNvSpPr txBox="1">
            <a:spLocks noChangeArrowheads="1"/>
          </p:cNvSpPr>
          <p:nvPr/>
        </p:nvSpPr>
        <p:spPr bwMode="auto">
          <a:xfrm>
            <a:off x="3924300" y="1412875"/>
            <a:ext cx="2519363" cy="654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Внешние факторы</a:t>
            </a:r>
          </a:p>
          <a:p>
            <a:endParaRPr lang="ru-RU" b="1"/>
          </a:p>
        </p:txBody>
      </p:sp>
      <p:sp>
        <p:nvSpPr>
          <p:cNvPr id="30725" name="Text Box 45"/>
          <p:cNvSpPr txBox="1">
            <a:spLocks noChangeArrowheads="1"/>
          </p:cNvSpPr>
          <p:nvPr/>
        </p:nvSpPr>
        <p:spPr bwMode="auto">
          <a:xfrm>
            <a:off x="6732588" y="1360488"/>
            <a:ext cx="2160587" cy="2794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600"/>
              <a:t> Инфекционные </a:t>
            </a:r>
          </a:p>
          <a:p>
            <a:r>
              <a:rPr lang="ru-RU" sz="1600"/>
              <a:t>  возбудители:</a:t>
            </a:r>
          </a:p>
          <a:p>
            <a:r>
              <a:rPr lang="ru-RU" sz="1600"/>
              <a:t>  вирусы, бактерии, </a:t>
            </a:r>
          </a:p>
          <a:p>
            <a:r>
              <a:rPr lang="ru-RU" sz="1600"/>
              <a:t>  прионы</a:t>
            </a:r>
          </a:p>
          <a:p>
            <a:pPr>
              <a:buFontTx/>
              <a:buChar char="•"/>
            </a:pPr>
            <a:r>
              <a:rPr lang="ru-RU" sz="1600"/>
              <a:t> Особенности  </a:t>
            </a:r>
          </a:p>
          <a:p>
            <a:r>
              <a:rPr lang="ru-RU" sz="1600"/>
              <a:t>  питания</a:t>
            </a:r>
          </a:p>
          <a:p>
            <a:pPr>
              <a:buFontTx/>
              <a:buChar char="•"/>
            </a:pPr>
            <a:r>
              <a:rPr lang="ru-RU" sz="1600"/>
              <a:t> Токсины</a:t>
            </a:r>
          </a:p>
          <a:p>
            <a:pPr>
              <a:buFontTx/>
              <a:buChar char="•"/>
            </a:pPr>
            <a:r>
              <a:rPr lang="ru-RU" sz="1600"/>
              <a:t> Травмы</a:t>
            </a:r>
          </a:p>
          <a:p>
            <a:pPr>
              <a:buFontTx/>
              <a:buChar char="•"/>
            </a:pPr>
            <a:r>
              <a:rPr lang="ru-RU" sz="1600"/>
              <a:t> Стресс</a:t>
            </a:r>
          </a:p>
          <a:p>
            <a:pPr>
              <a:buFontTx/>
              <a:buChar char="•"/>
            </a:pPr>
            <a:r>
              <a:rPr lang="ru-RU" sz="1600"/>
              <a:t> температурный </a:t>
            </a:r>
          </a:p>
          <a:p>
            <a:r>
              <a:rPr lang="ru-RU" sz="1600"/>
              <a:t>  фактор</a:t>
            </a:r>
          </a:p>
        </p:txBody>
      </p:sp>
      <p:cxnSp>
        <p:nvCxnSpPr>
          <p:cNvPr id="30726" name="AutoShape 46"/>
          <p:cNvCxnSpPr>
            <a:cxnSpLocks noChangeShapeType="1"/>
            <a:stCxn id="30724" idx="3"/>
            <a:endCxn id="30725" idx="1"/>
          </p:cNvCxnSpPr>
          <p:nvPr/>
        </p:nvCxnSpPr>
        <p:spPr bwMode="auto">
          <a:xfrm>
            <a:off x="6443663" y="1739900"/>
            <a:ext cx="288925" cy="1017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30727" name="Text Box 47"/>
          <p:cNvSpPr txBox="1">
            <a:spLocks noChangeArrowheads="1"/>
          </p:cNvSpPr>
          <p:nvPr/>
        </p:nvSpPr>
        <p:spPr bwMode="auto">
          <a:xfrm>
            <a:off x="179388" y="3500438"/>
            <a:ext cx="6337300" cy="654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Развитие воспалительных и иммунопатологических</a:t>
            </a:r>
          </a:p>
          <a:p>
            <a:pPr algn="ctr"/>
            <a:r>
              <a:rPr lang="ru-RU" b="1"/>
              <a:t>реакций в ЦНС</a:t>
            </a:r>
          </a:p>
        </p:txBody>
      </p:sp>
      <p:sp>
        <p:nvSpPr>
          <p:cNvPr id="30728" name="Line 48"/>
          <p:cNvSpPr>
            <a:spLocks noChangeShapeType="1"/>
          </p:cNvSpPr>
          <p:nvPr/>
        </p:nvSpPr>
        <p:spPr bwMode="auto">
          <a:xfrm>
            <a:off x="1979613" y="2060575"/>
            <a:ext cx="0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Text Box 50"/>
          <p:cNvSpPr txBox="1">
            <a:spLocks noChangeArrowheads="1"/>
          </p:cNvSpPr>
          <p:nvPr/>
        </p:nvSpPr>
        <p:spPr bwMode="auto">
          <a:xfrm>
            <a:off x="611188" y="4724400"/>
            <a:ext cx="8208962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Изменение биохимических и иммунологических показателей</a:t>
            </a:r>
          </a:p>
          <a:p>
            <a:pPr algn="ctr"/>
            <a:r>
              <a:rPr lang="ru-RU" b="1"/>
              <a:t>гомеостаза мозга </a:t>
            </a:r>
          </a:p>
        </p:txBody>
      </p:sp>
      <p:sp>
        <p:nvSpPr>
          <p:cNvPr id="30730" name="Text Box 51"/>
          <p:cNvSpPr txBox="1">
            <a:spLocks noChangeArrowheads="1"/>
          </p:cNvSpPr>
          <p:nvPr/>
        </p:nvSpPr>
        <p:spPr bwMode="auto">
          <a:xfrm>
            <a:off x="3563938" y="2349500"/>
            <a:ext cx="2736850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Изменение проницаемости ГЭБ</a:t>
            </a:r>
          </a:p>
        </p:txBody>
      </p:sp>
      <p:sp>
        <p:nvSpPr>
          <p:cNvPr id="30731" name="Line 52"/>
          <p:cNvSpPr>
            <a:spLocks noChangeShapeType="1"/>
          </p:cNvSpPr>
          <p:nvPr/>
        </p:nvSpPr>
        <p:spPr bwMode="auto">
          <a:xfrm>
            <a:off x="4932363" y="2060575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53"/>
          <p:cNvSpPr>
            <a:spLocks noChangeShapeType="1"/>
          </p:cNvSpPr>
          <p:nvPr/>
        </p:nvSpPr>
        <p:spPr bwMode="auto">
          <a:xfrm>
            <a:off x="4932363" y="2997200"/>
            <a:ext cx="0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54"/>
          <p:cNvSpPr>
            <a:spLocks noChangeShapeType="1"/>
          </p:cNvSpPr>
          <p:nvPr/>
        </p:nvSpPr>
        <p:spPr bwMode="auto">
          <a:xfrm>
            <a:off x="3635375" y="4149725"/>
            <a:ext cx="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Text Box 55"/>
          <p:cNvSpPr txBox="1">
            <a:spLocks noChangeArrowheads="1"/>
          </p:cNvSpPr>
          <p:nvPr/>
        </p:nvSpPr>
        <p:spPr bwMode="auto">
          <a:xfrm>
            <a:off x="0" y="5681663"/>
            <a:ext cx="9394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>
                <a:solidFill>
                  <a:srgbClr val="0101B3"/>
                </a:solidFill>
              </a:rPr>
              <a:t>РС – инфекционно-аллергическое заболевание, основные проявления которого обусловлены изменениями клеточного и гуморального иммунитета, в развитии которого играют роль персистирующий инфекционный агент, неспецифические экзогенные факторы и генетическая предрасположенность</a:t>
            </a:r>
          </a:p>
        </p:txBody>
      </p:sp>
      <p:sp>
        <p:nvSpPr>
          <p:cNvPr id="30735" name="Line 56"/>
          <p:cNvSpPr>
            <a:spLocks noChangeShapeType="1"/>
          </p:cNvSpPr>
          <p:nvPr/>
        </p:nvSpPr>
        <p:spPr bwMode="auto">
          <a:xfrm>
            <a:off x="179388" y="908050"/>
            <a:ext cx="86407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643438" y="2565400"/>
          <a:ext cx="4321175" cy="3743325"/>
        </p:xfrm>
        <a:graphic>
          <a:graphicData uri="http://schemas.openxmlformats.org/presentationml/2006/ole">
            <p:oleObj spid="_x0000_s5122" name="Bitmap Image" r:id="rId4" imgW="4839375" imgH="2076740" progId="PBrush">
              <p:embed/>
            </p:oleObj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188913"/>
            <a:ext cx="8964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Современная концепция патогенеза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 рассеянного склероза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3213" y="1125538"/>
            <a:ext cx="4197350" cy="925512"/>
          </a:xfrm>
          <a:prstGeom prst="rect">
            <a:avLst/>
          </a:prstGeom>
          <a:noFill/>
          <a:ln w="9525">
            <a:solidFill>
              <a:srgbClr val="0101B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101B3"/>
                </a:solidFill>
              </a:rPr>
              <a:t>ЭТАП 1.</a:t>
            </a:r>
            <a:r>
              <a:rPr lang="ru-RU" b="1">
                <a:solidFill>
                  <a:srgbClr val="0101B3"/>
                </a:solidFill>
              </a:rPr>
              <a:t> Активация анэргичных, неактивных </a:t>
            </a:r>
            <a:r>
              <a:rPr lang="en-GB" b="1">
                <a:solidFill>
                  <a:srgbClr val="0101B3"/>
                </a:solidFill>
              </a:rPr>
              <a:t>CD4+ </a:t>
            </a:r>
            <a:r>
              <a:rPr lang="ru-RU" b="1">
                <a:solidFill>
                  <a:srgbClr val="0101B3"/>
                </a:solidFill>
              </a:rPr>
              <a:t>Т-клеток вне ЦНС</a:t>
            </a:r>
            <a:endParaRPr lang="ru-RU">
              <a:solidFill>
                <a:srgbClr val="0101B3"/>
              </a:solidFill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743075" y="3736975"/>
            <a:ext cx="184150" cy="366713"/>
          </a:xfrm>
          <a:prstGeom prst="rect">
            <a:avLst/>
          </a:prstGeom>
          <a:solidFill>
            <a:srgbClr val="0101B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250825" y="2565400"/>
          <a:ext cx="4321175" cy="3743325"/>
        </p:xfrm>
        <a:graphic>
          <a:graphicData uri="http://schemas.openxmlformats.org/presentationml/2006/ole">
            <p:oleObj spid="_x0000_s5123" name="Bitmap Image" r:id="rId5" imgW="4809524" imgH="1924319" progId="PBrush">
              <p:embed/>
            </p:oleObj>
          </a:graphicData>
        </a:graphic>
      </p:graphicFrame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1979613" y="2060575"/>
            <a:ext cx="0" cy="431800"/>
          </a:xfrm>
          <a:prstGeom prst="line">
            <a:avLst/>
          </a:prstGeom>
          <a:noFill/>
          <a:ln w="9525">
            <a:solidFill>
              <a:srgbClr val="0101B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0" y="645318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АПК – антигенпрезентирующая клетка; ГКГ</a:t>
            </a:r>
            <a:r>
              <a:rPr lang="en-GB" sz="1600" b="1"/>
              <a:t> – </a:t>
            </a:r>
            <a:r>
              <a:rPr lang="ru-RU" sz="1600" b="1"/>
              <a:t>главный комплекс гистосовместимости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4716463" y="1144588"/>
            <a:ext cx="4176712" cy="1200150"/>
          </a:xfrm>
          <a:prstGeom prst="rect">
            <a:avLst/>
          </a:prstGeom>
          <a:noFill/>
          <a:ln w="9525">
            <a:solidFill>
              <a:srgbClr val="0101B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101B3"/>
                </a:solidFill>
              </a:rPr>
              <a:t>ЭТАП 2.</a:t>
            </a:r>
            <a:r>
              <a:rPr lang="ru-RU" b="1">
                <a:solidFill>
                  <a:srgbClr val="0101B3"/>
                </a:solidFill>
              </a:rPr>
              <a:t> Дифференциация Т-клеток  в Т- хелперы,секреция провоспалительных цитокинов, активация макрофагов и  В-клеток</a:t>
            </a:r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6588125" y="2349500"/>
            <a:ext cx="0" cy="142875"/>
          </a:xfrm>
          <a:prstGeom prst="line">
            <a:avLst/>
          </a:prstGeom>
          <a:noFill/>
          <a:ln w="9525">
            <a:solidFill>
              <a:srgbClr val="0101B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2575</Words>
  <Application>Microsoft Office PowerPoint</Application>
  <PresentationFormat>Экран (4:3)</PresentationFormat>
  <Paragraphs>357</Paragraphs>
  <Slides>26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Arial</vt:lpstr>
      <vt:lpstr>Calibri</vt:lpstr>
      <vt:lpstr>Wingdings</vt:lpstr>
      <vt:lpstr>Times New Roman</vt:lpstr>
      <vt:lpstr>ＭＳ Ｐゴシック</vt:lpstr>
      <vt:lpstr>Times</vt:lpstr>
      <vt:lpstr>Arial Black</vt:lpstr>
      <vt:lpstr>Arabic Typesetting</vt:lpstr>
      <vt:lpstr>Corbel</vt:lpstr>
      <vt:lpstr>Calibri Light</vt:lpstr>
      <vt:lpstr>Symbol</vt:lpstr>
      <vt:lpstr>Tahoma</vt:lpstr>
      <vt:lpstr>Arial Narrow</vt:lpstr>
      <vt:lpstr>Тема Office</vt:lpstr>
      <vt:lpstr>Bitmap Image</vt:lpstr>
      <vt:lpstr>Chart</vt:lpstr>
      <vt:lpstr>РАССЕЯННЫЙ СКЛЕРОЗ (этиология, патогенетические механизмы развития нейропсихологических нарушений) </vt:lpstr>
      <vt:lpstr>Слайд 2</vt:lpstr>
      <vt:lpstr>Этиология рассеянного склероза</vt:lpstr>
      <vt:lpstr>Вирусная теория</vt:lpstr>
      <vt:lpstr>Вирусная теория</vt:lpstr>
      <vt:lpstr>РС - заболевание, вызываемое вирусом? </vt:lpstr>
      <vt:lpstr>Генетическая   предрасположенность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Патоморфологическая характеристика  «старого очага» при РС </vt:lpstr>
      <vt:lpstr>Клинические проявления  рассеянного склероза</vt:lpstr>
      <vt:lpstr>С чем связано разнообразие типов течения и клинических форм рассеянного склероза?</vt:lpstr>
      <vt:lpstr>Гетерогенность демиелинизирующего процесса обусловлена</vt:lpstr>
      <vt:lpstr>Гетерогенность демиелинизирующего процесса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USER-1</dc:creator>
  <cp:lastModifiedBy>Елена</cp:lastModifiedBy>
  <cp:revision>96</cp:revision>
  <dcterms:created xsi:type="dcterms:W3CDTF">2007-11-03T11:53:56Z</dcterms:created>
  <dcterms:modified xsi:type="dcterms:W3CDTF">2022-12-03T13:08:33Z</dcterms:modified>
</cp:coreProperties>
</file>