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05" r:id="rId2"/>
    <p:sldId id="361" r:id="rId3"/>
    <p:sldId id="362" r:id="rId4"/>
    <p:sldId id="349" r:id="rId5"/>
    <p:sldId id="350" r:id="rId6"/>
    <p:sldId id="366" r:id="rId7"/>
    <p:sldId id="351" r:id="rId8"/>
    <p:sldId id="300" r:id="rId9"/>
    <p:sldId id="353" r:id="rId10"/>
    <p:sldId id="301" r:id="rId11"/>
    <p:sldId id="260" r:id="rId12"/>
    <p:sldId id="261" r:id="rId13"/>
    <p:sldId id="354" r:id="rId14"/>
    <p:sldId id="355" r:id="rId15"/>
    <p:sldId id="356" r:id="rId16"/>
    <p:sldId id="357" r:id="rId17"/>
    <p:sldId id="364" r:id="rId18"/>
    <p:sldId id="358" r:id="rId19"/>
    <p:sldId id="268" r:id="rId20"/>
    <p:sldId id="266" r:id="rId21"/>
    <p:sldId id="359" r:id="rId22"/>
    <p:sldId id="272" r:id="rId23"/>
    <p:sldId id="308" r:id="rId24"/>
    <p:sldId id="274" r:id="rId25"/>
    <p:sldId id="275" r:id="rId26"/>
    <p:sldId id="36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5" autoAdjust="0"/>
  </p:normalViewPr>
  <p:slideViewPr>
    <p:cSldViewPr>
      <p:cViewPr varScale="1">
        <p:scale>
          <a:sx n="86" d="100"/>
          <a:sy n="86" d="100"/>
        </p:scale>
        <p:origin x="-14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CFAF9-77BE-4EB3-9C56-13D3E195A663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951CB-1A38-49D3-97DB-EDADE216E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5A4E1-520A-4292-84CE-F2C235AC8FA1}" type="datetimeFigureOut">
              <a:rPr lang="ru-RU" smtClean="0"/>
              <a:pPr/>
              <a:t>02.10.2018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A4089-12CE-40F2-97E3-DBFE49CD1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erontolog.info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gerontolog.info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rontolog.info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rontolog.info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rontolog.info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erontolog.info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rontolog.info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erontolog.info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erontolog.inf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rontolog.info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gerontolog.info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gerontolog.inf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79512" y="2133600"/>
            <a:ext cx="8640960" cy="1470025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 b="1" dirty="0" smtClean="0">
                <a:solidFill>
                  <a:srgbClr val="000066"/>
                </a:solidFill>
                <a:latin typeface="Calibri" pitchFamily="34" charset="0"/>
              </a:rPr>
              <a:t>Потливость и зуд в пожилом и старческом возрасте как проблема долговременного ухода</a:t>
            </a:r>
            <a:endParaRPr lang="ru-RU" sz="32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89040"/>
            <a:ext cx="9107488" cy="1441450"/>
          </a:xfrm>
        </p:spPr>
        <p:txBody>
          <a:bodyPr rtlCol="0">
            <a:normAutofit/>
          </a:bodyPr>
          <a:lstStyle/>
          <a:p>
            <a:r>
              <a:rPr lang="ru-RU" sz="2400" b="1" dirty="0" smtClean="0">
                <a:solidFill>
                  <a:srgbClr val="333399"/>
                </a:solidFill>
              </a:rPr>
              <a:t>Фесенко Эльвира Витальевна</a:t>
            </a:r>
            <a:endParaRPr lang="ru-RU" sz="2600" b="1" dirty="0" smtClean="0">
              <a:solidFill>
                <a:srgbClr val="333399"/>
              </a:solidFill>
            </a:endParaRPr>
          </a:p>
          <a:p>
            <a:r>
              <a:rPr lang="ru-RU" sz="2400" b="1" dirty="0" smtClean="0">
                <a:solidFill>
                  <a:srgbClr val="333399"/>
                </a:solidFill>
              </a:rPr>
              <a:t>Доцент кафедры</a:t>
            </a:r>
          </a:p>
          <a:p>
            <a:r>
              <a:rPr lang="ru-RU" sz="2400" b="1" dirty="0" smtClean="0">
                <a:solidFill>
                  <a:srgbClr val="333399"/>
                </a:solidFill>
              </a:rPr>
              <a:t>паллиативной помощи и долговременного ухода</a:t>
            </a:r>
            <a:endParaRPr lang="en-US" sz="2400" b="1" dirty="0" smtClean="0">
              <a:solidFill>
                <a:srgbClr val="333399"/>
              </a:solidFill>
            </a:endParaRPr>
          </a:p>
          <a:p>
            <a:endParaRPr lang="ru-RU" sz="2400" b="1" dirty="0">
              <a:solidFill>
                <a:srgbClr val="333399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1774825" cy="151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260350"/>
            <a:ext cx="189547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Прямоугольник 3"/>
          <p:cNvSpPr>
            <a:spLocks noChangeArrowheads="1"/>
          </p:cNvSpPr>
          <p:nvPr/>
        </p:nvSpPr>
        <p:spPr bwMode="auto">
          <a:xfrm>
            <a:off x="1908175" y="260350"/>
            <a:ext cx="525621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200" b="1" dirty="0">
                <a:solidFill>
                  <a:srgbClr val="009900"/>
                </a:solidFill>
              </a:rPr>
              <a:t>Институт повышения квалификации ФМБА</a:t>
            </a:r>
            <a:endParaRPr lang="ru-RU" sz="2400" b="1" dirty="0">
              <a:solidFill>
                <a:srgbClr val="009900"/>
              </a:solidFill>
            </a:endParaRPr>
          </a:p>
          <a:p>
            <a:pPr algn="ctr"/>
            <a:r>
              <a:rPr lang="ru-RU" sz="2200" b="1" dirty="0" smtClean="0">
                <a:solidFill>
                  <a:srgbClr val="009900"/>
                </a:solidFill>
              </a:rPr>
              <a:t>Научно-исследовательский медицинский центр «Геронтология»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628775"/>
            <a:ext cx="9144000" cy="0"/>
          </a:xfrm>
          <a:prstGeom prst="line">
            <a:avLst/>
          </a:prstGeom>
          <a:ln w="15875" cmpd="thickThin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5373688"/>
            <a:ext cx="91440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2286000" y="596205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4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336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 dirty="0" smtClean="0">
                <a:solidFill>
                  <a:srgbClr val="002060"/>
                </a:solidFill>
              </a:rPr>
              <a:t>Зуд :нефармакологическая поддержка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844824"/>
            <a:ext cx="8229600" cy="42813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 smtClean="0"/>
              <a:t>UVB (ультрафиолетовое излучение средневолнового диапазона) фототерапия: может помочь при уремическом зуде</a:t>
            </a:r>
          </a:p>
          <a:p>
            <a:pPr marL="341313" indent="-341313">
              <a:spcBef>
                <a:spcPts val="80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 err="1" smtClean="0"/>
              <a:t>Билиарное</a:t>
            </a:r>
            <a:r>
              <a:rPr lang="ru-RU" sz="3200" dirty="0" smtClean="0"/>
              <a:t> </a:t>
            </a:r>
            <a:r>
              <a:rPr lang="ru-RU" sz="3200" dirty="0" err="1" smtClean="0"/>
              <a:t>стентирование</a:t>
            </a:r>
            <a:r>
              <a:rPr lang="ru-RU" sz="3200" dirty="0" smtClean="0"/>
              <a:t> может облегчить симптомы желтухи</a:t>
            </a:r>
            <a:endParaRPr lang="ru-RU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195736" y="593467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4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1772816"/>
            <a:ext cx="5472608" cy="1512168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Случай из практики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отсутствии кожной патологии пациент будет царапать и выделять участки кожи, которые могут быть достигнуты. Кожа центральной части спины не может быть достигнута и поэтому не затрагивается - узор незатронутой кожи принимает форму бабочки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Butterfly_300_398_7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620688"/>
            <a:ext cx="2857500" cy="3790950"/>
          </a:xfr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12"/>
          <p:cNvSpPr>
            <a:spLocks noChangeArrowheads="1"/>
          </p:cNvSpPr>
          <p:nvPr/>
        </p:nvSpPr>
        <p:spPr bwMode="auto">
          <a:xfrm>
            <a:off x="2195736" y="593467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4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5013176"/>
            <a:ext cx="51125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Primary Care Dermatology Society)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Pruritus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(without a rash)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836712"/>
            <a:ext cx="5436096" cy="4104456"/>
          </a:xfrm>
        </p:spPr>
        <p:txBody>
          <a:bodyPr>
            <a:normAutofit/>
          </a:bodyPr>
          <a:lstStyle/>
          <a:p>
            <a:r>
              <a:rPr lang="ru-RU" dirty="0" smtClean="0"/>
              <a:t>Большое количество шрамов и рубцов вследствие расчесов.</a:t>
            </a:r>
            <a:br>
              <a:rPr lang="ru-RU" dirty="0" smtClean="0"/>
            </a:br>
            <a:r>
              <a:rPr lang="ru-RU" dirty="0" smtClean="0"/>
              <a:t> Не было найдено причин зуда</a:t>
            </a:r>
            <a:endParaRPr lang="ru-RU" dirty="0"/>
          </a:p>
        </p:txBody>
      </p:sp>
      <p:pic>
        <p:nvPicPr>
          <p:cNvPr id="6" name="Содержимое 5" descr="Prur_severe_300_446_7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908720"/>
            <a:ext cx="2857500" cy="4248150"/>
          </a:xfr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339752" y="616530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4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5229200"/>
            <a:ext cx="51125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Primary Care Dermatology Society)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Pruritus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(without a rash)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59832" y="260648"/>
            <a:ext cx="396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Случай из практики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7416" y="908720"/>
            <a:ext cx="5256584" cy="472514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пациентки не было признаков первичной кожной патологии, вызывающей зуд. В анамнезе выраженная потеря веса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кахексия.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Пациенту потребовались тщательные исследования, чтобы найти серьезную основную патологию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 грудной клетки показал первичный рак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легких.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Pruritus_300_242_7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96752"/>
            <a:ext cx="3528392" cy="3168352"/>
          </a:xfrm>
        </p:spPr>
      </p:pic>
      <p:sp>
        <p:nvSpPr>
          <p:cNvPr id="5" name="Прямоугольник 4"/>
          <p:cNvSpPr/>
          <p:nvPr/>
        </p:nvSpPr>
        <p:spPr>
          <a:xfrm>
            <a:off x="2051720" y="5373216"/>
            <a:ext cx="511256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Primary Care Dermatology Society)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Pruritus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(without a rash)</a:t>
            </a:r>
          </a:p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12"/>
          <p:cNvSpPr>
            <a:spLocks noChangeArrowheads="1"/>
          </p:cNvSpPr>
          <p:nvPr/>
        </p:nvSpPr>
        <p:spPr bwMode="auto">
          <a:xfrm>
            <a:off x="2339752" y="593467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4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188640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Случай из практики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467544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Рекомендации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836711"/>
          <a:ext cx="8229600" cy="5413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1944216"/>
                <a:gridCol w="2139752"/>
                <a:gridCol w="2057400"/>
              </a:tblGrid>
              <a:tr h="416408">
                <a:tc>
                  <a:txBody>
                    <a:bodyPr/>
                    <a:lstStyle/>
                    <a:p>
                      <a:r>
                        <a:rPr lang="ru-RU" dirty="0" smtClean="0"/>
                        <a:t>Причина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Терапия 1 линии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линии</a:t>
                      </a:r>
                      <a:endParaRPr lang="ru-RU" dirty="0"/>
                    </a:p>
                  </a:txBody>
                  <a:tcPr/>
                </a:tc>
              </a:tr>
              <a:tr h="260255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Холестаз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Рифампицин</a:t>
                      </a:r>
                      <a:r>
                        <a:rPr lang="ru-RU" baseline="0" dirty="0" smtClean="0"/>
                        <a:t> (от 300 до 600 мг 1 раз в день)</a:t>
                      </a:r>
                    </a:p>
                    <a:p>
                      <a:r>
                        <a:rPr lang="ru-RU" baseline="0" dirty="0" err="1" smtClean="0"/>
                        <a:t>Серталин</a:t>
                      </a:r>
                      <a:r>
                        <a:rPr lang="ru-RU" baseline="0" dirty="0" smtClean="0"/>
                        <a:t> (от 50 до 100 мг 1 раз в день)</a:t>
                      </a:r>
                    </a:p>
                    <a:p>
                      <a:r>
                        <a:rPr lang="ru-RU" baseline="0" dirty="0" err="1" smtClean="0"/>
                        <a:t>Холестирамин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4 г 4 раза в день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1353327">
                <a:tc>
                  <a:txBody>
                    <a:bodyPr/>
                    <a:lstStyle/>
                    <a:p>
                      <a:r>
                        <a:rPr lang="ru-RU" dirty="0" smtClean="0"/>
                        <a:t>Уремия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Габапентин</a:t>
                      </a:r>
                      <a:r>
                        <a:rPr lang="ru-RU" dirty="0" smtClean="0"/>
                        <a:t> (от 100 до 300 мг ) с</a:t>
                      </a:r>
                      <a:r>
                        <a:rPr lang="ru-RU" baseline="0" dirty="0" smtClean="0"/>
                        <a:t> учетом контроля диализа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Налтрексон</a:t>
                      </a:r>
                      <a:r>
                        <a:rPr lang="ru-RU" baseline="0" dirty="0" smtClean="0"/>
                        <a:t> 50 мг в день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104102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Лимфома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Преднизолон</a:t>
                      </a:r>
                      <a:r>
                        <a:rPr lang="ru-RU" dirty="0" smtClean="0"/>
                        <a:t> </a:t>
                      </a:r>
                      <a:r>
                        <a:rPr lang="ru-RU" baseline="0" dirty="0" smtClean="0"/>
                        <a:t> от 10 до 20 мг 3 раза в день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Циметидин</a:t>
                      </a:r>
                      <a:r>
                        <a:rPr lang="ru-RU" dirty="0" smtClean="0"/>
                        <a:t> 400 мг дважды в день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Миртазапин</a:t>
                      </a:r>
                      <a:r>
                        <a:rPr lang="ru-RU" dirty="0" smtClean="0"/>
                        <a:t> от 15 до 30 мг на ночь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915816" y="6488668"/>
            <a:ext cx="5921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Источник: </a:t>
            </a:r>
            <a:r>
              <a:rPr lang="en-US" i="1" dirty="0" smtClean="0"/>
              <a:t>Scottish Palliative Care Guidelines </a:t>
            </a:r>
            <a:r>
              <a:rPr lang="ru-RU" i="1" dirty="0" smtClean="0"/>
              <a:t>//</a:t>
            </a:r>
            <a:r>
              <a:rPr lang="en-US" i="1" dirty="0" err="1" smtClean="0"/>
              <a:t>Pruritis</a:t>
            </a:r>
            <a:r>
              <a:rPr lang="ru-RU" i="1" dirty="0" smtClean="0"/>
              <a:t>, 2018</a:t>
            </a:r>
            <a:endParaRPr lang="ru-RU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206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229600" cy="45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975048"/>
                <a:gridCol w="2139752"/>
                <a:gridCol w="2057400"/>
              </a:tblGrid>
              <a:tr h="422001">
                <a:tc>
                  <a:txBody>
                    <a:bodyPr/>
                    <a:lstStyle/>
                    <a:p>
                      <a:r>
                        <a:rPr lang="ru-RU" dirty="0" smtClean="0"/>
                        <a:t>Причина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Терапия 1 линии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линии</a:t>
                      </a:r>
                      <a:endParaRPr lang="ru-RU" dirty="0"/>
                    </a:p>
                  </a:txBody>
                  <a:tcPr/>
                </a:tc>
              </a:tr>
              <a:tr h="1688001"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Системный зуд, </a:t>
                      </a:r>
                      <a:r>
                        <a:rPr lang="ru-RU" dirty="0" err="1" smtClean="0"/>
                        <a:t>опиоид-индуцированный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Хлоропирамин</a:t>
                      </a:r>
                      <a:r>
                        <a:rPr lang="ru-RU" dirty="0" smtClean="0"/>
                        <a:t> 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4-12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мг (преимущественно 4 мг трижды в день)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Смена курса </a:t>
                      </a:r>
                      <a:r>
                        <a:rPr lang="ru-RU" dirty="0" err="1" smtClean="0"/>
                        <a:t>опиоида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Ондансетрон</a:t>
                      </a:r>
                      <a:r>
                        <a:rPr lang="ru-RU" dirty="0" smtClean="0"/>
                        <a:t> </a:t>
                      </a:r>
                    </a:p>
                    <a:p>
                      <a:r>
                        <a:rPr lang="ru-RU" dirty="0" smtClean="0"/>
                        <a:t>8 мг дважды в сутки</a:t>
                      </a:r>
                      <a:endParaRPr lang="ru-RU" dirty="0"/>
                    </a:p>
                  </a:txBody>
                  <a:tcPr/>
                </a:tc>
              </a:tr>
              <a:tr h="105500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Паранеопластический</a:t>
                      </a:r>
                      <a:r>
                        <a:rPr lang="ru-RU" dirty="0" smtClean="0"/>
                        <a:t> синдром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Пароксетин</a:t>
                      </a:r>
                      <a:r>
                        <a:rPr lang="ru-RU" dirty="0" smtClean="0"/>
                        <a:t>  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(</a:t>
                      </a:r>
                      <a:r>
                        <a:rPr lang="ru-RU" dirty="0" smtClean="0"/>
                        <a:t>5-20</a:t>
                      </a:r>
                      <a:r>
                        <a:rPr lang="ru-RU" baseline="0" dirty="0" smtClean="0"/>
                        <a:t> мг один раз в день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Миртазапин</a:t>
                      </a:r>
                      <a:r>
                        <a:rPr lang="ru-RU" baseline="0" dirty="0" smtClean="0"/>
                        <a:t> 15-30 мг на ночь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1371501">
                <a:tc>
                  <a:txBody>
                    <a:bodyPr/>
                    <a:lstStyle/>
                    <a:p>
                      <a:r>
                        <a:rPr lang="ru-RU" dirty="0" smtClean="0"/>
                        <a:t>Неизвестной этиологии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Хлоропирамин</a:t>
                      </a:r>
                      <a:r>
                        <a:rPr lang="ru-RU" dirty="0" smtClean="0"/>
                        <a:t> 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4-12 </a:t>
                      </a:r>
                      <a:r>
                        <a:rPr lang="ru-RU" dirty="0" smtClean="0"/>
                        <a:t>мг (при преимуществе 4 мг 3 раза в день)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Пароксетин</a:t>
                      </a:r>
                      <a:r>
                        <a:rPr lang="ru-RU" dirty="0" smtClean="0"/>
                        <a:t> 5-20</a:t>
                      </a:r>
                      <a:r>
                        <a:rPr lang="ru-RU" baseline="0" dirty="0" smtClean="0"/>
                        <a:t> мг один раз в день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Миртазапин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7,5 -15 мг на ночь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 rot="10800000" flipV="1">
            <a:off x="251520" y="260648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Рекомендации для специалистов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6093296"/>
            <a:ext cx="5921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Источник: </a:t>
            </a:r>
            <a:r>
              <a:rPr lang="en-US" i="1" dirty="0" smtClean="0"/>
              <a:t>Scottish Palliative Care Guidelines </a:t>
            </a:r>
            <a:r>
              <a:rPr lang="ru-RU" i="1" dirty="0" smtClean="0"/>
              <a:t>//</a:t>
            </a:r>
            <a:r>
              <a:rPr lang="en-US" i="1" dirty="0" err="1" smtClean="0"/>
              <a:t>Pruritis</a:t>
            </a:r>
            <a:r>
              <a:rPr lang="ru-RU" i="1" dirty="0" smtClean="0"/>
              <a:t>, 2018</a:t>
            </a:r>
            <a:endParaRPr lang="ru-RU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Рекомендации для пациентов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445224"/>
          </a:xfrm>
        </p:spPr>
        <p:txBody>
          <a:bodyPr>
            <a:normAutofit/>
          </a:bodyPr>
          <a:lstStyle/>
          <a:p>
            <a:r>
              <a:rPr lang="ru-RU" sz="2800" dirty="0" smtClean="0">
                <a:cs typeface="Times New Roman" pitchFamily="18" charset="0"/>
              </a:rPr>
              <a:t>Избегайте антигистаминных препаратов для местного применения, так как они могут вызвать аллергический контактный дерматит</a:t>
            </a:r>
          </a:p>
          <a:p>
            <a:r>
              <a:rPr lang="ru-RU" sz="2800" dirty="0" smtClean="0">
                <a:cs typeface="Times New Roman" pitchFamily="18" charset="0"/>
              </a:rPr>
              <a:t>Системное лечение не требуется, если уход за кожей улучшает симптомы</a:t>
            </a:r>
          </a:p>
          <a:p>
            <a:r>
              <a:rPr lang="ru-RU" sz="2800" dirty="0" smtClean="0">
                <a:cs typeface="Times New Roman" pitchFamily="18" charset="0"/>
              </a:rPr>
              <a:t>Избегайте сосудорасширяющих средств, таких как кофеин, алкоголь, специи, горячая вода. держите ногти короткими и чистыми</a:t>
            </a:r>
          </a:p>
          <a:p>
            <a:r>
              <a:rPr lang="ru-RU" sz="2800" dirty="0" smtClean="0">
                <a:cs typeface="Times New Roman" pitchFamily="18" charset="0"/>
              </a:rPr>
              <a:t>Избегать царапин и повреждений кожи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19872" y="6237312"/>
            <a:ext cx="222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Рекомендации для пациентов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6612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Носить свободную одежду, желательно хлопчатобумажную. Избегайте раздражающих тканей, таких как шерсть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рохладная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 жаркая температура среды, избегать длительного купания в горячей воде; купаться в теплой воде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водных процедур - сушить  кожу, похлопывая, а не втирая; всегда наносите смягчающие средства после купания или душа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Избегайте ланолина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парфюмированных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продуктов: рассмотрите возможность питьевой соды в ванной.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19872" y="6237312"/>
            <a:ext cx="222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0882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Потливость в пожилом и старческом возрасте как проблема долговременного ухода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339752" y="593467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Потливость: введение в проблему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ru-RU" dirty="0" smtClean="0"/>
              <a:t>Чрезмерное потоотделение возникает у 10-20% пациентов с прогрессирующим раком</a:t>
            </a:r>
          </a:p>
          <a:p>
            <a:r>
              <a:rPr lang="ru-RU" dirty="0" smtClean="0"/>
              <a:t>Чаще возникает ночью</a:t>
            </a:r>
          </a:p>
          <a:p>
            <a:r>
              <a:rPr lang="ru-RU" dirty="0" smtClean="0"/>
              <a:t>Может потребовать смены одежды, постельного белья или того и другого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339752" y="593467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Долговременный уход включает широкий спектр помощи в повседневной активности, в которой пациенты пожилого и старческого возраста нуждаются в течение длительного периода времени.</a:t>
            </a:r>
            <a:endParaRPr lang="ru-RU" dirty="0"/>
          </a:p>
        </p:txBody>
      </p:sp>
      <p:sp>
        <p:nvSpPr>
          <p:cNvPr id="4" name="Прямоугольник 12"/>
          <p:cNvSpPr>
            <a:spLocks noChangeArrowheads="1"/>
          </p:cNvSpPr>
          <p:nvPr/>
        </p:nvSpPr>
        <p:spPr bwMode="auto">
          <a:xfrm>
            <a:off x="2286000" y="596205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2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Потливость: Оценка статуса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Есть несколько причин, включая: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Инфекции (оценка риска пациента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нейтропенической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лихорадки)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Лимфома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Диссеминированный рак (особенно при метастазах печени)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Лечение препаратами</a:t>
            </a:r>
          </a:p>
          <a:p>
            <a:pPr>
              <a:buFont typeface="Courier New" pitchFamily="49" charset="0"/>
              <a:buChar char="o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Антидепрессанты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СИОЗС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(селективные ингибиторы обратного        захвата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серотонина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Font typeface="Courier New" pitchFamily="49" charset="0"/>
              <a:buChar char="o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Гормональная терапия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тамоксифен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ингибиторы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ароматазы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аналоги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гонадорелина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Courier New" pitchFamily="49" charset="0"/>
              <a:buChar char="o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Опиоиды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339752" y="593467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Потливость: Оценка статуса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Эндокринные причины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дефицит эстрогенов (естественная или связанная с лечением менопауза)</a:t>
            </a:r>
          </a:p>
          <a:p>
            <a:pPr>
              <a:buFont typeface="Courier New" pitchFamily="49" charset="0"/>
              <a:buChar char="o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ндрогенная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недостаточность (хирургическое или гормональное лечение)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ипогликемия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ипертиреоз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Вегетативная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невропатия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12"/>
          <p:cNvSpPr>
            <a:spLocks noChangeArrowheads="1"/>
          </p:cNvSpPr>
          <p:nvPr/>
        </p:nvSpPr>
        <p:spPr bwMode="auto">
          <a:xfrm>
            <a:off x="2339752" y="593467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2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19256" cy="7334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Тактика ведения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980728"/>
            <a:ext cx="8003232" cy="53285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Лечить любую основную причину, включая инфекцию (при необходимости)</a:t>
            </a:r>
          </a:p>
          <a:p>
            <a:r>
              <a:rPr lang="ru-RU" dirty="0" smtClean="0"/>
              <a:t>Снизить температуру в помещении, убрать лишнее постельное белье, увеличить вентиляцию, использовать вентилятор</a:t>
            </a:r>
          </a:p>
          <a:p>
            <a:r>
              <a:rPr lang="ru-RU" dirty="0" smtClean="0"/>
              <a:t>Свободная хлопчатобумажная одежда</a:t>
            </a:r>
          </a:p>
          <a:p>
            <a:r>
              <a:rPr lang="ru-RU" dirty="0" smtClean="0"/>
              <a:t>Прохладный душ с прохладной губкой</a:t>
            </a:r>
          </a:p>
          <a:p>
            <a:r>
              <a:rPr lang="ru-RU" dirty="0" smtClean="0"/>
              <a:t>Поддерживать потребление жидкости, чтобы избежать обезвоживания</a:t>
            </a:r>
          </a:p>
          <a:p>
            <a:r>
              <a:rPr lang="ru-RU" dirty="0" smtClean="0"/>
              <a:t>Обзор лекарственной терапии и </a:t>
            </a:r>
            <a:r>
              <a:rPr lang="ru-RU" dirty="0" err="1" smtClean="0"/>
              <a:t>вариатны</a:t>
            </a:r>
            <a:r>
              <a:rPr lang="ru-RU" dirty="0" smtClean="0"/>
              <a:t> альтернативы при необходимости</a:t>
            </a:r>
          </a:p>
          <a:p>
            <a:r>
              <a:rPr lang="ru-RU" dirty="0" smtClean="0"/>
              <a:t>Выбор и коррекция терапии </a:t>
            </a:r>
            <a:r>
              <a:rPr lang="ru-RU" dirty="0" err="1" smtClean="0"/>
              <a:t>опиоидами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339752" y="616530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78621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Потливость с гипертермией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just"/>
            <a:r>
              <a:rPr lang="ru-RU" dirty="0" smtClean="0"/>
              <a:t>парацетамол от 500 мг до 1г (в зависимости от веса тела), каждые 6 часов</a:t>
            </a:r>
          </a:p>
          <a:p>
            <a:pPr marL="0" indent="0" algn="just"/>
            <a:r>
              <a:rPr lang="ru-RU" dirty="0" smtClean="0"/>
              <a:t>нестероидные противовоспалительные препараты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286000" y="596205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21607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Потливость без гипертермии (связано с опухолью)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НПВС </a:t>
            </a:r>
          </a:p>
          <a:p>
            <a:r>
              <a:rPr lang="ru-RU" dirty="0" err="1" smtClean="0"/>
              <a:t>М-холиноблокатор</a:t>
            </a:r>
            <a:r>
              <a:rPr lang="ru-RU" dirty="0" smtClean="0"/>
              <a:t> (</a:t>
            </a:r>
            <a:r>
              <a:rPr lang="ru-RU" dirty="0" err="1" smtClean="0"/>
              <a:t>амитриптилин</a:t>
            </a:r>
            <a:r>
              <a:rPr lang="ru-RU" dirty="0" smtClean="0"/>
              <a:t> от 10 до  50 мг на ночь)</a:t>
            </a:r>
          </a:p>
          <a:p>
            <a:r>
              <a:rPr lang="ru-RU" dirty="0" err="1" smtClean="0"/>
              <a:t>Циметидин</a:t>
            </a:r>
            <a:r>
              <a:rPr lang="ru-RU" dirty="0" smtClean="0"/>
              <a:t> от 400 до 800 мг один раз в день</a:t>
            </a:r>
          </a:p>
          <a:p>
            <a:r>
              <a:rPr lang="ru-RU" dirty="0" err="1" smtClean="0"/>
              <a:t>Венлафаксин</a:t>
            </a:r>
            <a:r>
              <a:rPr lang="ru-RU" dirty="0" smtClean="0"/>
              <a:t> при наблюдении специалиста, начиная с 37,5 мг  (с замедленным высвобождением 1 раз в день) и увеличивая к 75мг (с замедленным высвобождением ) при отсутствии противопоказаний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267744" y="616530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Потливость при гормональной недостаточности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Консультация онколога по поводу заместительной гормональной терапии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286000" y="596205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15801" y="2348880"/>
            <a:ext cx="8640960" cy="179945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/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/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СПАСИБО ЗА ВНИМАНИЕ!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9900"/>
                </a:solidFill>
              </a:rPr>
              <a:t/>
            </a:r>
            <a:br>
              <a:rPr lang="ru-RU" b="1" dirty="0">
                <a:solidFill>
                  <a:srgbClr val="009900"/>
                </a:solidFill>
              </a:rPr>
            </a:br>
            <a:endParaRPr lang="ru-RU" b="1" dirty="0" smtClean="0">
              <a:solidFill>
                <a:srgbClr val="0099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89040"/>
            <a:ext cx="9107488" cy="1441450"/>
          </a:xfrm>
        </p:spPr>
        <p:txBody>
          <a:bodyPr rtlCol="0">
            <a:normAutofit/>
          </a:bodyPr>
          <a:lstStyle/>
          <a:p>
            <a:endParaRPr lang="ru-RU" sz="2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1774825" cy="151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8525" y="260350"/>
            <a:ext cx="189547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1628775"/>
            <a:ext cx="9144000" cy="0"/>
          </a:xfrm>
          <a:prstGeom prst="line">
            <a:avLst/>
          </a:prstGeom>
          <a:ln w="15875" cmpd="thickThin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5373688"/>
            <a:ext cx="91440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3" name="Прямоугольник 12"/>
          <p:cNvSpPr>
            <a:spLocks noChangeArrowheads="1"/>
          </p:cNvSpPr>
          <p:nvPr/>
        </p:nvSpPr>
        <p:spPr bwMode="auto">
          <a:xfrm>
            <a:off x="2385120" y="5356470"/>
            <a:ext cx="45720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hlinkClick r:id="rId4"/>
              </a:rPr>
              <a:t>www.gerontolog.info</a:t>
            </a:r>
            <a:endParaRPr lang="ru-RU" sz="3000" b="1" dirty="0" smtClean="0">
              <a:solidFill>
                <a:srgbClr val="0000FF"/>
              </a:solidFill>
            </a:endParaRPr>
          </a:p>
          <a:p>
            <a:pPr algn="ctr"/>
            <a:endParaRPr lang="en-US" sz="3000" b="1" dirty="0" smtClean="0">
              <a:solidFill>
                <a:srgbClr val="0000FF"/>
              </a:solidFill>
            </a:endParaRPr>
          </a:p>
          <a:p>
            <a:pPr algn="ctr"/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048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Зуд и потливость  в пожилом и старческом возрасте  являются актуальной проблемой при оказании помощи в системе долговременного ухода</a:t>
            </a:r>
          </a:p>
        </p:txBody>
      </p:sp>
      <p:sp>
        <p:nvSpPr>
          <p:cNvPr id="4" name="Прямоугольник 12"/>
          <p:cNvSpPr>
            <a:spLocks noChangeArrowheads="1"/>
          </p:cNvSpPr>
          <p:nvPr/>
        </p:nvSpPr>
        <p:spPr bwMode="auto">
          <a:xfrm>
            <a:off x="2286000" y="596205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2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Зуд в пожилом и старческом возрасте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может быть причиной дискомфорта, фрустрации, плохого сна, беспокойства и депрессии</a:t>
            </a:r>
          </a:p>
          <a:p>
            <a:r>
              <a:rPr lang="ru-RU" dirty="0" smtClean="0"/>
              <a:t>может быть локализован или обусловлен системным заболеванием</a:t>
            </a:r>
          </a:p>
          <a:p>
            <a:r>
              <a:rPr lang="ru-RU" dirty="0" smtClean="0"/>
              <a:t>при системном заболевании усиливается чаще ночью</a:t>
            </a:r>
          </a:p>
          <a:p>
            <a:r>
              <a:rPr lang="ru-RU" dirty="0" smtClean="0"/>
              <a:t>Постоянные расчесывания, наличие состояния "руки чешутся" - приводят к царапинам и повреждениям кожи</a:t>
            </a:r>
          </a:p>
          <a:p>
            <a:r>
              <a:rPr lang="ru-RU" dirty="0" smtClean="0"/>
              <a:t>Сухая кожа у пожилых, страдающих зудом</a:t>
            </a:r>
          </a:p>
          <a:p>
            <a:r>
              <a:rPr lang="ru-RU" dirty="0" smtClean="0"/>
              <a:t>Побочные действия лекарств в виде сыпи и зуда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286000" y="596205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3213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Зуд в пожилом и старческом возрасте: оценка статуса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Осмотр кожи, выявление местных и системных причин </a:t>
            </a:r>
            <a:r>
              <a:rPr lang="ru-RU" dirty="0" smtClean="0"/>
              <a:t>зуда</a:t>
            </a:r>
            <a:endParaRPr lang="ru-RU" dirty="0" smtClean="0"/>
          </a:p>
          <a:p>
            <a:r>
              <a:rPr lang="ru-RU" dirty="0" smtClean="0"/>
              <a:t>Первичное заболевание кожи (например, </a:t>
            </a:r>
            <a:r>
              <a:rPr lang="ru-RU" dirty="0" err="1" smtClean="0"/>
              <a:t>атопический</a:t>
            </a:r>
            <a:r>
              <a:rPr lang="ru-RU" dirty="0" smtClean="0"/>
              <a:t> дерматит, контактный дерматит или псориаз)</a:t>
            </a:r>
          </a:p>
          <a:p>
            <a:r>
              <a:rPr lang="ru-RU" dirty="0" smtClean="0"/>
              <a:t>Инфекции - кандидоз, вши, чесотка, грибковая инфекция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286000" y="596205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321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Зуд в пожилом и старческом возрасте: оценка статуса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Лекарственный анамнез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опиоиды</a:t>
            </a:r>
            <a:r>
              <a:rPr lang="ru-RU" dirty="0" smtClean="0"/>
              <a:t>, в частности морфин и </a:t>
            </a:r>
            <a:r>
              <a:rPr lang="ru-RU" dirty="0" err="1" smtClean="0"/>
              <a:t>диаморфин</a:t>
            </a:r>
            <a:r>
              <a:rPr lang="ru-RU" dirty="0" smtClean="0"/>
              <a:t>, селективные ингибиторы обратного захвата </a:t>
            </a:r>
            <a:r>
              <a:rPr lang="ru-RU" dirty="0" err="1" smtClean="0"/>
              <a:t>серотонина</a:t>
            </a:r>
            <a:r>
              <a:rPr lang="ru-RU" dirty="0" smtClean="0"/>
              <a:t> (СИОЗС), ингибиторы АПФ, </a:t>
            </a:r>
            <a:r>
              <a:rPr lang="ru-RU" dirty="0" err="1" smtClean="0"/>
              <a:t>статины</a:t>
            </a:r>
            <a:r>
              <a:rPr lang="ru-RU" dirty="0" smtClean="0"/>
              <a:t>, химиотерапевтические препараты, </a:t>
            </a:r>
            <a:r>
              <a:rPr lang="ru-RU" dirty="0" err="1" smtClean="0"/>
              <a:t>цитокины</a:t>
            </a:r>
            <a:r>
              <a:rPr lang="ru-RU" dirty="0" smtClean="0"/>
              <a:t> и </a:t>
            </a:r>
            <a:r>
              <a:rPr lang="ru-RU" dirty="0" err="1" smtClean="0"/>
              <a:t>моноклональные</a:t>
            </a:r>
            <a:r>
              <a:rPr lang="ru-RU" dirty="0" smtClean="0"/>
              <a:t> антитела 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План обследования: </a:t>
            </a:r>
          </a:p>
          <a:p>
            <a:pPr>
              <a:buNone/>
            </a:pPr>
            <a:r>
              <a:rPr lang="ru-RU" dirty="0" smtClean="0"/>
              <a:t>     полный анализ крови, </a:t>
            </a:r>
            <a:r>
              <a:rPr lang="ru-RU" dirty="0" err="1" smtClean="0"/>
              <a:t>ферритин</a:t>
            </a:r>
            <a:r>
              <a:rPr lang="ru-RU" dirty="0" smtClean="0"/>
              <a:t>, </a:t>
            </a:r>
            <a:r>
              <a:rPr lang="ru-RU" dirty="0" err="1" smtClean="0"/>
              <a:t>С-реактивный</a:t>
            </a:r>
            <a:r>
              <a:rPr lang="ru-RU" dirty="0" smtClean="0"/>
              <a:t> белок, мочевина и электролиты, функциональные тесты </a:t>
            </a:r>
            <a:r>
              <a:rPr lang="ru-RU" dirty="0" smtClean="0"/>
              <a:t>печени, </a:t>
            </a:r>
            <a:r>
              <a:rPr lang="ru-RU" dirty="0" smtClean="0"/>
              <a:t>функциональные тесты щитовидной железы, уровень глюкозы в крови и рентген грудной клетки)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286000" y="5962054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3213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Системные заболевания, которые могут проявляться зудом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0" u="non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Холестатическая</a:t>
                      </a:r>
                      <a:r>
                        <a:rPr lang="ru-RU" sz="1800" b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желтуха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Хроническая болезнь почек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Железодефицит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+/- анемия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Гепатиты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Заболевания щитовидной железы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Лимфома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Печеночноклеточная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аденома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Диабет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Лейкоз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Первичный </a:t>
                      </a:r>
                      <a:r>
                        <a:rPr lang="ru-RU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биллиарный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цирроз 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800" b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b="0" u="sng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Фунгоидный</a:t>
                      </a:r>
                      <a:r>
                        <a:rPr lang="ru-RU" sz="1800" b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u="sng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микоз</a:t>
                      </a:r>
                      <a:endParaRPr lang="ru-RU" sz="1800" b="0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Множественная миелома</a:t>
                      </a:r>
                    </a:p>
                    <a:p>
                      <a:pPr algn="ctr"/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Паранеопластический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синдром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Полицитемия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07904" y="6309320"/>
            <a:ext cx="222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00FF"/>
                </a:solidFill>
                <a:hlinkClick r:id="rId3"/>
              </a:rPr>
              <a:t>www.gerontolog.info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95536" y="188640"/>
            <a:ext cx="8229600" cy="9543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 dirty="0" smtClean="0">
                <a:solidFill>
                  <a:srgbClr val="002060"/>
                </a:solidFill>
              </a:rPr>
              <a:t>Тактика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28625" y="1052736"/>
            <a:ext cx="8229600" cy="50051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smtClean="0"/>
              <a:t>Поиск конкретной причины</a:t>
            </a: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err="1" smtClean="0"/>
              <a:t>Таргетное</a:t>
            </a:r>
            <a:r>
              <a:rPr lang="ru-RU" sz="2600" dirty="0" smtClean="0"/>
              <a:t> лечение</a:t>
            </a: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smtClean="0"/>
              <a:t>Тщательный анализ лекарственного анамнеза, поиск последствий побочных действий препаратов</a:t>
            </a: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smtClean="0"/>
              <a:t>Часто и обильно используйте смягчающее средство в качестве увлажнения</a:t>
            </a: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smtClean="0"/>
              <a:t>Добавьте смягчающее средство в воду для ванны и используйте его в качестве заменителя мыла </a:t>
            </a: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smtClean="0"/>
              <a:t>Седативная терапия: седативный </a:t>
            </a:r>
            <a:r>
              <a:rPr lang="ru-RU" sz="2600" dirty="0" err="1" smtClean="0"/>
              <a:t>антигистамин</a:t>
            </a:r>
            <a:r>
              <a:rPr lang="ru-RU" sz="2600" dirty="0" smtClean="0"/>
              <a:t>, Рассмотрите седативный </a:t>
            </a:r>
            <a:r>
              <a:rPr lang="ru-RU" sz="2600" dirty="0" err="1" smtClean="0"/>
              <a:t>антигистамин</a:t>
            </a:r>
            <a:r>
              <a:rPr lang="ru-RU" sz="2600" dirty="0" smtClean="0"/>
              <a:t>, такой как </a:t>
            </a:r>
            <a:r>
              <a:rPr lang="ru-RU" sz="2600" dirty="0" err="1" smtClean="0"/>
              <a:t>Гидроксизин</a:t>
            </a:r>
            <a:r>
              <a:rPr lang="ru-RU" sz="2600" dirty="0" smtClean="0"/>
              <a:t> (QT!)  25 мг на ночь.</a:t>
            </a:r>
            <a:endParaRPr lang="ru-RU" sz="2600" dirty="0">
              <a:solidFill>
                <a:srgbClr val="7030A0"/>
              </a:solidFill>
            </a:endParaRPr>
          </a:p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2600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195736" y="593467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4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95536" y="0"/>
            <a:ext cx="8229600" cy="908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3600" b="1" dirty="0" smtClean="0">
                <a:solidFill>
                  <a:srgbClr val="002060"/>
                </a:solidFill>
              </a:rPr>
              <a:t>Зуд : </a:t>
            </a:r>
            <a:r>
              <a:rPr lang="ru-RU" sz="3600" b="1" dirty="0" err="1" smtClean="0">
                <a:solidFill>
                  <a:srgbClr val="002060"/>
                </a:solidFill>
              </a:rPr>
              <a:t>местнодействующие</a:t>
            </a:r>
            <a:r>
              <a:rPr lang="ru-RU" sz="3600" b="1" dirty="0" smtClean="0">
                <a:solidFill>
                  <a:srgbClr val="002060"/>
                </a:solidFill>
              </a:rPr>
              <a:t> средства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28625" y="1484784"/>
            <a:ext cx="8229600" cy="4573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smtClean="0"/>
              <a:t>Смягчающие (</a:t>
            </a:r>
            <a:r>
              <a:rPr lang="ru-RU" sz="2600" dirty="0" err="1" smtClean="0"/>
              <a:t>эмоленты</a:t>
            </a:r>
            <a:r>
              <a:rPr lang="ru-RU" sz="2600" dirty="0" smtClean="0"/>
              <a:t>) или смягчающие вещества с активным ингредиентом (например, ментол 1%)</a:t>
            </a:r>
          </a:p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err="1" smtClean="0"/>
              <a:t>Crotamiton</a:t>
            </a:r>
            <a:r>
              <a:rPr lang="ru-RU" sz="2600" dirty="0" smtClean="0"/>
              <a:t> 10% крем (</a:t>
            </a:r>
            <a:r>
              <a:rPr lang="ru-RU" sz="2600" dirty="0" err="1" smtClean="0"/>
              <a:t>Eurax</a:t>
            </a:r>
            <a:r>
              <a:rPr lang="ru-RU" sz="2600" dirty="0" smtClean="0"/>
              <a:t>) или </a:t>
            </a:r>
            <a:r>
              <a:rPr lang="ru-RU" sz="2600" dirty="0" err="1" smtClean="0"/>
              <a:t>капсаицин</a:t>
            </a:r>
            <a:r>
              <a:rPr lang="ru-RU" sz="2600" dirty="0" smtClean="0"/>
              <a:t> (0.025%) крем для локализованного зуда</a:t>
            </a:r>
          </a:p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smtClean="0"/>
              <a:t>Местные кортикостероиды (умеренная выраженность); умеренное применение один раз в день в течение 2-3 дней на раздраженные, но не инфицированные участки. Контроль на 7 сутки</a:t>
            </a:r>
          </a:p>
          <a:p>
            <a:pPr marL="341313" indent="-341313">
              <a:spcBef>
                <a:spcPts val="650"/>
              </a:spcBef>
              <a:buClr>
                <a:srgbClr val="7030A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600" dirty="0" err="1" smtClean="0"/>
              <a:t>Лидокаиновые</a:t>
            </a:r>
            <a:r>
              <a:rPr lang="ru-RU" sz="2600" dirty="0" smtClean="0"/>
              <a:t>  </a:t>
            </a:r>
            <a:r>
              <a:rPr lang="ru-RU" sz="2600" dirty="0" err="1" smtClean="0"/>
              <a:t>патчи</a:t>
            </a:r>
            <a:r>
              <a:rPr lang="ru-RU" sz="2600" dirty="0" smtClean="0"/>
              <a:t>, контроль проводимой терапии на 3 сутки</a:t>
            </a:r>
            <a:endParaRPr lang="ru-RU" sz="2600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7" y="5930900"/>
            <a:ext cx="1573213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2195736" y="5934670"/>
            <a:ext cx="4572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000" b="1" u="sng" dirty="0" smtClean="0">
                <a:solidFill>
                  <a:srgbClr val="0000FF"/>
                </a:solidFill>
                <a:hlinkClick r:id="rId4"/>
              </a:rPr>
              <a:t>www.gerontolog.info</a:t>
            </a:r>
            <a:endParaRPr lang="en-US" sz="3000" b="1" dirty="0" smtClean="0">
              <a:solidFill>
                <a:srgbClr val="0000FF"/>
              </a:solidFill>
            </a:endParaRPr>
          </a:p>
          <a:p>
            <a:pPr algn="r"/>
            <a:endParaRPr lang="ru-RU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1112</Words>
  <Application>Microsoft Office PowerPoint</Application>
  <PresentationFormat>Экран (4:3)</PresentationFormat>
  <Paragraphs>188</Paragraphs>
  <Slides>26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Потливость и зуд в пожилом и старческом возрасте как проблема долговременного ухода</vt:lpstr>
      <vt:lpstr>Слайд 2</vt:lpstr>
      <vt:lpstr>Слайд 3</vt:lpstr>
      <vt:lpstr>Зуд в пожилом и старческом возрасте</vt:lpstr>
      <vt:lpstr>Зуд в пожилом и старческом возрасте: оценка статуса </vt:lpstr>
      <vt:lpstr>Зуд в пожилом и старческом возрасте: оценка статуса </vt:lpstr>
      <vt:lpstr>Системные заболевания, которые могут проявляться зудом</vt:lpstr>
      <vt:lpstr>Слайд 8</vt:lpstr>
      <vt:lpstr>Слайд 9</vt:lpstr>
      <vt:lpstr>Слайд 10</vt:lpstr>
      <vt:lpstr>Случай из практики  При отсутствии кожной патологии пациент будет царапать и выделять участки кожи, которые могут быть достигнуты. Кожа центральной части спины не может быть достигнута и поэтому не затрагивается - узор незатронутой кожи принимает форму бабочки</vt:lpstr>
      <vt:lpstr>Большое количество шрамов и рубцов вследствие расчесов.  Не было найдено причин зуда</vt:lpstr>
      <vt:lpstr>У пациентки не было признаков первичной кожной патологии, вызывающей зуд. В анамнезе выраженная потеря веса и кахексия.  Пациенту потребовались тщательные исследования, чтобы найти серьезную основную патологию  Рентген грудной клетки показал первичный рак легких.</vt:lpstr>
      <vt:lpstr>Рекомендации</vt:lpstr>
      <vt:lpstr> </vt:lpstr>
      <vt:lpstr>Рекомендации для пациентов</vt:lpstr>
      <vt:lpstr>Рекомендации для пациентов</vt:lpstr>
      <vt:lpstr>Потливость в пожилом и старческом возрасте как проблема долговременного ухода </vt:lpstr>
      <vt:lpstr>Потливость: введение в проблему</vt:lpstr>
      <vt:lpstr>Потливость: Оценка статуса</vt:lpstr>
      <vt:lpstr>Потливость: Оценка статуса</vt:lpstr>
      <vt:lpstr>Тактика ведения</vt:lpstr>
      <vt:lpstr>Потливость с гипертермией</vt:lpstr>
      <vt:lpstr>Потливость без гипертермии (связано с опухолью)</vt:lpstr>
      <vt:lpstr>Потливость при гормональной недостаточности</vt:lpstr>
      <vt:lpstr>  СПАСИБО ЗА ВНИМАНИЕ!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E`LYA</dc:creator>
  <cp:lastModifiedBy>E`LYA</cp:lastModifiedBy>
  <cp:revision>81</cp:revision>
  <dcterms:created xsi:type="dcterms:W3CDTF">2018-07-13T13:41:04Z</dcterms:created>
  <dcterms:modified xsi:type="dcterms:W3CDTF">2018-10-02T03:32:01Z</dcterms:modified>
</cp:coreProperties>
</file>