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94.xml" ContentType="application/vnd.openxmlformats-officedocument.presentationml.slide+xml"/>
  <Override PartName="/ppt/slides/slide113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s/slide102.xml" ContentType="application/vnd.openxmlformats-officedocument.presentationml.slide+xml"/>
  <Override PartName="/ppt/slides/slide120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s/slide99.xml" ContentType="application/vnd.openxmlformats-officedocument.presentationml.slide+xml"/>
  <Override PartName="/ppt/slides/slide118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107.xml" ContentType="application/vnd.openxmlformats-officedocument.presentationml.slide+xml"/>
  <Override PartName="/ppt/slides/slide125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s/slide95.xml" ContentType="application/vnd.openxmlformats-officedocument.presentationml.slide+xml"/>
  <Override PartName="/ppt/slides/slide103.xml" ContentType="application/vnd.openxmlformats-officedocument.presentationml.slide+xml"/>
  <Override PartName="/ppt/slides/slide114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121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Override PartName="/ppt/slides/slide91.xml" ContentType="application/vnd.openxmlformats-officedocument.presentationml.slide+xml"/>
  <Override PartName="/ppt/slides/slide110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s/slide119.xml" ContentType="application/vnd.openxmlformats-officedocument.presentationml.slide+xml"/>
  <Override PartName="/ppt/slideLayouts/slideLayout10.xml" ContentType="application/vnd.openxmlformats-officedocument.presentationml.slideLayout+xml"/>
  <Default Extension="gif" ContentType="image/gif"/>
  <Override PartName="/ppt/slides/slide89.xml" ContentType="application/vnd.openxmlformats-officedocument.presentationml.slide+xml"/>
  <Override PartName="/ppt/slides/slide98.xml" ContentType="application/vnd.openxmlformats-officedocument.presentationml.slide+xml"/>
  <Override PartName="/ppt/slides/slide108.xml" ContentType="application/vnd.openxmlformats-officedocument.presentationml.slide+xml"/>
  <Override PartName="/ppt/slides/slide117.xml" ContentType="application/vnd.openxmlformats-officedocument.presentationml.slide+xml"/>
  <Override PartName="/ppt/slides/slide126.xml" ContentType="application/vnd.openxmlformats-officedocument.presentationml.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ppt/slides/slide96.xml" ContentType="application/vnd.openxmlformats-officedocument.presentationml.slide+xml"/>
  <Override PartName="/ppt/slides/slide106.xml" ContentType="application/vnd.openxmlformats-officedocument.presentationml.slide+xml"/>
  <Override PartName="/ppt/slides/slide115.xml" ContentType="application/vnd.openxmlformats-officedocument.presentationml.slide+xml"/>
  <Override PartName="/ppt/slides/slide124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s/slide104.xml" ContentType="application/vnd.openxmlformats-officedocument.presentationml.slide+xml"/>
  <Override PartName="/ppt/slides/slide122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s/slide111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s/slide100.xml" ContentType="application/vnd.openxmlformats-officedocument.presentationml.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79.xml" ContentType="application/vnd.openxmlformats-officedocument.presentationml.slide+xml"/>
  <Override PartName="/ppt/slides/slide109.xml" ContentType="application/vnd.openxmlformats-officedocument.presentationml.slide+xml"/>
  <Override PartName="/ppt/slides/slide127.xml" ContentType="application/vnd.openxmlformats-officedocument.presentationml.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97.xml" ContentType="application/vnd.openxmlformats-officedocument.presentationml.slide+xml"/>
  <Override PartName="/ppt/slides/slide116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105.xml" ContentType="application/vnd.openxmlformats-officedocument.presentationml.slide+xml"/>
  <Override PartName="/ppt/slides/slide123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slides/slide112.xml" ContentType="application/vnd.openxmlformats-officedocument.presentationml.slide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9"/>
  </p:notesMasterIdLst>
  <p:sldIdLst>
    <p:sldId id="256" r:id="rId2"/>
    <p:sldId id="257" r:id="rId3"/>
    <p:sldId id="278" r:id="rId4"/>
    <p:sldId id="279" r:id="rId5"/>
    <p:sldId id="280" r:id="rId6"/>
    <p:sldId id="281" r:id="rId7"/>
    <p:sldId id="282" r:id="rId8"/>
    <p:sldId id="283" r:id="rId9"/>
    <p:sldId id="284" r:id="rId10"/>
    <p:sldId id="285" r:id="rId11"/>
    <p:sldId id="286" r:id="rId12"/>
    <p:sldId id="289" r:id="rId13"/>
    <p:sldId id="344" r:id="rId14"/>
    <p:sldId id="345" r:id="rId15"/>
    <p:sldId id="346" r:id="rId16"/>
    <p:sldId id="315" r:id="rId17"/>
    <p:sldId id="316" r:id="rId18"/>
    <p:sldId id="317" r:id="rId19"/>
    <p:sldId id="319" r:id="rId20"/>
    <p:sldId id="320" r:id="rId21"/>
    <p:sldId id="321" r:id="rId22"/>
    <p:sldId id="325" r:id="rId23"/>
    <p:sldId id="327" r:id="rId24"/>
    <p:sldId id="328" r:id="rId25"/>
    <p:sldId id="329" r:id="rId26"/>
    <p:sldId id="330" r:id="rId27"/>
    <p:sldId id="331" r:id="rId28"/>
    <p:sldId id="332" r:id="rId29"/>
    <p:sldId id="333" r:id="rId30"/>
    <p:sldId id="334" r:id="rId31"/>
    <p:sldId id="335" r:id="rId32"/>
    <p:sldId id="336" r:id="rId33"/>
    <p:sldId id="337" r:id="rId34"/>
    <p:sldId id="338" r:id="rId35"/>
    <p:sldId id="339" r:id="rId36"/>
    <p:sldId id="340" r:id="rId37"/>
    <p:sldId id="341" r:id="rId38"/>
    <p:sldId id="342" r:id="rId39"/>
    <p:sldId id="343" r:id="rId40"/>
    <p:sldId id="347" r:id="rId41"/>
    <p:sldId id="349" r:id="rId42"/>
    <p:sldId id="350" r:id="rId43"/>
    <p:sldId id="352" r:id="rId44"/>
    <p:sldId id="353" r:id="rId45"/>
    <p:sldId id="354" r:id="rId46"/>
    <p:sldId id="355" r:id="rId47"/>
    <p:sldId id="356" r:id="rId48"/>
    <p:sldId id="357" r:id="rId49"/>
    <p:sldId id="358" r:id="rId50"/>
    <p:sldId id="359" r:id="rId51"/>
    <p:sldId id="360" r:id="rId52"/>
    <p:sldId id="361" r:id="rId53"/>
    <p:sldId id="362" r:id="rId54"/>
    <p:sldId id="364" r:id="rId55"/>
    <p:sldId id="365" r:id="rId56"/>
    <p:sldId id="366" r:id="rId57"/>
    <p:sldId id="369" r:id="rId58"/>
    <p:sldId id="406" r:id="rId59"/>
    <p:sldId id="407" r:id="rId60"/>
    <p:sldId id="408" r:id="rId61"/>
    <p:sldId id="409" r:id="rId62"/>
    <p:sldId id="410" r:id="rId63"/>
    <p:sldId id="411" r:id="rId64"/>
    <p:sldId id="412" r:id="rId65"/>
    <p:sldId id="413" r:id="rId66"/>
    <p:sldId id="414" r:id="rId67"/>
    <p:sldId id="415" r:id="rId68"/>
    <p:sldId id="416" r:id="rId69"/>
    <p:sldId id="417" r:id="rId70"/>
    <p:sldId id="418" r:id="rId71"/>
    <p:sldId id="419" r:id="rId72"/>
    <p:sldId id="420" r:id="rId73"/>
    <p:sldId id="421" r:id="rId74"/>
    <p:sldId id="422" r:id="rId75"/>
    <p:sldId id="423" r:id="rId76"/>
    <p:sldId id="424" r:id="rId77"/>
    <p:sldId id="425" r:id="rId78"/>
    <p:sldId id="426" r:id="rId79"/>
    <p:sldId id="427" r:id="rId80"/>
    <p:sldId id="428" r:id="rId81"/>
    <p:sldId id="429" r:id="rId82"/>
    <p:sldId id="259" r:id="rId83"/>
    <p:sldId id="261" r:id="rId84"/>
    <p:sldId id="262" r:id="rId85"/>
    <p:sldId id="263" r:id="rId86"/>
    <p:sldId id="264" r:id="rId87"/>
    <p:sldId id="265" r:id="rId88"/>
    <p:sldId id="266" r:id="rId89"/>
    <p:sldId id="267" r:id="rId90"/>
    <p:sldId id="268" r:id="rId91"/>
    <p:sldId id="269" r:id="rId92"/>
    <p:sldId id="270" r:id="rId93"/>
    <p:sldId id="271" r:id="rId94"/>
    <p:sldId id="272" r:id="rId95"/>
    <p:sldId id="273" r:id="rId96"/>
    <p:sldId id="274" r:id="rId97"/>
    <p:sldId id="277" r:id="rId98"/>
    <p:sldId id="275" r:id="rId99"/>
    <p:sldId id="276" r:id="rId100"/>
    <p:sldId id="371" r:id="rId101"/>
    <p:sldId id="372" r:id="rId102"/>
    <p:sldId id="373" r:id="rId103"/>
    <p:sldId id="374" r:id="rId104"/>
    <p:sldId id="375" r:id="rId105"/>
    <p:sldId id="376" r:id="rId106"/>
    <p:sldId id="378" r:id="rId107"/>
    <p:sldId id="379" r:id="rId108"/>
    <p:sldId id="380" r:id="rId109"/>
    <p:sldId id="382" r:id="rId110"/>
    <p:sldId id="390" r:id="rId111"/>
    <p:sldId id="392" r:id="rId112"/>
    <p:sldId id="393" r:id="rId113"/>
    <p:sldId id="398" r:id="rId114"/>
    <p:sldId id="394" r:id="rId115"/>
    <p:sldId id="399" r:id="rId116"/>
    <p:sldId id="400" r:id="rId117"/>
    <p:sldId id="395" r:id="rId118"/>
    <p:sldId id="396" r:id="rId119"/>
    <p:sldId id="397" r:id="rId120"/>
    <p:sldId id="384" r:id="rId121"/>
    <p:sldId id="385" r:id="rId122"/>
    <p:sldId id="386" r:id="rId123"/>
    <p:sldId id="387" r:id="rId124"/>
    <p:sldId id="388" r:id="rId125"/>
    <p:sldId id="389" r:id="rId126"/>
    <p:sldId id="403" r:id="rId127"/>
    <p:sldId id="404" r:id="rId12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86" d="100"/>
          <a:sy n="86" d="100"/>
        </p:scale>
        <p:origin x="-149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tableStyles" Target="tableStyles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26" Type="http://schemas.openxmlformats.org/officeDocument/2006/relationships/slide" Target="slides/slide12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slide" Target="slides/slide123.xml"/><Relationship Id="rId129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3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viewProps" Target="view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10EE7A-AAD4-431F-9BBC-47FEFCE2BF17}" type="datetimeFigureOut">
              <a:rPr lang="ru-RU" smtClean="0"/>
              <a:pPr/>
              <a:t>22.02.2022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448FDB9-C3D4-4617-9DED-8E7EFB058086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7FCA6E-49A0-4E05-B6F7-8A3C4F9A4BB8}" type="slidenum">
              <a:rPr lang="ru-RU" smtClean="0"/>
              <a:pPr/>
              <a:t>43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также разнообразные микробы и их продукты [LPS, амилоиды], инфицирующие или проникающие в мозг из периферия, инициирует каскад хронических </a:t>
            </a:r>
            <a:r>
              <a:rPr lang="ru-RU" dirty="0" err="1" smtClean="0"/>
              <a:t>нейровоспалительных</a:t>
            </a:r>
            <a:r>
              <a:rPr lang="ru-RU" dirty="0" smtClean="0"/>
              <a:t> реакций и </a:t>
            </a:r>
            <a:r>
              <a:rPr lang="ru-RU" dirty="0" err="1" smtClean="0"/>
              <a:t>нейродегенеративные</a:t>
            </a:r>
            <a:r>
              <a:rPr lang="ru-RU" smtClean="0"/>
              <a:t> изменения, которые могут вызвать AD</a:t>
            </a: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F3472E-7E1F-40E3-9F13-7B4D9102F44C}" type="slidenum">
              <a:rPr lang="ru-RU" smtClean="0"/>
              <a:pPr/>
              <a:t>112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5249395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9615FC-A065-44E2-ADC8-CBB8EDC4E1AA}" type="datetimeFigureOut">
              <a:rPr lang="ru-RU" smtClean="0"/>
              <a:pPr/>
              <a:t>22.02.2022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D850D-9C28-4B38-89D3-31C0C753A88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9615FC-A065-44E2-ADC8-CBB8EDC4E1AA}" type="datetimeFigureOut">
              <a:rPr lang="ru-RU" smtClean="0"/>
              <a:pPr/>
              <a:t>22.02.2022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D850D-9C28-4B38-89D3-31C0C753A88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9615FC-A065-44E2-ADC8-CBB8EDC4E1AA}" type="datetimeFigureOut">
              <a:rPr lang="ru-RU" smtClean="0"/>
              <a:pPr/>
              <a:t>22.02.2022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D850D-9C28-4B38-89D3-31C0C753A88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9615FC-A065-44E2-ADC8-CBB8EDC4E1AA}" type="datetimeFigureOut">
              <a:rPr lang="ru-RU" smtClean="0"/>
              <a:pPr/>
              <a:t>22.02.2022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D850D-9C28-4B38-89D3-31C0C753A88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9615FC-A065-44E2-ADC8-CBB8EDC4E1AA}" type="datetimeFigureOut">
              <a:rPr lang="ru-RU" smtClean="0"/>
              <a:pPr/>
              <a:t>22.02.2022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D850D-9C28-4B38-89D3-31C0C753A88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9615FC-A065-44E2-ADC8-CBB8EDC4E1AA}" type="datetimeFigureOut">
              <a:rPr lang="ru-RU" smtClean="0"/>
              <a:pPr/>
              <a:t>22.02.2022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D850D-9C28-4B38-89D3-31C0C753A88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9615FC-A065-44E2-ADC8-CBB8EDC4E1AA}" type="datetimeFigureOut">
              <a:rPr lang="ru-RU" smtClean="0"/>
              <a:pPr/>
              <a:t>22.02.2022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D850D-9C28-4B38-89D3-31C0C753A88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9615FC-A065-44E2-ADC8-CBB8EDC4E1AA}" type="datetimeFigureOut">
              <a:rPr lang="ru-RU" smtClean="0"/>
              <a:pPr/>
              <a:t>22.02.2022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D850D-9C28-4B38-89D3-31C0C753A88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9615FC-A065-44E2-ADC8-CBB8EDC4E1AA}" type="datetimeFigureOut">
              <a:rPr lang="ru-RU" smtClean="0"/>
              <a:pPr/>
              <a:t>22.02.2022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D850D-9C28-4B38-89D3-31C0C753A88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9615FC-A065-44E2-ADC8-CBB8EDC4E1AA}" type="datetimeFigureOut">
              <a:rPr lang="ru-RU" smtClean="0"/>
              <a:pPr/>
              <a:t>22.02.2022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D850D-9C28-4B38-89D3-31C0C753A88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9615FC-A065-44E2-ADC8-CBB8EDC4E1AA}" type="datetimeFigureOut">
              <a:rPr lang="ru-RU" smtClean="0"/>
              <a:pPr/>
              <a:t>22.02.2022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D850D-9C28-4B38-89D3-31C0C753A88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9615FC-A065-44E2-ADC8-CBB8EDC4E1AA}" type="datetimeFigureOut">
              <a:rPr lang="ru-RU" smtClean="0"/>
              <a:pPr/>
              <a:t>22.02.2022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DD850D-9C28-4B38-89D3-31C0C753A88E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e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jpeg"/><Relationship Id="rId4" Type="http://schemas.openxmlformats.org/officeDocument/2006/relationships/image" Target="../media/image6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gif"/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eg"/><Relationship Id="rId4" Type="http://schemas.openxmlformats.org/officeDocument/2006/relationships/image" Target="../media/image36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71613"/>
            <a:ext cx="7772400" cy="1500197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B050"/>
                </a:solidFill>
              </a:rPr>
              <a:t>СЕНОЛИТИКА В ЭСТЕТИЧЕСКОЙ И АНТИВОЗРАСТНОЙ МЕДИЦИНЕ</a:t>
            </a:r>
            <a:endParaRPr lang="ru-RU" b="1" dirty="0">
              <a:solidFill>
                <a:srgbClr val="00B05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500438"/>
            <a:ext cx="6400800" cy="2428892"/>
          </a:xfrm>
        </p:spPr>
        <p:txBody>
          <a:bodyPr>
            <a:normAutofit/>
          </a:bodyPr>
          <a:lstStyle/>
          <a:p>
            <a:endParaRPr lang="ru-RU" dirty="0" smtClean="0"/>
          </a:p>
        </p:txBody>
      </p:sp>
      <p:pic>
        <p:nvPicPr>
          <p:cNvPr id="4" name="Picture 2" descr="C:\Documents and Settings\Admin\Мои документы\Мои рисунки\080255ace1ced52fab12b87fba7b5efc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72462" y="6225282"/>
            <a:ext cx="1071538" cy="63271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B050"/>
                </a:solidFill>
              </a:rPr>
              <a:t>Изменение ответа </a:t>
            </a:r>
            <a:br>
              <a:rPr lang="ru-RU" b="1" dirty="0" smtClean="0">
                <a:solidFill>
                  <a:srgbClr val="00B050"/>
                </a:solidFill>
              </a:rPr>
            </a:br>
            <a:r>
              <a:rPr lang="ru-RU" b="1" dirty="0" smtClean="0">
                <a:solidFill>
                  <a:srgbClr val="00B050"/>
                </a:solidFill>
              </a:rPr>
              <a:t>на факторы роста</a:t>
            </a:r>
            <a:endParaRPr lang="ru-RU" b="1" dirty="0">
              <a:solidFill>
                <a:srgbClr val="00B05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ru-RU" dirty="0" smtClean="0"/>
              <a:t>уменьшение способности реагировать на определённые внешние стимулы - эффект действия факторов роста, гормонов и других стимулирующих агентов на </a:t>
            </a:r>
            <a:r>
              <a:rPr lang="ru-RU" dirty="0" err="1" smtClean="0"/>
              <a:t>сенесцентные</a:t>
            </a:r>
            <a:r>
              <a:rPr lang="ru-RU" dirty="0" smtClean="0"/>
              <a:t> клетки гораздо ниже, чем на молодые, способные к активному делению;</a:t>
            </a:r>
          </a:p>
          <a:p>
            <a:r>
              <a:rPr lang="ru-RU" dirty="0" smtClean="0"/>
              <a:t>токсины, радиация и тепловой шок оказывают более сильное воздействие;</a:t>
            </a:r>
          </a:p>
          <a:p>
            <a:r>
              <a:rPr lang="ru-RU" dirty="0" smtClean="0"/>
              <a:t>культура клеток пациентов, страдающих синдромом преждевременного старения, дает значительно более низкий ответ на стимуляцию инсулином и другими факторами, чем клетки здоровых людей.</a:t>
            </a:r>
          </a:p>
          <a:p>
            <a:endParaRPr lang="ru-RU" dirty="0"/>
          </a:p>
        </p:txBody>
      </p:sp>
      <p:pic>
        <p:nvPicPr>
          <p:cNvPr id="4" name="Picture 2" descr="C:\Documents and Settings\Admin\Мои документы\Мои рисунки\080255ace1ced52fab12b87fba7b5efc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72462" y="6225282"/>
            <a:ext cx="1071538" cy="63271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B050"/>
                </a:solidFill>
              </a:rPr>
              <a:t>Цель применения </a:t>
            </a:r>
            <a:br>
              <a:rPr lang="ru-RU" b="1" dirty="0" smtClean="0">
                <a:solidFill>
                  <a:srgbClr val="00B050"/>
                </a:solidFill>
              </a:rPr>
            </a:br>
            <a:r>
              <a:rPr lang="ru-RU" b="1" dirty="0" err="1" smtClean="0">
                <a:solidFill>
                  <a:srgbClr val="00B050"/>
                </a:solidFill>
              </a:rPr>
              <a:t>сенолитиков</a:t>
            </a:r>
            <a:r>
              <a:rPr lang="ru-RU" b="1" dirty="0" smtClean="0">
                <a:solidFill>
                  <a:srgbClr val="00B050"/>
                </a:solidFill>
              </a:rPr>
              <a:t> 1</a:t>
            </a:r>
            <a:endParaRPr lang="ru-RU" b="1" dirty="0">
              <a:solidFill>
                <a:srgbClr val="00B05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ru-RU" dirty="0" smtClean="0"/>
              <a:t>процесс удаления </a:t>
            </a:r>
            <a:r>
              <a:rPr lang="ru-RU" dirty="0" err="1" smtClean="0"/>
              <a:t>сенесцентных</a:t>
            </a:r>
            <a:r>
              <a:rPr lang="ru-RU" dirty="0" smtClean="0"/>
              <a:t> клеток с возрастом становится все менее эффективным;</a:t>
            </a:r>
          </a:p>
          <a:p>
            <a:r>
              <a:rPr lang="ru-RU" dirty="0" smtClean="0"/>
              <a:t>часть </a:t>
            </a:r>
            <a:r>
              <a:rPr lang="ru-RU" dirty="0" err="1" smtClean="0"/>
              <a:t>сенесцентных</a:t>
            </a:r>
            <a:r>
              <a:rPr lang="ru-RU" dirty="0" smtClean="0"/>
              <a:t> клеток накапливается в тканях организма и под действием мутаций  становятся </a:t>
            </a:r>
            <a:r>
              <a:rPr lang="ru-RU" dirty="0" err="1" smtClean="0"/>
              <a:t>пролиферативно</a:t>
            </a:r>
            <a:r>
              <a:rPr lang="ru-RU" dirty="0" smtClean="0"/>
              <a:t> активными, способны к злокачественному перерождению;</a:t>
            </a:r>
          </a:p>
          <a:p>
            <a:r>
              <a:rPr lang="ru-RU" dirty="0" err="1" smtClean="0"/>
              <a:t>сенесцентные</a:t>
            </a:r>
            <a:r>
              <a:rPr lang="ru-RU" dirty="0" smtClean="0"/>
              <a:t> клетки формируют SASP (</a:t>
            </a:r>
            <a:r>
              <a:rPr lang="ru-RU" i="1" dirty="0" err="1" smtClean="0"/>
              <a:t>senescence</a:t>
            </a:r>
            <a:r>
              <a:rPr lang="ru-RU" i="1" dirty="0" smtClean="0"/>
              <a:t> </a:t>
            </a:r>
            <a:r>
              <a:rPr lang="ru-RU" i="1" dirty="0" err="1" smtClean="0"/>
              <a:t>associated</a:t>
            </a:r>
            <a:r>
              <a:rPr lang="ru-RU" i="1" dirty="0" smtClean="0"/>
              <a:t> </a:t>
            </a:r>
            <a:r>
              <a:rPr lang="ru-RU" i="1" dirty="0" err="1" smtClean="0"/>
              <a:t>secretory</a:t>
            </a:r>
            <a:r>
              <a:rPr lang="ru-RU" i="1" dirty="0" smtClean="0"/>
              <a:t> </a:t>
            </a:r>
            <a:r>
              <a:rPr lang="ru-RU" i="1" dirty="0" err="1" smtClean="0"/>
              <a:t>phenotype</a:t>
            </a:r>
            <a:r>
              <a:rPr lang="ru-RU" dirty="0" smtClean="0"/>
              <a:t>) – активируют хроническое </a:t>
            </a:r>
            <a:r>
              <a:rPr lang="ru-RU" dirty="0" err="1" smtClean="0"/>
              <a:t>воспление</a:t>
            </a:r>
            <a:r>
              <a:rPr lang="ru-RU" dirty="0" smtClean="0"/>
              <a:t>, что является решающим фактором формирования заболеваемости и смертности пожилых людей.</a:t>
            </a:r>
            <a:endParaRPr lang="ru-RU" dirty="0"/>
          </a:p>
        </p:txBody>
      </p:sp>
      <p:pic>
        <p:nvPicPr>
          <p:cNvPr id="4" name="Picture 2" descr="C:\Documents and Settings\Admin\Мои документы\Мои рисунки\080255ace1ced52fab12b87fba7b5efc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72462" y="6225282"/>
            <a:ext cx="1071538" cy="63271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B050"/>
                </a:solidFill>
              </a:rPr>
              <a:t>Цель применения </a:t>
            </a:r>
            <a:br>
              <a:rPr lang="ru-RU" b="1" dirty="0" smtClean="0">
                <a:solidFill>
                  <a:srgbClr val="00B050"/>
                </a:solidFill>
              </a:rPr>
            </a:br>
            <a:r>
              <a:rPr lang="ru-RU" b="1" dirty="0" err="1" smtClean="0">
                <a:solidFill>
                  <a:srgbClr val="00B050"/>
                </a:solidFill>
              </a:rPr>
              <a:t>сенолитиков</a:t>
            </a:r>
            <a:r>
              <a:rPr lang="ru-RU" b="1" dirty="0" smtClean="0">
                <a:solidFill>
                  <a:srgbClr val="00B050"/>
                </a:solidFill>
              </a:rPr>
              <a:t> 2</a:t>
            </a:r>
            <a:endParaRPr lang="ru-RU" b="1" dirty="0">
              <a:solidFill>
                <a:srgbClr val="00B05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ru-RU" dirty="0" smtClean="0"/>
              <a:t>элиминация </a:t>
            </a:r>
            <a:r>
              <a:rPr lang="ru-RU" dirty="0" err="1" smtClean="0"/>
              <a:t>сенесцентных</a:t>
            </a:r>
            <a:r>
              <a:rPr lang="ru-RU" dirty="0" smtClean="0"/>
              <a:t> клеток, что запускает процесс регенерации «по требованию», цель которого заполнить новыми клетками образовавшееся пространство, вызывая  санацию ткани;</a:t>
            </a:r>
          </a:p>
          <a:p>
            <a:r>
              <a:rPr lang="ru-RU" dirty="0" smtClean="0"/>
              <a:t>снижение опасности канцерогенеза в связи с одновременным удалением онкогенных клеток;</a:t>
            </a:r>
          </a:p>
          <a:p>
            <a:r>
              <a:rPr lang="ru-RU" dirty="0" smtClean="0"/>
              <a:t>специалистами фирмы «SIWA </a:t>
            </a:r>
            <a:r>
              <a:rPr lang="ru-RU" dirty="0" err="1" smtClean="0"/>
              <a:t>Therapeutics</a:t>
            </a:r>
            <a:r>
              <a:rPr lang="ru-RU" dirty="0" smtClean="0"/>
              <a:t>» в доклинических испытаниях </a:t>
            </a:r>
            <a:r>
              <a:rPr lang="ru-RU" dirty="0" err="1" smtClean="0"/>
              <a:t>in</a:t>
            </a:r>
            <a:r>
              <a:rPr lang="ru-RU" dirty="0" smtClean="0"/>
              <a:t> </a:t>
            </a:r>
            <a:r>
              <a:rPr lang="ru-RU" dirty="0" err="1" smtClean="0"/>
              <a:t>vivo</a:t>
            </a:r>
            <a:r>
              <a:rPr lang="ru-RU" dirty="0" smtClean="0"/>
              <a:t> </a:t>
            </a:r>
            <a:r>
              <a:rPr lang="ru-RU" dirty="0" err="1" smtClean="0"/>
              <a:t>моноклонального</a:t>
            </a:r>
            <a:r>
              <a:rPr lang="ru-RU" dirty="0" smtClean="0"/>
              <a:t> антитела SIWA 318, предназначенного для удаления </a:t>
            </a:r>
            <a:r>
              <a:rPr lang="ru-RU" dirty="0" err="1" smtClean="0"/>
              <a:t>сенесцентных</a:t>
            </a:r>
            <a:r>
              <a:rPr lang="ru-RU" dirty="0" smtClean="0"/>
              <a:t> клеток, обнаружили, что оно ингибирует метастазирование опухоли, не оказывая побочного действия на нормальные клетки.</a:t>
            </a:r>
          </a:p>
          <a:p>
            <a:endParaRPr lang="ru-RU" dirty="0"/>
          </a:p>
        </p:txBody>
      </p:sp>
      <p:pic>
        <p:nvPicPr>
          <p:cNvPr id="4" name="Picture 2" descr="C:\Documents and Settings\Admin\Мои документы\Мои рисунки\080255ace1ced52fab12b87fba7b5efc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72462" y="6225282"/>
            <a:ext cx="1071538" cy="63271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err="1" smtClean="0">
                <a:solidFill>
                  <a:srgbClr val="00B050"/>
                </a:solidFill>
              </a:rPr>
              <a:t>Кверцетин</a:t>
            </a:r>
            <a:r>
              <a:rPr lang="ru-RU" b="1" dirty="0" smtClean="0">
                <a:solidFill>
                  <a:srgbClr val="00B050"/>
                </a:solidFill>
              </a:rPr>
              <a:t> 1</a:t>
            </a:r>
            <a:endParaRPr lang="ru-RU" b="1" dirty="0">
              <a:solidFill>
                <a:srgbClr val="00B05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группа </a:t>
            </a:r>
            <a:r>
              <a:rPr lang="ru-RU" dirty="0" err="1" smtClean="0"/>
              <a:t>флаваноидов</a:t>
            </a:r>
            <a:r>
              <a:rPr lang="ru-RU" dirty="0" smtClean="0"/>
              <a:t>;</a:t>
            </a:r>
          </a:p>
          <a:p>
            <a:r>
              <a:rPr lang="ru-RU" dirty="0" smtClean="0"/>
              <a:t>содержится в растениях (преимущественно красного, багрового цвета): </a:t>
            </a:r>
            <a:r>
              <a:rPr lang="ru-RU" dirty="0" err="1" smtClean="0"/>
              <a:t>либисток</a:t>
            </a:r>
            <a:r>
              <a:rPr lang="ru-RU" dirty="0" smtClean="0"/>
              <a:t>, лук (особенно красный; в большем количестве — во внешних оболочках), яблоки, перец, чеснок, красный виноград;</a:t>
            </a:r>
          </a:p>
          <a:p>
            <a:r>
              <a:rPr lang="ru-RU" dirty="0" smtClean="0"/>
              <a:t>производится из природного сырья путём гидролиза.</a:t>
            </a:r>
            <a:endParaRPr lang="ru-RU" dirty="0"/>
          </a:p>
        </p:txBody>
      </p:sp>
      <p:pic>
        <p:nvPicPr>
          <p:cNvPr id="4" name="Picture 2" descr="C:\Documents and Settings\Admin\Мои документы\Мои рисунки\080255ace1ced52fab12b87fba7b5efc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72462" y="6225282"/>
            <a:ext cx="1071538" cy="63271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err="1" smtClean="0">
                <a:solidFill>
                  <a:srgbClr val="00B050"/>
                </a:solidFill>
              </a:rPr>
              <a:t>Кверцетин</a:t>
            </a:r>
            <a:r>
              <a:rPr lang="ru-RU" b="1" dirty="0" smtClean="0">
                <a:solidFill>
                  <a:srgbClr val="00B050"/>
                </a:solidFill>
              </a:rPr>
              <a:t> 2</a:t>
            </a:r>
            <a:endParaRPr lang="ru-RU" b="1" dirty="0">
              <a:solidFill>
                <a:srgbClr val="00B05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ru-RU" dirty="0" smtClean="0"/>
              <a:t>активирует </a:t>
            </a:r>
            <a:r>
              <a:rPr lang="ru-RU" dirty="0" err="1" smtClean="0"/>
              <a:t>митохондриальный</a:t>
            </a:r>
            <a:r>
              <a:rPr lang="ru-RU" dirty="0" smtClean="0"/>
              <a:t> </a:t>
            </a:r>
            <a:r>
              <a:rPr lang="ru-RU" dirty="0" err="1" smtClean="0"/>
              <a:t>биогеенез</a:t>
            </a:r>
            <a:r>
              <a:rPr lang="ru-RU" dirty="0" smtClean="0"/>
              <a:t>, что приводит к увеличению количества митохондрий в клетках мозга, подвергшегося черепно-мозговых травмам;</a:t>
            </a:r>
          </a:p>
          <a:p>
            <a:r>
              <a:rPr lang="ru-RU" dirty="0" smtClean="0"/>
              <a:t>является сильным антиоксидантом, ингибирует хроническое иммунное воспаление;</a:t>
            </a:r>
          </a:p>
          <a:p>
            <a:r>
              <a:rPr lang="ru-RU" dirty="0" smtClean="0"/>
              <a:t>эффекты </a:t>
            </a:r>
            <a:r>
              <a:rPr lang="ru-RU" dirty="0" err="1" smtClean="0"/>
              <a:t>кверцетина</a:t>
            </a:r>
            <a:r>
              <a:rPr lang="ru-RU" dirty="0" smtClean="0"/>
              <a:t> более выражены при более высоких уровнях </a:t>
            </a:r>
            <a:r>
              <a:rPr lang="ru-RU" dirty="0" err="1" smtClean="0"/>
              <a:t>оксидативного</a:t>
            </a:r>
            <a:r>
              <a:rPr lang="ru-RU" dirty="0" smtClean="0"/>
              <a:t> повреждения или воспаления;</a:t>
            </a:r>
          </a:p>
          <a:p>
            <a:r>
              <a:rPr lang="ru-RU" dirty="0" smtClean="0"/>
              <a:t>сочетание </a:t>
            </a:r>
            <a:r>
              <a:rPr lang="ru-RU" dirty="0" err="1" smtClean="0"/>
              <a:t>кверцетина</a:t>
            </a:r>
            <a:r>
              <a:rPr lang="ru-RU" dirty="0" smtClean="0"/>
              <a:t> с противораковым препаратом </a:t>
            </a:r>
            <a:r>
              <a:rPr lang="ru-RU" dirty="0" err="1" smtClean="0"/>
              <a:t>дазатинибом</a:t>
            </a:r>
            <a:r>
              <a:rPr lang="ru-RU" dirty="0" smtClean="0"/>
              <a:t> даёт больший </a:t>
            </a:r>
            <a:r>
              <a:rPr lang="ru-RU" dirty="0" err="1" smtClean="0"/>
              <a:t>сенолитический</a:t>
            </a:r>
            <a:r>
              <a:rPr lang="ru-RU" dirty="0" smtClean="0"/>
              <a:t> эффект по сравнению с отдельным применением </a:t>
            </a:r>
            <a:r>
              <a:rPr lang="ru-RU" dirty="0" err="1" smtClean="0"/>
              <a:t>дазатиниба</a:t>
            </a:r>
            <a:r>
              <a:rPr lang="ru-RU" dirty="0" smtClean="0"/>
              <a:t>.</a:t>
            </a:r>
          </a:p>
          <a:p>
            <a:endParaRPr lang="ru-RU" dirty="0"/>
          </a:p>
        </p:txBody>
      </p:sp>
      <p:pic>
        <p:nvPicPr>
          <p:cNvPr id="4" name="Picture 2" descr="C:\Documents and Settings\Admin\Мои документы\Мои рисунки\080255ace1ced52fab12b87fba7b5efc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72462" y="6225282"/>
            <a:ext cx="1071538" cy="63271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err="1" smtClean="0">
                <a:solidFill>
                  <a:srgbClr val="00B050"/>
                </a:solidFill>
              </a:rPr>
              <a:t>Дазатиниб</a:t>
            </a:r>
            <a:endParaRPr lang="ru-RU" b="1" dirty="0">
              <a:solidFill>
                <a:srgbClr val="00B05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ru-RU" dirty="0" smtClean="0"/>
              <a:t>противоопухолевое средство направленного двойного действия: подавляет активность </a:t>
            </a:r>
            <a:r>
              <a:rPr lang="ru-RU" dirty="0" err="1" smtClean="0"/>
              <a:t>химерной</a:t>
            </a:r>
            <a:r>
              <a:rPr lang="ru-RU" dirty="0" smtClean="0"/>
              <a:t> </a:t>
            </a:r>
            <a:r>
              <a:rPr lang="ru-RU" dirty="0" err="1" smtClean="0"/>
              <a:t>тирозинкиназы</a:t>
            </a:r>
            <a:r>
              <a:rPr lang="ru-RU" dirty="0" smtClean="0"/>
              <a:t> </a:t>
            </a:r>
            <a:r>
              <a:rPr lang="en-US" dirty="0" smtClean="0"/>
              <a:t>BCR-ABL</a:t>
            </a:r>
            <a:r>
              <a:rPr lang="ru-RU" dirty="0" smtClean="0"/>
              <a:t> и </a:t>
            </a:r>
            <a:r>
              <a:rPr lang="ru-RU" dirty="0" err="1" smtClean="0"/>
              <a:t>тирозинкиназ</a:t>
            </a:r>
            <a:r>
              <a:rPr lang="ru-RU" dirty="0" smtClean="0"/>
              <a:t> </a:t>
            </a:r>
            <a:r>
              <a:rPr lang="en-US" dirty="0" err="1" smtClean="0"/>
              <a:t>Src</a:t>
            </a:r>
            <a:r>
              <a:rPr lang="ru-RU" dirty="0" smtClean="0"/>
              <a:t>-семейства;</a:t>
            </a:r>
          </a:p>
          <a:p>
            <a:r>
              <a:rPr lang="ru-RU" dirty="0" err="1" smtClean="0"/>
              <a:t>пероральный</a:t>
            </a:r>
            <a:r>
              <a:rPr lang="ru-RU" dirty="0" smtClean="0"/>
              <a:t> прием;</a:t>
            </a:r>
          </a:p>
          <a:p>
            <a:r>
              <a:rPr lang="ru-RU" dirty="0" smtClean="0"/>
              <a:t>применяется в лечении хронического </a:t>
            </a:r>
            <a:r>
              <a:rPr lang="ru-RU" dirty="0" err="1" smtClean="0"/>
              <a:t>миелолейкоза</a:t>
            </a:r>
            <a:r>
              <a:rPr lang="ru-RU" dirty="0" smtClean="0"/>
              <a:t>, острого </a:t>
            </a:r>
            <a:r>
              <a:rPr lang="ru-RU" dirty="0" err="1" smtClean="0"/>
              <a:t>лимфобластного</a:t>
            </a:r>
            <a:r>
              <a:rPr lang="ru-RU" dirty="0" smtClean="0"/>
              <a:t> лейкоза с наличием филадельфийской хромосомы, эффективен при метастатической меланоме.</a:t>
            </a:r>
          </a:p>
          <a:p>
            <a:endParaRPr lang="ru-RU" dirty="0"/>
          </a:p>
        </p:txBody>
      </p:sp>
      <p:pic>
        <p:nvPicPr>
          <p:cNvPr id="4" name="Picture 2" descr="C:\Documents and Settings\Admin\Мои документы\Мои рисунки\080255ace1ced52fab12b87fba7b5efc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72462" y="6225282"/>
            <a:ext cx="1071538" cy="63271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B050"/>
                </a:solidFill>
              </a:rPr>
              <a:t>Клеточные хроноблокаторы (</a:t>
            </a:r>
            <a:r>
              <a:rPr lang="ru-RU" b="1" dirty="0" err="1" smtClean="0">
                <a:solidFill>
                  <a:srgbClr val="00B050"/>
                </a:solidFill>
              </a:rPr>
              <a:t>прорезилиенты</a:t>
            </a:r>
            <a:r>
              <a:rPr lang="ru-RU" b="1" dirty="0" smtClean="0">
                <a:solidFill>
                  <a:srgbClr val="00B050"/>
                </a:solidFill>
              </a:rPr>
              <a:t>)</a:t>
            </a:r>
            <a:endParaRPr lang="ru-RU" b="1" dirty="0">
              <a:solidFill>
                <a:srgbClr val="00B05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ru-RU" dirty="0" smtClean="0"/>
              <a:t>Янтарная кислота (НИКА </a:t>
            </a:r>
            <a:r>
              <a:rPr lang="ru-RU" dirty="0" err="1" smtClean="0"/>
              <a:t>Кардиотон</a:t>
            </a:r>
            <a:r>
              <a:rPr lang="ru-RU" dirty="0" smtClean="0"/>
              <a:t>, НИКА </a:t>
            </a:r>
            <a:r>
              <a:rPr lang="ru-RU" dirty="0" err="1" smtClean="0"/>
              <a:t>Энерготон</a:t>
            </a:r>
            <a:r>
              <a:rPr lang="ru-RU" dirty="0" smtClean="0"/>
              <a:t>);</a:t>
            </a:r>
          </a:p>
          <a:p>
            <a:r>
              <a:rPr lang="ru-RU" dirty="0" err="1" smtClean="0"/>
              <a:t>селенометионин</a:t>
            </a:r>
            <a:r>
              <a:rPr lang="ru-RU" dirty="0" smtClean="0"/>
              <a:t> (НИКА </a:t>
            </a:r>
            <a:r>
              <a:rPr lang="ru-RU" dirty="0" err="1" smtClean="0"/>
              <a:t>Кардиотон</a:t>
            </a:r>
            <a:r>
              <a:rPr lang="ru-RU" dirty="0" smtClean="0"/>
              <a:t>);</a:t>
            </a:r>
          </a:p>
          <a:p>
            <a:r>
              <a:rPr lang="en-US" dirty="0" smtClean="0"/>
              <a:t>L</a:t>
            </a:r>
            <a:r>
              <a:rPr lang="ru-RU" dirty="0" smtClean="0"/>
              <a:t>-аргинин (НИКА </a:t>
            </a:r>
            <a:r>
              <a:rPr lang="ru-RU" dirty="0" err="1" smtClean="0"/>
              <a:t>Кардиотон</a:t>
            </a:r>
            <a:r>
              <a:rPr lang="ru-RU" dirty="0" smtClean="0"/>
              <a:t>);</a:t>
            </a:r>
          </a:p>
          <a:p>
            <a:r>
              <a:rPr lang="ru-RU" dirty="0" err="1" smtClean="0"/>
              <a:t>Альфа-липоевая</a:t>
            </a:r>
            <a:r>
              <a:rPr lang="ru-RU" dirty="0" smtClean="0"/>
              <a:t> кислота (НИКА </a:t>
            </a:r>
            <a:r>
              <a:rPr lang="ru-RU" dirty="0" err="1" smtClean="0"/>
              <a:t>Мемотон</a:t>
            </a:r>
            <a:r>
              <a:rPr lang="ru-RU" dirty="0" smtClean="0"/>
              <a:t>);</a:t>
            </a:r>
          </a:p>
          <a:p>
            <a:r>
              <a:rPr lang="en-US" dirty="0" err="1" smtClean="0"/>
              <a:t>CoQ</a:t>
            </a:r>
            <a:r>
              <a:rPr lang="ru-RU" baseline="-25000" dirty="0" smtClean="0"/>
              <a:t>10 </a:t>
            </a:r>
            <a:r>
              <a:rPr lang="ru-RU" dirty="0" smtClean="0"/>
              <a:t>(НИКА </a:t>
            </a:r>
            <a:r>
              <a:rPr lang="ru-RU" dirty="0" err="1" smtClean="0"/>
              <a:t>Мемотон</a:t>
            </a:r>
            <a:r>
              <a:rPr lang="ru-RU" dirty="0" smtClean="0"/>
              <a:t>);</a:t>
            </a:r>
          </a:p>
          <a:p>
            <a:r>
              <a:rPr lang="en-US" dirty="0" smtClean="0"/>
              <a:t>L</a:t>
            </a:r>
            <a:r>
              <a:rPr lang="ru-RU" dirty="0" smtClean="0"/>
              <a:t>-</a:t>
            </a:r>
            <a:r>
              <a:rPr lang="ru-RU" dirty="0" err="1" smtClean="0"/>
              <a:t>карнитин</a:t>
            </a:r>
            <a:r>
              <a:rPr lang="ru-RU" dirty="0" smtClean="0"/>
              <a:t> (НИКА </a:t>
            </a:r>
            <a:r>
              <a:rPr lang="ru-RU" dirty="0" err="1" smtClean="0"/>
              <a:t>Мемотон</a:t>
            </a:r>
            <a:r>
              <a:rPr lang="ru-RU" dirty="0" smtClean="0"/>
              <a:t>);</a:t>
            </a:r>
          </a:p>
          <a:p>
            <a:r>
              <a:rPr lang="ru-RU" dirty="0" err="1" smtClean="0"/>
              <a:t>Бета-аланин</a:t>
            </a:r>
            <a:r>
              <a:rPr lang="ru-RU" dirty="0" smtClean="0"/>
              <a:t> (НИКА </a:t>
            </a:r>
            <a:r>
              <a:rPr lang="ru-RU" dirty="0" err="1" smtClean="0"/>
              <a:t>Бета-аланин</a:t>
            </a:r>
            <a:r>
              <a:rPr lang="ru-RU" dirty="0" smtClean="0"/>
              <a:t>);</a:t>
            </a:r>
          </a:p>
          <a:p>
            <a:r>
              <a:rPr lang="ru-RU" dirty="0" smtClean="0"/>
              <a:t>МСМ (НИКА </a:t>
            </a:r>
            <a:r>
              <a:rPr lang="ru-RU" dirty="0" err="1" smtClean="0"/>
              <a:t>Метилсульфонилметан</a:t>
            </a:r>
            <a:r>
              <a:rPr lang="ru-RU" dirty="0" smtClean="0"/>
              <a:t>);</a:t>
            </a:r>
          </a:p>
          <a:p>
            <a:endParaRPr lang="ru-RU" dirty="0"/>
          </a:p>
        </p:txBody>
      </p:sp>
      <p:pic>
        <p:nvPicPr>
          <p:cNvPr id="4" name="Picture 2" descr="C:\Documents and Settings\Admin\Мои документы\Мои рисунки\080255ace1ced52fab12b87fba7b5efc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72462" y="6225282"/>
            <a:ext cx="1071538" cy="63271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200" b="1" dirty="0" smtClean="0">
                <a:solidFill>
                  <a:srgbClr val="00B050"/>
                </a:solidFill>
              </a:rPr>
              <a:t>Биологический смысл биорегулирующих </a:t>
            </a:r>
            <a:r>
              <a:rPr lang="ru-RU" sz="3200" b="1" dirty="0" err="1" smtClean="0">
                <a:solidFill>
                  <a:srgbClr val="00B050"/>
                </a:solidFill>
              </a:rPr>
              <a:t>нутрицевтических</a:t>
            </a:r>
            <a:r>
              <a:rPr lang="ru-RU" sz="3200" b="1" dirty="0" smtClean="0">
                <a:solidFill>
                  <a:srgbClr val="00B050"/>
                </a:solidFill>
              </a:rPr>
              <a:t> препаратов</a:t>
            </a:r>
            <a:endParaRPr lang="ru-RU" sz="3200" b="1" dirty="0">
              <a:solidFill>
                <a:srgbClr val="00B050"/>
              </a:solidFill>
            </a:endParaRPr>
          </a:p>
        </p:txBody>
      </p:sp>
      <p:pic>
        <p:nvPicPr>
          <p:cNvPr id="4" name="Содержимое 3" descr="vsasivanie-v-tonkom-kishechnike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95400" y="1643050"/>
            <a:ext cx="6553200" cy="4357718"/>
          </a:xfrm>
        </p:spPr>
      </p:pic>
      <p:pic>
        <p:nvPicPr>
          <p:cNvPr id="5" name="Picture 2" descr="C:\Documents and Settings\Admin\Мои документы\Мои рисунки\080255ace1ced52fab12b87fba7b5efc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55186" y="6215082"/>
            <a:ext cx="1088813" cy="6429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500" b="1" dirty="0" smtClean="0">
                <a:solidFill>
                  <a:srgbClr val="00B050"/>
                </a:solidFill>
              </a:rPr>
              <a:t>Институт физико-органической химии Национальной академии наук Беларуси</a:t>
            </a:r>
            <a:endParaRPr lang="ru-RU" sz="3500" b="1" dirty="0">
              <a:solidFill>
                <a:srgbClr val="00B050"/>
              </a:solidFill>
            </a:endParaRPr>
          </a:p>
        </p:txBody>
      </p:sp>
      <p:pic>
        <p:nvPicPr>
          <p:cNvPr id="4" name="Содержимое 3" descr="22093614_1391357080985549_1594680156_n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00100" y="1714488"/>
            <a:ext cx="7072362" cy="4643470"/>
          </a:xfrm>
        </p:spPr>
      </p:pic>
      <p:pic>
        <p:nvPicPr>
          <p:cNvPr id="5" name="Picture 2" descr="C:\Documents and Settings\Admin\Мои документы\Мои рисунки\080255ace1ced52fab12b87fba7b5efc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29586" y="6140918"/>
            <a:ext cx="1214414" cy="71708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B050"/>
                </a:solidFill>
              </a:rPr>
              <a:t>Производство нутрицевтиков: стандарты </a:t>
            </a:r>
            <a:r>
              <a:rPr lang="en-US" b="1" dirty="0" smtClean="0">
                <a:solidFill>
                  <a:srgbClr val="00B050"/>
                </a:solidFill>
              </a:rPr>
              <a:t>GMP</a:t>
            </a:r>
            <a:endParaRPr lang="ru-RU" b="1" dirty="0">
              <a:solidFill>
                <a:srgbClr val="00B050"/>
              </a:solidFill>
            </a:endParaRPr>
          </a:p>
        </p:txBody>
      </p:sp>
      <p:pic>
        <p:nvPicPr>
          <p:cNvPr id="4" name="Содержимое 3" descr="22119683_1391357234318867_1094321269_o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8922" y="1600200"/>
            <a:ext cx="8046156" cy="4525963"/>
          </a:xfrm>
        </p:spPr>
      </p:pic>
      <p:pic>
        <p:nvPicPr>
          <p:cNvPr id="5" name="Picture 2" descr="C:\Documents and Settings\Admin\Мои документы\Мои рисунки\080255ace1ced52fab12b87fba7b5efc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29586" y="6140918"/>
            <a:ext cx="1214414" cy="71708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Lenovo\Downloads\свм2.bm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71604" y="-857280"/>
            <a:ext cx="6096000" cy="8343900"/>
          </a:xfrm>
          <a:prstGeom prst="rect">
            <a:avLst/>
          </a:prstGeom>
          <a:noFill/>
        </p:spPr>
      </p:pic>
      <p:pic>
        <p:nvPicPr>
          <p:cNvPr id="5" name="Picture 2" descr="C:\Documents and Settings\Admin\Мои документы\Мои рисунки\080255ace1ced52fab12b87fba7b5efc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55189" y="6375812"/>
            <a:ext cx="1088813" cy="48218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00B050"/>
                </a:solidFill>
              </a:rPr>
              <a:t>Остановка клеточного цикла</a:t>
            </a:r>
            <a:endParaRPr lang="ru-RU" b="1" dirty="0">
              <a:solidFill>
                <a:srgbClr val="00B05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ru-RU" dirty="0" smtClean="0"/>
              <a:t>при пролиферативном старении клеток отсутствует экспрессия некоторых генов, обеспечивающих нормальное протекание клеточного цикла;</a:t>
            </a:r>
          </a:p>
          <a:p>
            <a:r>
              <a:rPr lang="ru-RU" dirty="0" smtClean="0"/>
              <a:t>в стареющих клетках подавлена экспрессия </a:t>
            </a:r>
            <a:r>
              <a:rPr lang="ru-RU" dirty="0" err="1" smtClean="0"/>
              <a:t>циклинов</a:t>
            </a:r>
            <a:r>
              <a:rPr lang="ru-RU" dirty="0" smtClean="0"/>
              <a:t>, инсулиноподобного фактора роста 1 (IGF-1), а также некоторых других факторов;</a:t>
            </a:r>
          </a:p>
          <a:p>
            <a:r>
              <a:rPr lang="ru-RU" dirty="0" smtClean="0"/>
              <a:t>экзогенные факторы, в том числе IGF-1, не могут вывести сенесцентную клетку из состояния неспособности к делению.</a:t>
            </a:r>
            <a:endParaRPr lang="ru-RU" dirty="0"/>
          </a:p>
        </p:txBody>
      </p:sp>
      <p:pic>
        <p:nvPicPr>
          <p:cNvPr id="4" name="Picture 2" descr="C:\Documents and Settings\Admin\Мои документы\Мои рисунки\080255ace1ced52fab12b87fba7b5efc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72462" y="6225282"/>
            <a:ext cx="1071538" cy="63271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8228"/>
            <a:ext cx="8229600" cy="1143000"/>
          </a:xfrm>
        </p:spPr>
        <p:txBody>
          <a:bodyPr>
            <a:normAutofit/>
          </a:bodyPr>
          <a:lstStyle/>
          <a:p>
            <a:r>
              <a:rPr lang="ru-RU" sz="3000" b="1" dirty="0" err="1" smtClean="0">
                <a:solidFill>
                  <a:srgbClr val="00B050"/>
                </a:solidFill>
              </a:rPr>
              <a:t>Мемотон</a:t>
            </a:r>
            <a:r>
              <a:rPr lang="ru-RU" sz="3000" b="1" dirty="0" smtClean="0">
                <a:solidFill>
                  <a:srgbClr val="00B050"/>
                </a:solidFill>
              </a:rPr>
              <a:t> в комплексных программах профилактики нарушений памяти </a:t>
            </a:r>
            <a:endParaRPr lang="ru-RU" sz="3000" b="1" dirty="0">
              <a:solidFill>
                <a:srgbClr val="00B050"/>
              </a:solidFill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3462026432"/>
              </p:ext>
            </p:extLst>
          </p:nvPr>
        </p:nvGraphicFramePr>
        <p:xfrm>
          <a:off x="251520" y="1006083"/>
          <a:ext cx="8640960" cy="472955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01044"/>
                <a:gridCol w="3859596"/>
                <a:gridCol w="2880320"/>
              </a:tblGrid>
              <a:tr h="767154">
                <a:tc>
                  <a:txBody>
                    <a:bodyPr/>
                    <a:lstStyle/>
                    <a:p>
                      <a:pPr algn="ctr"/>
                      <a:r>
                        <a:rPr lang="ru-RU" sz="2200" dirty="0" smtClean="0"/>
                        <a:t>Стадия</a:t>
                      </a:r>
                      <a:r>
                        <a:rPr lang="ru-RU" sz="2200" baseline="0" dirty="0" smtClean="0"/>
                        <a:t> деменции</a:t>
                      </a:r>
                      <a:endParaRPr lang="ru-RU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200" dirty="0" smtClean="0"/>
                        <a:t>Цель</a:t>
                      </a:r>
                      <a:endParaRPr lang="ru-RU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200" dirty="0" smtClean="0"/>
                        <a:t>Направления</a:t>
                      </a:r>
                      <a:r>
                        <a:rPr lang="ru-RU" sz="2200" baseline="0" dirty="0" smtClean="0"/>
                        <a:t> терапии</a:t>
                      </a:r>
                      <a:endParaRPr lang="ru-RU" sz="2200" dirty="0"/>
                    </a:p>
                  </a:txBody>
                  <a:tcPr/>
                </a:tc>
              </a:tr>
              <a:tr h="1753496">
                <a:tc>
                  <a:txBody>
                    <a:bodyPr/>
                    <a:lstStyle/>
                    <a:p>
                      <a:r>
                        <a:rPr lang="ru-RU" sz="2200" dirty="0" smtClean="0"/>
                        <a:t>Лёгкая</a:t>
                      </a:r>
                      <a:endParaRPr lang="ru-RU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200" b="1" dirty="0" smtClean="0">
                          <a:solidFill>
                            <a:srgbClr val="00B050"/>
                          </a:solidFill>
                        </a:rPr>
                        <a:t>Максимальная протекция когнитивных функций</a:t>
                      </a:r>
                      <a:endParaRPr lang="ru-RU" sz="2200" b="1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200" b="1" dirty="0" smtClean="0">
                          <a:solidFill>
                            <a:srgbClr val="00B050"/>
                          </a:solidFill>
                        </a:rPr>
                        <a:t>Поддержка</a:t>
                      </a:r>
                      <a:r>
                        <a:rPr lang="ru-RU" sz="2200" b="1" baseline="0" dirty="0" smtClean="0">
                          <a:solidFill>
                            <a:srgbClr val="00B050"/>
                          </a:solidFill>
                        </a:rPr>
                        <a:t> </a:t>
                      </a:r>
                      <a:r>
                        <a:rPr lang="ru-RU" sz="2200" b="1" baseline="0" dirty="0" err="1" smtClean="0">
                          <a:solidFill>
                            <a:srgbClr val="00B050"/>
                          </a:solidFill>
                        </a:rPr>
                        <a:t>нейронального</a:t>
                      </a:r>
                      <a:r>
                        <a:rPr lang="ru-RU" sz="2200" b="1" baseline="0" dirty="0" smtClean="0">
                          <a:solidFill>
                            <a:srgbClr val="00B050"/>
                          </a:solidFill>
                        </a:rPr>
                        <a:t> метаболизма</a:t>
                      </a:r>
                      <a:r>
                        <a:rPr lang="ru-RU" sz="2200" baseline="0" dirty="0" smtClean="0"/>
                        <a:t>, активизация, когнитивное развитие</a:t>
                      </a:r>
                      <a:endParaRPr lang="ru-RU" sz="2200" dirty="0"/>
                    </a:p>
                  </a:txBody>
                  <a:tcPr/>
                </a:tc>
              </a:tr>
              <a:tr h="1095935">
                <a:tc>
                  <a:txBody>
                    <a:bodyPr/>
                    <a:lstStyle/>
                    <a:p>
                      <a:r>
                        <a:rPr lang="ru-RU" sz="2200" dirty="0" smtClean="0"/>
                        <a:t>Умеренная</a:t>
                      </a:r>
                      <a:endParaRPr lang="ru-RU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200" dirty="0" smtClean="0"/>
                        <a:t>Обеспечение максимальной</a:t>
                      </a:r>
                      <a:r>
                        <a:rPr lang="ru-RU" sz="2200" baseline="0" dirty="0" smtClean="0"/>
                        <a:t> независимости, обеспечение замедления прогрессирования</a:t>
                      </a:r>
                      <a:endParaRPr lang="ru-RU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200" dirty="0" smtClean="0"/>
                        <a:t>Активизация, когнитивное развитие, социальная поддержка</a:t>
                      </a:r>
                      <a:endParaRPr lang="ru-RU" sz="2200" dirty="0"/>
                    </a:p>
                  </a:txBody>
                  <a:tcPr/>
                </a:tc>
              </a:tr>
              <a:tr h="444463">
                <a:tc>
                  <a:txBody>
                    <a:bodyPr/>
                    <a:lstStyle/>
                    <a:p>
                      <a:r>
                        <a:rPr lang="ru-RU" sz="2200" dirty="0" smtClean="0"/>
                        <a:t>Тяжёлая</a:t>
                      </a:r>
                      <a:endParaRPr lang="ru-RU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200" dirty="0" smtClean="0"/>
                        <a:t>Уход, паллиативная помощь</a:t>
                      </a:r>
                      <a:endParaRPr lang="ru-RU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200" dirty="0" smtClean="0"/>
                        <a:t>Социальная поддержка</a:t>
                      </a:r>
                      <a:endParaRPr lang="ru-RU" sz="22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5" name="Picture 2" descr="C:\Documents and Settings\Admin\Мои документы\Мои рисунки\080255ace1ced52fab12b87fba7b5efc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55189" y="6375812"/>
            <a:ext cx="1088813" cy="48218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305236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Выгнутая вправо стрелка 197"/>
          <p:cNvSpPr/>
          <p:nvPr/>
        </p:nvSpPr>
        <p:spPr>
          <a:xfrm rot="10800000">
            <a:off x="179511" y="755228"/>
            <a:ext cx="2160241" cy="5656064"/>
          </a:xfrm>
          <a:prstGeom prst="curvedLef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4" name="Овал 3"/>
          <p:cNvSpPr/>
          <p:nvPr/>
        </p:nvSpPr>
        <p:spPr>
          <a:xfrm>
            <a:off x="2339754" y="5136593"/>
            <a:ext cx="4320478" cy="1512168"/>
          </a:xfrm>
          <a:prstGeom prst="ellipse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Дисбиоз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кишечной микрофлоры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2195735" y="620688"/>
            <a:ext cx="4747535" cy="1397563"/>
          </a:xfrm>
          <a:prstGeom prst="ellipse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indent="0" algn="ctr"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Старение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57219" y="1772816"/>
            <a:ext cx="2962653" cy="372917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количества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разнородности нормальной микрофлоры</a:t>
            </a:r>
          </a:p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кол-ва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патогенных микроорганизмов</a:t>
            </a:r>
          </a:p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проницаемость кишечной стенки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функциональная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двигательная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активность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кишечника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метаболизм</a:t>
            </a:r>
          </a:p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активация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процессов воспаления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ослабление иммунитета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предрасположенность к болезням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приема медикаментов</a:t>
            </a:r>
          </a:p>
          <a:p>
            <a:pPr algn="ctr"/>
            <a:endParaRPr lang="ru-RU" dirty="0"/>
          </a:p>
          <a:p>
            <a:pPr algn="ctr"/>
            <a:endParaRPr lang="ru-RU" dirty="0" smtClean="0"/>
          </a:p>
          <a:p>
            <a:pPr algn="ctr"/>
            <a:endParaRPr lang="ru-RU" dirty="0"/>
          </a:p>
          <a:p>
            <a:pPr algn="ctr"/>
            <a:endParaRPr lang="ru-RU" dirty="0" smtClean="0"/>
          </a:p>
          <a:p>
            <a:pPr algn="ctr"/>
            <a:endParaRPr lang="ru-RU" dirty="0"/>
          </a:p>
          <a:p>
            <a:pPr algn="ctr"/>
            <a:endParaRPr lang="ru-RU" dirty="0" smtClean="0"/>
          </a:p>
          <a:p>
            <a:pPr algn="ctr"/>
            <a:endParaRPr lang="ru-RU" dirty="0"/>
          </a:p>
          <a:p>
            <a:pPr algn="ctr"/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5508105" y="1772816"/>
            <a:ext cx="2664296" cy="352839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-инфекционных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заболеваний</a:t>
            </a:r>
          </a:p>
          <a:p>
            <a:pPr algn="ctr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- кишечных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расстройств</a:t>
            </a:r>
          </a:p>
          <a:p>
            <a:pPr algn="ctr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-злокачественных заболеваний          </a:t>
            </a:r>
          </a:p>
          <a:p>
            <a:pPr algn="ctr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-кардиоваскулярных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заболеваний</a:t>
            </a:r>
          </a:p>
          <a:p>
            <a:pPr algn="ctr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- болезнь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Паркинсона</a:t>
            </a:r>
          </a:p>
          <a:p>
            <a:pPr algn="ctr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-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болезнь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Альцгеймера</a:t>
            </a:r>
          </a:p>
          <a:p>
            <a:pPr algn="ctr"/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-  деменция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- гипертензия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0" name="Прямая со стрелкой 9"/>
          <p:cNvCxnSpPr/>
          <p:nvPr/>
        </p:nvCxnSpPr>
        <p:spPr>
          <a:xfrm>
            <a:off x="627140" y="1808821"/>
            <a:ext cx="0" cy="21602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/>
          <p:nvPr/>
        </p:nvCxnSpPr>
        <p:spPr>
          <a:xfrm flipH="1" flipV="1">
            <a:off x="624268" y="2178406"/>
            <a:ext cx="2872" cy="24248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Прямая со стрелкой 17"/>
          <p:cNvCxnSpPr/>
          <p:nvPr/>
        </p:nvCxnSpPr>
        <p:spPr>
          <a:xfrm flipV="1">
            <a:off x="630066" y="2708920"/>
            <a:ext cx="0" cy="21602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>
            <a:off x="606728" y="3007919"/>
            <a:ext cx="0" cy="21602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/>
          <p:nvPr/>
        </p:nvCxnSpPr>
        <p:spPr>
          <a:xfrm flipV="1">
            <a:off x="571104" y="3933056"/>
            <a:ext cx="0" cy="21602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/>
          <p:nvPr/>
        </p:nvCxnSpPr>
        <p:spPr>
          <a:xfrm>
            <a:off x="540054" y="3677029"/>
            <a:ext cx="0" cy="21602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Прямая со стрелкой 22"/>
          <p:cNvCxnSpPr/>
          <p:nvPr/>
        </p:nvCxnSpPr>
        <p:spPr>
          <a:xfrm>
            <a:off x="557216" y="4437112"/>
            <a:ext cx="0" cy="21602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Прямая со стрелкой 23"/>
          <p:cNvCxnSpPr/>
          <p:nvPr/>
        </p:nvCxnSpPr>
        <p:spPr>
          <a:xfrm flipV="1">
            <a:off x="586227" y="4653136"/>
            <a:ext cx="0" cy="21602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Прямая со стрелкой 24"/>
          <p:cNvCxnSpPr/>
          <p:nvPr/>
        </p:nvCxnSpPr>
        <p:spPr>
          <a:xfrm flipV="1">
            <a:off x="606728" y="5193196"/>
            <a:ext cx="0" cy="21602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4" name="Прямая со стрелкой 183"/>
          <p:cNvCxnSpPr/>
          <p:nvPr/>
        </p:nvCxnSpPr>
        <p:spPr>
          <a:xfrm flipV="1">
            <a:off x="5796136" y="2024845"/>
            <a:ext cx="0" cy="3000761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85" name="Стрелка вверх 184"/>
          <p:cNvSpPr/>
          <p:nvPr/>
        </p:nvSpPr>
        <p:spPr>
          <a:xfrm>
            <a:off x="4716016" y="2070393"/>
            <a:ext cx="252028" cy="3066200"/>
          </a:xfrm>
          <a:prstGeom prst="up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6" name="Стрелка вниз 185"/>
          <p:cNvSpPr/>
          <p:nvPr/>
        </p:nvSpPr>
        <p:spPr>
          <a:xfrm>
            <a:off x="4067944" y="2070393"/>
            <a:ext cx="216024" cy="3066200"/>
          </a:xfrm>
          <a:prstGeom prst="down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7" name="Выгнутая вправо стрелка 186"/>
          <p:cNvSpPr/>
          <p:nvPr/>
        </p:nvSpPr>
        <p:spPr>
          <a:xfrm rot="241471">
            <a:off x="6723968" y="923330"/>
            <a:ext cx="1744722" cy="5723423"/>
          </a:xfrm>
          <a:prstGeom prst="curvedLef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33541" y="0"/>
            <a:ext cx="5869005" cy="860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2" descr="C:\Documents and Settings\Admin\Мои документы\Мои рисунки\080255ace1ced52fab12b87fba7b5efc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55189" y="6375812"/>
            <a:ext cx="1088813" cy="48218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855941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 descr="ÐÐ¾ÑÐ¾Ð¶ÐµÐµ Ð¸Ð·Ð¾Ð±ÑÐ°Ð¶ÐµÐ½Ð¸Ðµ"/>
          <p:cNvPicPr>
            <a:picLocks noGrp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1262992"/>
            <a:ext cx="3336117" cy="1768752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ÐÐ¾ÑÐ¾Ð¶ÐµÐµ Ð¸Ð·Ð¾Ð±ÑÐ°Ð¶ÐµÐ½Ð¸Ðµ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82761" y="5013176"/>
            <a:ext cx="2842382" cy="1231602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ÐÐ¾ÑÐ¾Ð¶ÐµÐµ Ð¸Ð·Ð¾Ð±ÑÐ°Ð¶ÐµÐ½Ð¸Ðµ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262991"/>
            <a:ext cx="3621805" cy="1613159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Прямоугольник 10"/>
          <p:cNvSpPr/>
          <p:nvPr/>
        </p:nvSpPr>
        <p:spPr>
          <a:xfrm>
            <a:off x="2267744" y="6303418"/>
            <a:ext cx="3331090" cy="43951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Нарушение кишечного барьера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6" name="Прямая соединительная линия 15"/>
          <p:cNvCxnSpPr/>
          <p:nvPr/>
        </p:nvCxnSpPr>
        <p:spPr>
          <a:xfrm flipV="1">
            <a:off x="1317372" y="3068960"/>
            <a:ext cx="7056784" cy="7200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Прямоугольник 16"/>
          <p:cNvSpPr/>
          <p:nvPr/>
        </p:nvSpPr>
        <p:spPr>
          <a:xfrm>
            <a:off x="971600" y="3140968"/>
            <a:ext cx="965966" cy="504056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Менее 40 лет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7434628" y="3104964"/>
            <a:ext cx="965966" cy="504056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Старше 65 лет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3472214" y="3693474"/>
            <a:ext cx="1895617" cy="212009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Когнитивный дефицит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1" name="Прямая соединительная линия 20"/>
          <p:cNvCxnSpPr/>
          <p:nvPr/>
        </p:nvCxnSpPr>
        <p:spPr>
          <a:xfrm>
            <a:off x="3582553" y="4032427"/>
            <a:ext cx="5045698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3" name="Прямоугольник 22"/>
          <p:cNvSpPr/>
          <p:nvPr/>
        </p:nvSpPr>
        <p:spPr>
          <a:xfrm>
            <a:off x="3475596" y="3112503"/>
            <a:ext cx="2088232" cy="440426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Старше 50-60 лет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7041677" y="3693474"/>
            <a:ext cx="1579014" cy="252028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Деменция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251520" y="3726652"/>
            <a:ext cx="2350205" cy="817192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Здоров, десятилетия до появления первых признаков КД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Стрелка вверх 34"/>
          <p:cNvSpPr/>
          <p:nvPr/>
        </p:nvSpPr>
        <p:spPr>
          <a:xfrm>
            <a:off x="3134082" y="1196752"/>
            <a:ext cx="309539" cy="3816424"/>
          </a:xfrm>
          <a:prstGeom prst="up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Прямоугольник 35"/>
          <p:cNvSpPr/>
          <p:nvPr/>
        </p:nvSpPr>
        <p:spPr>
          <a:xfrm>
            <a:off x="2440077" y="232127"/>
            <a:ext cx="1411843" cy="96462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Микроглия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активизирует выработку амилоида 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Прямоугольник 43"/>
          <p:cNvSpPr/>
          <p:nvPr/>
        </p:nvSpPr>
        <p:spPr>
          <a:xfrm>
            <a:off x="107504" y="275335"/>
            <a:ext cx="1995151" cy="91689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Острая воспалительная реакция с элиминацией микробов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Стрелка влево 44"/>
          <p:cNvSpPr/>
          <p:nvPr/>
        </p:nvSpPr>
        <p:spPr>
          <a:xfrm>
            <a:off x="2102655" y="714440"/>
            <a:ext cx="330178" cy="150755"/>
          </a:xfrm>
          <a:prstGeom prst="lef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6" name="Стрелка вверх 45"/>
          <p:cNvSpPr/>
          <p:nvPr/>
        </p:nvSpPr>
        <p:spPr>
          <a:xfrm>
            <a:off x="5525142" y="1186863"/>
            <a:ext cx="309539" cy="3689761"/>
          </a:xfrm>
          <a:prstGeom prst="up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7" name="Прямоугольник 46"/>
          <p:cNvSpPr/>
          <p:nvPr/>
        </p:nvSpPr>
        <p:spPr>
          <a:xfrm>
            <a:off x="4457564" y="232126"/>
            <a:ext cx="2212528" cy="95473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Снижение фагоцитарной активности </a:t>
            </a:r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микроглии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повышенная продукция амилоида В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Прямоугольник 47"/>
          <p:cNvSpPr/>
          <p:nvPr/>
        </p:nvSpPr>
        <p:spPr>
          <a:xfrm>
            <a:off x="6971432" y="204577"/>
            <a:ext cx="2009099" cy="105841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Хронические </a:t>
            </a:r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нейровоспалительные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реакции, </a:t>
            </a:r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нейродегенеративные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изменения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Стрелка вправо 49"/>
          <p:cNvSpPr/>
          <p:nvPr/>
        </p:nvSpPr>
        <p:spPr>
          <a:xfrm>
            <a:off x="6676275" y="665340"/>
            <a:ext cx="295157" cy="191988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1" name="Прямоугольник 50"/>
          <p:cNvSpPr/>
          <p:nvPr/>
        </p:nvSpPr>
        <p:spPr>
          <a:xfrm>
            <a:off x="3637862" y="4160571"/>
            <a:ext cx="4692689" cy="85260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Старение, снижение иммунного надзора, нарушение функции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микроглии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более подвержены инфекции и реактивации латентной инфекции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5834681" y="6164453"/>
            <a:ext cx="3309319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Marta 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Sochocka1</a:t>
            </a:r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Katarzyna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Donskow-Łysoniewska</a:t>
            </a:r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Breno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Satler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Diniz</a:t>
            </a:r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Donata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Kurpas</a:t>
            </a:r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Ewa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Brzozowska</a:t>
            </a:r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Jerzy </a:t>
            </a:r>
            <a:r>
              <a:rPr lang="en-US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Leszek</a:t>
            </a:r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2018</a:t>
            </a:r>
            <a:endParaRPr lang="ru-RU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" name="Picture 2" descr="C:\Documents and Settings\Admin\Мои документы\Мои рисунки\080255ace1ced52fab12b87fba7b5efc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055189" y="6375812"/>
            <a:ext cx="1088813" cy="48218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538663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71438"/>
            <a:ext cx="9190038" cy="6713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507288" cy="706090"/>
          </a:xfrm>
        </p:spPr>
        <p:txBody>
          <a:bodyPr>
            <a:normAutofit/>
          </a:bodyPr>
          <a:lstStyle/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Взаимосвязь ЦНС и кишечной </a:t>
            </a:r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микробиотой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1052736"/>
            <a:ext cx="8712966" cy="5616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 descr="C:\Documents and Settings\Admin\Мои документы\Мои рисунки\080255ace1ced52fab12b87fba7b5efc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55189" y="6375812"/>
            <a:ext cx="1088813" cy="48218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681855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err="1" smtClean="0">
                <a:solidFill>
                  <a:srgbClr val="00B050"/>
                </a:solidFill>
              </a:rPr>
              <a:t>Макробиота</a:t>
            </a:r>
            <a:r>
              <a:rPr lang="ru-RU" b="1" dirty="0" smtClean="0">
                <a:solidFill>
                  <a:srgbClr val="00B050"/>
                </a:solidFill>
              </a:rPr>
              <a:t> и масса тела</a:t>
            </a:r>
            <a:endParaRPr lang="ru-RU" b="1" dirty="0">
              <a:solidFill>
                <a:srgbClr val="00B05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23938" y="1500174"/>
            <a:ext cx="7094537" cy="4572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2" descr="C:\Documents and Settings\Admin\Мои документы\Мои рисунки\080255ace1ced52fab12b87fba7b5efc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72462" y="6225282"/>
            <a:ext cx="1071538" cy="63271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err="1" smtClean="0">
                <a:solidFill>
                  <a:srgbClr val="00B050"/>
                </a:solidFill>
              </a:rPr>
              <a:t>Макробиота</a:t>
            </a:r>
            <a:r>
              <a:rPr lang="ru-RU" b="1" dirty="0" smtClean="0">
                <a:solidFill>
                  <a:srgbClr val="00B050"/>
                </a:solidFill>
              </a:rPr>
              <a:t> и артериальное давление</a:t>
            </a:r>
            <a:endParaRPr lang="ru-RU" b="1" dirty="0">
              <a:solidFill>
                <a:srgbClr val="00B05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57224" y="1428736"/>
            <a:ext cx="7500990" cy="46434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2" descr="C:\Documents and Settings\Admin\Мои документы\Мои рисунки\080255ace1ced52fab12b87fba7b5efc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72462" y="6225282"/>
            <a:ext cx="1071538" cy="63271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188640"/>
            <a:ext cx="8496944" cy="1008112"/>
          </a:xfrm>
        </p:spPr>
        <p:txBody>
          <a:bodyPr>
            <a:normAutofit fontScale="90000"/>
          </a:bodyPr>
          <a:lstStyle/>
          <a:p>
            <a:r>
              <a:rPr lang="ru-RU" dirty="0"/>
              <a:t> </a:t>
            </a:r>
            <a:r>
              <a:rPr lang="ru-RU" sz="2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ОБЩИЕ ПРИНЦИПЫ КОРРЕКЦИИ МИКРОЭКОЛОГИЧЕСКИХ </a:t>
            </a:r>
            <a:r>
              <a:rPr lang="ru-RU" sz="22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НАРУШЕНИЙ КИШЕЧНИКА</a:t>
            </a:r>
            <a:r>
              <a:rPr lang="ru-RU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algn="just"/>
            <a:r>
              <a:rPr lang="ru-RU" sz="2800" dirty="0"/>
              <a:t>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Патогенетическое  лечение  основного  заболевания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хр.колит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панкреатит, синдром раздраженного кишечника и т.д.)</a:t>
            </a:r>
          </a:p>
          <a:p>
            <a:pPr algn="just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 необходимости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селективная 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деконтаминация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условно-патогенной  микрофлоры 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(исп. кишечных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«антисептиков»-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Интетрикс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 </a:t>
            </a:r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Энтерофурил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 антибиотики) </a:t>
            </a:r>
          </a:p>
          <a:p>
            <a:pPr algn="just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Восстановление 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аутохтонной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микрофлоры (коррекция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нарушений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микробиоценоза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кишечника)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" descr="C:\Documents and Settings\Admin\Мои документы\Мои рисунки\080255ace1ced52fab12b87fba7b5efc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55189" y="6375812"/>
            <a:ext cx="1088813" cy="48218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221679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85BDB25A-9746-0E47-ACC5-41BFC3FB60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155554"/>
            <a:ext cx="4391025" cy="254161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2D8DA41D-EB4B-6147-974A-CBD545A892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4300" y="3723222"/>
            <a:ext cx="4400550" cy="2281451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="" xmlns:a16="http://schemas.microsoft.com/office/drawing/2014/main" id="{10747B25-A22A-5046-9BCA-83D04AAEB1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72024" y="1435225"/>
            <a:ext cx="4371975" cy="2221412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="" xmlns:a16="http://schemas.microsoft.com/office/drawing/2014/main" id="{1EDF561C-1F5F-D147-8726-C397E48BB11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42181" y="3630175"/>
            <a:ext cx="4324350" cy="2141362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899592" y="0"/>
            <a:ext cx="799288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Восстановление  </a:t>
            </a:r>
            <a:r>
              <a:rPr lang="ru-RU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аутохтонной</a:t>
            </a:r>
            <a:r>
              <a:rPr lang="ru-RU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микрофлоры (коррекция нарушений </a:t>
            </a:r>
            <a:r>
              <a:rPr lang="ru-RU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микробиоценоза</a:t>
            </a:r>
            <a:r>
              <a:rPr lang="ru-RU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кишечника)</a:t>
            </a:r>
          </a:p>
        </p:txBody>
      </p:sp>
      <p:pic>
        <p:nvPicPr>
          <p:cNvPr id="8" name="Picture 2" descr="C:\Documents and Settings\Admin\Мои документы\Мои рисунки\080255ace1ced52fab12b87fba7b5efc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055189" y="6375812"/>
            <a:ext cx="1088813" cy="48218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922626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88640"/>
            <a:ext cx="8801100" cy="521582"/>
          </a:xfrm>
        </p:spPr>
        <p:txBody>
          <a:bodyPr>
            <a:normAutofit/>
          </a:bodyPr>
          <a:lstStyle/>
          <a:p>
            <a:pPr algn="ctr"/>
            <a:r>
              <a:rPr lang="ru-RU" sz="2700" b="1" dirty="0" err="1" smtClean="0">
                <a:solidFill>
                  <a:srgbClr val="00B050"/>
                </a:solidFill>
                <a:latin typeface="Times New Roman" charset="0"/>
                <a:ea typeface="Times New Roman" charset="0"/>
                <a:cs typeface="Times New Roman" charset="0"/>
              </a:rPr>
              <a:t>Метабиотик</a:t>
            </a:r>
            <a:r>
              <a:rPr lang="ru-RU" sz="2700" b="1" dirty="0" smtClean="0">
                <a:solidFill>
                  <a:srgbClr val="00B050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ru-RU" sz="2700" b="1" dirty="0" err="1" smtClean="0">
                <a:solidFill>
                  <a:srgbClr val="00B050"/>
                </a:solidFill>
                <a:latin typeface="Times New Roman" charset="0"/>
                <a:ea typeface="Times New Roman" charset="0"/>
                <a:cs typeface="Times New Roman" charset="0"/>
              </a:rPr>
              <a:t>Дайго</a:t>
            </a:r>
            <a:endParaRPr lang="ru-RU" sz="2700" b="1" dirty="0">
              <a:solidFill>
                <a:srgbClr val="00B050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9512" y="1268760"/>
            <a:ext cx="3276600" cy="2856671"/>
          </a:xfrm>
          <a:prstGeom prst="rect">
            <a:avLst/>
          </a:prstGeom>
          <a:noFill/>
        </p:spPr>
        <p:txBody>
          <a:bodyPr wrap="square" lIns="85844" tIns="42922" rIns="85844" bIns="42922" rtlCol="0">
            <a:spAutoFit/>
          </a:bodyPr>
          <a:lstStyle/>
          <a:p>
            <a:pPr marL="262553" indent="-262553">
              <a:buAutoNum type="arabicPeriod"/>
            </a:pPr>
            <a:r>
              <a:rPr lang="ru-RU" dirty="0" smtClean="0">
                <a:latin typeface="Times New Roman" charset="0"/>
                <a:ea typeface="Times New Roman" charset="0"/>
                <a:cs typeface="Times New Roman" charset="0"/>
              </a:rPr>
              <a:t>Не является </a:t>
            </a:r>
            <a:r>
              <a:rPr lang="ru-RU" dirty="0" err="1" smtClean="0">
                <a:latin typeface="Times New Roman" charset="0"/>
                <a:ea typeface="Times New Roman" charset="0"/>
                <a:cs typeface="Times New Roman" charset="0"/>
              </a:rPr>
              <a:t>пробиотиком</a:t>
            </a:r>
            <a:r>
              <a:rPr lang="ru-RU" dirty="0" smtClean="0">
                <a:latin typeface="Times New Roman" charset="0"/>
                <a:ea typeface="Times New Roman" charset="0"/>
                <a:cs typeface="Times New Roman" charset="0"/>
              </a:rPr>
              <a:t> или </a:t>
            </a:r>
            <a:r>
              <a:rPr lang="ru-RU" dirty="0" err="1" smtClean="0">
                <a:latin typeface="Times New Roman" charset="0"/>
                <a:ea typeface="Times New Roman" charset="0"/>
                <a:cs typeface="Times New Roman" charset="0"/>
              </a:rPr>
              <a:t>пребиотиком</a:t>
            </a:r>
            <a:endParaRPr lang="en-US" dirty="0">
              <a:latin typeface="Times New Roman" charset="0"/>
              <a:ea typeface="Times New Roman" charset="0"/>
              <a:cs typeface="Times New Roman" charset="0"/>
            </a:endParaRPr>
          </a:p>
          <a:p>
            <a:pPr marL="262553" indent="-262553">
              <a:buAutoNum type="arabicPeriod"/>
            </a:pPr>
            <a:r>
              <a:rPr lang="ru-RU" dirty="0" smtClean="0">
                <a:latin typeface="Times New Roman" charset="0"/>
                <a:ea typeface="Times New Roman" charset="0"/>
                <a:cs typeface="Times New Roman" charset="0"/>
              </a:rPr>
              <a:t>Содержит </a:t>
            </a:r>
            <a:r>
              <a:rPr lang="ru-RU" dirty="0">
                <a:latin typeface="Times New Roman" charset="0"/>
                <a:ea typeface="Times New Roman" charset="0"/>
                <a:cs typeface="Times New Roman" charset="0"/>
              </a:rPr>
              <a:t>смесь пептидов — </a:t>
            </a:r>
            <a:r>
              <a:rPr lang="ru-RU" dirty="0" smtClean="0">
                <a:latin typeface="Times New Roman" charset="0"/>
                <a:ea typeface="Times New Roman" charset="0"/>
                <a:cs typeface="Times New Roman" charset="0"/>
              </a:rPr>
              <a:t>биорегуляторов, экстрагированных </a:t>
            </a:r>
            <a:r>
              <a:rPr lang="ru-RU" dirty="0">
                <a:latin typeface="Times New Roman" charset="0"/>
                <a:ea typeface="Times New Roman" charset="0"/>
                <a:cs typeface="Times New Roman" charset="0"/>
              </a:rPr>
              <a:t>из </a:t>
            </a:r>
          </a:p>
          <a:p>
            <a:r>
              <a:rPr lang="ru-RU" dirty="0">
                <a:latin typeface="Times New Roman" charset="0"/>
                <a:ea typeface="Times New Roman" charset="0"/>
                <a:cs typeface="Times New Roman" charset="0"/>
              </a:rPr>
              <a:t>бактериальных  клеток 16 штаммов физиологических  </a:t>
            </a:r>
            <a:r>
              <a:rPr lang="ru-RU" dirty="0" err="1">
                <a:latin typeface="Times New Roman" charset="0"/>
                <a:ea typeface="Times New Roman" charset="0"/>
                <a:cs typeface="Times New Roman" charset="0"/>
              </a:rPr>
              <a:t>лактобактерий</a:t>
            </a:r>
            <a:r>
              <a:rPr lang="ru-RU" dirty="0">
                <a:latin typeface="Times New Roman" charset="0"/>
                <a:ea typeface="Times New Roman" charset="0"/>
                <a:cs typeface="Times New Roman" charset="0"/>
              </a:rPr>
              <a:t>, колонизующих кишечник </a:t>
            </a:r>
            <a:r>
              <a:rPr lang="ru-RU" dirty="0" smtClean="0">
                <a:latin typeface="Times New Roman" charset="0"/>
                <a:ea typeface="Times New Roman" charset="0"/>
                <a:cs typeface="Times New Roman" charset="0"/>
              </a:rPr>
              <a:t>здорового  </a:t>
            </a:r>
            <a:r>
              <a:rPr lang="ru-RU" dirty="0">
                <a:latin typeface="Times New Roman" charset="0"/>
                <a:ea typeface="Times New Roman" charset="0"/>
                <a:cs typeface="Times New Roman" charset="0"/>
              </a:rPr>
              <a:t>человека</a:t>
            </a:r>
            <a:r>
              <a:rPr lang="ru-RU" dirty="0" smtClean="0">
                <a:latin typeface="Times New Roman" charset="0"/>
                <a:ea typeface="Times New Roman" charset="0"/>
                <a:cs typeface="Times New Roman" charset="0"/>
              </a:rPr>
              <a:t>.</a:t>
            </a:r>
          </a:p>
          <a:p>
            <a:pPr marL="262553" indent="-262553">
              <a:buAutoNum type="arabicPeriod"/>
            </a:pPr>
            <a:endParaRPr lang="ru-RU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0" y="4619945"/>
            <a:ext cx="2051719" cy="206084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1727655" y="5522810"/>
            <a:ext cx="1403404" cy="1335190"/>
          </a:xfrm>
          <a:prstGeom prst="rect">
            <a:avLst/>
          </a:prstGeom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03848" y="908720"/>
            <a:ext cx="5940152" cy="5949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C:\Documents and Settings\Admin\Мои документы\Мои рисунки\080255ace1ced52fab12b87fba7b5efc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055189" y="6375812"/>
            <a:ext cx="1088813" cy="48218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759754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endParaRPr lang="ru-RU" b="1" dirty="0" smtClean="0">
              <a:solidFill>
                <a:srgbClr val="00B050"/>
              </a:solidFill>
            </a:endParaRPr>
          </a:p>
          <a:p>
            <a:pPr algn="ctr">
              <a:buNone/>
            </a:pPr>
            <a:endParaRPr lang="ru-RU" b="1" dirty="0" smtClean="0">
              <a:solidFill>
                <a:srgbClr val="00B050"/>
              </a:solidFill>
            </a:endParaRPr>
          </a:p>
          <a:p>
            <a:pPr algn="ctr">
              <a:buNone/>
            </a:pPr>
            <a:r>
              <a:rPr lang="ru-RU" b="1" dirty="0" smtClean="0">
                <a:solidFill>
                  <a:srgbClr val="00B050"/>
                </a:solidFill>
              </a:rPr>
              <a:t>СЕНЕСЦЕНЦИЯ КЛЕТОК: КЛИНИЧЕСКИЕ ПРИМЕРЫ. САРКОПЕНИЯ</a:t>
            </a:r>
            <a:endParaRPr lang="ru-RU" b="1" dirty="0">
              <a:solidFill>
                <a:srgbClr val="00B050"/>
              </a:solidFill>
            </a:endParaRPr>
          </a:p>
        </p:txBody>
      </p:sp>
      <p:pic>
        <p:nvPicPr>
          <p:cNvPr id="4" name="Picture 2" descr="C:\Documents and Settings\Admin\Мои документы\Мои рисунки\080255ace1ced52fab12b87fba7b5efc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72462" y="6225282"/>
            <a:ext cx="1071538" cy="63271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00B050"/>
                </a:solidFill>
              </a:rPr>
              <a:t>СИНДРОМ СУХОГО РТА</a:t>
            </a:r>
            <a:endParaRPr lang="ru-RU" b="1" dirty="0">
              <a:solidFill>
                <a:srgbClr val="00B050"/>
              </a:solidFill>
            </a:endParaRPr>
          </a:p>
        </p:txBody>
      </p:sp>
      <p:pic>
        <p:nvPicPr>
          <p:cNvPr id="4" name="Содержимое 3" descr="0528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904365"/>
            <a:ext cx="8229600" cy="3917633"/>
          </a:xfrm>
        </p:spPr>
      </p:pic>
      <p:pic>
        <p:nvPicPr>
          <p:cNvPr id="5" name="Picture 2" descr="C:\Documents and Settings\Admin\Мои документы\Мои рисунки\080255ace1ced52fab12b87fba7b5efc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55189" y="6375812"/>
            <a:ext cx="1088813" cy="48218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B050"/>
                </a:solidFill>
              </a:rPr>
              <a:t>КОМПЛЕКСНАЯ ТЕРАПИЯ АСТЕНИЧЕСКОГО СИНДРОМА </a:t>
            </a:r>
            <a:endParaRPr lang="ru-RU" b="1" dirty="0">
              <a:solidFill>
                <a:srgbClr val="00B050"/>
              </a:solidFill>
            </a:endParaRPr>
          </a:p>
        </p:txBody>
      </p:sp>
      <p:pic>
        <p:nvPicPr>
          <p:cNvPr id="4" name="Содержимое 3" descr="248-1.gif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500174"/>
            <a:ext cx="9143999" cy="4143404"/>
          </a:xfrm>
        </p:spPr>
      </p:pic>
      <p:pic>
        <p:nvPicPr>
          <p:cNvPr id="5" name="Picture 2" descr="C:\Users\Admin\Desktop\untitled.bm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43900" y="6334144"/>
            <a:ext cx="1000100" cy="52385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00B050"/>
                </a:solidFill>
              </a:rPr>
              <a:t>СИНДРОМ СУХОГО ГЛАЗА (+ЗГТ)</a:t>
            </a:r>
            <a:endParaRPr lang="ru-RU" b="1" dirty="0">
              <a:solidFill>
                <a:srgbClr val="00B050"/>
              </a:solidFill>
            </a:endParaRPr>
          </a:p>
        </p:txBody>
      </p:sp>
      <p:pic>
        <p:nvPicPr>
          <p:cNvPr id="4" name="Содержимое 3" descr="inx960x640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77527" y="1600200"/>
            <a:ext cx="6788945" cy="4525963"/>
          </a:xfrm>
        </p:spPr>
      </p:pic>
      <p:pic>
        <p:nvPicPr>
          <p:cNvPr id="5" name="Picture 2" descr="C:\Documents and Settings\Admin\Мои документы\Мои рисунки\080255ace1ced52fab12b87fba7b5efc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55189" y="6375812"/>
            <a:ext cx="1088813" cy="48218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00B050"/>
                </a:solidFill>
              </a:rPr>
              <a:t>СИНДРОМ СУХОГО ГЛАЗА</a:t>
            </a:r>
            <a:endParaRPr lang="ru-RU" b="1" dirty="0">
              <a:solidFill>
                <a:srgbClr val="00B050"/>
              </a:solidFill>
            </a:endParaRPr>
          </a:p>
        </p:txBody>
      </p:sp>
      <p:pic>
        <p:nvPicPr>
          <p:cNvPr id="4" name="Содержимое 3" descr="3-57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14500" y="1648619"/>
            <a:ext cx="5715000" cy="4429125"/>
          </a:xfrm>
        </p:spPr>
      </p:pic>
      <p:pic>
        <p:nvPicPr>
          <p:cNvPr id="5" name="Picture 2" descr="C:\Documents and Settings\Admin\Мои документы\Мои рисунки\080255ace1ced52fab12b87fba7b5efc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55189" y="6375812"/>
            <a:ext cx="1088813" cy="48218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B050"/>
                </a:solidFill>
              </a:rPr>
              <a:t>ГОЛОВНАЯ БОЛЬ </a:t>
            </a:r>
            <a:br>
              <a:rPr lang="ru-RU" b="1" dirty="0" smtClean="0">
                <a:solidFill>
                  <a:srgbClr val="00B050"/>
                </a:solidFill>
              </a:rPr>
            </a:br>
            <a:r>
              <a:rPr lang="ru-RU" b="1" dirty="0" smtClean="0">
                <a:solidFill>
                  <a:srgbClr val="00B050"/>
                </a:solidFill>
              </a:rPr>
              <a:t>НАПРЯЖЕНИЯ И МИГРЕНЬ</a:t>
            </a:r>
            <a:endParaRPr lang="ru-RU" b="1" dirty="0">
              <a:solidFill>
                <a:srgbClr val="00B050"/>
              </a:solidFill>
            </a:endParaRPr>
          </a:p>
        </p:txBody>
      </p:sp>
      <p:pic>
        <p:nvPicPr>
          <p:cNvPr id="4" name="Содержимое 3" descr="migren-8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71538" y="1857364"/>
            <a:ext cx="6572296" cy="4214842"/>
          </a:xfrm>
        </p:spPr>
      </p:pic>
      <p:pic>
        <p:nvPicPr>
          <p:cNvPr id="5" name="Picture 2" descr="C:\Documents and Settings\Admin\Мои документы\Мои рисунки\080255ace1ced52fab12b87fba7b5efc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55189" y="6375812"/>
            <a:ext cx="1088813" cy="48218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000" b="1" dirty="0" smtClean="0">
                <a:solidFill>
                  <a:srgbClr val="00B050"/>
                </a:solidFill>
              </a:rPr>
              <a:t>СОПРОВОЖДЕНИЕ ТЕРАПИИ ПРИ СИНДРОМЕ ОБСТРУКТИВНЫХ АПНОЭ ВО ВРЕМЯ СНА</a:t>
            </a:r>
            <a:endParaRPr lang="ru-RU" sz="3000" b="1" dirty="0">
              <a:solidFill>
                <a:srgbClr val="00B050"/>
              </a:solidFill>
            </a:endParaRPr>
          </a:p>
        </p:txBody>
      </p:sp>
      <p:pic>
        <p:nvPicPr>
          <p:cNvPr id="4" name="Содержимое 3" descr="vidy_apnoe_sna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66812" y="1857364"/>
            <a:ext cx="6810375" cy="3582205"/>
          </a:xfrm>
        </p:spPr>
      </p:pic>
      <p:pic>
        <p:nvPicPr>
          <p:cNvPr id="5" name="Picture 2" descr="C:\Documents and Settings\Admin\Мои документы\Мои рисунки\080255ace1ced52fab12b87fba7b5efc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55189" y="6375812"/>
            <a:ext cx="1088813" cy="48218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00B050"/>
                </a:solidFill>
              </a:rPr>
              <a:t>www.gerontolog.info</a:t>
            </a:r>
            <a:endParaRPr lang="ru-RU" b="1" dirty="0">
              <a:solidFill>
                <a:srgbClr val="00B050"/>
              </a:solidFill>
            </a:endParaRPr>
          </a:p>
        </p:txBody>
      </p:sp>
      <p:pic>
        <p:nvPicPr>
          <p:cNvPr id="4" name="Содержимое 3" descr="сайт 2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6957" y="1500174"/>
            <a:ext cx="8050085" cy="5000660"/>
          </a:xfr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10572" y="6072206"/>
            <a:ext cx="1333428" cy="7857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649568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endParaRPr lang="ru-RU" b="1" dirty="0" smtClean="0">
              <a:solidFill>
                <a:srgbClr val="00B050"/>
              </a:solidFill>
            </a:endParaRPr>
          </a:p>
          <a:p>
            <a:pPr algn="ctr">
              <a:buNone/>
            </a:pPr>
            <a:endParaRPr lang="ru-RU" b="1" dirty="0" smtClean="0">
              <a:solidFill>
                <a:srgbClr val="00B050"/>
              </a:solidFill>
            </a:endParaRPr>
          </a:p>
          <a:p>
            <a:pPr algn="ctr">
              <a:buNone/>
            </a:pPr>
            <a:r>
              <a:rPr lang="ru-RU" b="1" dirty="0" smtClean="0">
                <a:solidFill>
                  <a:srgbClr val="00B050"/>
                </a:solidFill>
              </a:rPr>
              <a:t>СПАСИБО ЗА ВНИМАНИЕ!</a:t>
            </a:r>
            <a:endParaRPr lang="ru-RU" b="1" dirty="0">
              <a:solidFill>
                <a:srgbClr val="00B050"/>
              </a:solidFill>
            </a:endParaRPr>
          </a:p>
        </p:txBody>
      </p:sp>
      <p:pic>
        <p:nvPicPr>
          <p:cNvPr id="4" name="Picture 2" descr="C:\Documents and Settings\Admin\Мои документы\Мои рисунки\080255ace1ced52fab12b87fba7b5efc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55189" y="6375812"/>
            <a:ext cx="1088813" cy="48218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err="1" smtClean="0">
                <a:solidFill>
                  <a:srgbClr val="00B050"/>
                </a:solidFill>
              </a:rPr>
              <a:t>Саркопения</a:t>
            </a:r>
            <a:r>
              <a:rPr lang="ru-RU" b="1" dirty="0" smtClean="0">
                <a:solidFill>
                  <a:srgbClr val="00B050"/>
                </a:solidFill>
              </a:rPr>
              <a:t>: определение 1</a:t>
            </a:r>
            <a:endParaRPr lang="ru-RU" b="1" dirty="0">
              <a:solidFill>
                <a:srgbClr val="00B05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ru-RU" dirty="0" smtClean="0"/>
              <a:t>    Саркопения – это синдром, который характеризуется прогрессивной </a:t>
            </a:r>
            <a:r>
              <a:rPr lang="ru-RU" dirty="0" err="1" smtClean="0"/>
              <a:t>генерализованной</a:t>
            </a:r>
            <a:r>
              <a:rPr lang="ru-RU" dirty="0" smtClean="0"/>
              <a:t> потерей мышечной массы и силы. Бывает:</a:t>
            </a:r>
          </a:p>
          <a:p>
            <a:pPr>
              <a:buFontTx/>
              <a:buChar char="-"/>
            </a:pPr>
            <a:r>
              <a:rPr lang="ru-RU" dirty="0" smtClean="0"/>
              <a:t>первичный и вторичный;</a:t>
            </a:r>
          </a:p>
          <a:p>
            <a:pPr>
              <a:buFontTx/>
              <a:buChar char="-"/>
            </a:pPr>
            <a:r>
              <a:rPr lang="ru-RU" dirty="0" smtClean="0"/>
              <a:t>острый и хронический (6 месяцев);</a:t>
            </a:r>
          </a:p>
          <a:p>
            <a:pPr>
              <a:buFontTx/>
              <a:buChar char="-"/>
            </a:pPr>
            <a:r>
              <a:rPr lang="en-US" dirty="0" smtClean="0"/>
              <a:t>European Working Group Sarcopenia in Older People - 2, 2018 </a:t>
            </a:r>
            <a:r>
              <a:rPr lang="ru-RU" dirty="0" smtClean="0"/>
              <a:t>год, октябрь, Берлин. </a:t>
            </a:r>
            <a:endParaRPr lang="ru-RU" dirty="0"/>
          </a:p>
        </p:txBody>
      </p:sp>
      <p:pic>
        <p:nvPicPr>
          <p:cNvPr id="4" name="Picture 2" descr="C:\Documents and Settings\Admin\Мои документы\Мои рисунки\080255ace1ced52fab12b87fba7b5efc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15338" y="6309646"/>
            <a:ext cx="928662" cy="54835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err="1" smtClean="0">
                <a:solidFill>
                  <a:srgbClr val="00B050"/>
                </a:solidFill>
              </a:rPr>
              <a:t>Саркопения</a:t>
            </a:r>
            <a:r>
              <a:rPr lang="ru-RU" b="1" dirty="0" smtClean="0">
                <a:solidFill>
                  <a:srgbClr val="00B050"/>
                </a:solidFill>
              </a:rPr>
              <a:t>: определение 2</a:t>
            </a:r>
            <a:endParaRPr lang="ru-RU" b="1" dirty="0">
              <a:solidFill>
                <a:srgbClr val="00B05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ru-RU" dirty="0" smtClean="0"/>
              <a:t>вторичная саркопения - сепсис, ВИЧ-инфекция, онкологическая патология, хроническая почечная недостаточность, группа хронических обструктивных болезней легких, хроническая сердечная недостаточность;</a:t>
            </a:r>
          </a:p>
          <a:p>
            <a:r>
              <a:rPr lang="ru-RU" dirty="0" smtClean="0"/>
              <a:t>патогенетические механизмы первичной саркопении и вторичной саркопении обусловлены экспрессией одних групп генов.</a:t>
            </a:r>
            <a:endParaRPr lang="ru-RU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3482" y="6286520"/>
            <a:ext cx="969755" cy="571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71480"/>
            <a:ext cx="8229600" cy="142876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B050"/>
                </a:solidFill>
              </a:rPr>
              <a:t>В США: </a:t>
            </a:r>
            <a:br>
              <a:rPr lang="ru-RU" b="1" dirty="0" smtClean="0">
                <a:solidFill>
                  <a:srgbClr val="00B050"/>
                </a:solidFill>
              </a:rPr>
            </a:br>
            <a:r>
              <a:rPr lang="en-US" b="1" dirty="0" smtClean="0">
                <a:solidFill>
                  <a:srgbClr val="00B050"/>
                </a:solidFill>
              </a:rPr>
              <a:t>ICD </a:t>
            </a:r>
            <a:r>
              <a:rPr lang="be-BY" b="1" dirty="0" smtClean="0">
                <a:solidFill>
                  <a:srgbClr val="00B050"/>
                </a:solidFill>
              </a:rPr>
              <a:t>-</a:t>
            </a:r>
            <a:r>
              <a:rPr lang="en-US" b="1" dirty="0" smtClean="0">
                <a:solidFill>
                  <a:srgbClr val="00B050"/>
                </a:solidFill>
              </a:rPr>
              <a:t> 10</a:t>
            </a:r>
            <a:r>
              <a:rPr lang="be-BY" b="1" dirty="0" smtClean="0">
                <a:solidFill>
                  <a:srgbClr val="00B050"/>
                </a:solidFill>
              </a:rPr>
              <a:t> -</a:t>
            </a:r>
            <a:r>
              <a:rPr lang="en-US" b="1" dirty="0" smtClean="0">
                <a:solidFill>
                  <a:srgbClr val="00B050"/>
                </a:solidFill>
              </a:rPr>
              <a:t> CM</a:t>
            </a:r>
            <a:endParaRPr lang="ru-RU" b="1" dirty="0">
              <a:solidFill>
                <a:srgbClr val="00B05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928802"/>
            <a:ext cx="8229600" cy="4197361"/>
          </a:xfrm>
        </p:spPr>
        <p:txBody>
          <a:bodyPr>
            <a:normAutofit/>
          </a:bodyPr>
          <a:lstStyle/>
          <a:p>
            <a:endParaRPr lang="be-BY" dirty="0" smtClean="0"/>
          </a:p>
          <a:p>
            <a:r>
              <a:rPr lang="en-US" dirty="0" smtClean="0"/>
              <a:t>Center for Medicare and Medicaid Services (CMS)</a:t>
            </a:r>
            <a:r>
              <a:rPr lang="be-BY" dirty="0" smtClean="0"/>
              <a:t>;</a:t>
            </a:r>
            <a:endParaRPr lang="en-US" dirty="0" smtClean="0"/>
          </a:p>
          <a:p>
            <a:r>
              <a:rPr lang="en-US" dirty="0" smtClean="0"/>
              <a:t> National Center for Health Statistics (NCHS)</a:t>
            </a:r>
            <a:r>
              <a:rPr lang="be-BY" dirty="0" smtClean="0"/>
              <a:t>;</a:t>
            </a:r>
          </a:p>
          <a:p>
            <a:r>
              <a:rPr lang="en-US" dirty="0" smtClean="0"/>
              <a:t>International Classification of Diseases, 10th Revision, Clinical Modification (ICD-10-CM)</a:t>
            </a:r>
            <a:r>
              <a:rPr lang="be-BY" dirty="0" smtClean="0"/>
              <a:t>;</a:t>
            </a:r>
          </a:p>
          <a:p>
            <a:r>
              <a:rPr lang="en-US" b="1" dirty="0" smtClean="0"/>
              <a:t>M62.84 Sarcopenia</a:t>
            </a:r>
            <a:endParaRPr lang="en-US" dirty="0" smtClean="0"/>
          </a:p>
        </p:txBody>
      </p:sp>
      <p:pic>
        <p:nvPicPr>
          <p:cNvPr id="4" name="Picture 2" descr="C:\Documents and Settings\Admin\Мои документы\Мои рисунки\080255ace1ced52fab12b87fba7b5efc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97154" y="6357958"/>
            <a:ext cx="846845" cy="50004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B050"/>
                </a:solidFill>
              </a:rPr>
              <a:t>Клиническая эпидемиология: российские результаты 1</a:t>
            </a:r>
            <a:endParaRPr lang="ru-RU" b="1" dirty="0">
              <a:solidFill>
                <a:srgbClr val="00B05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ru-RU" dirty="0" smtClean="0"/>
              <a:t>107 лиц пожилого и старческого возраста, проживающих в домах–интернатах для пожилых граждан и инвалидов и 56 человек, находящихся на амбулаторном лечении в городской поликлинике №1, город Белгород;</a:t>
            </a:r>
          </a:p>
          <a:p>
            <a:r>
              <a:rPr lang="ru-RU" dirty="0" smtClean="0"/>
              <a:t>возраст - от 60 до 89 лет, средний возраст обследуемых составил 71,0 </a:t>
            </a:r>
            <a:r>
              <a:rPr lang="ru-RU" u="sng" dirty="0" smtClean="0"/>
              <a:t>+</a:t>
            </a:r>
            <a:r>
              <a:rPr lang="ru-RU" dirty="0" smtClean="0"/>
              <a:t> 2,3 лет;</a:t>
            </a:r>
          </a:p>
          <a:p>
            <a:r>
              <a:rPr lang="ru-RU" dirty="0" smtClean="0"/>
              <a:t>лиц пожилого возраста - 92 (56,4%), старческого возраста - 71 (43,5%), женщин – 97 (59,5%), мужчин – 66 (40,4%);</a:t>
            </a:r>
          </a:p>
          <a:p>
            <a:r>
              <a:rPr lang="ru-RU" dirty="0" smtClean="0"/>
              <a:t>для диагностики саркопении использовались критерии </a:t>
            </a:r>
            <a:r>
              <a:rPr lang="en-US" dirty="0" smtClean="0"/>
              <a:t>EWGSOP</a:t>
            </a:r>
            <a:r>
              <a:rPr lang="ru-RU" dirty="0" smtClean="0"/>
              <a:t> (2009): определение скорости ходьбы, динамометрия и измерение мышечной массы.</a:t>
            </a:r>
            <a:endParaRPr lang="ru-RU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3482" y="6286520"/>
            <a:ext cx="969755" cy="571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B050"/>
                </a:solidFill>
              </a:rPr>
              <a:t>Клиническая эпидемиология: российские результаты 2</a:t>
            </a:r>
            <a:endParaRPr lang="ru-RU" b="1" dirty="0">
              <a:solidFill>
                <a:srgbClr val="00B05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ru-RU" dirty="0" smtClean="0"/>
              <a:t>пациентов со скоростью ходьбы менее 0,8 м/с – среди лиц пожилого возраста 12 (13,0%), старческого возраста 19 (26,7%);</a:t>
            </a:r>
          </a:p>
          <a:p>
            <a:r>
              <a:rPr lang="ru-RU" dirty="0" smtClean="0"/>
              <a:t>снижение показателей динамометрии - 14 (15,2%) в пожилом и 23 (32,3%) в старческом возрасте;</a:t>
            </a:r>
          </a:p>
          <a:p>
            <a:r>
              <a:rPr lang="ru-RU" dirty="0" smtClean="0"/>
              <a:t>снижение мышечной массы - 11 (11,5%) человек пожилого возраста и 21 (28,4%) лиц старческого возраста;</a:t>
            </a:r>
          </a:p>
          <a:p>
            <a:r>
              <a:rPr lang="ru-RU" dirty="0" smtClean="0"/>
              <a:t>в доме-интернате саркопения была выявлена у 28 (26,1%) человек, в поликлинике - 12 (21,4%);</a:t>
            </a:r>
          </a:p>
          <a:p>
            <a:r>
              <a:rPr lang="ru-RU" b="1" dirty="0" smtClean="0"/>
              <a:t>распространенность саркопении среди лиц пожилого возраста - 22,1%,  старческого возраста - 35,2%.</a:t>
            </a:r>
            <a:r>
              <a:rPr lang="ru-RU" dirty="0" smtClean="0"/>
              <a:t> </a:t>
            </a:r>
          </a:p>
          <a:p>
            <a:endParaRPr lang="ru-RU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3482" y="6286520"/>
            <a:ext cx="969755" cy="571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B050"/>
                </a:solidFill>
              </a:rPr>
              <a:t>Прогноз распространенности (ВОЗ)</a:t>
            </a:r>
            <a:endParaRPr lang="ru-RU" b="1" dirty="0">
              <a:solidFill>
                <a:srgbClr val="00B05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в 2000 году людей в возрасте 60 лет и старше – 600 миллионов;</a:t>
            </a:r>
          </a:p>
          <a:p>
            <a:r>
              <a:rPr lang="ru-RU" dirty="0" smtClean="0"/>
              <a:t>в 2025 году их численность возрастет до 1,2 биллиона, а в 2050 году – до 2 биллионов;</a:t>
            </a:r>
          </a:p>
          <a:p>
            <a:r>
              <a:rPr lang="ru-RU" dirty="0" smtClean="0"/>
              <a:t>ориентировочное количество людей с </a:t>
            </a:r>
            <a:r>
              <a:rPr lang="ru-RU" dirty="0" err="1" smtClean="0"/>
              <a:t>саркопенией</a:t>
            </a:r>
            <a:r>
              <a:rPr lang="ru-RU" dirty="0" smtClean="0"/>
              <a:t> сегодня – 50 миллионов, через 40 лет их станет 200 миллионов. </a:t>
            </a:r>
            <a:endParaRPr lang="ru-RU" dirty="0"/>
          </a:p>
        </p:txBody>
      </p:sp>
      <p:pic>
        <p:nvPicPr>
          <p:cNvPr id="4" name="Picture 2" descr="C:\Documents and Settings\Admin\Мои документы\Мои рисунки\080255ace1ced52fab12b87fba7b5efc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176170" y="6286520"/>
            <a:ext cx="967829" cy="57148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B050"/>
                </a:solidFill>
              </a:rPr>
              <a:t>Саркопения значима с точки зрения </a:t>
            </a:r>
            <a:r>
              <a:rPr lang="ru-RU" b="1" dirty="0" err="1" smtClean="0">
                <a:solidFill>
                  <a:srgbClr val="00B050"/>
                </a:solidFill>
              </a:rPr>
              <a:t>коморбидности</a:t>
            </a:r>
            <a:endParaRPr lang="ru-RU" b="1" dirty="0">
              <a:solidFill>
                <a:srgbClr val="00B05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ru-RU" dirty="0" err="1" smtClean="0"/>
              <a:t>остеопороз</a:t>
            </a:r>
            <a:r>
              <a:rPr lang="ru-RU" dirty="0" smtClean="0"/>
              <a:t>, увеличивается риск падений и переломов;</a:t>
            </a:r>
          </a:p>
          <a:p>
            <a:r>
              <a:rPr lang="ru-RU" dirty="0" smtClean="0"/>
              <a:t>возрастное снижение гормонального фона (возрастной </a:t>
            </a:r>
            <a:r>
              <a:rPr lang="ru-RU" dirty="0" err="1" smtClean="0"/>
              <a:t>андрогенный</a:t>
            </a:r>
            <a:r>
              <a:rPr lang="ru-RU" dirty="0" smtClean="0"/>
              <a:t> дефицит и </a:t>
            </a:r>
            <a:r>
              <a:rPr lang="ru-RU" dirty="0" err="1" smtClean="0"/>
              <a:t>постменопауза</a:t>
            </a:r>
            <a:r>
              <a:rPr lang="ru-RU" dirty="0" smtClean="0"/>
              <a:t>);</a:t>
            </a:r>
          </a:p>
          <a:p>
            <a:r>
              <a:rPr lang="ru-RU" dirty="0" smtClean="0"/>
              <a:t> хроническая болезнь почек;</a:t>
            </a:r>
          </a:p>
          <a:p>
            <a:r>
              <a:rPr lang="ru-RU" dirty="0" smtClean="0"/>
              <a:t>достоверно снижается активность в повседневной жизни;</a:t>
            </a:r>
          </a:p>
          <a:p>
            <a:r>
              <a:rPr lang="ru-RU" dirty="0" smtClean="0"/>
              <a:t>достоверно снижается качество жизни за счет параметра «физическое функционирование»;</a:t>
            </a:r>
          </a:p>
          <a:p>
            <a:r>
              <a:rPr lang="ru-RU" dirty="0" smtClean="0"/>
              <a:t>чем ниже мышечная масса, тем выше уровень смертности.</a:t>
            </a:r>
          </a:p>
          <a:p>
            <a:endParaRPr lang="ru-RU" dirty="0" smtClean="0"/>
          </a:p>
          <a:p>
            <a:endParaRPr lang="ru-RU" dirty="0"/>
          </a:p>
        </p:txBody>
      </p:sp>
      <p:pic>
        <p:nvPicPr>
          <p:cNvPr id="4" name="Picture 2" descr="C:\Documents and Settings\Admin\Мои документы\Мои рисунки\080255ace1ced52fab12b87fba7b5efc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55186" y="6215082"/>
            <a:ext cx="1088813" cy="64291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00B050"/>
                </a:solidFill>
              </a:rPr>
              <a:t>Определение</a:t>
            </a:r>
            <a:endParaRPr lang="ru-RU" b="1" dirty="0">
              <a:solidFill>
                <a:srgbClr val="00B05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514350" indent="-514350"/>
            <a:r>
              <a:rPr lang="ru-RU" dirty="0" err="1" smtClean="0"/>
              <a:t>сенесценция</a:t>
            </a:r>
            <a:r>
              <a:rPr lang="ru-RU" dirty="0" smtClean="0"/>
              <a:t> – (лат</a:t>
            </a:r>
            <a:r>
              <a:rPr lang="ru-RU" dirty="0"/>
              <a:t>. </a:t>
            </a:r>
            <a:r>
              <a:rPr lang="ru-RU" dirty="0" err="1"/>
              <a:t>senesco</a:t>
            </a:r>
            <a:r>
              <a:rPr lang="ru-RU" dirty="0"/>
              <a:t> - стареть</a:t>
            </a:r>
            <a:r>
              <a:rPr lang="ru-RU" dirty="0" smtClean="0"/>
              <a:t>), старение; телесные </a:t>
            </a:r>
            <a:r>
              <a:rPr lang="ru-RU" dirty="0"/>
              <a:t>и психические изменения, наступающие вследствие </a:t>
            </a:r>
            <a:r>
              <a:rPr lang="ru-RU" dirty="0" smtClean="0"/>
              <a:t>старения;</a:t>
            </a:r>
          </a:p>
          <a:p>
            <a:pPr marL="514350" indent="-514350"/>
            <a:r>
              <a:rPr lang="ru-RU" dirty="0" err="1"/>
              <a:t>с</a:t>
            </a:r>
            <a:r>
              <a:rPr lang="ru-RU" dirty="0" err="1" smtClean="0"/>
              <a:t>енолитика</a:t>
            </a:r>
            <a:r>
              <a:rPr lang="ru-RU" dirty="0" smtClean="0"/>
              <a:t> – наука о применении препаратов, оказывающих влияние на клеточную </a:t>
            </a:r>
            <a:r>
              <a:rPr lang="ru-RU" dirty="0" err="1" smtClean="0"/>
              <a:t>сенесценцию</a:t>
            </a:r>
            <a:r>
              <a:rPr lang="ru-RU" dirty="0" smtClean="0"/>
              <a:t>, которые принадлежат к группе </a:t>
            </a:r>
            <a:r>
              <a:rPr lang="ru-RU" dirty="0" err="1" smtClean="0"/>
              <a:t>геропротекторов</a:t>
            </a:r>
            <a:r>
              <a:rPr lang="ru-RU" dirty="0" smtClean="0"/>
              <a:t> и носят название </a:t>
            </a:r>
            <a:r>
              <a:rPr lang="ru-RU" dirty="0" err="1" smtClean="0"/>
              <a:t>сенолитики</a:t>
            </a:r>
            <a:r>
              <a:rPr lang="ru-RU" dirty="0" smtClean="0"/>
              <a:t>.</a:t>
            </a:r>
          </a:p>
          <a:p>
            <a:pPr>
              <a:buNone/>
            </a:pPr>
            <a:endParaRPr lang="ru-RU" dirty="0"/>
          </a:p>
        </p:txBody>
      </p:sp>
      <p:pic>
        <p:nvPicPr>
          <p:cNvPr id="4" name="Picture 2" descr="C:\Documents and Settings\Admin\Мои документы\Мои рисунки\080255ace1ced52fab12b87fba7b5efc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72462" y="6225282"/>
            <a:ext cx="1071538" cy="63271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00B050"/>
                </a:solidFill>
              </a:rPr>
              <a:t>Последствия саркопении</a:t>
            </a:r>
            <a:endParaRPr lang="ru-RU" b="1" dirty="0">
              <a:solidFill>
                <a:srgbClr val="00B05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повышение смертности;</a:t>
            </a:r>
          </a:p>
          <a:p>
            <a:r>
              <a:rPr lang="ru-RU" dirty="0" smtClean="0"/>
              <a:t>повышение вероятности развития синдрома острого функционального дефицита;</a:t>
            </a:r>
          </a:p>
          <a:p>
            <a:r>
              <a:rPr lang="ru-RU" dirty="0" smtClean="0"/>
              <a:t>синдром падений;</a:t>
            </a:r>
          </a:p>
          <a:p>
            <a:r>
              <a:rPr lang="ru-RU" dirty="0" smtClean="0"/>
              <a:t>переломы;</a:t>
            </a:r>
          </a:p>
          <a:p>
            <a:r>
              <a:rPr lang="ru-RU" dirty="0" smtClean="0"/>
              <a:t>увеличение потребности в стационарной помощи.</a:t>
            </a:r>
          </a:p>
          <a:p>
            <a:endParaRPr lang="ru-RU" dirty="0" smtClean="0"/>
          </a:p>
          <a:p>
            <a:endParaRPr lang="ru-RU" dirty="0"/>
          </a:p>
        </p:txBody>
      </p:sp>
      <p:pic>
        <p:nvPicPr>
          <p:cNvPr id="4" name="Picture 2" descr="C:\Documents and Settings\Admin\Мои документы\Мои рисунки\080255ace1ced52fab12b87fba7b5efc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176170" y="6286520"/>
            <a:ext cx="967829" cy="57148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00B050"/>
                </a:solidFill>
              </a:rPr>
              <a:t>Экономические последствия</a:t>
            </a:r>
            <a:endParaRPr lang="ru-RU" b="1" dirty="0">
              <a:solidFill>
                <a:srgbClr val="00B05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ru-RU" dirty="0" smtClean="0"/>
              <a:t>в США затраты системы здравоохранения на лечение состояний, ассоциированных с </a:t>
            </a:r>
            <a:r>
              <a:rPr lang="ru-RU" dirty="0" err="1" smtClean="0"/>
              <a:t>саркопенией</a:t>
            </a:r>
            <a:r>
              <a:rPr lang="ru-RU" dirty="0" smtClean="0"/>
              <a:t>, составляют около 18,5 биллионов долларов – 1,5% расходов всей системы здравоохранения;</a:t>
            </a:r>
          </a:p>
          <a:p>
            <a:r>
              <a:rPr lang="ru-RU" dirty="0" smtClean="0"/>
              <a:t>снижение частоты развития саркопении за счет профилактических программ на 10% - экономия 1,1 биллиона долларов.</a:t>
            </a:r>
          </a:p>
          <a:p>
            <a:pPr algn="r">
              <a:buNone/>
            </a:pPr>
            <a:r>
              <a:rPr lang="en-US" sz="2000" b="1" dirty="0" smtClean="0"/>
              <a:t>Janssen I. et al., 2004</a:t>
            </a:r>
            <a:r>
              <a:rPr lang="ru-RU" dirty="0" smtClean="0"/>
              <a:t>  </a:t>
            </a:r>
            <a:endParaRPr lang="ru-RU" dirty="0"/>
          </a:p>
        </p:txBody>
      </p:sp>
      <p:pic>
        <p:nvPicPr>
          <p:cNvPr id="4" name="Picture 2" descr="C:\Documents and Settings\Admin\Мои документы\Мои рисунки\080255ace1ced52fab12b87fba7b5efc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143900" y="6267464"/>
            <a:ext cx="1000100" cy="59053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00B050"/>
                </a:solidFill>
              </a:rPr>
              <a:t>Подходы к терапии</a:t>
            </a:r>
            <a:endParaRPr lang="ru-RU" b="1" dirty="0">
              <a:solidFill>
                <a:srgbClr val="00B05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ru-RU" dirty="0" smtClean="0"/>
              <a:t>нелекарственная терапия (физические нагрузки с сопротивлением, адекватное питание и диета, обогащенная антиоксидантами и белками);</a:t>
            </a:r>
          </a:p>
          <a:p>
            <a:r>
              <a:rPr lang="ru-RU" dirty="0" smtClean="0"/>
              <a:t>нет препаратов с доказанной эффективностью;</a:t>
            </a:r>
          </a:p>
          <a:p>
            <a:r>
              <a:rPr lang="ru-RU" dirty="0" smtClean="0"/>
              <a:t>перспективы лекарственной терапии: </a:t>
            </a:r>
            <a:r>
              <a:rPr lang="ru-RU" dirty="0" err="1" smtClean="0"/>
              <a:t>агонисты</a:t>
            </a:r>
            <a:r>
              <a:rPr lang="ru-RU" dirty="0" smtClean="0"/>
              <a:t> </a:t>
            </a:r>
            <a:r>
              <a:rPr lang="ru-RU" dirty="0" err="1" smtClean="0"/>
              <a:t>грелина</a:t>
            </a:r>
            <a:r>
              <a:rPr lang="ru-RU" dirty="0" smtClean="0"/>
              <a:t>, антитела к </a:t>
            </a:r>
            <a:r>
              <a:rPr lang="ru-RU" dirty="0" err="1" smtClean="0"/>
              <a:t>миостатину</a:t>
            </a:r>
            <a:r>
              <a:rPr lang="ru-RU" dirty="0" smtClean="0"/>
              <a:t>, </a:t>
            </a:r>
            <a:r>
              <a:rPr lang="ru-RU" dirty="0" err="1" smtClean="0"/>
              <a:t>бета-агонисты</a:t>
            </a:r>
            <a:r>
              <a:rPr lang="ru-RU" dirty="0" smtClean="0"/>
              <a:t>, ингибиторы АПФ, селективные </a:t>
            </a:r>
            <a:r>
              <a:rPr lang="ru-RU" dirty="0" err="1" smtClean="0"/>
              <a:t>агонисты</a:t>
            </a:r>
            <a:r>
              <a:rPr lang="ru-RU" dirty="0" smtClean="0"/>
              <a:t> </a:t>
            </a:r>
            <a:r>
              <a:rPr lang="ru-RU" dirty="0" err="1" smtClean="0"/>
              <a:t>андрогеновых</a:t>
            </a:r>
            <a:r>
              <a:rPr lang="ru-RU" dirty="0" smtClean="0"/>
              <a:t> рецепторов, быстрые активаторы </a:t>
            </a:r>
            <a:r>
              <a:rPr lang="ru-RU" dirty="0" err="1" smtClean="0"/>
              <a:t>тропонина</a:t>
            </a:r>
            <a:r>
              <a:rPr lang="ru-RU" dirty="0" smtClean="0"/>
              <a:t> </a:t>
            </a:r>
            <a:r>
              <a:rPr lang="ru-RU" dirty="0" err="1" smtClean="0"/>
              <a:t>поперечно-полосатой</a:t>
            </a:r>
            <a:r>
              <a:rPr lang="ru-RU" dirty="0" smtClean="0"/>
              <a:t> мышечной ткани.</a:t>
            </a:r>
            <a:endParaRPr lang="ru-RU" dirty="0"/>
          </a:p>
        </p:txBody>
      </p:sp>
      <p:pic>
        <p:nvPicPr>
          <p:cNvPr id="4" name="Picture 2" descr="C:\Documents and Settings\Admin\Мои документы\Мои рисунки\080255ace1ced52fab12b87fba7b5efc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143900" y="6267464"/>
            <a:ext cx="1000100" cy="59053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00B050"/>
                </a:solidFill>
              </a:rPr>
              <a:t>Факторы риска</a:t>
            </a:r>
            <a:endParaRPr lang="ru-RU" b="1" dirty="0">
              <a:solidFill>
                <a:srgbClr val="00B05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ru-RU" dirty="0" smtClean="0"/>
              <a:t>возраст;</a:t>
            </a:r>
          </a:p>
          <a:p>
            <a:r>
              <a:rPr lang="ru-RU" dirty="0" smtClean="0"/>
              <a:t>плохое питание;</a:t>
            </a:r>
          </a:p>
          <a:p>
            <a:r>
              <a:rPr lang="ru-RU" dirty="0" smtClean="0"/>
              <a:t>длительная иммобилизация;</a:t>
            </a:r>
          </a:p>
          <a:p>
            <a:r>
              <a:rPr lang="ru-RU" dirty="0" smtClean="0"/>
              <a:t>сахарный диабет </a:t>
            </a:r>
            <a:r>
              <a:rPr lang="en-US" dirty="0" smtClean="0"/>
              <a:t>II </a:t>
            </a:r>
            <a:r>
              <a:rPr lang="ru-RU" dirty="0" smtClean="0"/>
              <a:t>типа, ожирение;</a:t>
            </a:r>
          </a:p>
          <a:p>
            <a:r>
              <a:rPr lang="ru-RU" dirty="0" smtClean="0"/>
              <a:t>когнитивный дефицит (исключается доброкачественное когнитивное снижение);</a:t>
            </a:r>
          </a:p>
          <a:p>
            <a:r>
              <a:rPr lang="ru-RU" dirty="0" smtClean="0"/>
              <a:t>дефицит витаминов </a:t>
            </a:r>
            <a:r>
              <a:rPr lang="en-US" dirty="0" smtClean="0"/>
              <a:t>D </a:t>
            </a:r>
            <a:r>
              <a:rPr lang="ru-RU" dirty="0" smtClean="0"/>
              <a:t>и В12;</a:t>
            </a:r>
          </a:p>
          <a:p>
            <a:r>
              <a:rPr lang="ru-RU" dirty="0" smtClean="0"/>
              <a:t>поведенческие факторы (курение, алкоголь), приводящие к развитию синдрома преждевременного старения.</a:t>
            </a:r>
          </a:p>
          <a:p>
            <a:pPr algn="r">
              <a:buNone/>
            </a:pPr>
            <a:r>
              <a:rPr lang="en-US" sz="2500" dirty="0" err="1" smtClean="0"/>
              <a:t>P.J.Atherton</a:t>
            </a:r>
            <a:r>
              <a:rPr lang="en-US" sz="2500" dirty="0" smtClean="0"/>
              <a:t>, 2012</a:t>
            </a:r>
            <a:endParaRPr lang="ru-RU" sz="2500" dirty="0" smtClean="0"/>
          </a:p>
          <a:p>
            <a:endParaRPr lang="ru-RU" dirty="0" smtClean="0"/>
          </a:p>
          <a:p>
            <a:endParaRPr lang="ru-RU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3482" y="6286520"/>
            <a:ext cx="969755" cy="571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00B050"/>
                </a:solidFill>
              </a:rPr>
              <a:t>Этиопатогенез 1</a:t>
            </a:r>
            <a:endParaRPr lang="ru-RU" b="1" dirty="0">
              <a:solidFill>
                <a:srgbClr val="00B05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lvl="0" fontAlgn="base"/>
            <a:r>
              <a:rPr lang="ru-RU" dirty="0" smtClean="0"/>
              <a:t>алиментарные факторы: плохое питание, гиперлептинемия, нарушения моторики желудочно-кишечного тракта, возрастной феномен быстрого насыщения, диализная терапия;</a:t>
            </a:r>
          </a:p>
          <a:p>
            <a:pPr lvl="0" fontAlgn="base"/>
            <a:r>
              <a:rPr lang="ru-RU" dirty="0" smtClean="0"/>
              <a:t>поведенческие особенности: гиподинамия и детренированность;</a:t>
            </a:r>
          </a:p>
          <a:p>
            <a:pPr lvl="0" fontAlgn="base"/>
            <a:r>
              <a:rPr lang="ru-RU" dirty="0" smtClean="0"/>
              <a:t>гормональные изменения: возрастное снижение уровней тестостерона и эстрогена, соматотропин и инсулиноподобного фактора роста – 1.</a:t>
            </a:r>
          </a:p>
          <a:p>
            <a:pPr lvl="0" fontAlgn="base"/>
            <a:endParaRPr lang="ru-RU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3482" y="6286520"/>
            <a:ext cx="969755" cy="571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00B050"/>
                </a:solidFill>
              </a:rPr>
              <a:t>Этиопатогенез 2</a:t>
            </a:r>
            <a:endParaRPr lang="ru-RU" b="1" dirty="0">
              <a:solidFill>
                <a:srgbClr val="00B05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lvl="0" fontAlgn="base"/>
            <a:r>
              <a:rPr lang="ru-RU" dirty="0" smtClean="0"/>
              <a:t>возрастные нейроиммуноэндокринные изменения: снижение содержания иммуноглобулина А, G, провоспалительных цитокинов;</a:t>
            </a:r>
          </a:p>
          <a:p>
            <a:pPr lvl="0" fontAlgn="base"/>
            <a:r>
              <a:rPr lang="ru-RU" dirty="0" smtClean="0"/>
              <a:t>возраст-зависимое усиление оксидативных процессов (</a:t>
            </a:r>
            <a:r>
              <a:rPr lang="ru-RU" b="1" dirty="0" smtClean="0"/>
              <a:t>мышечная ткань – зона высокой оксигенации</a:t>
            </a:r>
            <a:r>
              <a:rPr lang="ru-RU" dirty="0" smtClean="0"/>
              <a:t>, в том числе в состоянии покоя);</a:t>
            </a:r>
          </a:p>
          <a:p>
            <a:r>
              <a:rPr lang="ru-RU" dirty="0" smtClean="0"/>
              <a:t>возрастное снижение функции мышечной ткани как белкового депо;</a:t>
            </a:r>
          </a:p>
          <a:p>
            <a:r>
              <a:rPr lang="ru-RU" dirty="0" smtClean="0"/>
              <a:t>возрастное снижение активности альфа-мотонейрона спинного мозга;</a:t>
            </a:r>
          </a:p>
          <a:p>
            <a:r>
              <a:rPr lang="ru-RU" dirty="0" smtClean="0"/>
              <a:t>снижение способности мышечной ткани к регенерации. </a:t>
            </a:r>
          </a:p>
          <a:p>
            <a:pPr lvl="0" fontAlgn="base"/>
            <a:endParaRPr lang="ru-RU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3482" y="6286520"/>
            <a:ext cx="969755" cy="571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img_1089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3482" y="6286520"/>
            <a:ext cx="969755" cy="571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B050"/>
                </a:solidFill>
              </a:rPr>
              <a:t>Саркопения </a:t>
            </a:r>
            <a:br>
              <a:rPr lang="ru-RU" b="1" dirty="0" smtClean="0">
                <a:solidFill>
                  <a:srgbClr val="00B050"/>
                </a:solidFill>
              </a:rPr>
            </a:br>
            <a:r>
              <a:rPr lang="ru-RU" b="1" dirty="0" smtClean="0">
                <a:solidFill>
                  <a:srgbClr val="00B050"/>
                </a:solidFill>
              </a:rPr>
              <a:t>как митохондриальная патология</a:t>
            </a:r>
            <a:endParaRPr lang="ru-RU" b="1" dirty="0">
              <a:solidFill>
                <a:srgbClr val="00B05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ru-RU" dirty="0" smtClean="0"/>
              <a:t>возрастные изменения мышечной ткани ассоциированы со снижением регуляторной активности митохондрий;</a:t>
            </a:r>
          </a:p>
          <a:p>
            <a:r>
              <a:rPr lang="ru-RU" dirty="0" smtClean="0"/>
              <a:t>изменение соотношения анти-/прооксидантные молекулы, метаболизма кальция, </a:t>
            </a:r>
            <a:r>
              <a:rPr lang="en-US" dirty="0" smtClean="0"/>
              <a:t>ROS-</a:t>
            </a:r>
            <a:r>
              <a:rPr lang="ru-RU" dirty="0" smtClean="0"/>
              <a:t>сигнализации;</a:t>
            </a:r>
          </a:p>
          <a:p>
            <a:r>
              <a:rPr lang="ru-RU" dirty="0" smtClean="0"/>
              <a:t>усиление процессов апоптоза, аутофагии в результате инверсии жизненного цикла митохондрий. </a:t>
            </a:r>
          </a:p>
          <a:p>
            <a:pPr algn="r">
              <a:buNone/>
            </a:pPr>
            <a:r>
              <a:rPr lang="en-US" sz="2500" dirty="0" smtClean="0"/>
              <a:t>A.M.Josef, 2012</a:t>
            </a:r>
            <a:endParaRPr lang="ru-RU" sz="2500" dirty="0" smtClean="0"/>
          </a:p>
          <a:p>
            <a:endParaRPr lang="ru-RU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3482" y="6286520"/>
            <a:ext cx="969755" cy="571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00B050"/>
                </a:solidFill>
              </a:rPr>
              <a:t>Патоморфология</a:t>
            </a:r>
            <a:endParaRPr lang="ru-RU" b="1" dirty="0">
              <a:solidFill>
                <a:srgbClr val="00B05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ru-RU" dirty="0" smtClean="0"/>
              <a:t>дегенерационная атрофия мышечных волокон, которые напоминают по характеру гистологической картины поздние изменения при полиомиелите;</a:t>
            </a:r>
          </a:p>
          <a:p>
            <a:r>
              <a:rPr lang="ru-RU" dirty="0" smtClean="0"/>
              <a:t>атрофия миоцитов, снижается количество нейромускулярных единиц, двигательных мышечных волокон второго типа, которые являются волокнами быстрого сокращения и обеспечивают, прежде всего, быстрые действия человека (бег, например).</a:t>
            </a:r>
            <a:endParaRPr lang="ru-RU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4707" y="6357958"/>
            <a:ext cx="848530" cy="5000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00B050"/>
                </a:solidFill>
              </a:rPr>
              <a:t>Клиника</a:t>
            </a:r>
            <a:endParaRPr lang="ru-RU" b="1" dirty="0">
              <a:solidFill>
                <a:srgbClr val="00B05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 fontAlgn="base"/>
            <a:r>
              <a:rPr lang="ru-RU" dirty="0" smtClean="0"/>
              <a:t>мышечная слабость, нарушение тонкой моторики, снижение объема повседневной привычной активности, снижение аппетита, нарушение терморегуляции (чувство холода), остеопороз, нарушения осанки;</a:t>
            </a:r>
          </a:p>
          <a:p>
            <a:r>
              <a:rPr lang="ru-RU" dirty="0" smtClean="0"/>
              <a:t>снижение скорости ходьбы, нарушения устойчивости и равновесия, синдром падений. </a:t>
            </a:r>
            <a:endParaRPr lang="ru-RU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3482" y="6286520"/>
            <a:ext cx="969755" cy="571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00B050"/>
                </a:solidFill>
              </a:rPr>
              <a:t>Что такое клеточное старение</a:t>
            </a:r>
            <a:endParaRPr lang="ru-RU" b="1" dirty="0">
              <a:solidFill>
                <a:srgbClr val="00B05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потеря способности клетки к делению (предел </a:t>
            </a:r>
            <a:r>
              <a:rPr lang="ru-RU" dirty="0" err="1" smtClean="0"/>
              <a:t>Хейфлика</a:t>
            </a:r>
            <a:r>
              <a:rPr lang="ru-RU" dirty="0" smtClean="0"/>
              <a:t>);</a:t>
            </a:r>
          </a:p>
          <a:p>
            <a:r>
              <a:rPr lang="ru-RU" dirty="0" smtClean="0"/>
              <a:t>этот процесс также называют </a:t>
            </a:r>
            <a:r>
              <a:rPr lang="ru-RU" dirty="0" err="1" smtClean="0"/>
              <a:t>репликативным</a:t>
            </a:r>
            <a:r>
              <a:rPr lang="ru-RU" dirty="0" smtClean="0"/>
              <a:t> старением;</a:t>
            </a:r>
          </a:p>
          <a:p>
            <a:r>
              <a:rPr lang="ru-RU" dirty="0" smtClean="0"/>
              <a:t>в русскоязычной литературе под термином клеточное старение также понимают снижение функциональной активности клеток по мере увеличения их возраста.</a:t>
            </a:r>
          </a:p>
          <a:p>
            <a:endParaRPr lang="ru-RU" dirty="0"/>
          </a:p>
        </p:txBody>
      </p:sp>
      <p:pic>
        <p:nvPicPr>
          <p:cNvPr id="4" name="Picture 2" descr="C:\Documents and Settings\Admin\Мои документы\Мои рисунки\080255ace1ced52fab12b87fba7b5efc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72462" y="6225282"/>
            <a:ext cx="1071538" cy="63271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endParaRPr lang="ru-RU" b="1" i="1" dirty="0" smtClean="0">
              <a:solidFill>
                <a:srgbClr val="00B050"/>
              </a:solidFill>
            </a:endParaRPr>
          </a:p>
          <a:p>
            <a:pPr algn="ctr">
              <a:buNone/>
            </a:pPr>
            <a:endParaRPr lang="ru-RU" b="1" i="1" dirty="0" smtClean="0">
              <a:solidFill>
                <a:srgbClr val="00B050"/>
              </a:solidFill>
            </a:endParaRPr>
          </a:p>
          <a:p>
            <a:pPr algn="ctr">
              <a:buNone/>
            </a:pPr>
            <a:endParaRPr lang="ru-RU" b="1" i="1" dirty="0" smtClean="0">
              <a:solidFill>
                <a:srgbClr val="00B050"/>
              </a:solidFill>
            </a:endParaRPr>
          </a:p>
          <a:p>
            <a:pPr algn="ctr">
              <a:buNone/>
            </a:pPr>
            <a:r>
              <a:rPr lang="ru-RU" b="1" i="1" dirty="0" smtClean="0">
                <a:solidFill>
                  <a:srgbClr val="00B050"/>
                </a:solidFill>
              </a:rPr>
              <a:t>ДИАГНОСТИКА</a:t>
            </a:r>
            <a:endParaRPr lang="ru-RU" b="1" i="1" dirty="0">
              <a:solidFill>
                <a:srgbClr val="00B050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4707" y="6357958"/>
            <a:ext cx="848530" cy="5000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00B050"/>
                </a:solidFill>
              </a:rPr>
              <a:t>Диагностика</a:t>
            </a:r>
            <a:r>
              <a:rPr lang="ru-RU" dirty="0" smtClean="0"/>
              <a:t> (EWGSOP, 2009)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endParaRPr lang="ru-RU" dirty="0"/>
          </a:p>
        </p:txBody>
      </p:sp>
      <p:sp>
        <p:nvSpPr>
          <p:cNvPr id="2077" name="Rectangle 2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pSp>
        <p:nvGrpSpPr>
          <p:cNvPr id="4" name="Group 1"/>
          <p:cNvGrpSpPr>
            <a:grpSpLocks noChangeAspect="1"/>
          </p:cNvGrpSpPr>
          <p:nvPr/>
        </p:nvGrpSpPr>
        <p:grpSpPr bwMode="auto">
          <a:xfrm>
            <a:off x="500034" y="1571612"/>
            <a:ext cx="8215370" cy="4572032"/>
            <a:chOff x="3127" y="9467"/>
            <a:chExt cx="5647" cy="4180"/>
          </a:xfrm>
        </p:grpSpPr>
        <p:sp>
          <p:nvSpPr>
            <p:cNvPr id="2076" name="AutoShape 28"/>
            <p:cNvSpPr>
              <a:spLocks noChangeAspect="1" noChangeArrowheads="1" noTextEdit="1"/>
            </p:cNvSpPr>
            <p:nvPr/>
          </p:nvSpPr>
          <p:spPr bwMode="auto">
            <a:xfrm>
              <a:off x="3127" y="9467"/>
              <a:ext cx="5647" cy="4180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075" name="AutoShape 27"/>
            <p:cNvSpPr>
              <a:spLocks noChangeArrowheads="1"/>
            </p:cNvSpPr>
            <p:nvPr/>
          </p:nvSpPr>
          <p:spPr bwMode="auto">
            <a:xfrm>
              <a:off x="4962" y="9606"/>
              <a:ext cx="1835" cy="417"/>
            </a:xfrm>
            <a:prstGeom prst="flowChartTerminator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4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Возраст </a:t>
              </a:r>
              <a:r>
                <a:rPr kumimoji="0" lang="en-US" sz="14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&gt; 65 </a:t>
              </a:r>
              <a:r>
                <a:rPr kumimoji="0" lang="en-US" sz="1400" b="1" i="0" u="none" strike="noStrike" cap="none" normalizeH="0" baseline="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лет</a:t>
              </a:r>
              <a:endParaRPr kumimoji="0" 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074" name="AutoShape 26"/>
            <p:cNvSpPr>
              <a:spLocks noChangeArrowheads="1"/>
            </p:cNvSpPr>
            <p:nvPr/>
          </p:nvSpPr>
          <p:spPr bwMode="auto">
            <a:xfrm>
              <a:off x="4962" y="10303"/>
              <a:ext cx="1840" cy="557"/>
            </a:xfrm>
            <a:prstGeom prst="flowChartTerminator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4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Определение скорости ходьбы</a:t>
              </a:r>
              <a:endPara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073" name="AutoShape 25"/>
            <p:cNvSpPr>
              <a:spLocks noChangeArrowheads="1"/>
            </p:cNvSpPr>
            <p:nvPr/>
          </p:nvSpPr>
          <p:spPr bwMode="auto">
            <a:xfrm>
              <a:off x="3974" y="10999"/>
              <a:ext cx="1128" cy="333"/>
            </a:xfrm>
            <a:prstGeom prst="flowChartTerminator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&gt; 0,8 м/с</a:t>
              </a:r>
              <a:endParaRPr kumimoji="0" 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072" name="AutoShape 24"/>
            <p:cNvSpPr>
              <a:spLocks noChangeArrowheads="1"/>
            </p:cNvSpPr>
            <p:nvPr/>
          </p:nvSpPr>
          <p:spPr bwMode="auto">
            <a:xfrm>
              <a:off x="6797" y="10999"/>
              <a:ext cx="1127" cy="336"/>
            </a:xfrm>
            <a:prstGeom prst="flowChartTerminator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&lt; 0,8 м/с</a:t>
              </a:r>
              <a:endParaRPr kumimoji="0" 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071" name="AutoShape 23"/>
            <p:cNvSpPr>
              <a:spLocks noChangeArrowheads="1"/>
            </p:cNvSpPr>
            <p:nvPr/>
          </p:nvSpPr>
          <p:spPr bwMode="auto">
            <a:xfrm>
              <a:off x="6515" y="11557"/>
              <a:ext cx="1837" cy="557"/>
            </a:xfrm>
            <a:prstGeom prst="flowChartTerminator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4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Измерение </a:t>
              </a:r>
              <a:br>
                <a:rPr kumimoji="0" lang="ru-RU" sz="14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</a:br>
              <a:r>
                <a:rPr kumimoji="0" lang="ru-RU" sz="14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мышечной массы</a:t>
              </a:r>
              <a:endPara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070" name="AutoShape 22"/>
            <p:cNvSpPr>
              <a:spLocks noChangeArrowheads="1"/>
            </p:cNvSpPr>
            <p:nvPr/>
          </p:nvSpPr>
          <p:spPr bwMode="auto">
            <a:xfrm>
              <a:off x="3693" y="11557"/>
              <a:ext cx="1412" cy="329"/>
            </a:xfrm>
            <a:prstGeom prst="flowChartTerminator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4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Динамометрия</a:t>
              </a:r>
              <a:endPara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069" name="AutoShape 21"/>
            <p:cNvSpPr>
              <a:spLocks noChangeArrowheads="1"/>
            </p:cNvSpPr>
            <p:nvPr/>
          </p:nvSpPr>
          <p:spPr bwMode="auto">
            <a:xfrm>
              <a:off x="4502" y="12406"/>
              <a:ext cx="989" cy="332"/>
            </a:xfrm>
            <a:prstGeom prst="flowChartTerminator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4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Снижена</a:t>
              </a:r>
              <a:endPara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068" name="AutoShape 20"/>
            <p:cNvSpPr>
              <a:spLocks noChangeArrowheads="1"/>
            </p:cNvSpPr>
            <p:nvPr/>
          </p:nvSpPr>
          <p:spPr bwMode="auto">
            <a:xfrm>
              <a:off x="3410" y="12392"/>
              <a:ext cx="988" cy="332"/>
            </a:xfrm>
            <a:prstGeom prst="flowChartTerminator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4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Норма</a:t>
              </a:r>
              <a:endPara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067" name="AutoShape 19"/>
            <p:cNvSpPr>
              <a:spLocks noChangeArrowheads="1"/>
            </p:cNvSpPr>
            <p:nvPr/>
          </p:nvSpPr>
          <p:spPr bwMode="auto">
            <a:xfrm>
              <a:off x="3268" y="12951"/>
              <a:ext cx="1131" cy="557"/>
            </a:xfrm>
            <a:prstGeom prst="flowChartTerminator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4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Нет</a:t>
              </a:r>
              <a:br>
                <a:rPr kumimoji="0" lang="ru-RU" sz="14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</a:br>
              <a:r>
                <a:rPr kumimoji="0" lang="ru-RU" sz="14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 саркопении</a:t>
              </a:r>
              <a:endPara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066" name="AutoShape 18"/>
            <p:cNvSpPr>
              <a:spLocks noChangeArrowheads="1"/>
            </p:cNvSpPr>
            <p:nvPr/>
          </p:nvSpPr>
          <p:spPr bwMode="auto">
            <a:xfrm>
              <a:off x="6233" y="12950"/>
              <a:ext cx="1130" cy="329"/>
            </a:xfrm>
            <a:prstGeom prst="flowChartTerminator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4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Саркопения</a:t>
              </a:r>
              <a:endPara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065" name="AutoShape 17"/>
            <p:cNvSpPr>
              <a:spLocks noChangeArrowheads="1"/>
            </p:cNvSpPr>
            <p:nvPr/>
          </p:nvSpPr>
          <p:spPr bwMode="auto">
            <a:xfrm>
              <a:off x="6375" y="12393"/>
              <a:ext cx="989" cy="331"/>
            </a:xfrm>
            <a:prstGeom prst="flowChartTerminator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4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Снижена</a:t>
              </a:r>
              <a:endPara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064" name="AutoShape 16"/>
            <p:cNvSpPr>
              <a:spLocks noChangeArrowheads="1"/>
            </p:cNvSpPr>
            <p:nvPr/>
          </p:nvSpPr>
          <p:spPr bwMode="auto">
            <a:xfrm>
              <a:off x="7503" y="12393"/>
              <a:ext cx="989" cy="331"/>
            </a:xfrm>
            <a:prstGeom prst="flowChartTerminator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4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Норма</a:t>
              </a:r>
              <a:endPara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063" name="AutoShape 15"/>
            <p:cNvSpPr>
              <a:spLocks noChangeArrowheads="1"/>
            </p:cNvSpPr>
            <p:nvPr/>
          </p:nvSpPr>
          <p:spPr bwMode="auto">
            <a:xfrm>
              <a:off x="7504" y="12951"/>
              <a:ext cx="1131" cy="556"/>
            </a:xfrm>
            <a:prstGeom prst="flowChartTerminator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4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Нет</a:t>
              </a:r>
              <a:br>
                <a:rPr kumimoji="0" lang="ru-RU" sz="14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</a:br>
              <a:r>
                <a:rPr kumimoji="0" lang="ru-RU" sz="14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 саркопении</a:t>
              </a:r>
              <a:endPara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062" name="AutoShape 14"/>
            <p:cNvSpPr>
              <a:spLocks noChangeShapeType="1"/>
            </p:cNvSpPr>
            <p:nvPr/>
          </p:nvSpPr>
          <p:spPr bwMode="auto">
            <a:xfrm>
              <a:off x="5880" y="10023"/>
              <a:ext cx="2" cy="28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061" name="AutoShape 13"/>
            <p:cNvSpPr>
              <a:spLocks noChangeShapeType="1"/>
            </p:cNvSpPr>
            <p:nvPr/>
          </p:nvSpPr>
          <p:spPr bwMode="auto">
            <a:xfrm>
              <a:off x="6802" y="10582"/>
              <a:ext cx="559" cy="417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060" name="AutoShape 12"/>
            <p:cNvSpPr>
              <a:spLocks noChangeShapeType="1"/>
            </p:cNvSpPr>
            <p:nvPr/>
          </p:nvSpPr>
          <p:spPr bwMode="auto">
            <a:xfrm flipH="1">
              <a:off x="4538" y="10582"/>
              <a:ext cx="424" cy="417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059" name="AutoShape 11"/>
            <p:cNvSpPr>
              <a:spLocks noChangeShapeType="1"/>
            </p:cNvSpPr>
            <p:nvPr/>
          </p:nvSpPr>
          <p:spPr bwMode="auto">
            <a:xfrm flipH="1">
              <a:off x="4399" y="11332"/>
              <a:ext cx="139" cy="225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058" name="AutoShape 10"/>
            <p:cNvSpPr>
              <a:spLocks noChangeShapeType="1"/>
            </p:cNvSpPr>
            <p:nvPr/>
          </p:nvSpPr>
          <p:spPr bwMode="auto">
            <a:xfrm flipH="1">
              <a:off x="3904" y="11886"/>
              <a:ext cx="495" cy="506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057" name="AutoShape 9"/>
            <p:cNvSpPr>
              <a:spLocks noChangeShapeType="1"/>
            </p:cNvSpPr>
            <p:nvPr/>
          </p:nvSpPr>
          <p:spPr bwMode="auto">
            <a:xfrm>
              <a:off x="4399" y="11886"/>
              <a:ext cx="635" cy="507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056" name="AutoShape 8"/>
            <p:cNvSpPr>
              <a:spLocks noChangeShapeType="1"/>
            </p:cNvSpPr>
            <p:nvPr/>
          </p:nvSpPr>
          <p:spPr bwMode="auto">
            <a:xfrm flipH="1">
              <a:off x="3834" y="12724"/>
              <a:ext cx="70" cy="227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055" name="AutoShape 7"/>
            <p:cNvSpPr>
              <a:spLocks noChangeShapeType="1"/>
            </p:cNvSpPr>
            <p:nvPr/>
          </p:nvSpPr>
          <p:spPr bwMode="auto">
            <a:xfrm flipV="1">
              <a:off x="5034" y="11836"/>
              <a:ext cx="1481" cy="557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054" name="AutoShape 6"/>
            <p:cNvSpPr>
              <a:spLocks noChangeShapeType="1"/>
            </p:cNvSpPr>
            <p:nvPr/>
          </p:nvSpPr>
          <p:spPr bwMode="auto">
            <a:xfrm>
              <a:off x="7361" y="11335"/>
              <a:ext cx="73" cy="222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053" name="AutoShape 5"/>
            <p:cNvSpPr>
              <a:spLocks noChangeShapeType="1"/>
            </p:cNvSpPr>
            <p:nvPr/>
          </p:nvSpPr>
          <p:spPr bwMode="auto">
            <a:xfrm flipH="1">
              <a:off x="6870" y="12114"/>
              <a:ext cx="564" cy="279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052" name="AutoShape 4"/>
            <p:cNvSpPr>
              <a:spLocks noChangeShapeType="1"/>
            </p:cNvSpPr>
            <p:nvPr/>
          </p:nvSpPr>
          <p:spPr bwMode="auto">
            <a:xfrm>
              <a:off x="7434" y="12114"/>
              <a:ext cx="564" cy="279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051" name="AutoShape 3"/>
            <p:cNvSpPr>
              <a:spLocks noChangeShapeType="1"/>
            </p:cNvSpPr>
            <p:nvPr/>
          </p:nvSpPr>
          <p:spPr bwMode="auto">
            <a:xfrm flipH="1">
              <a:off x="6798" y="12724"/>
              <a:ext cx="72" cy="226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050" name="AutoShape 2"/>
            <p:cNvSpPr>
              <a:spLocks noChangeShapeType="1"/>
            </p:cNvSpPr>
            <p:nvPr/>
          </p:nvSpPr>
          <p:spPr bwMode="auto">
            <a:xfrm>
              <a:off x="7998" y="12724"/>
              <a:ext cx="72" cy="227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pic>
        <p:nvPicPr>
          <p:cNvPr id="3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3482" y="6286520"/>
            <a:ext cx="969755" cy="571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00B050"/>
                </a:solidFill>
              </a:rPr>
              <a:t>Скрининг саркопении</a:t>
            </a:r>
            <a:endParaRPr lang="ru-RU" b="1" dirty="0">
              <a:solidFill>
                <a:srgbClr val="00B050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4707" y="6357958"/>
            <a:ext cx="848530" cy="5000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Содержимое 6" descr="SARC-F-Screen-for-Sarcopenia.pn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14349" y="1357298"/>
            <a:ext cx="7572428" cy="4714907"/>
          </a:xfr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00B050"/>
                </a:solidFill>
              </a:rPr>
              <a:t>Диагностика</a:t>
            </a:r>
            <a:endParaRPr lang="ru-RU" b="1" dirty="0">
              <a:solidFill>
                <a:srgbClr val="00B05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ru-RU" dirty="0" smtClean="0">
                <a:solidFill>
                  <a:srgbClr val="00B050"/>
                </a:solidFill>
              </a:rPr>
              <a:t>мышечная сила менее 16 кг для женщин и менее 27 кг для мужчин (по данным кистевой динамометрии) или уровень физической работоспособности 8 или менее пунктов по данным теста </a:t>
            </a:r>
            <a:r>
              <a:rPr lang="en-US" dirty="0" smtClean="0">
                <a:solidFill>
                  <a:srgbClr val="00B050"/>
                </a:solidFill>
              </a:rPr>
              <a:t>Short Physical Performance Battery</a:t>
            </a:r>
            <a:r>
              <a:rPr lang="ru-RU" dirty="0" smtClean="0">
                <a:solidFill>
                  <a:srgbClr val="00B050"/>
                </a:solidFill>
              </a:rPr>
              <a:t> </a:t>
            </a:r>
          </a:p>
          <a:p>
            <a:r>
              <a:rPr lang="ru-RU" dirty="0" smtClean="0"/>
              <a:t>мышечная масса/рост2 – менее 5,5 кг/м2 для женщин и менее 7,26 кг/м2 для мужчин (по данным </a:t>
            </a:r>
            <a:r>
              <a:rPr lang="ru-RU" dirty="0" err="1" smtClean="0"/>
              <a:t>двухфотонной</a:t>
            </a:r>
            <a:r>
              <a:rPr lang="ru-RU" dirty="0" smtClean="0"/>
              <a:t> рентгеновской </a:t>
            </a:r>
            <a:r>
              <a:rPr lang="ru-RU" dirty="0" err="1" smtClean="0"/>
              <a:t>абсорбциометрии</a:t>
            </a:r>
            <a:r>
              <a:rPr lang="ru-RU" dirty="0" smtClean="0"/>
              <a:t>);</a:t>
            </a:r>
          </a:p>
          <a:p>
            <a:endParaRPr lang="ru-RU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4707" y="6357958"/>
            <a:ext cx="848530" cy="5000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0" y="642918"/>
            <a:ext cx="9144000" cy="56323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645150" algn="l"/>
              </a:tabLst>
            </a:pPr>
            <a:r>
              <a:rPr kumimoji="0" lang="ru-RU" sz="3600" b="1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Просто,</a:t>
            </a:r>
            <a:r>
              <a:rPr kumimoji="0" lang="ru-RU" sz="3600" b="1" i="0" u="none" strike="noStrike" cap="none" normalizeH="0" dirty="0" smtClean="0">
                <a:ln>
                  <a:noFill/>
                </a:ln>
                <a:solidFill>
                  <a:srgbClr val="00B05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но достоверно</a:t>
            </a:r>
            <a:endParaRPr kumimoji="0" lang="ru-RU" sz="3600" b="1" i="0" u="none" strike="noStrike" cap="none" normalizeH="0" baseline="0" dirty="0" smtClean="0">
              <a:ln>
                <a:noFill/>
              </a:ln>
              <a:solidFill>
                <a:srgbClr val="00B05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645150" algn="l"/>
              </a:tabLst>
            </a:pPr>
            <a:endParaRPr kumimoji="0" lang="ru-RU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645150" algn="l"/>
              </a:tabLst>
            </a:pP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окружность руки – 3,14 * толщину кожно-мышечной складки трицепса.</a:t>
            </a:r>
          </a:p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645150" algn="l"/>
              </a:tabLst>
            </a:pPr>
            <a:endParaRPr kumimoji="0" lang="ru-RU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5085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645150" algn="l"/>
              </a:tabLst>
            </a:pPr>
            <a:r>
              <a:rPr lang="ru-RU" sz="3600" i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</a:t>
            </a:r>
            <a:r>
              <a:rPr kumimoji="0" lang="ru-RU" sz="36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изкая</a:t>
            </a:r>
            <a:r>
              <a:rPr kumimoji="0" lang="ru-RU" sz="3600" b="0" i="1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36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мышечная масса </a:t>
            </a:r>
          </a:p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645150" algn="l"/>
              </a:tabLst>
            </a:pPr>
            <a:endParaRPr kumimoji="0" lang="ru-RU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645150" algn="l"/>
              </a:tabLst>
            </a:pP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36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&lt;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21,1 см для мужчин</a:t>
            </a:r>
            <a:endParaRPr kumimoji="0" lang="en-US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645150" algn="l"/>
              </a:tabLst>
            </a:pPr>
            <a:r>
              <a:rPr lang="en-US" sz="36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&lt; </a:t>
            </a:r>
            <a:r>
              <a:rPr lang="ru-RU" sz="36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9,2 см для женщин. </a:t>
            </a:r>
          </a:p>
          <a:p>
            <a:pPr lvl="0" indent="450850" eaLnBrk="0" fontAlgn="base" hangingPunct="0">
              <a:spcBef>
                <a:spcPct val="0"/>
              </a:spcBef>
              <a:spcAft>
                <a:spcPct val="0"/>
              </a:spcAft>
              <a:tabLst>
                <a:tab pos="5645150" algn="l"/>
              </a:tabLst>
            </a:pPr>
            <a:r>
              <a:rPr lang="ru-RU" sz="3600" i="1" dirty="0" smtClean="0"/>
              <a:t>                                          </a:t>
            </a:r>
            <a:r>
              <a:rPr lang="en-US" sz="3600" i="1" dirty="0" smtClean="0"/>
              <a:t>F, </a:t>
            </a:r>
            <a:r>
              <a:rPr lang="en-US" sz="3600" i="1" dirty="0" err="1" smtClean="0"/>
              <a:t>Landi</a:t>
            </a:r>
            <a:r>
              <a:rPr lang="en-US" sz="3600" i="1" dirty="0" smtClean="0"/>
              <a:t> et al.</a:t>
            </a:r>
            <a:r>
              <a:rPr lang="ru-RU" sz="3600" i="1" dirty="0" smtClean="0"/>
              <a:t>, 2013</a:t>
            </a:r>
            <a:endParaRPr kumimoji="0" lang="ru-RU" sz="3600" b="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" y="6142342"/>
            <a:ext cx="1214414" cy="7156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00B050"/>
                </a:solidFill>
              </a:rPr>
              <a:t>Лабораторная диагностика</a:t>
            </a:r>
            <a:endParaRPr lang="ru-RU" b="1" dirty="0">
              <a:solidFill>
                <a:srgbClr val="00B05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ru-RU" dirty="0" smtClean="0"/>
              <a:t>не проводится посредством рутинных методов;</a:t>
            </a:r>
          </a:p>
          <a:p>
            <a:r>
              <a:rPr lang="ru-RU" dirty="0" smtClean="0"/>
              <a:t>не выявлены биохимические маркеры, которые могут быть использованы в рутинной практике;</a:t>
            </a:r>
          </a:p>
          <a:p>
            <a:r>
              <a:rPr lang="ru-RU" dirty="0" smtClean="0"/>
              <a:t>рассматривается возможность измерения уровня пептида коллагена </a:t>
            </a:r>
            <a:r>
              <a:rPr lang="en-US" dirty="0" smtClean="0"/>
              <a:t>IV </a:t>
            </a:r>
            <a:r>
              <a:rPr lang="ru-RU" dirty="0" smtClean="0"/>
              <a:t>типа </a:t>
            </a:r>
            <a:r>
              <a:rPr lang="en-US" dirty="0" smtClean="0"/>
              <a:t>P6NP</a:t>
            </a:r>
            <a:r>
              <a:rPr lang="ru-RU" dirty="0" smtClean="0"/>
              <a:t>;</a:t>
            </a:r>
          </a:p>
          <a:p>
            <a:r>
              <a:rPr lang="ru-RU" dirty="0" smtClean="0"/>
              <a:t>саркопения ассоциирована с гипохромной анемией (низкий уровень гемоглобина), но это не патогномонично.</a:t>
            </a:r>
          </a:p>
          <a:p>
            <a:endParaRPr lang="ru-RU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3482" y="6286520"/>
            <a:ext cx="969755" cy="571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00B050"/>
                </a:solidFill>
              </a:rPr>
              <a:t>Алгоритм диагностики</a:t>
            </a:r>
            <a:endParaRPr lang="ru-RU" b="1" dirty="0">
              <a:solidFill>
                <a:srgbClr val="00B05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ru-RU" dirty="0" smtClean="0"/>
              <a:t>1). Скрининг </a:t>
            </a:r>
            <a:r>
              <a:rPr lang="en-US" dirty="0" smtClean="0"/>
              <a:t>SARC-F</a:t>
            </a:r>
          </a:p>
          <a:p>
            <a:pPr>
              <a:buNone/>
            </a:pPr>
            <a:r>
              <a:rPr lang="en-US" dirty="0" smtClean="0"/>
              <a:t>2)</a:t>
            </a:r>
            <a:r>
              <a:rPr lang="ru-RU" dirty="0" smtClean="0"/>
              <a:t>. Определение мышечной силы (динамометрия)</a:t>
            </a:r>
          </a:p>
          <a:p>
            <a:pPr>
              <a:buNone/>
            </a:pPr>
            <a:r>
              <a:rPr lang="ru-RU" dirty="0" smtClean="0"/>
              <a:t>3). Определение мышечной массы – после выполнения этих ступеней выполняется заключение о наличии саркопении</a:t>
            </a:r>
          </a:p>
          <a:p>
            <a:pPr>
              <a:buNone/>
            </a:pPr>
            <a:r>
              <a:rPr lang="ru-RU" dirty="0" smtClean="0"/>
              <a:t>4). Тесты на физическую работоспособность – проводится в заключении диагностики для оценки тяжести саркопении</a:t>
            </a:r>
          </a:p>
          <a:p>
            <a:pPr>
              <a:buNone/>
            </a:pPr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3482" y="6286520"/>
            <a:ext cx="969755" cy="571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B050"/>
                </a:solidFill>
              </a:rPr>
              <a:t>Синдромальная дифференциальная диагностика</a:t>
            </a:r>
            <a:endParaRPr lang="ru-RU" b="1" dirty="0">
              <a:solidFill>
                <a:srgbClr val="00B05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возрастная анорексия;</a:t>
            </a:r>
          </a:p>
          <a:p>
            <a:r>
              <a:rPr lang="ru-RU" dirty="0" smtClean="0"/>
              <a:t>кахексия (вторичный миопатический синдром на фоне соматической, неврологической или онкологической патологии);</a:t>
            </a:r>
          </a:p>
          <a:p>
            <a:r>
              <a:rPr lang="ru-RU" dirty="0" smtClean="0"/>
              <a:t>дегидратация (включая дегидратацию как гериатрический синдром). </a:t>
            </a:r>
          </a:p>
          <a:p>
            <a:endParaRPr lang="ru-RU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3482" y="6286520"/>
            <a:ext cx="969755" cy="571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B050"/>
                </a:solidFill>
              </a:rPr>
              <a:t>Клинические параметры </a:t>
            </a:r>
            <a:br>
              <a:rPr lang="ru-RU" b="1" dirty="0" smtClean="0">
                <a:solidFill>
                  <a:srgbClr val="00B050"/>
                </a:solidFill>
              </a:rPr>
            </a:br>
            <a:r>
              <a:rPr lang="ru-RU" b="1" dirty="0" smtClean="0">
                <a:solidFill>
                  <a:srgbClr val="00B050"/>
                </a:solidFill>
              </a:rPr>
              <a:t>дифференциальной диагностики</a:t>
            </a:r>
            <a:endParaRPr lang="ru-RU" b="1" dirty="0">
              <a:solidFill>
                <a:srgbClr val="00B050"/>
              </a:solidFill>
            </a:endParaRPr>
          </a:p>
        </p:txBody>
      </p:sp>
      <p:graphicFrame>
        <p:nvGraphicFramePr>
          <p:cNvPr id="6" name="Содержимое 5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4480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57346"/>
                <a:gridCol w="1534494"/>
                <a:gridCol w="1645920"/>
                <a:gridCol w="1645920"/>
                <a:gridCol w="1645920"/>
              </a:tblGrid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Диагностический параметр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Анорексия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Саркопения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Кахексия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Дегидратация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потеря</a:t>
                      </a:r>
                      <a:r>
                        <a:rPr lang="ru-RU" baseline="0" dirty="0" smtClean="0"/>
                        <a:t> веса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умеренная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легкая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выраженная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от легкой до умеренной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мышечная масса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снижение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умеренное снижение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резкое снижение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без динамики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жировая масса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снижение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может увеличиваться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резкое снижение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без динамики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базальный метаболизм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снижение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снижение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увеличение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без динамики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физическая активность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снижение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снижение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снижение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снижение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аппетит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значительное снижение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без динамики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снижение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без динамики</a:t>
                      </a:r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3482" y="6286520"/>
            <a:ext cx="969755" cy="571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B050"/>
                </a:solidFill>
              </a:rPr>
              <a:t>Лабораторные параметры </a:t>
            </a:r>
            <a:br>
              <a:rPr lang="ru-RU" b="1" dirty="0" smtClean="0">
                <a:solidFill>
                  <a:srgbClr val="00B050"/>
                </a:solidFill>
              </a:rPr>
            </a:br>
            <a:r>
              <a:rPr lang="ru-RU" b="1" dirty="0" smtClean="0">
                <a:solidFill>
                  <a:srgbClr val="00B050"/>
                </a:solidFill>
              </a:rPr>
              <a:t>дифференциальной диагностики</a:t>
            </a:r>
            <a:endParaRPr lang="ru-RU" b="1" dirty="0">
              <a:solidFill>
                <a:srgbClr val="00B050"/>
              </a:solidFill>
            </a:endParaRPr>
          </a:p>
        </p:txBody>
      </p:sp>
      <p:graphicFrame>
        <p:nvGraphicFramePr>
          <p:cNvPr id="6" name="Содержимое 5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4211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57346"/>
                <a:gridCol w="1534494"/>
                <a:gridCol w="1645920"/>
                <a:gridCol w="1645920"/>
                <a:gridCol w="1645920"/>
              </a:tblGrid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Диагностический параметр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Анорексия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Саркопения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Кахексия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Дегидратация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err="1" smtClean="0"/>
                        <a:t>протеолиз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снижение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увеличение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значительное увеличение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без динамики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err="1" smtClean="0"/>
                        <a:t>инсулинорезистентность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-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-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да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-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err="1" smtClean="0"/>
                        <a:t>триглицериды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снижение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без динамики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увеличение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снижение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сывороточный </a:t>
                      </a:r>
                      <a:r>
                        <a:rPr lang="ru-RU" dirty="0" err="1" smtClean="0"/>
                        <a:t>креатинин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низкий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низкий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разные</a:t>
                      </a:r>
                      <a:r>
                        <a:rPr lang="ru-RU" baseline="0" dirty="0" smtClean="0"/>
                        <a:t> параметры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возможно увеличение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азот мочевины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низкий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низкий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разные</a:t>
                      </a:r>
                      <a:r>
                        <a:rPr lang="ru-RU" baseline="0" dirty="0" smtClean="0"/>
                        <a:t> параметры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увеличен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err="1" smtClean="0"/>
                        <a:t>цитокины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не изменены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небольшое увеличение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значительное увеличение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без динамики</a:t>
                      </a:r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3482" y="6286520"/>
            <a:ext cx="969755" cy="571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B050"/>
                </a:solidFill>
              </a:rPr>
              <a:t>Характеристика </a:t>
            </a:r>
            <a:br>
              <a:rPr lang="ru-RU" b="1" dirty="0" smtClean="0">
                <a:solidFill>
                  <a:srgbClr val="00B050"/>
                </a:solidFill>
              </a:rPr>
            </a:br>
            <a:r>
              <a:rPr lang="ru-RU" b="1" dirty="0" err="1" smtClean="0">
                <a:solidFill>
                  <a:srgbClr val="00B050"/>
                </a:solidFill>
              </a:rPr>
              <a:t>сенесцентных</a:t>
            </a:r>
            <a:r>
              <a:rPr lang="ru-RU" b="1" dirty="0" smtClean="0">
                <a:solidFill>
                  <a:srgbClr val="00B050"/>
                </a:solidFill>
              </a:rPr>
              <a:t> клеток</a:t>
            </a:r>
            <a:endParaRPr lang="ru-RU" b="1" dirty="0">
              <a:solidFill>
                <a:srgbClr val="00B05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ru-RU" dirty="0" smtClean="0"/>
              <a:t>клетки могут делиться только определённое число раз, после чего переходят в стадию старения;</a:t>
            </a:r>
          </a:p>
          <a:p>
            <a:r>
              <a:rPr lang="ru-RU" dirty="0" smtClean="0"/>
              <a:t>снижение интенсивности </a:t>
            </a:r>
            <a:r>
              <a:rPr lang="ru-RU" dirty="0" err="1" smtClean="0"/>
              <a:t>энергообмена</a:t>
            </a:r>
            <a:r>
              <a:rPr lang="ru-RU" dirty="0" smtClean="0"/>
              <a:t>, замедлением синтеза РНК и белков, понижение эффективности репарации ДНК и накопление мутаций;</a:t>
            </a:r>
          </a:p>
          <a:p>
            <a:r>
              <a:rPr lang="ru-RU" dirty="0" smtClean="0"/>
              <a:t>разбалансировка клеточной регуляции, </a:t>
            </a:r>
            <a:r>
              <a:rPr lang="ru-RU" dirty="0" err="1" smtClean="0"/>
              <a:t>нейроиммунноэндокринных</a:t>
            </a:r>
            <a:r>
              <a:rPr lang="ru-RU" dirty="0" smtClean="0"/>
              <a:t> связей между клетками;</a:t>
            </a:r>
          </a:p>
          <a:p>
            <a:r>
              <a:rPr lang="ru-RU" dirty="0" smtClean="0"/>
              <a:t>накопление специфического </a:t>
            </a:r>
            <a:r>
              <a:rPr lang="ru-RU" dirty="0" err="1" smtClean="0"/>
              <a:t>гликолипопретеида</a:t>
            </a:r>
            <a:r>
              <a:rPr lang="ru-RU" dirty="0" smtClean="0"/>
              <a:t> липофусцина и активация </a:t>
            </a:r>
            <a:r>
              <a:rPr lang="ru-RU" dirty="0" err="1" smtClean="0"/>
              <a:t>бета-галактозидазы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4" name="Picture 2" descr="C:\Documents and Settings\Admin\Мои документы\Мои рисунки\080255ace1ced52fab12b87fba7b5efc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72462" y="6225282"/>
            <a:ext cx="1071538" cy="63271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endParaRPr lang="ru-RU" b="1" dirty="0" smtClean="0">
              <a:solidFill>
                <a:srgbClr val="00B050"/>
              </a:solidFill>
            </a:endParaRPr>
          </a:p>
          <a:p>
            <a:pPr algn="ctr">
              <a:buNone/>
            </a:pPr>
            <a:endParaRPr lang="ru-RU" b="1" dirty="0" smtClean="0">
              <a:solidFill>
                <a:srgbClr val="00B050"/>
              </a:solidFill>
            </a:endParaRPr>
          </a:p>
          <a:p>
            <a:pPr algn="ctr">
              <a:buNone/>
            </a:pPr>
            <a:r>
              <a:rPr lang="ru-RU" b="1" dirty="0" smtClean="0">
                <a:solidFill>
                  <a:srgbClr val="00B050"/>
                </a:solidFill>
              </a:rPr>
              <a:t>МУЛЬТИМОДАЛЬНЫЕ ПРОГРАММЫ ПРОФИЛАКТИКИ</a:t>
            </a:r>
            <a:endParaRPr lang="ru-RU" b="1" dirty="0">
              <a:solidFill>
                <a:srgbClr val="00B050"/>
              </a:solidFill>
            </a:endParaRPr>
          </a:p>
        </p:txBody>
      </p:sp>
      <p:pic>
        <p:nvPicPr>
          <p:cNvPr id="4" name="Picture 2" descr="C:\Documents and Settings\Admin\Мои документы\Мои рисунки\080255ace1ced52fab12b87fba7b5efc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72462" y="6225282"/>
            <a:ext cx="1071538" cy="63271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B050"/>
                </a:solidFill>
              </a:rPr>
              <a:t>Как правильно питаться? </a:t>
            </a:r>
            <a:br>
              <a:rPr lang="ru-RU" b="1" dirty="0" smtClean="0">
                <a:solidFill>
                  <a:srgbClr val="00B050"/>
                </a:solidFill>
              </a:rPr>
            </a:br>
            <a:r>
              <a:rPr lang="ru-RU" b="1" dirty="0" smtClean="0">
                <a:solidFill>
                  <a:srgbClr val="00B050"/>
                </a:solidFill>
              </a:rPr>
              <a:t>Особенно мужчинам!</a:t>
            </a:r>
            <a:endParaRPr lang="ru-RU" b="1" dirty="0">
              <a:solidFill>
                <a:srgbClr val="00B050"/>
              </a:solidFill>
            </a:endParaRPr>
          </a:p>
        </p:txBody>
      </p:sp>
      <p:pic>
        <p:nvPicPr>
          <p:cNvPr id="4" name="Содержимое 3" descr="sutochnaya-norma-myasa-dlya-muzhchiny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75567" y="1600200"/>
            <a:ext cx="6792866" cy="4525963"/>
          </a:xfrm>
        </p:spPr>
      </p:pic>
      <p:pic>
        <p:nvPicPr>
          <p:cNvPr id="5" name="Picture 2" descr="C:\Documents and Settings\Admin\Мои документы\Мои рисунки\080255ace1ced52fab12b87fba7b5efc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34202" y="6143644"/>
            <a:ext cx="1209797" cy="71435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B050"/>
                </a:solidFill>
              </a:rPr>
              <a:t>400 грамм желтых, красных, синих и зеленых продуктов день!</a:t>
            </a:r>
            <a:endParaRPr lang="ru-RU" b="1" dirty="0">
              <a:solidFill>
                <a:srgbClr val="00B05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5842" name="Picture 2" descr="Основы правильного питания Все о здоровом образе жизни и пользе натуральных продуктов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571613"/>
            <a:ext cx="9144000" cy="5286387"/>
          </a:xfrm>
          <a:prstGeom prst="rect">
            <a:avLst/>
          </a:prstGeom>
          <a:noFill/>
        </p:spPr>
      </p:pic>
      <p:pic>
        <p:nvPicPr>
          <p:cNvPr id="5" name="Picture 2" descr="C:\Documents and Settings\Admin\Мои документы\Мои рисунки\080255ace1ced52fab12b87fba7b5efc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13220" y="6072206"/>
            <a:ext cx="1330780" cy="7857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14642524_1050643431723584_6367044565446231464_n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-8757"/>
            <a:ext cx="4410425" cy="3937823"/>
          </a:xfrm>
        </p:spPr>
      </p:pic>
      <p:pic>
        <p:nvPicPr>
          <p:cNvPr id="1026" name="Picture 2" descr="C:\Users\Lenovo\Pictures\14610981_1050643478390246_7218976274653077285_n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357686" y="1"/>
            <a:ext cx="4786314" cy="4572007"/>
          </a:xfrm>
          <a:prstGeom prst="rect">
            <a:avLst/>
          </a:prstGeom>
          <a:noFill/>
        </p:spPr>
      </p:pic>
      <p:pic>
        <p:nvPicPr>
          <p:cNvPr id="1027" name="Picture 3" descr="C:\Users\Lenovo\Pictures\14650472_1050659938388600_8964879834257904038_n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428860" y="3643314"/>
            <a:ext cx="4429156" cy="2909886"/>
          </a:xfrm>
          <a:prstGeom prst="rect">
            <a:avLst/>
          </a:prstGeom>
          <a:noFill/>
        </p:spPr>
      </p:pic>
      <p:pic>
        <p:nvPicPr>
          <p:cNvPr id="7" name="Picture 2" descr="C:\Users\Admin\Desktop\untitled.bmp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001024" y="6096018"/>
            <a:ext cx="1142976" cy="76198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 smtClean="0"/>
              <a:t>                                             </a:t>
            </a:r>
            <a:r>
              <a:rPr lang="ru-RU" dirty="0" smtClean="0"/>
              <a:t>    </a:t>
            </a:r>
            <a:r>
              <a:rPr lang="ru-RU" b="1" dirty="0" smtClean="0">
                <a:solidFill>
                  <a:srgbClr val="00B050"/>
                </a:solidFill>
              </a:rPr>
              <a:t>- </a:t>
            </a:r>
            <a:r>
              <a:rPr lang="en-US" b="1" dirty="0" smtClean="0">
                <a:solidFill>
                  <a:srgbClr val="00B050"/>
                </a:solidFill>
              </a:rPr>
              <a:t>1 </a:t>
            </a:r>
            <a:r>
              <a:rPr lang="ru-RU" b="1" dirty="0" smtClean="0">
                <a:solidFill>
                  <a:srgbClr val="00B050"/>
                </a:solidFill>
              </a:rPr>
              <a:t>«</a:t>
            </a:r>
            <a:r>
              <a:rPr lang="en-US" b="1" dirty="0" smtClean="0">
                <a:solidFill>
                  <a:srgbClr val="00B050"/>
                </a:solidFill>
              </a:rPr>
              <a:t>drink</a:t>
            </a:r>
            <a:r>
              <a:rPr lang="ru-RU" b="1" dirty="0" smtClean="0">
                <a:solidFill>
                  <a:srgbClr val="00B050"/>
                </a:solidFill>
              </a:rPr>
              <a:t>» 5 раз в </a:t>
            </a:r>
          </a:p>
          <a:p>
            <a:r>
              <a:rPr lang="ru-RU" b="1" dirty="0" smtClean="0">
                <a:solidFill>
                  <a:srgbClr val="00B050"/>
                </a:solidFill>
              </a:rPr>
              <a:t>                                              неделю</a:t>
            </a:r>
          </a:p>
          <a:p>
            <a:r>
              <a:rPr lang="ru-RU" b="1" dirty="0" smtClean="0">
                <a:solidFill>
                  <a:srgbClr val="00B050"/>
                </a:solidFill>
              </a:rPr>
              <a:t>                                              - 25 мл 70% спирта для ж                                    для женщин и 30                                                                 </a:t>
            </a:r>
          </a:p>
          <a:p>
            <a:r>
              <a:rPr lang="ru-RU" b="1" dirty="0" smtClean="0">
                <a:solidFill>
                  <a:srgbClr val="00B050"/>
                </a:solidFill>
              </a:rPr>
              <a:t>                                               мл для мужчин</a:t>
            </a:r>
            <a:endParaRPr lang="ru-RU" b="1" dirty="0">
              <a:solidFill>
                <a:srgbClr val="00B050"/>
              </a:solidFill>
            </a:endParaRPr>
          </a:p>
        </p:txBody>
      </p:sp>
      <p:pic>
        <p:nvPicPr>
          <p:cNvPr id="57346" name="Picture 2" descr="Вино красное полезные свойства и ещё а, также и вместе с этим и - испанское вино mon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4857752" cy="6858001"/>
          </a:xfrm>
          <a:prstGeom prst="rect">
            <a:avLst/>
          </a:prstGeom>
          <a:noFill/>
        </p:spPr>
      </p:pic>
      <p:pic>
        <p:nvPicPr>
          <p:cNvPr id="5" name="Picture 2" descr="C:\Documents and Settings\Admin\Мои документы\Мои рисунки\080255ace1ced52fab12b87fba7b5efc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92236" y="6000768"/>
            <a:ext cx="1451764" cy="85723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122" name="Picture 2" descr="http://belopolye.ru/known_people/june/img/chazov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929190" cy="6858000"/>
          </a:xfrm>
          <a:prstGeom prst="rect">
            <a:avLst/>
          </a:prstGeom>
          <a:noFill/>
        </p:spPr>
      </p:pic>
      <p:pic>
        <p:nvPicPr>
          <p:cNvPr id="5" name="Picture 2" descr="C:\Documents and Settings\Admin\Мои документы\Мои рисунки\080255ace1ced52fab12b87fba7b5efc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13220" y="6143668"/>
            <a:ext cx="1330780" cy="7857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B050"/>
                </a:solidFill>
              </a:rPr>
              <a:t>Сколько надо пить воды: колебания в пределах не более 1%</a:t>
            </a:r>
            <a:endParaRPr lang="ru-RU" b="1" dirty="0">
              <a:solidFill>
                <a:srgbClr val="00B050"/>
              </a:solidFill>
            </a:endParaRPr>
          </a:p>
        </p:txBody>
      </p:sp>
      <p:pic>
        <p:nvPicPr>
          <p:cNvPr id="4" name="Содержимое 3" descr="raspredelenievodi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95869" y="1600200"/>
            <a:ext cx="4752261" cy="4525963"/>
          </a:xfrm>
        </p:spPr>
      </p:pic>
      <p:pic>
        <p:nvPicPr>
          <p:cNvPr id="5" name="Picture 2" descr="C:\Documents and Settings\Admin\Мои документы\Мои рисунки\080255ace1ced52fab12b87fba7b5efc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13220" y="6143668"/>
            <a:ext cx="1330780" cy="7857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00B050"/>
                </a:solidFill>
              </a:rPr>
              <a:t>Жажда – понятие субъективное</a:t>
            </a:r>
            <a:endParaRPr lang="ru-RU" b="1" dirty="0">
              <a:solidFill>
                <a:srgbClr val="00B050"/>
              </a:solidFill>
            </a:endParaRPr>
          </a:p>
        </p:txBody>
      </p:sp>
      <p:pic>
        <p:nvPicPr>
          <p:cNvPr id="4" name="Содержимое 3" descr="250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95943" y="1600200"/>
            <a:ext cx="5952113" cy="4525963"/>
          </a:xfrm>
        </p:spPr>
      </p:pic>
      <p:pic>
        <p:nvPicPr>
          <p:cNvPr id="5" name="Picture 2" descr="C:\Documents and Settings\Admin\Мои документы\Мои рисунки\080255ace1ced52fab12b87fba7b5efc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13220" y="6143668"/>
            <a:ext cx="1330780" cy="7857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B050"/>
                </a:solidFill>
              </a:rPr>
              <a:t>Сколько надо пить воды: объемы</a:t>
            </a:r>
            <a:endParaRPr lang="ru-RU" b="1" dirty="0">
              <a:solidFill>
                <a:srgbClr val="00B05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be-BY" dirty="0" smtClean="0"/>
              <a:t>человек весом в 70 кг - 45 литров воды;</a:t>
            </a:r>
          </a:p>
          <a:p>
            <a:r>
              <a:rPr lang="be-BY" dirty="0" smtClean="0"/>
              <a:t>30 литров внутри клеток, 15 литров – в плазме крови и в тканях;</a:t>
            </a:r>
          </a:p>
          <a:p>
            <a:r>
              <a:rPr lang="be-BY" b="1" dirty="0" smtClean="0">
                <a:solidFill>
                  <a:srgbClr val="00B050"/>
                </a:solidFill>
              </a:rPr>
              <a:t>пить надо в среднем 30 – 50 мл на один килограмм массы тела</a:t>
            </a:r>
            <a:r>
              <a:rPr lang="be-BY" dirty="0" smtClean="0"/>
              <a:t>;</a:t>
            </a:r>
          </a:p>
          <a:p>
            <a:r>
              <a:rPr lang="be-BY" dirty="0" smtClean="0"/>
              <a:t> при наличии заболеваний – следовать рекомендациям врача!</a:t>
            </a:r>
          </a:p>
        </p:txBody>
      </p:sp>
      <p:pic>
        <p:nvPicPr>
          <p:cNvPr id="4" name="Picture 2" descr="C:\Documents and Settings\Admin\Мои документы\Мои рисунки\080255ace1ced52fab12b87fba7b5efc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13220" y="6143668"/>
            <a:ext cx="1330780" cy="7857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00B050"/>
                </a:solidFill>
              </a:rPr>
              <a:t>Омега 3 жирные кислоты</a:t>
            </a:r>
            <a:endParaRPr lang="ru-RU" b="1" dirty="0">
              <a:solidFill>
                <a:srgbClr val="00B05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мозг – «липидный» орган, для работы которого жизненно необходимы омега 3 жирные кислоты;</a:t>
            </a:r>
          </a:p>
          <a:p>
            <a:r>
              <a:rPr lang="ru-RU" dirty="0" smtClean="0"/>
              <a:t> </a:t>
            </a:r>
            <a:r>
              <a:rPr lang="ru-RU" dirty="0" smtClean="0">
                <a:latin typeface="+mj-lt"/>
              </a:rPr>
              <a:t>потребление </a:t>
            </a:r>
            <a:r>
              <a:rPr lang="ru-RU" dirty="0" smtClean="0">
                <a:latin typeface="+mj-lt"/>
                <a:cs typeface="Times New Roman" pitchFamily="18" charset="0"/>
              </a:rPr>
              <a:t>морской жирной рыбы (скумбрию, сардину, сельдь иваси) по 300–400 г в неделю в </a:t>
            </a:r>
            <a:r>
              <a:rPr lang="ru-RU" dirty="0" err="1" smtClean="0">
                <a:latin typeface="+mj-lt"/>
                <a:cs typeface="Times New Roman" pitchFamily="18" charset="0"/>
              </a:rPr>
              <a:t>запеченом</a:t>
            </a:r>
            <a:r>
              <a:rPr lang="ru-RU" dirty="0" smtClean="0">
                <a:latin typeface="+mj-lt"/>
                <a:cs typeface="Times New Roman" pitchFamily="18" charset="0"/>
              </a:rPr>
              <a:t> или консервированном виде достоверно улучшает когнитивные способности. </a:t>
            </a:r>
            <a:endParaRPr lang="ru-RU" dirty="0">
              <a:latin typeface="+mj-lt"/>
            </a:endParaRPr>
          </a:p>
        </p:txBody>
      </p:sp>
      <p:pic>
        <p:nvPicPr>
          <p:cNvPr id="4" name="Picture 2" descr="C:\Documents and Settings\Admin\Мои документы\Мои рисунки\080255ace1ced52fab12b87fba7b5efc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13220" y="6072206"/>
            <a:ext cx="1330780" cy="7857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876651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err="1" smtClean="0">
                <a:solidFill>
                  <a:srgbClr val="00B050"/>
                </a:solidFill>
              </a:rPr>
              <a:t>Иммуносенесценция</a:t>
            </a:r>
            <a:endParaRPr lang="ru-RU" b="1" dirty="0">
              <a:solidFill>
                <a:srgbClr val="00B05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ru-RU" dirty="0" err="1" smtClean="0"/>
              <a:t>сенесцентные</a:t>
            </a:r>
            <a:r>
              <a:rPr lang="ru-RU" dirty="0" smtClean="0"/>
              <a:t> клетки могут долгое время оставаться жизнеспособными;</a:t>
            </a:r>
          </a:p>
          <a:p>
            <a:r>
              <a:rPr lang="ru-RU" dirty="0" smtClean="0"/>
              <a:t>после остановки деления и торможения клеточного цикла у них не наступает программируемой клеточной гибели;</a:t>
            </a:r>
          </a:p>
          <a:p>
            <a:r>
              <a:rPr lang="ru-RU" dirty="0" smtClean="0"/>
              <a:t>активируется иммунная система, с возрастом нарастает иммунная нагрузка;</a:t>
            </a:r>
          </a:p>
          <a:p>
            <a:r>
              <a:rPr lang="ru-RU" dirty="0" smtClean="0"/>
              <a:t>происходит накопление </a:t>
            </a:r>
            <a:r>
              <a:rPr lang="ru-RU" dirty="0" err="1" smtClean="0"/>
              <a:t>сенесцентных</a:t>
            </a:r>
            <a:r>
              <a:rPr lang="ru-RU" dirty="0" smtClean="0"/>
              <a:t> клеток вследствие истощения резервов иммунной системы.</a:t>
            </a:r>
            <a:endParaRPr lang="ru-RU" dirty="0"/>
          </a:p>
        </p:txBody>
      </p:sp>
      <p:pic>
        <p:nvPicPr>
          <p:cNvPr id="4" name="Picture 2" descr="C:\Documents and Settings\Admin\Мои документы\Мои рисунки\080255ace1ced52fab12b87fba7b5efc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72462" y="6225282"/>
            <a:ext cx="1071538" cy="63271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B050"/>
                </a:solidFill>
              </a:rPr>
              <a:t>Не менее 50</a:t>
            </a:r>
            <a:r>
              <a:rPr lang="en-US" b="1" dirty="0" smtClean="0">
                <a:solidFill>
                  <a:srgbClr val="00B050"/>
                </a:solidFill>
              </a:rPr>
              <a:t> </a:t>
            </a:r>
            <a:r>
              <a:rPr lang="ru-RU" b="1" dirty="0" smtClean="0">
                <a:solidFill>
                  <a:srgbClr val="00B050"/>
                </a:solidFill>
              </a:rPr>
              <a:t>грамм орехов в день</a:t>
            </a:r>
            <a:endParaRPr lang="ru-RU" b="1" dirty="0">
              <a:solidFill>
                <a:srgbClr val="00B050"/>
              </a:solidFill>
            </a:endParaRPr>
          </a:p>
        </p:txBody>
      </p:sp>
      <p:pic>
        <p:nvPicPr>
          <p:cNvPr id="4" name="Содержимое 3" descr="02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78588" y="1428736"/>
            <a:ext cx="6786824" cy="4697427"/>
          </a:xfrm>
        </p:spPr>
      </p:pic>
      <p:pic>
        <p:nvPicPr>
          <p:cNvPr id="5" name="Picture 2" descr="C:\Documents and Settings\Admin\Мои документы\Мои рисунки\080255ace1ced52fab12b87fba7b5efc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55186" y="6215082"/>
            <a:ext cx="1088813" cy="6429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B050"/>
                </a:solidFill>
              </a:rPr>
              <a:t>С возрастом теряется миелин: </a:t>
            </a:r>
            <a:br>
              <a:rPr lang="ru-RU" b="1" dirty="0" smtClean="0">
                <a:solidFill>
                  <a:srgbClr val="00B050"/>
                </a:solidFill>
              </a:rPr>
            </a:br>
            <a:r>
              <a:rPr lang="ru-RU" b="1" dirty="0" smtClean="0">
                <a:solidFill>
                  <a:srgbClr val="00B050"/>
                </a:solidFill>
              </a:rPr>
              <a:t>нужно 10 мг цинка в день</a:t>
            </a:r>
            <a:endParaRPr lang="ru-RU" b="1" dirty="0">
              <a:solidFill>
                <a:srgbClr val="00B050"/>
              </a:solidFill>
            </a:endParaRPr>
          </a:p>
        </p:txBody>
      </p:sp>
      <p:pic>
        <p:nvPicPr>
          <p:cNvPr id="4" name="Содержимое 3" descr="myelin sheath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89864" y="1600200"/>
            <a:ext cx="5564272" cy="4525963"/>
          </a:xfrm>
        </p:spPr>
      </p:pic>
      <p:pic>
        <p:nvPicPr>
          <p:cNvPr id="5" name="Picture 2" descr="C:\Documents and Settings\Admin\Мои документы\Мои рисунки\080255ace1ced52fab12b87fba7b5efc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76170" y="6286520"/>
            <a:ext cx="967829" cy="571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00B050"/>
                </a:solidFill>
              </a:rPr>
              <a:t>100 грамм семечек тыквы</a:t>
            </a:r>
            <a:endParaRPr lang="ru-RU" b="1" dirty="0">
              <a:solidFill>
                <a:srgbClr val="00B050"/>
              </a:solidFill>
            </a:endParaRPr>
          </a:p>
        </p:txBody>
      </p:sp>
      <p:pic>
        <p:nvPicPr>
          <p:cNvPr id="4" name="Содержимое 3" descr="538025-1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  <p:pic>
        <p:nvPicPr>
          <p:cNvPr id="5" name="Picture 2" descr="C:\Documents and Settings\Admin\Мои документы\Мои рисунки\080255ace1ced52fab12b87fba7b5efc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76170" y="6286520"/>
            <a:ext cx="967829" cy="571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00B050"/>
                </a:solidFill>
              </a:rPr>
              <a:t>Йогурт на ночь</a:t>
            </a:r>
            <a:endParaRPr lang="ru-RU" b="1" dirty="0">
              <a:solidFill>
                <a:srgbClr val="00B05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ru-RU" dirty="0" smtClean="0"/>
              <a:t>нормализация потребления кальция: профилактика остеопороза, деменции, мочекаменной болезни, патологии сердечно-сосудистой системы, запоров;</a:t>
            </a:r>
          </a:p>
          <a:p>
            <a:r>
              <a:rPr lang="ru-RU" dirty="0" smtClean="0"/>
              <a:t>должный уровень потребления кальция – 600 – 1000 мг/день;</a:t>
            </a:r>
          </a:p>
          <a:p>
            <a:r>
              <a:rPr lang="ru-RU" dirty="0" smtClean="0"/>
              <a:t>ночью – увеличение расходование кальция – для восстановления запасов – один йогурт перед сном! </a:t>
            </a:r>
          </a:p>
          <a:p>
            <a:endParaRPr lang="ru-RU" dirty="0" smtClean="0"/>
          </a:p>
          <a:p>
            <a:endParaRPr lang="ru-RU" dirty="0"/>
          </a:p>
        </p:txBody>
      </p:sp>
      <p:pic>
        <p:nvPicPr>
          <p:cNvPr id="4" name="Picture 2" descr="C:\Documents and Settings\Admin\Мои документы\Мои рисунки\080255ace1ced52fab12b87fba7b5efc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13220" y="6072206"/>
            <a:ext cx="1330780" cy="7857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dirty="0" smtClean="0">
                <a:solidFill>
                  <a:srgbClr val="00B050"/>
                </a:solidFill>
              </a:rPr>
              <a:t>Физическая активность</a:t>
            </a:r>
            <a:endParaRPr lang="ru-RU" b="1" dirty="0">
              <a:solidFill>
                <a:srgbClr val="00B05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endParaRPr lang="ru-RU" b="1" dirty="0">
              <a:solidFill>
                <a:srgbClr val="00B050"/>
              </a:solidFill>
            </a:endParaRPr>
          </a:p>
        </p:txBody>
      </p:sp>
      <p:pic>
        <p:nvPicPr>
          <p:cNvPr id="43010" name="Picture 2" descr="Значение физкультуры для пожилых людейПоиск лекарств в аптеках Киева. . Цены и наличие лекарства в аптеках Украины. . Пошук лікі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571612"/>
            <a:ext cx="9144000" cy="5286388"/>
          </a:xfrm>
          <a:prstGeom prst="rect">
            <a:avLst/>
          </a:prstGeom>
          <a:noFill/>
        </p:spPr>
      </p:pic>
      <p:pic>
        <p:nvPicPr>
          <p:cNvPr id="5" name="Picture 2" descr="C:\Documents and Settings\Admin\Мои документы\Мои рисунки\080255ace1ced52fab12b87fba7b5efc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13220" y="6072206"/>
            <a:ext cx="1330780" cy="7857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00B050"/>
                </a:solidFill>
              </a:rPr>
              <a:t>Почему важно?</a:t>
            </a:r>
            <a:endParaRPr lang="ru-RU" b="1" dirty="0">
              <a:solidFill>
                <a:srgbClr val="00B05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ru-RU" dirty="0" smtClean="0"/>
              <a:t>   В любом возрасте физическая активность - это:</a:t>
            </a:r>
          </a:p>
          <a:p>
            <a:r>
              <a:rPr lang="ru-RU" dirty="0" smtClean="0"/>
              <a:t>снижение смертности,</a:t>
            </a:r>
          </a:p>
          <a:p>
            <a:r>
              <a:rPr lang="ru-RU" dirty="0" smtClean="0"/>
              <a:t>снижение частоты развития инсульта, инфаркта, сахарного диабета,</a:t>
            </a:r>
          </a:p>
          <a:p>
            <a:r>
              <a:rPr lang="ru-RU" dirty="0" smtClean="0"/>
              <a:t>предупреждение депрессии,</a:t>
            </a:r>
          </a:p>
          <a:p>
            <a:r>
              <a:rPr lang="ru-RU" dirty="0" smtClean="0"/>
              <a:t>снижение частоты развития рака толстой кишки и молочной железы. </a:t>
            </a:r>
            <a:endParaRPr lang="ru-RU" dirty="0"/>
          </a:p>
        </p:txBody>
      </p:sp>
      <p:pic>
        <p:nvPicPr>
          <p:cNvPr id="4" name="Picture 2" descr="C:\Documents and Settings\Admin\Мои документы\Мои рисунки\080255ace1ced52fab12b87fba7b5efc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13218" y="6072206"/>
            <a:ext cx="1330781" cy="78579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00B050"/>
                </a:solidFill>
              </a:rPr>
              <a:t>Рекомендации ВОЗ, 2010</a:t>
            </a:r>
            <a:endParaRPr lang="ru-RU" b="1" dirty="0">
              <a:solidFill>
                <a:srgbClr val="00B05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ru-RU" dirty="0" smtClean="0"/>
              <a:t>аэробные нагрузки средней интенсивности 150 минут в неделю </a:t>
            </a:r>
            <a:r>
              <a:rPr lang="ru-RU" b="1" dirty="0" smtClean="0">
                <a:solidFill>
                  <a:srgbClr val="00B050"/>
                </a:solidFill>
              </a:rPr>
              <a:t>или</a:t>
            </a:r>
          </a:p>
          <a:p>
            <a:r>
              <a:rPr lang="ru-RU" dirty="0" smtClean="0"/>
              <a:t>аэробные нагрузки высокой интенсивности 75 минут в неделю,</a:t>
            </a:r>
          </a:p>
          <a:p>
            <a:r>
              <a:rPr lang="ru-RU" dirty="0" smtClean="0"/>
              <a:t>не менее 10 минут в день,</a:t>
            </a:r>
          </a:p>
          <a:p>
            <a:r>
              <a:rPr lang="ru-RU" dirty="0" smtClean="0"/>
              <a:t>упражнения для укрепления основных мышечных групп не менее 2 дней в неделю,</a:t>
            </a:r>
          </a:p>
          <a:p>
            <a:r>
              <a:rPr lang="ru-RU" dirty="0" smtClean="0"/>
              <a:t>упражнения на баланс (</a:t>
            </a:r>
            <a:r>
              <a:rPr lang="ru-RU" dirty="0" err="1" smtClean="0"/>
              <a:t>чай-ши</a:t>
            </a:r>
            <a:r>
              <a:rPr lang="ru-RU" dirty="0" smtClean="0"/>
              <a:t>) или </a:t>
            </a:r>
          </a:p>
          <a:p>
            <a:r>
              <a:rPr lang="ru-RU" b="1" dirty="0" smtClean="0">
                <a:solidFill>
                  <a:srgbClr val="00B050"/>
                </a:solidFill>
              </a:rPr>
              <a:t>любые доступные упражнения по состоянию здоровья! </a:t>
            </a:r>
          </a:p>
          <a:p>
            <a:endParaRPr lang="ru-RU" dirty="0"/>
          </a:p>
        </p:txBody>
      </p:sp>
      <p:pic>
        <p:nvPicPr>
          <p:cNvPr id="4" name="Picture 2" descr="C:\Documents and Settings\Admin\Мои документы\Мои рисунки\080255ace1ced52fab12b87fba7b5efc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34202" y="6143644"/>
            <a:ext cx="1209797" cy="71435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keep-fit.jpe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163482" y="6286520"/>
            <a:ext cx="969755" cy="571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endParaRPr lang="ru-RU" b="1" dirty="0" smtClean="0">
              <a:solidFill>
                <a:srgbClr val="00B050"/>
              </a:solidFill>
            </a:endParaRPr>
          </a:p>
          <a:p>
            <a:pPr algn="ctr">
              <a:buNone/>
            </a:pPr>
            <a:endParaRPr lang="ru-RU" b="1" dirty="0" smtClean="0">
              <a:solidFill>
                <a:srgbClr val="00B050"/>
              </a:solidFill>
            </a:endParaRPr>
          </a:p>
          <a:p>
            <a:pPr algn="ctr">
              <a:buNone/>
            </a:pPr>
            <a:r>
              <a:rPr lang="ru-RU" b="1" dirty="0" smtClean="0">
                <a:solidFill>
                  <a:srgbClr val="00B050"/>
                </a:solidFill>
              </a:rPr>
              <a:t>ТАРГЕНТНАЯ ТЕРАПИЯ И РЕАБИЛИТАЦИЯ</a:t>
            </a:r>
            <a:endParaRPr lang="ru-RU" b="1" dirty="0">
              <a:solidFill>
                <a:srgbClr val="00B050"/>
              </a:solidFill>
            </a:endParaRPr>
          </a:p>
        </p:txBody>
      </p:sp>
      <p:pic>
        <p:nvPicPr>
          <p:cNvPr id="5" name="Picture 2" descr="http://gerontolog.info/image/fon/emblema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358214" y="6214638"/>
            <a:ext cx="785786" cy="64336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000" b="1" dirty="0" err="1" smtClean="0">
                <a:solidFill>
                  <a:srgbClr val="00B050"/>
                </a:solidFill>
              </a:rPr>
              <a:t>SarQol</a:t>
            </a:r>
            <a:r>
              <a:rPr lang="ru-RU" sz="3000" b="1" dirty="0" smtClean="0">
                <a:solidFill>
                  <a:srgbClr val="00B050"/>
                </a:solidFill>
              </a:rPr>
              <a:t> </a:t>
            </a:r>
            <a:r>
              <a:rPr lang="en-US" sz="3000" b="1" dirty="0" smtClean="0">
                <a:solidFill>
                  <a:srgbClr val="00B050"/>
                </a:solidFill>
              </a:rPr>
              <a:t> (Sarcopenia and Quality of life)</a:t>
            </a:r>
            <a:r>
              <a:rPr lang="ru-RU" sz="3000" b="1" dirty="0" smtClean="0">
                <a:solidFill>
                  <a:srgbClr val="00B050"/>
                </a:solidFill>
              </a:rPr>
              <a:t>: построение таргетных программ реабилитации </a:t>
            </a:r>
            <a:endParaRPr lang="ru-RU" sz="30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ru-RU" dirty="0" smtClean="0"/>
              <a:t>опросник, который позволяет выявить как саркопения влияет на качество жизни;</a:t>
            </a:r>
          </a:p>
          <a:p>
            <a:r>
              <a:rPr lang="ru-RU" dirty="0" smtClean="0"/>
              <a:t>позволяет выявить какие аспекты качества жизни страдают и разработать таргетную программу реабилитации;</a:t>
            </a:r>
          </a:p>
          <a:p>
            <a:r>
              <a:rPr lang="ru-RU" dirty="0" smtClean="0"/>
              <a:t> заполняется около 10 минут;</a:t>
            </a:r>
          </a:p>
          <a:p>
            <a:r>
              <a:rPr lang="ru-RU" dirty="0" smtClean="0"/>
              <a:t>22 вопроса, 55 оценочных позиций, 100 баллов;</a:t>
            </a:r>
          </a:p>
          <a:p>
            <a:r>
              <a:rPr lang="ru-RU" dirty="0" smtClean="0"/>
              <a:t>для амбулаторных пациентов после 65 лет.</a:t>
            </a:r>
            <a:endParaRPr lang="ru-RU" dirty="0"/>
          </a:p>
        </p:txBody>
      </p:sp>
      <p:pic>
        <p:nvPicPr>
          <p:cNvPr id="5" name="Picture 2" descr="http://gerontolog.info/image/fon/emblema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358214" y="6214638"/>
            <a:ext cx="785786" cy="64336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endParaRPr lang="ru-RU" b="1" dirty="0" smtClean="0">
              <a:solidFill>
                <a:srgbClr val="00B050"/>
              </a:solidFill>
            </a:endParaRPr>
          </a:p>
          <a:p>
            <a:pPr algn="ctr">
              <a:buNone/>
            </a:pPr>
            <a:endParaRPr lang="ru-RU" b="1" dirty="0" smtClean="0">
              <a:solidFill>
                <a:srgbClr val="00B050"/>
              </a:solidFill>
            </a:endParaRPr>
          </a:p>
          <a:p>
            <a:pPr algn="ctr">
              <a:buNone/>
            </a:pPr>
            <a:r>
              <a:rPr lang="ru-RU" b="1" dirty="0" smtClean="0">
                <a:solidFill>
                  <a:srgbClr val="00B050"/>
                </a:solidFill>
              </a:rPr>
              <a:t>МЕХАНИЗМЫ </a:t>
            </a:r>
          </a:p>
          <a:p>
            <a:pPr algn="ctr">
              <a:buNone/>
            </a:pPr>
            <a:r>
              <a:rPr lang="ru-RU" b="1" dirty="0" smtClean="0">
                <a:solidFill>
                  <a:srgbClr val="00B050"/>
                </a:solidFill>
              </a:rPr>
              <a:t>КЛЕТОЧНОЙ СЕНЕСЦЕНЦИИ</a:t>
            </a:r>
            <a:endParaRPr lang="ru-RU" b="1" dirty="0">
              <a:solidFill>
                <a:srgbClr val="00B050"/>
              </a:solidFill>
            </a:endParaRPr>
          </a:p>
        </p:txBody>
      </p:sp>
      <p:pic>
        <p:nvPicPr>
          <p:cNvPr id="4" name="Picture 2" descr="C:\Documents and Settings\Admin\Мои документы\Мои рисунки\080255ace1ced52fab12b87fba7b5efc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72462" y="6225282"/>
            <a:ext cx="1071538" cy="63271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00B050"/>
                </a:solidFill>
              </a:rPr>
              <a:t>SarQol</a:t>
            </a:r>
            <a:br>
              <a:rPr lang="en-US" b="1" dirty="0" smtClean="0">
                <a:solidFill>
                  <a:srgbClr val="00B050"/>
                </a:solidFill>
              </a:rPr>
            </a:br>
            <a:r>
              <a:rPr lang="en-US" b="1" dirty="0" smtClean="0">
                <a:solidFill>
                  <a:srgbClr val="00B050"/>
                </a:solidFill>
              </a:rPr>
              <a:t> (Sarcopenia and Quality of life)</a:t>
            </a:r>
            <a:endParaRPr lang="ru-RU" b="1" dirty="0">
              <a:solidFill>
                <a:srgbClr val="00B05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AutoNum type="arabicPeriod"/>
            </a:pPr>
            <a:r>
              <a:rPr lang="ru-RU" dirty="0" smtClean="0"/>
              <a:t>Ощущаете ли Вы снижение силы мышц?</a:t>
            </a:r>
          </a:p>
          <a:p>
            <a:pPr marL="514350" indent="-514350">
              <a:buAutoNum type="arabicPeriod"/>
            </a:pPr>
            <a:r>
              <a:rPr lang="ru-RU" dirty="0" smtClean="0"/>
              <a:t>Есть у Вас ли боль в мышцах?</a:t>
            </a:r>
          </a:p>
          <a:p>
            <a:pPr marL="514350" indent="-514350">
              <a:buAutoNum type="arabicPeriod"/>
            </a:pPr>
            <a:r>
              <a:rPr lang="ru-RU" dirty="0" smtClean="0"/>
              <a:t>Ощущаете ли Вы дискомфорт при небольших физических нагрузках?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ru-RU" dirty="0" smtClean="0"/>
              <a:t>Ощущаете ли Вы дискомфорт при умеренных физических нагрузках?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ru-RU" dirty="0" smtClean="0"/>
              <a:t>Ощущаете ли Вы дискомфорт при интенсивных физических нагрузках?</a:t>
            </a:r>
          </a:p>
          <a:p>
            <a:pPr marL="514350" indent="-514350">
              <a:buAutoNum type="arabicPeriod"/>
            </a:pPr>
            <a:endParaRPr lang="ru-RU" dirty="0"/>
          </a:p>
        </p:txBody>
      </p:sp>
      <p:pic>
        <p:nvPicPr>
          <p:cNvPr id="5" name="Picture 2" descr="http://gerontolog.info/image/fon/emblema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358214" y="6214638"/>
            <a:ext cx="785786" cy="64336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00B050"/>
                </a:solidFill>
              </a:rPr>
              <a:t>SarQol</a:t>
            </a:r>
            <a:br>
              <a:rPr lang="en-US" b="1" dirty="0" smtClean="0">
                <a:solidFill>
                  <a:srgbClr val="00B050"/>
                </a:solidFill>
              </a:rPr>
            </a:br>
            <a:r>
              <a:rPr lang="en-US" b="1" dirty="0" smtClean="0">
                <a:solidFill>
                  <a:srgbClr val="00B050"/>
                </a:solidFill>
              </a:rPr>
              <a:t> (Sarcopenia and Quality of life)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ru-RU" dirty="0" smtClean="0"/>
              <a:t>6. Ощущаете ли Вы свой возраст?</a:t>
            </a:r>
          </a:p>
          <a:p>
            <a:pPr>
              <a:buNone/>
            </a:pPr>
            <a:r>
              <a:rPr lang="ru-RU" dirty="0" smtClean="0"/>
              <a:t>7. Если «да», то что именно заставляет Вас обращать на это внимание?</a:t>
            </a:r>
          </a:p>
          <a:p>
            <a:pPr>
              <a:buNone/>
            </a:pPr>
            <a:r>
              <a:rPr lang="ru-RU" dirty="0" smtClean="0"/>
              <a:t>8. У Вас есть ощущение физической слабости?</a:t>
            </a:r>
          </a:p>
          <a:p>
            <a:pPr>
              <a:buNone/>
            </a:pPr>
            <a:r>
              <a:rPr lang="ru-RU" dirty="0" smtClean="0"/>
              <a:t>9. Есть ли у Вас ощущение ограниченности в физической активности?</a:t>
            </a:r>
          </a:p>
          <a:p>
            <a:pPr>
              <a:buNone/>
            </a:pPr>
            <a:r>
              <a:rPr lang="ru-RU" dirty="0" smtClean="0"/>
              <a:t>10. Есть ли у Вас ощущение усталости при ходьбе? </a:t>
            </a:r>
            <a:endParaRPr lang="ru-RU" dirty="0"/>
          </a:p>
        </p:txBody>
      </p:sp>
      <p:pic>
        <p:nvPicPr>
          <p:cNvPr id="5" name="Picture 2" descr="http://gerontolog.info/image/fon/emblema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358214" y="6214638"/>
            <a:ext cx="785786" cy="64336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00B050"/>
                </a:solidFill>
              </a:rPr>
              <a:t>SarQol</a:t>
            </a:r>
            <a:br>
              <a:rPr lang="en-US" b="1" dirty="0" smtClean="0">
                <a:solidFill>
                  <a:srgbClr val="00B050"/>
                </a:solidFill>
              </a:rPr>
            </a:br>
            <a:r>
              <a:rPr lang="en-US" b="1" dirty="0" smtClean="0">
                <a:solidFill>
                  <a:srgbClr val="00B050"/>
                </a:solidFill>
              </a:rPr>
              <a:t> (Sarcopenia and Quality of life)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ru-RU" dirty="0" smtClean="0"/>
              <a:t>11. Ощущаете ли Вы проблемы с балансом?</a:t>
            </a:r>
          </a:p>
          <a:p>
            <a:pPr>
              <a:buNone/>
            </a:pPr>
            <a:r>
              <a:rPr lang="ru-RU" dirty="0" smtClean="0"/>
              <a:t>12. Часто ли Вы падаете?</a:t>
            </a:r>
          </a:p>
          <a:p>
            <a:pPr>
              <a:buNone/>
            </a:pPr>
            <a:r>
              <a:rPr lang="ru-RU" dirty="0" smtClean="0"/>
              <a:t>13. Как Вы считаете, изменилась ли Ваша внешность?</a:t>
            </a:r>
          </a:p>
          <a:p>
            <a:pPr>
              <a:buNone/>
            </a:pPr>
            <a:r>
              <a:rPr lang="ru-RU" dirty="0" smtClean="0"/>
              <a:t>14. Если «да», то почему?</a:t>
            </a:r>
          </a:p>
          <a:p>
            <a:pPr>
              <a:buNone/>
            </a:pPr>
            <a:r>
              <a:rPr lang="ru-RU" dirty="0" smtClean="0"/>
              <a:t>15. Если «да», то в какой степени?</a:t>
            </a:r>
          </a:p>
          <a:p>
            <a:pPr>
              <a:buNone/>
            </a:pPr>
            <a:r>
              <a:rPr lang="ru-RU" dirty="0" smtClean="0"/>
              <a:t>16. Если у Вас ощущение слабости, уязвимости?</a:t>
            </a:r>
            <a:endParaRPr lang="ru-RU" dirty="0"/>
          </a:p>
        </p:txBody>
      </p:sp>
      <p:pic>
        <p:nvPicPr>
          <p:cNvPr id="5" name="Picture 2" descr="http://gerontolog.info/image/fon/emblema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358214" y="6214638"/>
            <a:ext cx="785786" cy="64336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00B050"/>
                </a:solidFill>
              </a:rPr>
              <a:t>SarQol</a:t>
            </a:r>
            <a:br>
              <a:rPr lang="en-US" b="1" dirty="0" smtClean="0">
                <a:solidFill>
                  <a:srgbClr val="00B050"/>
                </a:solidFill>
              </a:rPr>
            </a:br>
            <a:r>
              <a:rPr lang="en-US" b="1" dirty="0" smtClean="0">
                <a:solidFill>
                  <a:srgbClr val="00B050"/>
                </a:solidFill>
              </a:rPr>
              <a:t> (Sarcopenia and Quality of life)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>
              <a:buNone/>
            </a:pPr>
            <a:r>
              <a:rPr lang="ru-RU" dirty="0" smtClean="0"/>
              <a:t>17. Есть ли у Вас в настоящий момент трудности в повседневной жизни?</a:t>
            </a:r>
          </a:p>
          <a:p>
            <a:pPr>
              <a:buNone/>
            </a:pPr>
            <a:r>
              <a:rPr lang="ru-RU" dirty="0" smtClean="0"/>
              <a:t>18. Ограничивает ли мышечная слабость Ваши передвижения?</a:t>
            </a:r>
          </a:p>
          <a:p>
            <a:pPr>
              <a:buNone/>
            </a:pPr>
            <a:r>
              <a:rPr lang="ru-RU" dirty="0" smtClean="0"/>
              <a:t>19. Если «да», то что именно мешает?</a:t>
            </a:r>
          </a:p>
          <a:p>
            <a:pPr>
              <a:buNone/>
            </a:pPr>
            <a:r>
              <a:rPr lang="ru-RU" dirty="0" smtClean="0"/>
              <a:t>20. Ограничивает ли мышечная слабость сексуальную жизнь?</a:t>
            </a:r>
          </a:p>
          <a:p>
            <a:pPr>
              <a:buNone/>
            </a:pPr>
            <a:r>
              <a:rPr lang="ru-RU" dirty="0" smtClean="0"/>
              <a:t>21. Как изменился уровень Вашей физической активности?</a:t>
            </a:r>
          </a:p>
          <a:p>
            <a:pPr>
              <a:buNone/>
            </a:pPr>
            <a:r>
              <a:rPr lang="ru-RU" dirty="0" smtClean="0"/>
              <a:t>22. Как изменился уровень Вашей бытовой активности?</a:t>
            </a:r>
            <a:endParaRPr lang="ru-RU" dirty="0"/>
          </a:p>
        </p:txBody>
      </p:sp>
      <p:pic>
        <p:nvPicPr>
          <p:cNvPr id="5" name="Picture 2" descr="http://gerontolog.info/image/fon/emblema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358214" y="6214638"/>
            <a:ext cx="785786" cy="64336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00B050"/>
                </a:solidFill>
              </a:rPr>
              <a:t>http://sarqol.org</a:t>
            </a:r>
            <a:endParaRPr lang="ru-RU" b="1" dirty="0">
              <a:solidFill>
                <a:srgbClr val="00B050"/>
              </a:solidFill>
            </a:endParaRPr>
          </a:p>
        </p:txBody>
      </p:sp>
      <p:pic>
        <p:nvPicPr>
          <p:cNvPr id="4" name="Содержимое 3" descr="Безымянный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428736"/>
            <a:ext cx="8229600" cy="4627399"/>
          </a:xfrm>
        </p:spPr>
      </p:pic>
      <p:pic>
        <p:nvPicPr>
          <p:cNvPr id="6" name="Picture 2" descr="http://gerontolog.info/image/fon/emblemae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358214" y="6214638"/>
            <a:ext cx="785786" cy="64336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332656"/>
            <a:ext cx="8064896" cy="1008112"/>
          </a:xfrm>
        </p:spPr>
        <p:txBody>
          <a:bodyPr>
            <a:normAutofit fontScale="90000"/>
          </a:bodyPr>
          <a:lstStyle/>
          <a:p>
            <a:pPr algn="ctr">
              <a:lnSpc>
                <a:spcPct val="100000"/>
              </a:lnSpc>
            </a:pPr>
            <a:r>
              <a:rPr lang="ru-RU" sz="2800" b="1" i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Программа </a:t>
            </a:r>
            <a:r>
              <a:rPr lang="ru-RU" sz="2800" b="1" i="1" dirty="0" smtClean="0">
                <a:solidFill>
                  <a:srgbClr val="00B05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 Оптимизация питания </a:t>
            </a:r>
            <a:br>
              <a:rPr lang="ru-RU" sz="2800" b="1" i="1" dirty="0" smtClean="0">
                <a:solidFill>
                  <a:srgbClr val="00B05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i="1" dirty="0" smtClean="0">
                <a:solidFill>
                  <a:srgbClr val="00B05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пациентов с синдромом мальнутриции»</a:t>
            </a:r>
            <a:br>
              <a:rPr lang="ru-RU" sz="2800" b="1" i="1" dirty="0" smtClean="0">
                <a:solidFill>
                  <a:srgbClr val="00B05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i="1" dirty="0" smtClean="0">
                <a:solidFill>
                  <a:srgbClr val="00B05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2800" b="1" i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для мобильного телефона)</a:t>
            </a:r>
            <a:endParaRPr lang="ru-RU" sz="2800" b="1" dirty="0">
              <a:solidFill>
                <a:srgbClr val="00B050"/>
              </a:solidFill>
            </a:endParaRPr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96136" y="1631813"/>
            <a:ext cx="2953393" cy="4896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55776" y="1628800"/>
            <a:ext cx="3129173" cy="5040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3008986"/>
            <a:ext cx="2637553" cy="3816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http://gerontolog.info/image/fon/emblemae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358214" y="6214638"/>
            <a:ext cx="785786" cy="64336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815229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984" y="4729757"/>
            <a:ext cx="2871787" cy="2090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4272946505"/>
              </p:ext>
            </p:extLst>
          </p:nvPr>
        </p:nvGraphicFramePr>
        <p:xfrm>
          <a:off x="395536" y="1124744"/>
          <a:ext cx="7848872" cy="1828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31740"/>
                <a:gridCol w="2671552"/>
                <a:gridCol w="2545580"/>
              </a:tblGrid>
              <a:tr h="370840"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Параметры </a:t>
                      </a:r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MNA</a:t>
                      </a:r>
                      <a:endParaRPr lang="ru-RU" sz="2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2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2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70840">
                <a:tc rowSpan="3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Снижение массы тела </a:t>
                      </a:r>
                    </a:p>
                    <a:p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средний возраст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28,6%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70840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пожилой</a:t>
                      </a:r>
                      <a:r>
                        <a:rPr lang="ru-RU" sz="2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возраст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24,4%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70840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27,5</a:t>
                      </a:r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27079704"/>
              </p:ext>
            </p:extLst>
          </p:nvPr>
        </p:nvGraphicFramePr>
        <p:xfrm>
          <a:off x="2555776" y="3429000"/>
          <a:ext cx="6480720" cy="148701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968552"/>
                <a:gridCol w="1512168"/>
              </a:tblGrid>
              <a:tr h="361781"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Параметры </a:t>
                      </a:r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MNA</a:t>
                      </a:r>
                      <a:endParaRPr lang="ru-RU" sz="2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2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61781"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утрата аппетита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18,8%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572616"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прием жидкости (менее 5 стаканов)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76,3%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1699419" y="332656"/>
            <a:ext cx="559480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 исследования</a:t>
            </a:r>
            <a:endParaRPr lang="ru-RU" sz="3600" dirty="0"/>
          </a:p>
        </p:txBody>
      </p:sp>
      <p:pic>
        <p:nvPicPr>
          <p:cNvPr id="8" name="Picture 2" descr="http://gerontolog.info/image/fon/emblemae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358214" y="6214638"/>
            <a:ext cx="785786" cy="64336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751893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B050"/>
                </a:solidFill>
              </a:rPr>
              <a:t>Добавки к питанию при саркопении</a:t>
            </a:r>
            <a:endParaRPr lang="ru-RU" b="1" dirty="0">
              <a:solidFill>
                <a:srgbClr val="00B05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ru-RU" dirty="0" smtClean="0"/>
              <a:t>протеиновые (от 7,0 до 45,0 грамм/сутки);</a:t>
            </a:r>
          </a:p>
          <a:p>
            <a:r>
              <a:rPr lang="ru-RU" dirty="0" err="1" smtClean="0"/>
              <a:t>эссенциальные</a:t>
            </a:r>
            <a:r>
              <a:rPr lang="ru-RU" dirty="0" smtClean="0"/>
              <a:t> аминокислоты (6,0 – 12,0 грамм/сутки);</a:t>
            </a:r>
          </a:p>
          <a:p>
            <a:r>
              <a:rPr lang="ru-RU" dirty="0" err="1" smtClean="0"/>
              <a:t>β-гидрокси-β-метилбутират </a:t>
            </a:r>
            <a:r>
              <a:rPr lang="ru-RU" dirty="0" smtClean="0"/>
              <a:t>(3,0 грамма/сутки);</a:t>
            </a:r>
          </a:p>
          <a:p>
            <a:r>
              <a:rPr lang="ru-RU" dirty="0" smtClean="0"/>
              <a:t>креатин (5 грамм/день);</a:t>
            </a:r>
          </a:p>
          <a:p>
            <a:r>
              <a:rPr lang="ru-RU" dirty="0" smtClean="0"/>
              <a:t>витамин </a:t>
            </a:r>
            <a:r>
              <a:rPr lang="en-US" dirty="0" smtClean="0"/>
              <a:t>D</a:t>
            </a:r>
            <a:r>
              <a:rPr lang="ru-RU" dirty="0" smtClean="0"/>
              <a:t> (400 </a:t>
            </a:r>
            <a:r>
              <a:rPr lang="en-US" dirty="0" smtClean="0"/>
              <a:t>IU</a:t>
            </a:r>
            <a:r>
              <a:rPr lang="ru-RU" dirty="0" smtClean="0"/>
              <a:t>/день);</a:t>
            </a:r>
          </a:p>
          <a:p>
            <a:r>
              <a:rPr lang="ru-RU" dirty="0" smtClean="0"/>
              <a:t>другие (зеленый чай, </a:t>
            </a:r>
            <a:r>
              <a:rPr lang="ru-RU" dirty="0" err="1" smtClean="0"/>
              <a:t>изофлавоноиды</a:t>
            </a:r>
            <a:r>
              <a:rPr lang="ru-RU" dirty="0" smtClean="0"/>
              <a:t> сои, катехины – компоненты чая, поливитаминные комплексы и пр.). </a:t>
            </a:r>
          </a:p>
          <a:p>
            <a:endParaRPr lang="ru-RU" dirty="0"/>
          </a:p>
        </p:txBody>
      </p:sp>
      <p:pic>
        <p:nvPicPr>
          <p:cNvPr id="5" name="Picture 2" descr="http://gerontolog.info/image/fon/emblema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358214" y="6214638"/>
            <a:ext cx="785786" cy="64336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457200" y="214291"/>
          <a:ext cx="8229599" cy="645425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75657"/>
                <a:gridCol w="1175657"/>
                <a:gridCol w="1175657"/>
                <a:gridCol w="1087895"/>
                <a:gridCol w="1263419"/>
                <a:gridCol w="1175657"/>
                <a:gridCol w="1175657"/>
              </a:tblGrid>
              <a:tr h="135586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Calibri"/>
                          <a:cs typeface="Times New Roman"/>
                        </a:rPr>
                        <a:t>Название </a:t>
                      </a:r>
                      <a:r>
                        <a:rPr lang="ru-RU" sz="1600" dirty="0" smtClean="0">
                          <a:latin typeface="Times New Roman"/>
                          <a:ea typeface="Calibri"/>
                          <a:cs typeface="Times New Roman"/>
                        </a:rPr>
                        <a:t>смеси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latin typeface="Times New Roman"/>
                          <a:ea typeface="Calibri"/>
                          <a:cs typeface="Times New Roman"/>
                        </a:rPr>
                        <a:t>Количество</a:t>
                      </a:r>
                      <a:r>
                        <a:rPr lang="ru-RU" sz="1600" baseline="0" dirty="0" smtClean="0">
                          <a:latin typeface="Times New Roman"/>
                          <a:ea typeface="Calibri"/>
                          <a:cs typeface="Times New Roman"/>
                        </a:rPr>
                        <a:t> к</a:t>
                      </a:r>
                      <a:r>
                        <a:rPr lang="ru-RU" sz="1600" dirty="0" smtClean="0">
                          <a:latin typeface="Times New Roman"/>
                          <a:ea typeface="Calibri"/>
                          <a:cs typeface="Times New Roman"/>
                        </a:rPr>
                        <a:t>кал (на </a:t>
                      </a:r>
                      <a:r>
                        <a:rPr lang="ru-RU" sz="1600" dirty="0">
                          <a:latin typeface="Times New Roman"/>
                          <a:ea typeface="Calibri"/>
                          <a:cs typeface="Times New Roman"/>
                        </a:rPr>
                        <a:t>100 </a:t>
                      </a:r>
                      <a:r>
                        <a:rPr lang="ru-RU" sz="1600" dirty="0" smtClean="0">
                          <a:latin typeface="Times New Roman"/>
                          <a:ea typeface="Calibri"/>
                          <a:cs typeface="Times New Roman"/>
                        </a:rPr>
                        <a:t>мл)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Calibri"/>
                          <a:cs typeface="Times New Roman"/>
                        </a:rPr>
                        <a:t>Содержание белка, г</a:t>
                      </a:r>
                      <a:endParaRPr lang="ru-RU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Calibri"/>
                          <a:cs typeface="Times New Roman"/>
                        </a:rPr>
                        <a:t>Наличие пищевых волокон</a:t>
                      </a:r>
                      <a:endParaRPr lang="ru-RU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Calibri"/>
                          <a:cs typeface="Times New Roman"/>
                        </a:rPr>
                        <a:t>Наличие вит. </a:t>
                      </a:r>
                      <a:r>
                        <a:rPr lang="en-US" sz="1600">
                          <a:latin typeface="Times New Roman"/>
                          <a:ea typeface="Calibri"/>
                          <a:cs typeface="Times New Roman"/>
                        </a:rPr>
                        <a:t>D</a:t>
                      </a:r>
                      <a:endParaRPr lang="ru-RU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Calibri"/>
                          <a:cs typeface="Times New Roman"/>
                        </a:rPr>
                        <a:t>Наличие витаминов и микро-</a:t>
                      </a:r>
                      <a:endParaRPr lang="ru-RU" sz="16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Calibri"/>
                          <a:cs typeface="Times New Roman"/>
                        </a:rPr>
                        <a:t>эелементов</a:t>
                      </a:r>
                      <a:endParaRPr lang="ru-RU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Calibri"/>
                          <a:cs typeface="Times New Roman"/>
                        </a:rPr>
                        <a:t>Наличие </a:t>
                      </a:r>
                      <a:r>
                        <a:rPr lang="ru-RU" sz="1600" dirty="0" smtClean="0">
                          <a:latin typeface="Times New Roman"/>
                          <a:ea typeface="Calibri"/>
                          <a:cs typeface="Times New Roman"/>
                        </a:rPr>
                        <a:t>ПНЖК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53189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err="1">
                          <a:latin typeface="Times New Roman"/>
                          <a:ea typeface="Calibri"/>
                          <a:cs typeface="Times New Roman"/>
                        </a:rPr>
                        <a:t>Nutridrink</a:t>
                      </a:r>
                      <a:r>
                        <a:rPr lang="ru-RU" sz="1600" dirty="0"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1600" dirty="0" err="1">
                          <a:latin typeface="Times New Roman"/>
                          <a:ea typeface="Calibri"/>
                          <a:cs typeface="Times New Roman"/>
                        </a:rPr>
                        <a:t>Compact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Calibri"/>
                          <a:cs typeface="Times New Roman"/>
                        </a:rPr>
                        <a:t>240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Calibri"/>
                          <a:cs typeface="Times New Roman"/>
                        </a:rPr>
                        <a:t>14,4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Calibri"/>
                          <a:cs typeface="Times New Roman"/>
                        </a:rPr>
                        <a:t>да</a:t>
                      </a:r>
                      <a:endParaRPr lang="ru-RU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Calibri"/>
                          <a:cs typeface="Times New Roman"/>
                        </a:rPr>
                        <a:t>+</a:t>
                      </a:r>
                      <a:endParaRPr lang="ru-RU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Calibri"/>
                          <a:cs typeface="Times New Roman"/>
                        </a:rPr>
                        <a:t>+</a:t>
                      </a:r>
                      <a:endParaRPr lang="ru-RU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Calibri"/>
                          <a:cs typeface="Times New Roman"/>
                        </a:rPr>
                        <a:t>+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08120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Calibri"/>
                          <a:cs typeface="Times New Roman"/>
                        </a:rPr>
                        <a:t>Фрезубин® Оригинал с пищевыми волокнами</a:t>
                      </a:r>
                      <a:endParaRPr lang="ru-RU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Calibri"/>
                          <a:cs typeface="Times New Roman"/>
                        </a:rPr>
                        <a:t>150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Calibri"/>
                          <a:cs typeface="Times New Roman"/>
                        </a:rPr>
                        <a:t>3,8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Calibri"/>
                          <a:cs typeface="Times New Roman"/>
                        </a:rPr>
                        <a:t>да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Calibri"/>
                          <a:cs typeface="Times New Roman"/>
                        </a:rPr>
                        <a:t>+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Calibri"/>
                          <a:cs typeface="Times New Roman"/>
                        </a:rPr>
                        <a:t>+</a:t>
                      </a:r>
                      <a:endParaRPr lang="ru-RU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Calibri"/>
                          <a:cs typeface="Times New Roman"/>
                        </a:rPr>
                        <a:t>+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53189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Calibri"/>
                          <a:cs typeface="Times New Roman"/>
                        </a:rPr>
                        <a:t>Supportan® drink</a:t>
                      </a:r>
                      <a:endParaRPr lang="ru-RU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Calibri"/>
                          <a:cs typeface="Times New Roman"/>
                        </a:rPr>
                        <a:t>150</a:t>
                      </a:r>
                      <a:endParaRPr lang="ru-RU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Calibri"/>
                          <a:cs typeface="Times New Roman"/>
                        </a:rPr>
                        <a:t>10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Calibri"/>
                          <a:cs typeface="Times New Roman"/>
                        </a:rPr>
                        <a:t>да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Calibri"/>
                          <a:cs typeface="Times New Roman"/>
                        </a:rPr>
                        <a:t>+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Calibri"/>
                          <a:cs typeface="Times New Roman"/>
                        </a:rPr>
                        <a:t>+</a:t>
                      </a:r>
                      <a:endParaRPr lang="ru-RU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Calibri"/>
                          <a:cs typeface="Times New Roman"/>
                        </a:rPr>
                        <a:t>+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08120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Calibri"/>
                          <a:cs typeface="Times New Roman"/>
                        </a:rPr>
                        <a:t>Нутрикомп энергия Файбер ликвид</a:t>
                      </a:r>
                      <a:endParaRPr lang="ru-RU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Calibri"/>
                          <a:cs typeface="Times New Roman"/>
                        </a:rPr>
                        <a:t>156</a:t>
                      </a:r>
                      <a:endParaRPr lang="ru-RU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Calibri"/>
                          <a:cs typeface="Times New Roman"/>
                        </a:rPr>
                        <a:t>7,5</a:t>
                      </a:r>
                      <a:endParaRPr lang="ru-RU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Calibri"/>
                          <a:cs typeface="Times New Roman"/>
                        </a:rPr>
                        <a:t>да</a:t>
                      </a:r>
                      <a:endParaRPr lang="ru-RU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Calibri"/>
                          <a:cs typeface="Times New Roman"/>
                        </a:rPr>
                        <a:t>+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Calibri"/>
                          <a:cs typeface="Times New Roman"/>
                        </a:rPr>
                        <a:t>+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Calibri"/>
                          <a:cs typeface="Times New Roman"/>
                        </a:rPr>
                        <a:t>+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9085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Calibri"/>
                          <a:cs typeface="Times New Roman"/>
                        </a:rPr>
                        <a:t>Нутриэн </a:t>
                      </a:r>
                      <a:endParaRPr lang="ru-RU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Calibri"/>
                          <a:cs typeface="Times New Roman"/>
                        </a:rPr>
                        <a:t>100</a:t>
                      </a:r>
                      <a:endParaRPr lang="ru-RU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Calibri"/>
                          <a:cs typeface="Times New Roman"/>
                        </a:rPr>
                        <a:t>4</a:t>
                      </a:r>
                      <a:endParaRPr lang="ru-RU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Calibri"/>
                          <a:cs typeface="Times New Roman"/>
                        </a:rPr>
                        <a:t>да</a:t>
                      </a:r>
                      <a:endParaRPr lang="ru-RU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Calibri"/>
                          <a:cs typeface="Times New Roman"/>
                        </a:rPr>
                        <a:t>+</a:t>
                      </a:r>
                      <a:endParaRPr lang="ru-RU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Calibri"/>
                          <a:cs typeface="Times New Roman"/>
                        </a:rPr>
                        <a:t>+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Calibri"/>
                          <a:cs typeface="Times New Roman"/>
                        </a:rPr>
                        <a:t>+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9085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Calibri"/>
                          <a:cs typeface="Times New Roman"/>
                        </a:rPr>
                        <a:t>Эншур</a:t>
                      </a:r>
                      <a:endParaRPr lang="ru-RU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Calibri"/>
                          <a:cs typeface="Times New Roman"/>
                        </a:rPr>
                        <a:t>195</a:t>
                      </a:r>
                      <a:endParaRPr lang="ru-RU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Calibri"/>
                          <a:cs typeface="Times New Roman"/>
                        </a:rPr>
                        <a:t>16,8</a:t>
                      </a:r>
                      <a:endParaRPr lang="ru-RU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Calibri"/>
                          <a:cs typeface="Times New Roman"/>
                        </a:rPr>
                        <a:t>нет</a:t>
                      </a:r>
                      <a:endParaRPr lang="ru-RU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Calibri"/>
                          <a:cs typeface="Times New Roman"/>
                        </a:rPr>
                        <a:t>+</a:t>
                      </a:r>
                      <a:endParaRPr lang="ru-RU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Calibri"/>
                          <a:cs typeface="Times New Roman"/>
                        </a:rPr>
                        <a:t>+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Calibri"/>
                          <a:cs typeface="Times New Roman"/>
                        </a:rPr>
                        <a:t>+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53189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Calibri"/>
                          <a:cs typeface="Times New Roman"/>
                        </a:rPr>
                        <a:t>Берламин модуляр</a:t>
                      </a:r>
                      <a:endParaRPr lang="ru-RU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Calibri"/>
                          <a:cs typeface="Times New Roman"/>
                        </a:rPr>
                        <a:t>100</a:t>
                      </a:r>
                      <a:endParaRPr lang="ru-RU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Calibri"/>
                          <a:cs typeface="Times New Roman"/>
                        </a:rPr>
                        <a:t>3,2</a:t>
                      </a:r>
                      <a:endParaRPr lang="ru-RU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Calibri"/>
                          <a:cs typeface="Times New Roman"/>
                        </a:rPr>
                        <a:t>нет</a:t>
                      </a:r>
                      <a:endParaRPr lang="ru-RU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Calibri"/>
                          <a:cs typeface="Times New Roman"/>
                        </a:rPr>
                        <a:t>+</a:t>
                      </a:r>
                      <a:endParaRPr lang="ru-RU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Calibri"/>
                          <a:cs typeface="Times New Roman"/>
                        </a:rPr>
                        <a:t>+</a:t>
                      </a:r>
                      <a:endParaRPr lang="ru-RU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Calibri"/>
                          <a:cs typeface="Times New Roman"/>
                        </a:rPr>
                        <a:t>+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9085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Calibri"/>
                          <a:cs typeface="Times New Roman"/>
                        </a:rPr>
                        <a:t>Нутризон</a:t>
                      </a:r>
                      <a:endParaRPr lang="ru-RU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Calibri"/>
                          <a:cs typeface="Times New Roman"/>
                        </a:rPr>
                        <a:t>100</a:t>
                      </a:r>
                      <a:endParaRPr lang="ru-RU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Calibri"/>
                          <a:cs typeface="Times New Roman"/>
                        </a:rPr>
                        <a:t>4</a:t>
                      </a:r>
                      <a:endParaRPr lang="ru-RU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Calibri"/>
                          <a:cs typeface="Times New Roman"/>
                        </a:rPr>
                        <a:t>нет</a:t>
                      </a:r>
                      <a:endParaRPr lang="ru-RU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Calibri"/>
                          <a:cs typeface="Times New Roman"/>
                        </a:rPr>
                        <a:t>+</a:t>
                      </a:r>
                      <a:endParaRPr lang="ru-RU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Calibri"/>
                          <a:cs typeface="Times New Roman"/>
                        </a:rPr>
                        <a:t>+</a:t>
                      </a:r>
                      <a:endParaRPr lang="ru-RU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Calibri"/>
                          <a:cs typeface="Times New Roman"/>
                        </a:rPr>
                        <a:t>+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6" name="Picture 2" descr="http://gerontolog.info/image/fon/emblema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358214" y="6214638"/>
            <a:ext cx="785786" cy="64336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B050"/>
                </a:solidFill>
              </a:rPr>
              <a:t>Нутритивная поддержка </a:t>
            </a:r>
            <a:br>
              <a:rPr lang="ru-RU" b="1" dirty="0" smtClean="0">
                <a:solidFill>
                  <a:srgbClr val="00B050"/>
                </a:solidFill>
              </a:rPr>
            </a:br>
            <a:r>
              <a:rPr lang="ru-RU" b="1" dirty="0" smtClean="0">
                <a:solidFill>
                  <a:srgbClr val="00B050"/>
                </a:solidFill>
              </a:rPr>
              <a:t>при саркопении: новое</a:t>
            </a:r>
            <a:endParaRPr lang="ru-RU" b="1" dirty="0">
              <a:solidFill>
                <a:srgbClr val="00B05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ru-RU" dirty="0" smtClean="0"/>
              <a:t>протеины и эссенциальные аминокислоты;</a:t>
            </a:r>
          </a:p>
          <a:p>
            <a:r>
              <a:rPr lang="ru-RU" dirty="0" err="1" smtClean="0"/>
              <a:t>бета-гидрокси</a:t>
            </a:r>
            <a:r>
              <a:rPr lang="ru-RU" dirty="0" smtClean="0"/>
              <a:t> бета-метилбутират;</a:t>
            </a:r>
          </a:p>
          <a:p>
            <a:r>
              <a:rPr lang="ru-RU" dirty="0" smtClean="0"/>
              <a:t>орнитин альфа-кетоглютарат;</a:t>
            </a:r>
          </a:p>
          <a:p>
            <a:r>
              <a:rPr lang="ru-RU" dirty="0" smtClean="0"/>
              <a:t>витамин </a:t>
            </a:r>
            <a:r>
              <a:rPr lang="en-US" dirty="0" smtClean="0"/>
              <a:t>D</a:t>
            </a:r>
            <a:r>
              <a:rPr lang="ru-RU" dirty="0" smtClean="0"/>
              <a:t>;</a:t>
            </a:r>
          </a:p>
          <a:p>
            <a:r>
              <a:rPr lang="ru-RU" dirty="0" smtClean="0"/>
              <a:t>креатин моногидрат;</a:t>
            </a:r>
          </a:p>
          <a:p>
            <a:r>
              <a:rPr lang="ru-RU" dirty="0" smtClean="0"/>
              <a:t>антиоксиданты и полиненасыщенные жирные кислоты;</a:t>
            </a:r>
          </a:p>
          <a:p>
            <a:r>
              <a:rPr lang="ru-RU" dirty="0" err="1" smtClean="0"/>
              <a:t>урзоловая</a:t>
            </a:r>
            <a:r>
              <a:rPr lang="ru-RU" dirty="0" smtClean="0"/>
              <a:t> кислота;</a:t>
            </a:r>
          </a:p>
          <a:p>
            <a:r>
              <a:rPr lang="ru-RU" dirty="0" smtClean="0"/>
              <a:t>нитраты;</a:t>
            </a:r>
          </a:p>
          <a:p>
            <a:r>
              <a:rPr lang="ru-RU" dirty="0" err="1" smtClean="0"/>
              <a:t>пребиотики</a:t>
            </a:r>
            <a:r>
              <a:rPr lang="ru-RU" dirty="0" smtClean="0"/>
              <a:t>, </a:t>
            </a:r>
            <a:r>
              <a:rPr lang="ru-RU" dirty="0" err="1" smtClean="0"/>
              <a:t>пробиотики</a:t>
            </a:r>
            <a:r>
              <a:rPr lang="ru-RU" dirty="0" smtClean="0"/>
              <a:t>, </a:t>
            </a:r>
            <a:r>
              <a:rPr lang="ru-RU" dirty="0" err="1" smtClean="0"/>
              <a:t>симбиотики</a:t>
            </a:r>
            <a:r>
              <a:rPr lang="ru-RU" dirty="0" smtClean="0"/>
              <a:t>, </a:t>
            </a:r>
            <a:r>
              <a:rPr lang="ru-RU" dirty="0" err="1" smtClean="0"/>
              <a:t>метабиотики</a:t>
            </a:r>
            <a:r>
              <a:rPr lang="ru-RU" dirty="0" smtClean="0"/>
              <a:t>. </a:t>
            </a:r>
          </a:p>
          <a:p>
            <a:endParaRPr lang="ru-RU" dirty="0"/>
          </a:p>
        </p:txBody>
      </p:sp>
      <p:pic>
        <p:nvPicPr>
          <p:cNvPr id="4" name="Picture 2" descr="http://gerontolog.info/image/fon/emblema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358214" y="6214638"/>
            <a:ext cx="785786" cy="64336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00B050"/>
                </a:solidFill>
              </a:rPr>
              <a:t>Укорочение </a:t>
            </a:r>
            <a:r>
              <a:rPr lang="ru-RU" b="1" dirty="0" err="1" smtClean="0">
                <a:solidFill>
                  <a:srgbClr val="00B050"/>
                </a:solidFill>
              </a:rPr>
              <a:t>теломер</a:t>
            </a:r>
            <a:endParaRPr lang="ru-RU" b="1" dirty="0">
              <a:solidFill>
                <a:srgbClr val="00B05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ru-RU" dirty="0" smtClean="0"/>
              <a:t>соматические клетки теряют от 50 до 200 нуклеотидов при каждом клеточном делении в связи с тем, что фермент ДНК-полимераза не способна реплицировать концы молекул ДНК;</a:t>
            </a:r>
          </a:p>
          <a:p>
            <a:r>
              <a:rPr lang="ru-RU" dirty="0" smtClean="0"/>
              <a:t>при отсутствии в клетках активной </a:t>
            </a:r>
            <a:r>
              <a:rPr lang="ru-RU" dirty="0" err="1" smtClean="0"/>
              <a:t>теломеразы</a:t>
            </a:r>
            <a:r>
              <a:rPr lang="ru-RU" dirty="0" smtClean="0"/>
              <a:t> после определённого числа делений происходит сильное укорочение </a:t>
            </a:r>
            <a:r>
              <a:rPr lang="ru-RU" dirty="0" err="1" smtClean="0"/>
              <a:t>теломер</a:t>
            </a:r>
            <a:r>
              <a:rPr lang="ru-RU" dirty="0" smtClean="0"/>
              <a:t> и клетка перестает делиться;</a:t>
            </a:r>
          </a:p>
          <a:p>
            <a:r>
              <a:rPr lang="ru-RU" dirty="0" smtClean="0"/>
              <a:t>предел </a:t>
            </a:r>
            <a:r>
              <a:rPr lang="ru-RU" dirty="0" err="1" smtClean="0"/>
              <a:t>Хейфлика</a:t>
            </a:r>
            <a:r>
              <a:rPr lang="ru-RU" dirty="0" smtClean="0"/>
              <a:t> - около пятидесяти фаз деления;</a:t>
            </a:r>
          </a:p>
          <a:p>
            <a:r>
              <a:rPr lang="ru-RU" dirty="0" smtClean="0"/>
              <a:t>длина </a:t>
            </a:r>
            <a:r>
              <a:rPr lang="ru-RU" dirty="0" err="1" smtClean="0"/>
              <a:t>теломер</a:t>
            </a:r>
            <a:r>
              <a:rPr lang="ru-RU" dirty="0" smtClean="0"/>
              <a:t>, по этим представлениям, может служить мерой клеточного потенциала деления.</a:t>
            </a:r>
          </a:p>
          <a:p>
            <a:endParaRPr lang="ru-RU" dirty="0"/>
          </a:p>
        </p:txBody>
      </p:sp>
      <p:pic>
        <p:nvPicPr>
          <p:cNvPr id="4" name="Picture 2" descr="C:\Documents and Settings\Admin\Мои документы\Мои рисунки\080255ace1ced52fab12b87fba7b5efc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72462" y="6225282"/>
            <a:ext cx="1071538" cy="63271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B050"/>
                </a:solidFill>
              </a:rPr>
              <a:t>Протеины и эссенциальные аминокислоты 1</a:t>
            </a:r>
            <a:endParaRPr lang="ru-RU" b="1" dirty="0">
              <a:solidFill>
                <a:srgbClr val="00B05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ru-RU" dirty="0" smtClean="0"/>
              <a:t>стимулируют продукцию мышцами собственных белков и ингибируют их деградацию;</a:t>
            </a:r>
          </a:p>
          <a:p>
            <a:r>
              <a:rPr lang="ru-RU" dirty="0" smtClean="0"/>
              <a:t>положительная связь между применением протеинов и эссенциальных аминокислот с силой и объемом мышц;</a:t>
            </a:r>
          </a:p>
          <a:p>
            <a:r>
              <a:rPr lang="ru-RU" dirty="0" smtClean="0"/>
              <a:t>причина дефицита: возрастная анорексия, нарушения глотания и экономические проблемы (не могут на пенсию купить доброкачественную пищу);      </a:t>
            </a:r>
            <a:endParaRPr lang="ru-RU" dirty="0"/>
          </a:p>
        </p:txBody>
      </p:sp>
      <p:pic>
        <p:nvPicPr>
          <p:cNvPr id="4" name="Picture 2" descr="http://gerontolog.info/image/fon/emblema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358214" y="6214638"/>
            <a:ext cx="785786" cy="64336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B050"/>
                </a:solidFill>
              </a:rPr>
              <a:t>Протеины и эссенциальные аминокислоты 2</a:t>
            </a:r>
            <a:endParaRPr lang="ru-RU" b="1" dirty="0">
              <a:solidFill>
                <a:srgbClr val="00B05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ru-RU" dirty="0" smtClean="0"/>
              <a:t>после 65 лет – для поддержания нормального метаболизма мышц необходимо применение 1 – 1,2 г/кг массы тела (исследования </a:t>
            </a:r>
            <a:r>
              <a:rPr lang="en-US" dirty="0" smtClean="0"/>
              <a:t>PROT-AGE </a:t>
            </a:r>
            <a:r>
              <a:rPr lang="ru-RU" dirty="0" smtClean="0"/>
              <a:t>и </a:t>
            </a:r>
            <a:r>
              <a:rPr lang="en-US" dirty="0" smtClean="0"/>
              <a:t>ESPEN)</a:t>
            </a:r>
            <a:r>
              <a:rPr lang="ru-RU" dirty="0" smtClean="0"/>
              <a:t>;</a:t>
            </a:r>
          </a:p>
          <a:p>
            <a:r>
              <a:rPr lang="ru-RU" dirty="0" smtClean="0"/>
              <a:t>при выраженной патологии почек без диализной терапии – 0,8 г/кг массы тела;</a:t>
            </a:r>
          </a:p>
          <a:p>
            <a:r>
              <a:rPr lang="ru-RU" dirty="0" smtClean="0"/>
              <a:t>в связи с неудовлетворительным стоматологическим здоровьем –дефицит потребления мяса, а растительные источники белка менее эффективны в связи с более низким содержанием лейцина (один из основных миостимуляторов);       </a:t>
            </a:r>
            <a:endParaRPr lang="ru-RU" dirty="0"/>
          </a:p>
        </p:txBody>
      </p:sp>
      <p:pic>
        <p:nvPicPr>
          <p:cNvPr id="4" name="Picture 2" descr="http://gerontolog.info/image/fon/emblema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358214" y="6214638"/>
            <a:ext cx="785786" cy="64336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B050"/>
                </a:solidFill>
              </a:rPr>
              <a:t>Протеины и эссенциальные аминокислоты 3</a:t>
            </a:r>
            <a:endParaRPr lang="ru-RU" b="1" dirty="0">
              <a:solidFill>
                <a:srgbClr val="00B05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ru-RU" dirty="0" smtClean="0"/>
              <a:t>биологический смысл нутритивной поддержки белками – они метаболизируются до короткоцепочечных жирных кислот (пропионат, бутират, ацетат), которые стимулируют мышечный анаболизм и обладают противовоспалительным эффектом;</a:t>
            </a:r>
          </a:p>
          <a:p>
            <a:r>
              <a:rPr lang="ru-RU" dirty="0" smtClean="0"/>
              <a:t>биологический смысл нутритивной поддержки эссенциальными аминокислотами (лейцин) – активация рапамицина (</a:t>
            </a:r>
            <a:r>
              <a:rPr lang="en-US" dirty="0" smtClean="0"/>
              <a:t>mTOR) </a:t>
            </a:r>
            <a:r>
              <a:rPr lang="ru-RU" dirty="0" smtClean="0"/>
              <a:t>и ингибирование протеосомного окисления;</a:t>
            </a:r>
          </a:p>
          <a:p>
            <a:r>
              <a:rPr lang="ru-RU" dirty="0" smtClean="0"/>
              <a:t>дозировка лейцина – 3 грамма, аминокислот – 10 – 15 грамм/сутки. </a:t>
            </a:r>
            <a:endParaRPr lang="ru-RU" dirty="0"/>
          </a:p>
        </p:txBody>
      </p:sp>
      <p:pic>
        <p:nvPicPr>
          <p:cNvPr id="4" name="Picture 2" descr="http://gerontolog.info/image/fon/emblema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358214" y="6214638"/>
            <a:ext cx="785786" cy="64336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00B050"/>
                </a:solidFill>
              </a:rPr>
              <a:t>Лейцин 1</a:t>
            </a:r>
            <a:endParaRPr lang="ru-RU" b="1" dirty="0">
              <a:solidFill>
                <a:srgbClr val="00B05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незаменимая аминокислота (поступает из продуктов природного происхождения, не синтезируется в организме);</a:t>
            </a:r>
          </a:p>
          <a:p>
            <a:r>
              <a:rPr lang="ru-RU" dirty="0" smtClean="0"/>
              <a:t>источники лейцина: лесные орехи, бобы, соевая мука, коричневый рис, яичный белок, мясо (филе говядины, лосось, куриные грудки), цельная пшеница;  </a:t>
            </a:r>
            <a:endParaRPr lang="ru-RU" dirty="0"/>
          </a:p>
        </p:txBody>
      </p:sp>
      <p:pic>
        <p:nvPicPr>
          <p:cNvPr id="4" name="Picture 2" descr="http://gerontolog.info/image/fon/emblema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358214" y="6214638"/>
            <a:ext cx="785786" cy="64336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00B050"/>
                </a:solidFill>
              </a:rPr>
              <a:t>Лейцин 2</a:t>
            </a:r>
            <a:endParaRPr lang="ru-RU" b="1" dirty="0">
              <a:solidFill>
                <a:srgbClr val="00B05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ru-RU" dirty="0" smtClean="0"/>
              <a:t>снижает уровень глюкозы;</a:t>
            </a:r>
          </a:p>
          <a:p>
            <a:r>
              <a:rPr lang="ru-RU" dirty="0" smtClean="0"/>
              <a:t>обеспечивает азотистый баланс, необходимый для процесса обмена белков и углеводов;</a:t>
            </a:r>
          </a:p>
          <a:p>
            <a:r>
              <a:rPr lang="ru-RU" dirty="0" smtClean="0"/>
              <a:t>предотвращает появление астении, связанное с </a:t>
            </a:r>
            <a:r>
              <a:rPr lang="ru-RU" dirty="0" err="1" smtClean="0"/>
              <a:t>гиперпродукцией</a:t>
            </a:r>
            <a:r>
              <a:rPr lang="ru-RU" dirty="0" smtClean="0"/>
              <a:t> </a:t>
            </a:r>
            <a:r>
              <a:rPr lang="ru-RU" dirty="0" err="1" smtClean="0"/>
              <a:t>серотонина</a:t>
            </a:r>
            <a:r>
              <a:rPr lang="ru-RU" dirty="0" smtClean="0"/>
              <a:t>;</a:t>
            </a:r>
          </a:p>
          <a:p>
            <a:r>
              <a:rPr lang="ru-RU" dirty="0" err="1" smtClean="0"/>
              <a:t>иммуномодулятор</a:t>
            </a:r>
            <a:r>
              <a:rPr lang="ru-RU" dirty="0" smtClean="0"/>
              <a:t>;</a:t>
            </a:r>
          </a:p>
          <a:p>
            <a:r>
              <a:rPr lang="ru-RU" dirty="0" smtClean="0"/>
              <a:t>участвует в заживлении ран;</a:t>
            </a:r>
          </a:p>
          <a:p>
            <a:r>
              <a:rPr lang="ru-RU" dirty="0" smtClean="0"/>
              <a:t>анаболические эффекты в отношении мышц</a:t>
            </a:r>
          </a:p>
          <a:p>
            <a:endParaRPr lang="ru-RU" dirty="0"/>
          </a:p>
        </p:txBody>
      </p:sp>
      <p:pic>
        <p:nvPicPr>
          <p:cNvPr id="4" name="Picture 2" descr="http://gerontolog.info/image/fon/emblema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358214" y="6214638"/>
            <a:ext cx="785786" cy="64336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B050"/>
                </a:solidFill>
              </a:rPr>
              <a:t>Бета-гидрокси бета-метилбутират как метаболит лейцина</a:t>
            </a:r>
            <a:endParaRPr lang="ru-RU" b="1" dirty="0">
              <a:solidFill>
                <a:srgbClr val="00B05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29196"/>
          </a:xfrm>
        </p:spPr>
        <p:txBody>
          <a:bodyPr>
            <a:normAutofit fontScale="85000" lnSpcReduction="10000"/>
          </a:bodyPr>
          <a:lstStyle/>
          <a:p>
            <a:endParaRPr lang="ru-RU" dirty="0" smtClean="0"/>
          </a:p>
          <a:p>
            <a:r>
              <a:rPr lang="ru-RU" dirty="0" smtClean="0"/>
              <a:t>активация мышечного метаболизма по пути </a:t>
            </a:r>
            <a:r>
              <a:rPr lang="en-US" dirty="0" smtClean="0"/>
              <a:t>mTOR</a:t>
            </a:r>
            <a:r>
              <a:rPr lang="ru-RU" dirty="0" smtClean="0"/>
              <a:t>;</a:t>
            </a:r>
          </a:p>
          <a:p>
            <a:r>
              <a:rPr lang="ru-RU" dirty="0" smtClean="0"/>
              <a:t>стимуляция гормона роста и </a:t>
            </a:r>
            <a:r>
              <a:rPr lang="en-US" dirty="0" smtClean="0"/>
              <a:t>IGF-1</a:t>
            </a:r>
            <a:r>
              <a:rPr lang="ru-RU" dirty="0" smtClean="0"/>
              <a:t>;</a:t>
            </a:r>
          </a:p>
          <a:p>
            <a:r>
              <a:rPr lang="ru-RU" dirty="0" smtClean="0"/>
              <a:t>снижает продукцию </a:t>
            </a:r>
            <a:r>
              <a:rPr lang="ru-RU" dirty="0" err="1" smtClean="0"/>
              <a:t>убихинона</a:t>
            </a:r>
            <a:r>
              <a:rPr lang="ru-RU" dirty="0" smtClean="0"/>
              <a:t> и </a:t>
            </a:r>
            <a:r>
              <a:rPr lang="ru-RU" dirty="0" err="1" smtClean="0"/>
              <a:t>протеосомальных</a:t>
            </a:r>
            <a:r>
              <a:rPr lang="ru-RU" dirty="0" smtClean="0"/>
              <a:t> ферментов;</a:t>
            </a:r>
          </a:p>
          <a:p>
            <a:r>
              <a:rPr lang="ru-RU" dirty="0" smtClean="0"/>
              <a:t>участвует в регуляции деятельности </a:t>
            </a:r>
            <a:r>
              <a:rPr lang="ru-RU" dirty="0" err="1" smtClean="0"/>
              <a:t>каспаз</a:t>
            </a:r>
            <a:r>
              <a:rPr lang="ru-RU" dirty="0" smtClean="0"/>
              <a:t>, оксидативного статуса и биогенеза митохондрий;</a:t>
            </a:r>
          </a:p>
          <a:p>
            <a:r>
              <a:rPr lang="ru-RU" dirty="0" smtClean="0"/>
              <a:t>повышает уровень физической работоспособности, ингибирует потерю мышечной массы при длительной иммобилизации;</a:t>
            </a:r>
          </a:p>
          <a:p>
            <a:r>
              <a:rPr lang="ru-RU" dirty="0" smtClean="0"/>
              <a:t>применяется в системе спортивного питания.     </a:t>
            </a:r>
            <a:endParaRPr lang="ru-RU" dirty="0"/>
          </a:p>
        </p:txBody>
      </p:sp>
      <p:pic>
        <p:nvPicPr>
          <p:cNvPr id="4" name="Picture 2" descr="http://gerontolog.info/image/fon/emblema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358214" y="6214638"/>
            <a:ext cx="785786" cy="64336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00B050"/>
                </a:solidFill>
              </a:rPr>
              <a:t>Орнитин альфа-кетоглютарат</a:t>
            </a:r>
            <a:endParaRPr lang="ru-RU" b="1" dirty="0">
              <a:solidFill>
                <a:srgbClr val="00B05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ru-RU" dirty="0" smtClean="0"/>
              <a:t>сочетание аминокислоты орнитина и альфа-кетоглутаратовой кислоты, необходимого участника цикла Кребса;</a:t>
            </a:r>
          </a:p>
          <a:p>
            <a:r>
              <a:rPr lang="ru-RU" dirty="0" err="1" smtClean="0"/>
              <a:t>прекурсор</a:t>
            </a:r>
            <a:r>
              <a:rPr lang="ru-RU" dirty="0" smtClean="0"/>
              <a:t> многих аминокислот – </a:t>
            </a:r>
            <a:r>
              <a:rPr lang="ru-RU" dirty="0" err="1" smtClean="0"/>
              <a:t>глютамат</a:t>
            </a:r>
            <a:r>
              <a:rPr lang="ru-RU" dirty="0" smtClean="0"/>
              <a:t>, глютамин, аргинин и </a:t>
            </a:r>
            <a:r>
              <a:rPr lang="ru-RU" dirty="0" err="1" smtClean="0"/>
              <a:t>пролин</a:t>
            </a:r>
            <a:r>
              <a:rPr lang="ru-RU" dirty="0" smtClean="0"/>
              <a:t>);</a:t>
            </a:r>
          </a:p>
          <a:p>
            <a:r>
              <a:rPr lang="ru-RU" dirty="0" smtClean="0"/>
              <a:t>способствует продукции нитрата азота, который улучшает кровоснабжение мышц;</a:t>
            </a:r>
          </a:p>
          <a:p>
            <a:r>
              <a:rPr lang="ru-RU" dirty="0" err="1" smtClean="0"/>
              <a:t>потенциирует</a:t>
            </a:r>
            <a:r>
              <a:rPr lang="ru-RU" dirty="0" smtClean="0"/>
              <a:t> эффекты инсулина и гормона роста;</a:t>
            </a:r>
          </a:p>
          <a:p>
            <a:r>
              <a:rPr lang="ru-RU" dirty="0" smtClean="0"/>
              <a:t>в эксперименте – выявлены </a:t>
            </a:r>
            <a:r>
              <a:rPr lang="ru-RU" dirty="0" err="1" smtClean="0"/>
              <a:t>миопротекторные</a:t>
            </a:r>
            <a:r>
              <a:rPr lang="ru-RU" dirty="0" smtClean="0"/>
              <a:t> эффекты при синдроме </a:t>
            </a:r>
            <a:r>
              <a:rPr lang="ru-RU" dirty="0" err="1" smtClean="0"/>
              <a:t>мальнутриции</a:t>
            </a:r>
            <a:r>
              <a:rPr lang="ru-RU" dirty="0" smtClean="0"/>
              <a:t>, раковом истощении, повреждении спинного мозга, после хирургических операций.   </a:t>
            </a:r>
            <a:endParaRPr lang="ru-RU" dirty="0"/>
          </a:p>
        </p:txBody>
      </p:sp>
      <p:pic>
        <p:nvPicPr>
          <p:cNvPr id="4" name="Picture 2" descr="http://gerontolog.info/image/fon/emblema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358214" y="6214638"/>
            <a:ext cx="785786" cy="64336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00B050"/>
                </a:solidFill>
              </a:rPr>
              <a:t>Витамин </a:t>
            </a:r>
            <a:r>
              <a:rPr lang="en-US" b="1" dirty="0" smtClean="0">
                <a:solidFill>
                  <a:srgbClr val="00B050"/>
                </a:solidFill>
              </a:rPr>
              <a:t>D</a:t>
            </a:r>
            <a:endParaRPr lang="ru-RU" b="1" dirty="0">
              <a:solidFill>
                <a:srgbClr val="00B05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43444"/>
          </a:xfrm>
        </p:spPr>
        <p:txBody>
          <a:bodyPr>
            <a:normAutofit fontScale="85000" lnSpcReduction="10000"/>
          </a:bodyPr>
          <a:lstStyle/>
          <a:p>
            <a:r>
              <a:rPr lang="ru-RU" dirty="0" smtClean="0"/>
              <a:t>принимает участие в формировании саркопении;</a:t>
            </a:r>
          </a:p>
          <a:p>
            <a:r>
              <a:rPr lang="ru-RU" dirty="0" smtClean="0"/>
              <a:t>с возрастом снижается экспрессия рецепторов к витамину </a:t>
            </a:r>
            <a:r>
              <a:rPr lang="en-US" dirty="0" smtClean="0"/>
              <a:t>D </a:t>
            </a:r>
            <a:r>
              <a:rPr lang="ru-RU" dirty="0" smtClean="0"/>
              <a:t>в мышцах;</a:t>
            </a:r>
          </a:p>
          <a:p>
            <a:r>
              <a:rPr lang="ru-RU" dirty="0" smtClean="0"/>
              <a:t>основные причины дефицита: недостаточное нахождение в период с мая по сентябрь на свежем воздухе и дефицит инсоляции, возрастное снижение способности кожи к продукции активных форм витамина, снижение уровня почечной конверсии в активные формы, диета со сниженным уровнем витамина </a:t>
            </a:r>
            <a:r>
              <a:rPr lang="en-US" dirty="0" smtClean="0"/>
              <a:t>D.</a:t>
            </a:r>
            <a:r>
              <a:rPr lang="ru-RU" dirty="0" smtClean="0"/>
              <a:t>   </a:t>
            </a:r>
            <a:endParaRPr lang="ru-RU" dirty="0"/>
          </a:p>
        </p:txBody>
      </p:sp>
      <p:pic>
        <p:nvPicPr>
          <p:cNvPr id="4" name="Picture 2" descr="http://gerontolog.info/image/fon/emblema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358214" y="6214638"/>
            <a:ext cx="785786" cy="64336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00B050"/>
                </a:solidFill>
              </a:rPr>
              <a:t>Моногидрат креатина</a:t>
            </a:r>
            <a:endParaRPr lang="ru-RU" b="1" dirty="0">
              <a:solidFill>
                <a:srgbClr val="00B05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ru-RU" dirty="0" smtClean="0"/>
              <a:t>поступает с пищей (красное мясо, лосось, тунец), синтезируется в печени и почках из аминокислот глицин, аргинин и метионин;</a:t>
            </a:r>
          </a:p>
          <a:p>
            <a:r>
              <a:rPr lang="ru-RU" dirty="0" smtClean="0"/>
              <a:t>в мышцах образовывается активный метаболит фосфокреатин, который принимает участие в механизме мышечного сокращения;</a:t>
            </a:r>
          </a:p>
          <a:p>
            <a:r>
              <a:rPr lang="ru-RU" dirty="0" smtClean="0"/>
              <a:t>вызывает повышение экспрессии миогенных регуляторных факторов (</a:t>
            </a:r>
            <a:r>
              <a:rPr lang="en-US" dirty="0" err="1" smtClean="0"/>
              <a:t>Myo</a:t>
            </a:r>
            <a:r>
              <a:rPr lang="en-US" dirty="0" smtClean="0"/>
              <a:t>-D, Myf-5 </a:t>
            </a:r>
            <a:r>
              <a:rPr lang="ru-RU" dirty="0" smtClean="0"/>
              <a:t>и пр.), принимающих участие в пролиферации и дифференцировке сателлитных клеток;</a:t>
            </a:r>
          </a:p>
          <a:p>
            <a:r>
              <a:rPr lang="ru-RU" dirty="0" smtClean="0"/>
              <a:t>эффективен в сочетании с упражнениями на сопротивление.   </a:t>
            </a:r>
            <a:endParaRPr lang="ru-RU" dirty="0"/>
          </a:p>
        </p:txBody>
      </p:sp>
      <p:pic>
        <p:nvPicPr>
          <p:cNvPr id="4" name="Picture 2" descr="http://gerontolog.info/image/fon/emblema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358214" y="6214638"/>
            <a:ext cx="785786" cy="64336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500" b="1" dirty="0" smtClean="0">
                <a:solidFill>
                  <a:srgbClr val="00B050"/>
                </a:solidFill>
              </a:rPr>
              <a:t>Антиоксиданты и полиненасыщенные жирные кислоты</a:t>
            </a:r>
            <a:endParaRPr lang="ru-RU" sz="3500" b="1" dirty="0">
              <a:solidFill>
                <a:srgbClr val="00B05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патогенетически обоснованы, так как саркопения расценивается как митохондриальная патология с повышенным оксидативным фоном;</a:t>
            </a:r>
          </a:p>
          <a:p>
            <a:r>
              <a:rPr lang="ru-RU" dirty="0" smtClean="0"/>
              <a:t>селен, витамины А, Е и С, бета-каротин;</a:t>
            </a:r>
          </a:p>
          <a:p>
            <a:r>
              <a:rPr lang="ru-RU" dirty="0" smtClean="0"/>
              <a:t>поступление – с продуктами питания или в составе нутрицевтических биорегуляторов клеточные хроноблокаторы.      </a:t>
            </a:r>
            <a:endParaRPr lang="ru-RU" dirty="0"/>
          </a:p>
        </p:txBody>
      </p:sp>
      <p:pic>
        <p:nvPicPr>
          <p:cNvPr id="4" name="Picture 2" descr="http://gerontolog.info/image/fon/emblema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358214" y="6214638"/>
            <a:ext cx="785786" cy="64336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00B050"/>
                </a:solidFill>
              </a:rPr>
              <a:t>Фосфоинозитид-3-киназа</a:t>
            </a:r>
            <a:endParaRPr lang="ru-RU" dirty="0">
              <a:solidFill>
                <a:srgbClr val="00B05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ru-RU" dirty="0" smtClean="0"/>
              <a:t>PI3K контролирует пролиферацию клеток и </a:t>
            </a:r>
            <a:r>
              <a:rPr lang="ru-RU" dirty="0" err="1" smtClean="0"/>
              <a:t>апоптоз</a:t>
            </a:r>
            <a:r>
              <a:rPr lang="ru-RU" dirty="0" smtClean="0"/>
              <a:t>;</a:t>
            </a:r>
          </a:p>
          <a:p>
            <a:r>
              <a:rPr lang="ru-RU" dirty="0" smtClean="0"/>
              <a:t>регулирует клеточное старение;</a:t>
            </a:r>
          </a:p>
          <a:p>
            <a:r>
              <a:rPr lang="ru-RU" dirty="0" smtClean="0"/>
              <a:t>ингибирование PI3K в культуре человеческих фибробластов приводит к торможению их пролиферации, клетки демонстрируют признаки, характерные для стареющих клеток: активацию </a:t>
            </a:r>
            <a:r>
              <a:rPr lang="ru-RU" dirty="0" err="1" smtClean="0"/>
              <a:t>бета-галактозидазы</a:t>
            </a:r>
            <a:r>
              <a:rPr lang="ru-RU" dirty="0" smtClean="0"/>
              <a:t>, повышение экспрессии гена </a:t>
            </a:r>
            <a:r>
              <a:rPr lang="ru-RU" dirty="0" err="1" smtClean="0"/>
              <a:t>коллагеназы</a:t>
            </a:r>
            <a:r>
              <a:rPr lang="ru-RU" dirty="0" smtClean="0"/>
              <a:t> и подавление экспрессии специфического маркера пролиферирующих фибробластов.</a:t>
            </a:r>
          </a:p>
          <a:p>
            <a:endParaRPr lang="ru-RU" dirty="0" smtClean="0"/>
          </a:p>
          <a:p>
            <a:endParaRPr lang="ru-RU" dirty="0"/>
          </a:p>
        </p:txBody>
      </p:sp>
      <p:pic>
        <p:nvPicPr>
          <p:cNvPr id="4" name="Picture 2" descr="C:\Documents and Settings\Admin\Мои документы\Мои рисунки\080255ace1ced52fab12b87fba7b5efc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72462" y="6225282"/>
            <a:ext cx="1071538" cy="63271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00B050"/>
                </a:solidFill>
              </a:rPr>
              <a:t>Урзоловая кислота</a:t>
            </a:r>
            <a:endParaRPr lang="ru-RU" b="1" dirty="0">
              <a:solidFill>
                <a:srgbClr val="00B05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ru-RU" dirty="0" smtClean="0"/>
              <a:t>активация ключевых анаболических гормонов, ответственных за рост мышц;</a:t>
            </a:r>
          </a:p>
          <a:p>
            <a:r>
              <a:rPr lang="ru-RU" dirty="0" smtClean="0"/>
              <a:t>активирует рецепторы IGF-1, </a:t>
            </a:r>
            <a:r>
              <a:rPr lang="ru-RU" dirty="0" err="1" smtClean="0"/>
              <a:t>Akt</a:t>
            </a:r>
            <a:r>
              <a:rPr lang="ru-RU" dirty="0" smtClean="0"/>
              <a:t> и S6K, что обеспечивает повышение синтеза белка и клеточную пролиферацию;</a:t>
            </a:r>
          </a:p>
          <a:p>
            <a:r>
              <a:rPr lang="ru-RU" dirty="0" smtClean="0"/>
              <a:t>мощный источник биологически активных соединений с разносторонним влиянием на мышечный анаболизм;</a:t>
            </a:r>
          </a:p>
          <a:p>
            <a:r>
              <a:rPr lang="ru-RU" dirty="0" smtClean="0"/>
              <a:t>источник - листья и плоды брусники, черника, клюква, облепиха, толокнянка, боярышник, рододендрон;</a:t>
            </a:r>
          </a:p>
          <a:p>
            <a:r>
              <a:rPr lang="ru-RU" dirty="0" smtClean="0"/>
              <a:t>при сочетании с </a:t>
            </a:r>
            <a:r>
              <a:rPr lang="ru-RU" dirty="0" err="1" smtClean="0"/>
              <a:t>олеаноловой</a:t>
            </a:r>
            <a:r>
              <a:rPr lang="ru-RU" dirty="0" smtClean="0"/>
              <a:t> и </a:t>
            </a:r>
            <a:r>
              <a:rPr lang="ru-RU" dirty="0" err="1" smtClean="0"/>
              <a:t>помоловой</a:t>
            </a:r>
            <a:r>
              <a:rPr lang="ru-RU" dirty="0" smtClean="0"/>
              <a:t> кислотами обладает  </a:t>
            </a:r>
            <a:r>
              <a:rPr lang="ru-RU" dirty="0" err="1" smtClean="0"/>
              <a:t>антимикробной</a:t>
            </a:r>
            <a:r>
              <a:rPr lang="ru-RU" dirty="0" smtClean="0"/>
              <a:t>, противовоспалительной, </a:t>
            </a:r>
            <a:r>
              <a:rPr lang="ru-RU" dirty="0" err="1" smtClean="0"/>
              <a:t>геропротекторной</a:t>
            </a:r>
            <a:r>
              <a:rPr lang="ru-RU" dirty="0" smtClean="0"/>
              <a:t> (гипохолестеринемическая, </a:t>
            </a:r>
            <a:r>
              <a:rPr lang="ru-RU" dirty="0" err="1" smtClean="0"/>
              <a:t>кардиостимулирующая</a:t>
            </a:r>
            <a:r>
              <a:rPr lang="ru-RU" dirty="0" smtClean="0"/>
              <a:t> и </a:t>
            </a:r>
            <a:r>
              <a:rPr lang="ru-RU" dirty="0" err="1" smtClean="0"/>
              <a:t>противоатеросклеротическая</a:t>
            </a:r>
            <a:r>
              <a:rPr lang="ru-RU" dirty="0" smtClean="0"/>
              <a:t>) активности.</a:t>
            </a:r>
          </a:p>
        </p:txBody>
      </p:sp>
      <p:pic>
        <p:nvPicPr>
          <p:cNvPr id="4" name="Picture 2" descr="http://gerontolog.info/image/fon/emblema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358214" y="6214638"/>
            <a:ext cx="785786" cy="64336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B050"/>
                </a:solidFill>
              </a:rPr>
              <a:t>Продукты, обогащенные нитратами</a:t>
            </a:r>
            <a:endParaRPr lang="ru-RU" b="1" dirty="0">
              <a:solidFill>
                <a:srgbClr val="00B05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ru-RU" dirty="0" smtClean="0"/>
              <a:t>шпинат, свёкла, </a:t>
            </a:r>
            <a:r>
              <a:rPr lang="ru-RU" dirty="0" err="1" smtClean="0"/>
              <a:t>руккола</a:t>
            </a:r>
            <a:r>
              <a:rPr lang="ru-RU" dirty="0" smtClean="0"/>
              <a:t>, репа, листовой салат, сельдерей (стебли и корень), фенхель, лук-порей, петрушка, капуста, брокколи, морковь, цветная капуста, тыква, огурец, спаржа, томаты, перец, батат (сладкий картофель), лук, грибы;</a:t>
            </a:r>
          </a:p>
          <a:p>
            <a:r>
              <a:rPr lang="ru-RU" dirty="0" smtClean="0"/>
              <a:t>стимулируют образование эндогенного неорганического нитрата (NO³-) с </a:t>
            </a:r>
            <a:r>
              <a:rPr lang="ru-RU" dirty="0" err="1" smtClean="0"/>
              <a:t>вазоактивными</a:t>
            </a:r>
            <a:r>
              <a:rPr lang="ru-RU" dirty="0" smtClean="0"/>
              <a:t> свойствами, улучшает перфузию мышц, гипотетически способны увеличивать доставку в мышцы </a:t>
            </a:r>
            <a:r>
              <a:rPr lang="ru-RU" dirty="0" err="1" smtClean="0"/>
              <a:t>нутриентов</a:t>
            </a:r>
            <a:r>
              <a:rPr lang="ru-RU" dirty="0" smtClean="0"/>
              <a:t>.  </a:t>
            </a:r>
            <a:endParaRPr lang="ru-RU" dirty="0"/>
          </a:p>
        </p:txBody>
      </p:sp>
      <p:pic>
        <p:nvPicPr>
          <p:cNvPr id="4" name="Picture 2" descr="http://gerontolog.info/image/fon/emblema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358214" y="6214638"/>
            <a:ext cx="785786" cy="64336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200" b="1" dirty="0" smtClean="0">
                <a:solidFill>
                  <a:srgbClr val="00B050"/>
                </a:solidFill>
              </a:rPr>
              <a:t>Предпосылки к возникновению новые профилактических препаратов</a:t>
            </a:r>
            <a:endParaRPr lang="ru-RU" sz="3200" b="1" dirty="0">
              <a:solidFill>
                <a:srgbClr val="00B050"/>
              </a:solidFill>
            </a:endParaRPr>
          </a:p>
        </p:txBody>
      </p:sp>
      <p:pic>
        <p:nvPicPr>
          <p:cNvPr id="4" name="Содержимое 3" descr="Klyuchevyie-faktoryi-biologicheskogo-stareniya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29951" y="1600200"/>
            <a:ext cx="5684098" cy="4525963"/>
          </a:xfr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2258" y="6215082"/>
            <a:ext cx="1090979" cy="6429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B050"/>
                </a:solidFill>
              </a:rPr>
              <a:t>Предпосылки создания препаратов, влияющих на старение 1</a:t>
            </a:r>
            <a:endParaRPr lang="ru-RU" b="1" dirty="0">
              <a:solidFill>
                <a:srgbClr val="00B05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ru-RU" dirty="0" smtClean="0"/>
              <a:t>нестабильность генома, когда происходит накопление внутриядерных мутаций, изменяющих функционирование ядерной ДНК; </a:t>
            </a:r>
          </a:p>
          <a:p>
            <a:r>
              <a:rPr lang="ru-RU" dirty="0" smtClean="0"/>
              <a:t>укорочение теломер; </a:t>
            </a:r>
          </a:p>
          <a:p>
            <a:r>
              <a:rPr lang="ru-RU" dirty="0" smtClean="0"/>
              <a:t>эпигенетические повреждения, включающие в себя </a:t>
            </a:r>
            <a:r>
              <a:rPr lang="ru-RU" dirty="0" err="1" smtClean="0"/>
              <a:t>метилирование</a:t>
            </a:r>
            <a:r>
              <a:rPr lang="ru-RU" dirty="0" smtClean="0"/>
              <a:t> ДНК, </a:t>
            </a:r>
            <a:r>
              <a:rPr lang="ru-RU" dirty="0" err="1" smtClean="0"/>
              <a:t>пост-трансляционную</a:t>
            </a:r>
            <a:r>
              <a:rPr lang="ru-RU" dirty="0" smtClean="0"/>
              <a:t> модификацию гистонов и </a:t>
            </a:r>
            <a:r>
              <a:rPr lang="ru-RU" dirty="0" err="1" smtClean="0"/>
              <a:t>ремоделирование</a:t>
            </a:r>
            <a:r>
              <a:rPr lang="ru-RU" dirty="0" smtClean="0"/>
              <a:t> хроматина;</a:t>
            </a:r>
            <a:endParaRPr lang="ru-RU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2258" y="6215082"/>
            <a:ext cx="1090979" cy="6429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B050"/>
                </a:solidFill>
              </a:rPr>
              <a:t>Предпосылки создания препаратов, влияющих на старение 2</a:t>
            </a:r>
            <a:endParaRPr lang="ru-RU" b="1" dirty="0">
              <a:solidFill>
                <a:srgbClr val="00B05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нарушение </a:t>
            </a:r>
            <a:r>
              <a:rPr lang="ru-RU" dirty="0" err="1" smtClean="0"/>
              <a:t>протеостаза</a:t>
            </a:r>
            <a:r>
              <a:rPr lang="ru-RU" dirty="0" smtClean="0"/>
              <a:t> за счет превалирования </a:t>
            </a:r>
            <a:r>
              <a:rPr lang="ru-RU" dirty="0" err="1" smtClean="0"/>
              <a:t>протеолиза</a:t>
            </a:r>
            <a:r>
              <a:rPr lang="ru-RU" dirty="0" smtClean="0"/>
              <a:t>; </a:t>
            </a:r>
          </a:p>
          <a:p>
            <a:r>
              <a:rPr lang="ru-RU" dirty="0" smtClean="0"/>
              <a:t>нарушение ответа на воздействие комплекса гормон роста/инсулиноподобный фактор роста 1; </a:t>
            </a:r>
            <a:r>
              <a:rPr lang="ru-RU" dirty="0" err="1" smtClean="0"/>
              <a:t>митохондриальная</a:t>
            </a:r>
            <a:r>
              <a:rPr lang="ru-RU" dirty="0" smtClean="0"/>
              <a:t> дисфункция, когда </a:t>
            </a:r>
            <a:r>
              <a:rPr lang="ru-RU" dirty="0" err="1" smtClean="0"/>
              <a:t>повышаеся</a:t>
            </a:r>
            <a:r>
              <a:rPr lang="ru-RU" dirty="0" smtClean="0"/>
              <a:t> продукция свободных радикалов; </a:t>
            </a:r>
          </a:p>
          <a:p>
            <a:endParaRPr lang="ru-RU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2258" y="6215082"/>
            <a:ext cx="1090979" cy="6429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B050"/>
                </a:solidFill>
              </a:rPr>
              <a:t>Предпосылки создания препаратов, влияющих на старение 3</a:t>
            </a:r>
            <a:endParaRPr lang="ru-RU" b="1" dirty="0">
              <a:solidFill>
                <a:srgbClr val="00B05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ru-RU" dirty="0" smtClean="0"/>
              <a:t>клеточная </a:t>
            </a:r>
            <a:r>
              <a:rPr lang="ru-RU" dirty="0" err="1" smtClean="0"/>
              <a:t>сенесценция</a:t>
            </a:r>
            <a:r>
              <a:rPr lang="ru-RU" dirty="0" smtClean="0"/>
              <a:t>, при которой в тканях накапливаются клетки, потерявшие способность к делению, что индуцируется белками p16INK4a/</a:t>
            </a:r>
            <a:r>
              <a:rPr lang="ru-RU" dirty="0" err="1" smtClean="0"/>
              <a:t>Rb</a:t>
            </a:r>
            <a:r>
              <a:rPr lang="ru-RU" dirty="0" smtClean="0"/>
              <a:t> и p19ARF/p53, которые ограничивают пролиферацию раковых клеток; истощение пула стволовых клеток; нарушение межмолекулярных взаимодействий в основном за счет увеличения продукции провоспалительных </a:t>
            </a:r>
            <a:r>
              <a:rPr lang="ru-RU" dirty="0" err="1" smtClean="0"/>
              <a:t>цитокинов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2258" y="6215082"/>
            <a:ext cx="1090979" cy="6429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err="1" smtClean="0">
                <a:solidFill>
                  <a:srgbClr val="00B050"/>
                </a:solidFill>
              </a:rPr>
              <a:t>Геропротекторы</a:t>
            </a:r>
            <a:endParaRPr lang="ru-RU" b="1" dirty="0">
              <a:solidFill>
                <a:srgbClr val="00B05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ru-RU" dirty="0"/>
              <a:t>общее название для группы веществ, в отношении которых обнаружена способность увеличивать </a:t>
            </a:r>
            <a:r>
              <a:rPr lang="ru-RU" dirty="0" smtClean="0"/>
              <a:t>продолжительность жизни лабораторных животных в эксперименте;</a:t>
            </a:r>
          </a:p>
          <a:p>
            <a:r>
              <a:rPr lang="ru-RU" dirty="0"/>
              <a:t>в</a:t>
            </a:r>
            <a:r>
              <a:rPr lang="ru-RU" dirty="0" smtClean="0"/>
              <a:t> экспериментальных условиях оказывают </a:t>
            </a:r>
            <a:r>
              <a:rPr lang="ru-RU" dirty="0"/>
              <a:t>положительное влияние на качество жизни организмов, в том числе увеличивают продолжительность жизни, повышают сопротивление стрессу, снижают скорость развития различных возрастных </a:t>
            </a:r>
            <a:r>
              <a:rPr lang="ru-RU" dirty="0" smtClean="0"/>
              <a:t>заболеваний, влияют на клеточные механизмы старения.</a:t>
            </a:r>
            <a:endParaRPr lang="ru-RU" dirty="0"/>
          </a:p>
        </p:txBody>
      </p:sp>
      <p:pic>
        <p:nvPicPr>
          <p:cNvPr id="4" name="Picture 2" descr="C:\Documents and Settings\Admin\Мои документы\Мои рисунки\080255ace1ced52fab12b87fba7b5efc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72462" y="6225282"/>
            <a:ext cx="1071538" cy="63271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B050"/>
                </a:solidFill>
              </a:rPr>
              <a:t>Классификация </a:t>
            </a:r>
            <a:r>
              <a:rPr lang="ru-RU" b="1" dirty="0" err="1" smtClean="0">
                <a:solidFill>
                  <a:srgbClr val="00B050"/>
                </a:solidFill>
              </a:rPr>
              <a:t>геропротекторов</a:t>
            </a:r>
            <a:r>
              <a:rPr lang="ru-RU" b="1" dirty="0" smtClean="0">
                <a:solidFill>
                  <a:srgbClr val="00B050"/>
                </a:solidFill>
              </a:rPr>
              <a:t> 1</a:t>
            </a:r>
            <a:endParaRPr lang="ru-RU" b="1" dirty="0">
              <a:solidFill>
                <a:srgbClr val="00B05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b="1" dirty="0"/>
              <a:t>По происхождению:</a:t>
            </a:r>
            <a:endParaRPr lang="ru-RU" dirty="0"/>
          </a:p>
          <a:p>
            <a:pPr>
              <a:buNone/>
            </a:pPr>
            <a:r>
              <a:rPr lang="ru-RU" dirty="0"/>
              <a:t>1.     </a:t>
            </a:r>
            <a:r>
              <a:rPr lang="ru-RU" i="1" dirty="0"/>
              <a:t>Природные</a:t>
            </a:r>
            <a:r>
              <a:rPr lang="ru-RU" dirty="0"/>
              <a:t> (некоторые гормоны, витамины и </a:t>
            </a:r>
            <a:r>
              <a:rPr lang="ru-RU" dirty="0" smtClean="0"/>
              <a:t>другие);</a:t>
            </a:r>
            <a:endParaRPr lang="ru-RU" dirty="0"/>
          </a:p>
          <a:p>
            <a:pPr>
              <a:buNone/>
            </a:pPr>
            <a:r>
              <a:rPr lang="ru-RU" dirty="0"/>
              <a:t>2.     </a:t>
            </a:r>
            <a:r>
              <a:rPr lang="ru-RU" i="1" dirty="0"/>
              <a:t>Синтетические</a:t>
            </a:r>
            <a:r>
              <a:rPr lang="ru-RU" dirty="0"/>
              <a:t> (соединения на основе природных </a:t>
            </a:r>
            <a:r>
              <a:rPr lang="ru-RU" dirty="0" err="1"/>
              <a:t>геропротекторов</a:t>
            </a:r>
            <a:r>
              <a:rPr lang="ru-RU" dirty="0"/>
              <a:t>, </a:t>
            </a:r>
            <a:r>
              <a:rPr lang="ru-RU" dirty="0" err="1"/>
              <a:t>рапамицин</a:t>
            </a:r>
            <a:r>
              <a:rPr lang="ru-RU" dirty="0"/>
              <a:t>, </a:t>
            </a:r>
            <a:r>
              <a:rPr lang="ru-RU" dirty="0" err="1"/>
              <a:t>SkQ</a:t>
            </a:r>
            <a:r>
              <a:rPr lang="ru-RU" dirty="0"/>
              <a:t> и </a:t>
            </a:r>
            <a:r>
              <a:rPr lang="ru-RU" dirty="0" smtClean="0"/>
              <a:t>другие)</a:t>
            </a:r>
            <a:r>
              <a:rPr lang="ru-RU" dirty="0"/>
              <a:t>.</a:t>
            </a:r>
          </a:p>
          <a:p>
            <a:endParaRPr lang="ru-RU" dirty="0"/>
          </a:p>
        </p:txBody>
      </p:sp>
      <p:pic>
        <p:nvPicPr>
          <p:cNvPr id="4" name="Picture 2" descr="C:\Documents and Settings\Admin\Мои документы\Мои рисунки\080255ace1ced52fab12b87fba7b5efc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72462" y="6225282"/>
            <a:ext cx="1071538" cy="63271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B050"/>
                </a:solidFill>
              </a:rPr>
              <a:t>Классификация </a:t>
            </a:r>
            <a:r>
              <a:rPr lang="ru-RU" b="1" dirty="0" err="1" smtClean="0">
                <a:solidFill>
                  <a:srgbClr val="00B050"/>
                </a:solidFill>
              </a:rPr>
              <a:t>геропротекторов</a:t>
            </a:r>
            <a:r>
              <a:rPr lang="ru-RU" b="1" dirty="0" smtClean="0">
                <a:solidFill>
                  <a:srgbClr val="00B050"/>
                </a:solidFill>
              </a:rPr>
              <a:t> 2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ru-RU" b="1" dirty="0"/>
              <a:t>По механизму действия:</a:t>
            </a:r>
            <a:endParaRPr lang="ru-RU" dirty="0"/>
          </a:p>
          <a:p>
            <a:pPr>
              <a:buNone/>
            </a:pPr>
            <a:r>
              <a:rPr lang="ru-RU" dirty="0"/>
              <a:t>1.   </a:t>
            </a:r>
            <a:r>
              <a:rPr lang="ru-RU" dirty="0" smtClean="0"/>
              <a:t>Антиоксиданты.</a:t>
            </a:r>
            <a:endParaRPr lang="ru-RU" dirty="0"/>
          </a:p>
          <a:p>
            <a:endParaRPr lang="ru-RU" dirty="0" smtClean="0"/>
          </a:p>
          <a:p>
            <a:r>
              <a:rPr lang="ru-RU" sz="4000" dirty="0" smtClean="0"/>
              <a:t>природные антиоксиданты - витамины</a:t>
            </a:r>
            <a:r>
              <a:rPr lang="ru-RU" sz="4000" dirty="0"/>
              <a:t> </a:t>
            </a:r>
            <a:r>
              <a:rPr lang="ru-RU" sz="4000" dirty="0" smtClean="0"/>
              <a:t>А, Е, С, </a:t>
            </a:r>
            <a:r>
              <a:rPr lang="ru-RU" sz="4000" dirty="0" err="1" smtClean="0"/>
              <a:t>карнозин</a:t>
            </a:r>
            <a:r>
              <a:rPr lang="ru-RU" sz="4000" dirty="0" smtClean="0"/>
              <a:t>, </a:t>
            </a:r>
            <a:r>
              <a:rPr lang="ru-RU" sz="4000" dirty="0" err="1" smtClean="0"/>
              <a:t>каротиноиды</a:t>
            </a:r>
            <a:r>
              <a:rPr lang="ru-RU" sz="4000" dirty="0" smtClean="0"/>
              <a:t>, янтарная кислота, </a:t>
            </a:r>
            <a:r>
              <a:rPr lang="ru-RU" sz="4000" dirty="0" err="1" smtClean="0"/>
              <a:t>дигидроэпиандростерон</a:t>
            </a:r>
            <a:r>
              <a:rPr lang="ru-RU" sz="4000" dirty="0" smtClean="0"/>
              <a:t>. Получены </a:t>
            </a:r>
            <a:r>
              <a:rPr lang="ru-RU" sz="4000" dirty="0"/>
              <a:t>данные о продлении жизни животных при повышенном содержании их в организме.</a:t>
            </a:r>
          </a:p>
          <a:p>
            <a:r>
              <a:rPr lang="ru-RU" sz="4000" dirty="0" smtClean="0"/>
              <a:t>синтетические антиоксиданты - </a:t>
            </a:r>
            <a:r>
              <a:rPr lang="ru-RU" sz="4000" dirty="0" err="1" smtClean="0"/>
              <a:t>митохондриально-адресованные</a:t>
            </a:r>
            <a:r>
              <a:rPr lang="ru-RU" sz="4000" dirty="0" smtClean="0"/>
              <a:t> </a:t>
            </a:r>
            <a:r>
              <a:rPr lang="ru-RU" sz="4000" dirty="0" err="1"/>
              <a:t>антиоксиданты</a:t>
            </a:r>
            <a:r>
              <a:rPr lang="ru-RU" sz="4000" dirty="0"/>
              <a:t> </a:t>
            </a:r>
            <a:r>
              <a:rPr lang="ru-RU" sz="4000" dirty="0" smtClean="0"/>
              <a:t>(SkQ1, </a:t>
            </a:r>
            <a:r>
              <a:rPr lang="ru-RU" sz="4000" dirty="0" err="1" smtClean="0"/>
              <a:t>mitoQ</a:t>
            </a:r>
            <a:r>
              <a:rPr lang="ru-RU" sz="4000" dirty="0" smtClean="0"/>
              <a:t>). Фуллерен </a:t>
            </a:r>
            <a:r>
              <a:rPr lang="ru-RU" sz="4000" dirty="0"/>
              <a:t>С</a:t>
            </a:r>
            <a:r>
              <a:rPr lang="ru-RU" sz="4000" baseline="-25000" dirty="0"/>
              <a:t>60</a:t>
            </a:r>
            <a:r>
              <a:rPr lang="ru-RU" sz="4000" dirty="0"/>
              <a:t>, растворённый в оливковом масле, может встраиваться в двухслойные липидные мембраны клеток и митохондрий и действовать как </a:t>
            </a:r>
            <a:r>
              <a:rPr lang="ru-RU" sz="4000" dirty="0" smtClean="0"/>
              <a:t>мощный антиоксидант.</a:t>
            </a:r>
            <a:endParaRPr lang="ru-RU" sz="4000" dirty="0"/>
          </a:p>
          <a:p>
            <a:endParaRPr lang="ru-RU" dirty="0"/>
          </a:p>
        </p:txBody>
      </p:sp>
      <p:pic>
        <p:nvPicPr>
          <p:cNvPr id="4" name="Picture 2" descr="C:\Documents and Settings\Admin\Мои документы\Мои рисунки\080255ace1ced52fab12b87fba7b5efc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72462" y="6225282"/>
            <a:ext cx="1071538" cy="63271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200" b="1" dirty="0" smtClean="0">
                <a:solidFill>
                  <a:srgbClr val="00B050"/>
                </a:solidFill>
              </a:rPr>
              <a:t>Фуллерен</a:t>
            </a:r>
            <a:r>
              <a:rPr lang="ru-RU" sz="2200" b="1" dirty="0">
                <a:solidFill>
                  <a:srgbClr val="00B050"/>
                </a:solidFill>
              </a:rPr>
              <a:t> </a:t>
            </a:r>
            <a:r>
              <a:rPr lang="ru-RU" sz="2200" b="1" dirty="0" smtClean="0">
                <a:solidFill>
                  <a:srgbClr val="00B050"/>
                </a:solidFill>
              </a:rPr>
              <a:t>- </a:t>
            </a:r>
            <a:r>
              <a:rPr lang="ru-RU" sz="2200" b="1" dirty="0">
                <a:solidFill>
                  <a:srgbClr val="00B050"/>
                </a:solidFill>
              </a:rPr>
              <a:t>молекулярное соединение, представляющее собой выпуклые замкнутые многогранники, составленные из </a:t>
            </a:r>
            <a:r>
              <a:rPr lang="ru-RU" sz="2200" b="1" dirty="0" err="1">
                <a:solidFill>
                  <a:srgbClr val="00B050"/>
                </a:solidFill>
              </a:rPr>
              <a:t>трёхкоординированных</a:t>
            </a:r>
            <a:r>
              <a:rPr lang="ru-RU" sz="2200" b="1" dirty="0">
                <a:solidFill>
                  <a:srgbClr val="00B050"/>
                </a:solidFill>
              </a:rPr>
              <a:t> </a:t>
            </a:r>
            <a:r>
              <a:rPr lang="ru-RU" sz="2200" b="1" dirty="0" smtClean="0">
                <a:solidFill>
                  <a:srgbClr val="00B050"/>
                </a:solidFill>
              </a:rPr>
              <a:t>атомов углерода </a:t>
            </a:r>
            <a:br>
              <a:rPr lang="ru-RU" sz="2200" b="1" dirty="0" smtClean="0">
                <a:solidFill>
                  <a:srgbClr val="00B050"/>
                </a:solidFill>
              </a:rPr>
            </a:br>
            <a:r>
              <a:rPr lang="ru-RU" sz="2200" b="1" dirty="0" smtClean="0">
                <a:solidFill>
                  <a:srgbClr val="00B050"/>
                </a:solidFill>
              </a:rPr>
              <a:t>(</a:t>
            </a:r>
            <a:r>
              <a:rPr lang="ru-RU" sz="2200" b="1" dirty="0" err="1" smtClean="0">
                <a:solidFill>
                  <a:srgbClr val="00B050"/>
                </a:solidFill>
              </a:rPr>
              <a:t>шингут</a:t>
            </a:r>
            <a:r>
              <a:rPr lang="ru-RU" sz="2200" b="1" dirty="0" smtClean="0">
                <a:solidFill>
                  <a:srgbClr val="00B050"/>
                </a:solidFill>
              </a:rPr>
              <a:t>, морской воздух)</a:t>
            </a:r>
            <a:endParaRPr lang="ru-RU" sz="2200" b="1" dirty="0">
              <a:solidFill>
                <a:srgbClr val="00B05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https://upload.wikimedia.org/wikipedia/ru/2/25/Fullerene_C6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85918" y="1643050"/>
            <a:ext cx="5000660" cy="4357718"/>
          </a:xfrm>
          <a:prstGeom prst="rect">
            <a:avLst/>
          </a:prstGeom>
          <a:noFill/>
        </p:spPr>
      </p:pic>
      <p:pic>
        <p:nvPicPr>
          <p:cNvPr id="5" name="Picture 2" descr="C:\Documents and Settings\Admin\Мои документы\Мои рисунки\080255ace1ced52fab12b87fba7b5efc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72462" y="6225282"/>
            <a:ext cx="1071538" cy="63271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endParaRPr lang="ru-RU" b="1" dirty="0" smtClean="0">
              <a:solidFill>
                <a:srgbClr val="00B050"/>
              </a:solidFill>
            </a:endParaRPr>
          </a:p>
          <a:p>
            <a:pPr algn="ctr">
              <a:buNone/>
            </a:pPr>
            <a:endParaRPr lang="ru-RU" b="1" dirty="0" smtClean="0">
              <a:solidFill>
                <a:srgbClr val="00B050"/>
              </a:solidFill>
            </a:endParaRPr>
          </a:p>
          <a:p>
            <a:pPr algn="ctr">
              <a:buNone/>
            </a:pPr>
            <a:r>
              <a:rPr lang="ru-RU" b="1" dirty="0" smtClean="0">
                <a:solidFill>
                  <a:srgbClr val="00B050"/>
                </a:solidFill>
              </a:rPr>
              <a:t>ПРИЗНАКИ </a:t>
            </a:r>
          </a:p>
          <a:p>
            <a:pPr algn="ctr">
              <a:buNone/>
            </a:pPr>
            <a:r>
              <a:rPr lang="ru-RU" b="1" dirty="0" smtClean="0">
                <a:solidFill>
                  <a:srgbClr val="00B050"/>
                </a:solidFill>
              </a:rPr>
              <a:t>КЛЕТОЧНОЙ СЕНЕСЦЕНЦИИ</a:t>
            </a:r>
            <a:endParaRPr lang="ru-RU" b="1" dirty="0">
              <a:solidFill>
                <a:srgbClr val="00B050"/>
              </a:solidFill>
            </a:endParaRPr>
          </a:p>
        </p:txBody>
      </p:sp>
      <p:pic>
        <p:nvPicPr>
          <p:cNvPr id="4" name="Picture 2" descr="C:\Documents and Settings\Admin\Мои документы\Мои рисунки\080255ace1ced52fab12b87fba7b5efc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72462" y="6225282"/>
            <a:ext cx="1071538" cy="63271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B050"/>
                </a:solidFill>
              </a:rPr>
              <a:t>Классификация </a:t>
            </a:r>
            <a:r>
              <a:rPr lang="ru-RU" b="1" dirty="0" err="1" smtClean="0">
                <a:solidFill>
                  <a:srgbClr val="00B050"/>
                </a:solidFill>
              </a:rPr>
              <a:t>геропротекторов</a:t>
            </a:r>
            <a:r>
              <a:rPr lang="ru-RU" b="1" dirty="0" smtClean="0">
                <a:solidFill>
                  <a:srgbClr val="00B050"/>
                </a:solidFill>
              </a:rPr>
              <a:t> 3</a:t>
            </a:r>
            <a:endParaRPr lang="ru-RU" b="1" dirty="0">
              <a:solidFill>
                <a:srgbClr val="00B05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>
              <a:buNone/>
            </a:pPr>
            <a:r>
              <a:rPr lang="ru-RU" i="1" dirty="0"/>
              <a:t>2.     </a:t>
            </a:r>
            <a:r>
              <a:rPr lang="ru-RU" dirty="0"/>
              <a:t>Регуляторы метаболизма</a:t>
            </a:r>
          </a:p>
          <a:p>
            <a:r>
              <a:rPr lang="ru-RU"/>
              <a:t>г</a:t>
            </a:r>
            <a:r>
              <a:rPr lang="ru-RU" smtClean="0"/>
              <a:t>ормон роста, гормоны щитовидной железы, гормоны коры надпочечников, половые гормоны, мелатонин и пр.;</a:t>
            </a:r>
            <a:endParaRPr lang="ru-RU" dirty="0"/>
          </a:p>
          <a:p>
            <a:r>
              <a:rPr lang="ru-RU" dirty="0" smtClean="0"/>
              <a:t>п</a:t>
            </a:r>
            <a:r>
              <a:rPr lang="ru-RU" smtClean="0"/>
              <a:t>ептидные </a:t>
            </a:r>
            <a:r>
              <a:rPr lang="ru-RU" err="1"/>
              <a:t>биорегуляторы</a:t>
            </a:r>
            <a:r>
              <a:rPr lang="ru-RU"/>
              <a:t> </a:t>
            </a:r>
            <a:r>
              <a:rPr lang="ru-RU" smtClean="0"/>
              <a:t>(тималин, эпиталамин);</a:t>
            </a:r>
            <a:endParaRPr lang="ru-RU" dirty="0"/>
          </a:p>
          <a:p>
            <a:r>
              <a:rPr lang="ru-RU"/>
              <a:t>б</a:t>
            </a:r>
            <a:r>
              <a:rPr lang="ru-RU" smtClean="0"/>
              <a:t>игуаниды, метформин и </a:t>
            </a:r>
            <a:r>
              <a:rPr lang="ru-RU" dirty="0"/>
              <a:t>др.</a:t>
            </a:r>
          </a:p>
          <a:p>
            <a:pPr>
              <a:buNone/>
            </a:pPr>
            <a:endParaRPr lang="ru-RU" i="1" smtClean="0"/>
          </a:p>
          <a:p>
            <a:pPr>
              <a:buNone/>
            </a:pPr>
            <a:r>
              <a:rPr lang="ru-RU" i="1" smtClean="0"/>
              <a:t>3</a:t>
            </a:r>
            <a:r>
              <a:rPr lang="ru-RU" i="1" dirty="0"/>
              <a:t>.    </a:t>
            </a:r>
            <a:r>
              <a:rPr lang="ru-RU" i="1"/>
              <a:t> </a:t>
            </a:r>
            <a:r>
              <a:rPr lang="ru-RU" smtClean="0"/>
              <a:t>Регуляторы сигнальных путей</a:t>
            </a:r>
          </a:p>
          <a:p>
            <a:pPr>
              <a:buNone/>
            </a:pPr>
            <a:r>
              <a:rPr lang="ru-RU" smtClean="0"/>
              <a:t>      Вещества</a:t>
            </a:r>
            <a:r>
              <a:rPr lang="ru-RU" dirty="0"/>
              <a:t>, способные активировать или ингибировать определенные</a:t>
            </a:r>
            <a:r>
              <a:rPr lang="ru-RU"/>
              <a:t> </a:t>
            </a:r>
            <a:r>
              <a:rPr lang="ru-RU" smtClean="0"/>
              <a:t>сигнальные пути, </a:t>
            </a:r>
            <a:r>
              <a:rPr lang="ru-RU" dirty="0"/>
              <a:t>связанные с </a:t>
            </a:r>
            <a:r>
              <a:rPr lang="ru-RU"/>
              <a:t>процессами </a:t>
            </a:r>
            <a:r>
              <a:rPr lang="ru-RU" smtClean="0"/>
              <a:t>старения, такие как рапамицин - </a:t>
            </a:r>
            <a:r>
              <a:rPr lang="ru-RU" dirty="0"/>
              <a:t>ингибитор</a:t>
            </a:r>
            <a:r>
              <a:rPr lang="ru-RU"/>
              <a:t> </a:t>
            </a:r>
            <a:r>
              <a:rPr lang="en-US" smtClean="0"/>
              <a:t>mTOR</a:t>
            </a:r>
            <a:r>
              <a:rPr lang="ru-RU" smtClean="0"/>
              <a:t>-сигнального пути, белки семейства сиртуинов. </a:t>
            </a:r>
            <a:endParaRPr lang="ru-RU" dirty="0"/>
          </a:p>
          <a:p>
            <a:endParaRPr lang="ru-RU" dirty="0"/>
          </a:p>
        </p:txBody>
      </p:sp>
      <p:pic>
        <p:nvPicPr>
          <p:cNvPr id="4" name="Picture 2" descr="C:\Documents and Settings\Admin\Мои документы\Мои рисунки\080255ace1ced52fab12b87fba7b5efc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72462" y="6225282"/>
            <a:ext cx="1071538" cy="63271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B050"/>
                </a:solidFill>
              </a:rPr>
              <a:t>Классификация </a:t>
            </a:r>
            <a:r>
              <a:rPr lang="ru-RU" b="1" dirty="0" err="1" smtClean="0">
                <a:solidFill>
                  <a:srgbClr val="00B050"/>
                </a:solidFill>
              </a:rPr>
              <a:t>геропротекторов</a:t>
            </a:r>
            <a:r>
              <a:rPr lang="ru-RU" b="1" dirty="0" smtClean="0">
                <a:solidFill>
                  <a:srgbClr val="00B050"/>
                </a:solidFill>
              </a:rPr>
              <a:t> 4</a:t>
            </a:r>
            <a:endParaRPr lang="ru-RU" b="1" dirty="0">
              <a:solidFill>
                <a:srgbClr val="00B05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>
              <a:buNone/>
            </a:pPr>
            <a:r>
              <a:rPr lang="ru-RU" dirty="0"/>
              <a:t>4. </a:t>
            </a:r>
            <a:r>
              <a:rPr lang="ru-RU" dirty="0" smtClean="0"/>
              <a:t> </a:t>
            </a:r>
            <a:r>
              <a:rPr lang="ru-RU" dirty="0" err="1" smtClean="0"/>
              <a:t>Сенолитики</a:t>
            </a:r>
            <a:r>
              <a:rPr lang="ru-RU" dirty="0" smtClean="0"/>
              <a:t> - избирательно </a:t>
            </a:r>
            <a:r>
              <a:rPr lang="ru-RU" dirty="0"/>
              <a:t>инициируют </a:t>
            </a:r>
            <a:r>
              <a:rPr lang="ru-RU" dirty="0" smtClean="0"/>
              <a:t>гибель </a:t>
            </a:r>
            <a:r>
              <a:rPr lang="ru-RU" dirty="0" err="1" smtClean="0"/>
              <a:t>сенесцентных</a:t>
            </a:r>
            <a:r>
              <a:rPr lang="ru-RU" dirty="0" smtClean="0"/>
              <a:t> клеток, </a:t>
            </a:r>
            <a:r>
              <a:rPr lang="ru-RU" dirty="0"/>
              <a:t>что в некоторых случаях может </a:t>
            </a:r>
            <a:r>
              <a:rPr lang="ru-RU" dirty="0" smtClean="0"/>
              <a:t>приводить </a:t>
            </a:r>
            <a:r>
              <a:rPr lang="ru-RU" dirty="0"/>
              <a:t>к увеличению продолжительности жизни.</a:t>
            </a:r>
          </a:p>
          <a:p>
            <a:pPr>
              <a:buNone/>
            </a:pPr>
            <a:r>
              <a:rPr lang="ru-RU" dirty="0"/>
              <a:t>5.  </a:t>
            </a:r>
            <a:r>
              <a:rPr lang="en-US" dirty="0" smtClean="0"/>
              <a:t>CR-</a:t>
            </a:r>
            <a:r>
              <a:rPr lang="ru-RU" dirty="0" err="1" smtClean="0"/>
              <a:t>миметики</a:t>
            </a:r>
            <a:r>
              <a:rPr lang="ru-RU" dirty="0" smtClean="0"/>
              <a:t> (</a:t>
            </a:r>
            <a:r>
              <a:rPr lang="ru-RU" i="1" dirty="0" smtClean="0"/>
              <a:t>от </a:t>
            </a:r>
            <a:r>
              <a:rPr lang="ru-RU" i="1" dirty="0"/>
              <a:t>англ</a:t>
            </a:r>
            <a:r>
              <a:rPr lang="ru-RU" dirty="0"/>
              <a:t>. </a:t>
            </a:r>
            <a:r>
              <a:rPr lang="ru-RU" i="1" dirty="0" err="1"/>
              <a:t>calorie</a:t>
            </a:r>
            <a:r>
              <a:rPr lang="ru-RU" i="1" dirty="0"/>
              <a:t> </a:t>
            </a:r>
            <a:r>
              <a:rPr lang="ru-RU" i="1" dirty="0" err="1"/>
              <a:t>restriction</a:t>
            </a:r>
            <a:r>
              <a:rPr lang="ru-RU" dirty="0"/>
              <a:t> — ограничение калорийности) создают изменения в </a:t>
            </a:r>
            <a:r>
              <a:rPr lang="ru-RU" dirty="0" smtClean="0"/>
              <a:t>метаболизме</a:t>
            </a:r>
            <a:r>
              <a:rPr lang="ru-RU" dirty="0"/>
              <a:t> клетки, имитируя ограничение калорийности питания, которое, согласно многочисленным экспериментам, может быть хорошим способом замедления старения. Веществами-кандидатами этой группы с некоторыми </a:t>
            </a:r>
            <a:r>
              <a:rPr lang="ru-RU" dirty="0" err="1"/>
              <a:t>геропротекторными</a:t>
            </a:r>
            <a:r>
              <a:rPr lang="ru-RU" dirty="0"/>
              <a:t> свойствами являются </a:t>
            </a:r>
            <a:r>
              <a:rPr lang="ru-RU" dirty="0" err="1" smtClean="0"/>
              <a:t>ресвератрол</a:t>
            </a:r>
            <a:r>
              <a:rPr lang="ru-RU" dirty="0" smtClean="0"/>
              <a:t>, </a:t>
            </a:r>
            <a:r>
              <a:rPr lang="ru-RU" dirty="0" err="1" smtClean="0"/>
              <a:t>оксалоацетат</a:t>
            </a:r>
            <a:r>
              <a:rPr lang="ru-RU" dirty="0" smtClean="0"/>
              <a:t>.</a:t>
            </a:r>
            <a:endParaRPr lang="ru-RU" dirty="0"/>
          </a:p>
          <a:p>
            <a:pPr>
              <a:buNone/>
            </a:pPr>
            <a:r>
              <a:rPr lang="ru-RU" dirty="0"/>
              <a:t>6.  </a:t>
            </a:r>
            <a:r>
              <a:rPr lang="ru-RU" dirty="0" smtClean="0"/>
              <a:t>Пептидные препараты, </a:t>
            </a:r>
            <a:r>
              <a:rPr lang="ru-RU" dirty="0" err="1" smtClean="0"/>
              <a:t>нейропептиды</a:t>
            </a:r>
            <a:r>
              <a:rPr lang="ru-RU" dirty="0" smtClean="0"/>
              <a:t> (</a:t>
            </a:r>
            <a:r>
              <a:rPr lang="ru-RU" dirty="0" err="1" smtClean="0"/>
              <a:t>кортексин</a:t>
            </a:r>
            <a:r>
              <a:rPr lang="ru-RU" dirty="0" smtClean="0"/>
              <a:t> и пр.). </a:t>
            </a:r>
            <a:endParaRPr lang="ru-RU" dirty="0"/>
          </a:p>
        </p:txBody>
      </p:sp>
      <p:pic>
        <p:nvPicPr>
          <p:cNvPr id="4" name="Picture 2" descr="C:\Documents and Settings\Admin\Мои документы\Мои рисунки\080255ace1ced52fab12b87fba7b5efc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72462" y="6225282"/>
            <a:ext cx="1071538" cy="63271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endParaRPr lang="ru-RU" b="1" dirty="0" smtClean="0">
              <a:solidFill>
                <a:srgbClr val="00B050"/>
              </a:solidFill>
            </a:endParaRPr>
          </a:p>
          <a:p>
            <a:pPr algn="ctr">
              <a:buNone/>
            </a:pPr>
            <a:endParaRPr lang="ru-RU" b="1" dirty="0">
              <a:solidFill>
                <a:srgbClr val="00B050"/>
              </a:solidFill>
            </a:endParaRPr>
          </a:p>
          <a:p>
            <a:pPr algn="ctr">
              <a:buNone/>
            </a:pPr>
            <a:r>
              <a:rPr lang="ru-RU" b="1" dirty="0" smtClean="0">
                <a:solidFill>
                  <a:srgbClr val="00B050"/>
                </a:solidFill>
              </a:rPr>
              <a:t>КЛЕТОЧНЫЕ ХРОНОБЛОКАТОРЫ ИЛИ БИОРЕГУЛИРУЮЩИЕ НУТРИЦЕВТИЧЕСКИЕ ПРЕПАРАТЫ</a:t>
            </a:r>
            <a:endParaRPr lang="ru-RU" b="1" dirty="0">
              <a:solidFill>
                <a:srgbClr val="00B050"/>
              </a:solidFill>
            </a:endParaRPr>
          </a:p>
        </p:txBody>
      </p:sp>
      <p:pic>
        <p:nvPicPr>
          <p:cNvPr id="4" name="Picture 2" descr="C:\Documents and Settings\Admin\Мои документы\Мои рисунки\080255ace1ced52fab12b87fba7b5efc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72462" y="6225282"/>
            <a:ext cx="1071538" cy="63271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B050"/>
                </a:solidFill>
              </a:rPr>
              <a:t>Классификация клеточных </a:t>
            </a:r>
            <a:r>
              <a:rPr lang="ru-RU" b="1" dirty="0" err="1" smtClean="0">
                <a:solidFill>
                  <a:srgbClr val="00B050"/>
                </a:solidFill>
              </a:rPr>
              <a:t>хроноблокаторов</a:t>
            </a:r>
            <a:r>
              <a:rPr lang="ru-RU" b="1" dirty="0" smtClean="0">
                <a:solidFill>
                  <a:srgbClr val="00B050"/>
                </a:solidFill>
              </a:rPr>
              <a:t> 1</a:t>
            </a:r>
            <a:endParaRPr lang="ru-RU" b="1" dirty="0">
              <a:solidFill>
                <a:srgbClr val="00B05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>
              <a:buNone/>
            </a:pPr>
            <a:r>
              <a:rPr lang="ru-RU" dirty="0"/>
              <a:t>1) </a:t>
            </a:r>
            <a:r>
              <a:rPr lang="ru-RU" dirty="0" smtClean="0"/>
              <a:t>общего </a:t>
            </a:r>
            <a:r>
              <a:rPr lang="ru-RU" dirty="0"/>
              <a:t>действия (классический представитель ‒ янтарная кислота, являясь субстратом цикла </a:t>
            </a:r>
            <a:r>
              <a:rPr lang="ru-RU" dirty="0" smtClean="0"/>
              <a:t>Кребса, важна </a:t>
            </a:r>
            <a:r>
              <a:rPr lang="ru-RU" dirty="0"/>
              <a:t>для функционирования всех органов и систем организма);</a:t>
            </a:r>
          </a:p>
          <a:p>
            <a:pPr>
              <a:buNone/>
            </a:pPr>
            <a:r>
              <a:rPr lang="ru-RU" dirty="0"/>
              <a:t>2) </a:t>
            </a:r>
            <a:r>
              <a:rPr lang="ru-RU" dirty="0" smtClean="0"/>
              <a:t>преимущественно </a:t>
            </a:r>
            <a:r>
              <a:rPr lang="ru-RU" dirty="0" err="1"/>
              <a:t>таргетного</a:t>
            </a:r>
            <a:r>
              <a:rPr lang="ru-RU" dirty="0"/>
              <a:t> </a:t>
            </a:r>
            <a:r>
              <a:rPr lang="ru-RU" dirty="0" smtClean="0"/>
              <a:t>действия, например</a:t>
            </a:r>
            <a:r>
              <a:rPr lang="ru-RU" dirty="0"/>
              <a:t>, </a:t>
            </a:r>
            <a:r>
              <a:rPr lang="ru-RU" dirty="0" err="1" smtClean="0"/>
              <a:t>нейромедиаторные</a:t>
            </a:r>
            <a:r>
              <a:rPr lang="ru-RU" dirty="0" smtClean="0"/>
              <a:t> </a:t>
            </a:r>
            <a:r>
              <a:rPr lang="ru-RU" dirty="0" err="1" smtClean="0"/>
              <a:t>хроноблокаторы</a:t>
            </a:r>
            <a:r>
              <a:rPr lang="ru-RU" dirty="0" smtClean="0"/>
              <a:t>: </a:t>
            </a:r>
            <a:r>
              <a:rPr lang="ru-RU" dirty="0" err="1"/>
              <a:t>таурин</a:t>
            </a:r>
            <a:r>
              <a:rPr lang="ru-RU" dirty="0"/>
              <a:t>, </a:t>
            </a:r>
            <a:r>
              <a:rPr lang="ru-RU" dirty="0" err="1"/>
              <a:t>диметиламиноэтанол</a:t>
            </a:r>
            <a:r>
              <a:rPr lang="ru-RU" dirty="0"/>
              <a:t>, </a:t>
            </a:r>
            <a:r>
              <a:rPr lang="ru-RU" dirty="0" err="1"/>
              <a:t>альфа-глицерилфосфорилхолин</a:t>
            </a:r>
            <a:r>
              <a:rPr lang="ru-RU" dirty="0"/>
              <a:t> и др</a:t>
            </a:r>
            <a:r>
              <a:rPr lang="ru-RU" dirty="0" smtClean="0"/>
              <a:t>.;</a:t>
            </a:r>
            <a:endParaRPr lang="ru-RU" dirty="0"/>
          </a:p>
          <a:p>
            <a:pPr>
              <a:buNone/>
            </a:pPr>
            <a:r>
              <a:rPr lang="ru-RU" dirty="0"/>
              <a:t>3) </a:t>
            </a:r>
            <a:r>
              <a:rPr lang="ru-RU" dirty="0" smtClean="0"/>
              <a:t>смешанного действия, например</a:t>
            </a:r>
            <a:r>
              <a:rPr lang="ru-RU" dirty="0"/>
              <a:t>, органическая сера (МСМ </a:t>
            </a:r>
            <a:r>
              <a:rPr lang="ru-RU" dirty="0" smtClean="0"/>
              <a:t>) </a:t>
            </a:r>
            <a:r>
              <a:rPr lang="ru-RU" dirty="0"/>
              <a:t>с одной стороны активирует процессы клеточного дыхания во всех органах и тканях, а с другой ‒ участвуя в синтезе коллагена, обладает </a:t>
            </a:r>
            <a:r>
              <a:rPr lang="ru-RU" dirty="0" err="1"/>
              <a:t>протективным</a:t>
            </a:r>
            <a:r>
              <a:rPr lang="ru-RU" dirty="0"/>
              <a:t> действием по отношению к суставам и коже).</a:t>
            </a:r>
          </a:p>
          <a:p>
            <a:endParaRPr lang="ru-RU" dirty="0"/>
          </a:p>
        </p:txBody>
      </p:sp>
      <p:pic>
        <p:nvPicPr>
          <p:cNvPr id="4" name="Picture 2" descr="C:\Documents and Settings\Admin\Мои документы\Мои рисунки\080255ace1ced52fab12b87fba7b5efc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72462" y="6225282"/>
            <a:ext cx="1071538" cy="63271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B050"/>
                </a:solidFill>
              </a:rPr>
              <a:t>Классификация клеточных </a:t>
            </a:r>
            <a:r>
              <a:rPr lang="ru-RU" b="1" dirty="0" err="1" smtClean="0">
                <a:solidFill>
                  <a:srgbClr val="00B050"/>
                </a:solidFill>
              </a:rPr>
              <a:t>хроноблокаторов</a:t>
            </a:r>
            <a:r>
              <a:rPr lang="ru-RU" b="1" dirty="0" smtClean="0">
                <a:solidFill>
                  <a:srgbClr val="00B050"/>
                </a:solidFill>
              </a:rPr>
              <a:t> 2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buNone/>
            </a:pPr>
            <a:r>
              <a:rPr lang="ru-RU" i="1" dirty="0" smtClean="0"/>
              <a:t>    По </a:t>
            </a:r>
            <a:r>
              <a:rPr lang="ru-RU" i="1" dirty="0"/>
              <a:t>степени изученности и доказательной базе</a:t>
            </a:r>
            <a:r>
              <a:rPr lang="ru-RU" dirty="0"/>
              <a:t> </a:t>
            </a:r>
            <a:r>
              <a:rPr lang="ru-RU" dirty="0" smtClean="0"/>
              <a:t>клеточные </a:t>
            </a:r>
            <a:r>
              <a:rPr lang="ru-RU" dirty="0" err="1" smtClean="0"/>
              <a:t>хроноблокаторы</a:t>
            </a:r>
            <a:r>
              <a:rPr lang="ru-RU" dirty="0" smtClean="0"/>
              <a:t> можно </a:t>
            </a:r>
            <a:r>
              <a:rPr lang="ru-RU" dirty="0"/>
              <a:t>разделить на </a:t>
            </a:r>
            <a:r>
              <a:rPr lang="ru-RU" dirty="0" smtClean="0"/>
              <a:t>две </a:t>
            </a:r>
            <a:r>
              <a:rPr lang="ru-RU" dirty="0"/>
              <a:t>группы:</a:t>
            </a:r>
          </a:p>
          <a:p>
            <a:pPr>
              <a:buNone/>
            </a:pPr>
            <a:r>
              <a:rPr lang="ru-RU" dirty="0"/>
              <a:t>- эффективность установлена в экспериментальных исследованиях </a:t>
            </a:r>
            <a:r>
              <a:rPr lang="en-US" dirty="0"/>
              <a:t>in vitro</a:t>
            </a:r>
            <a:r>
              <a:rPr lang="ru-RU" dirty="0"/>
              <a:t> и  </a:t>
            </a:r>
            <a:r>
              <a:rPr lang="en-US" dirty="0"/>
              <a:t>in vivo</a:t>
            </a:r>
            <a:r>
              <a:rPr lang="ru-RU" dirty="0"/>
              <a:t>;</a:t>
            </a:r>
          </a:p>
          <a:p>
            <a:pPr>
              <a:buNone/>
            </a:pPr>
            <a:r>
              <a:rPr lang="ru-RU" dirty="0"/>
              <a:t>- </a:t>
            </a:r>
            <a:r>
              <a:rPr lang="ru-RU" dirty="0" err="1"/>
              <a:t>геропротекторные</a:t>
            </a:r>
            <a:r>
              <a:rPr lang="ru-RU" dirty="0"/>
              <a:t> свойства подтверждены в </a:t>
            </a:r>
            <a:r>
              <a:rPr lang="ru-RU" dirty="0" err="1"/>
              <a:t>рандомизированных</a:t>
            </a:r>
            <a:r>
              <a:rPr lang="ru-RU" dirty="0"/>
              <a:t> клинических исследованиях.</a:t>
            </a:r>
          </a:p>
          <a:p>
            <a:endParaRPr lang="ru-RU" dirty="0"/>
          </a:p>
        </p:txBody>
      </p:sp>
      <p:pic>
        <p:nvPicPr>
          <p:cNvPr id="4" name="Picture 2" descr="C:\Documents and Settings\Admin\Мои документы\Мои рисунки\080255ace1ced52fab12b87fba7b5efc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72462" y="6225282"/>
            <a:ext cx="1071538" cy="63271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B050"/>
                </a:solidFill>
              </a:rPr>
              <a:t>Классификация клеточных </a:t>
            </a:r>
            <a:r>
              <a:rPr lang="ru-RU" b="1" dirty="0" err="1" smtClean="0">
                <a:solidFill>
                  <a:srgbClr val="00B050"/>
                </a:solidFill>
              </a:rPr>
              <a:t>хроноблокаторов</a:t>
            </a:r>
            <a:r>
              <a:rPr lang="ru-RU" b="1" dirty="0" smtClean="0">
                <a:solidFill>
                  <a:srgbClr val="00B050"/>
                </a:solidFill>
              </a:rPr>
              <a:t> 3</a:t>
            </a:r>
            <a:endParaRPr lang="ru-RU" b="1" dirty="0">
              <a:solidFill>
                <a:srgbClr val="00B05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>
              <a:buNone/>
            </a:pPr>
            <a:r>
              <a:rPr lang="ru-RU" dirty="0" smtClean="0"/>
              <a:t>     По </a:t>
            </a:r>
            <a:r>
              <a:rPr lang="ru-RU" i="1" dirty="0"/>
              <a:t>воздействию на органы-мишени и патологические процессы </a:t>
            </a:r>
            <a:r>
              <a:rPr lang="ru-RU" i="1" dirty="0" smtClean="0"/>
              <a:t>клеточные </a:t>
            </a:r>
            <a:r>
              <a:rPr lang="ru-RU" i="1" dirty="0" err="1" smtClean="0"/>
              <a:t>хроноблокаторы</a:t>
            </a:r>
            <a:r>
              <a:rPr lang="ru-RU" i="1" dirty="0" smtClean="0"/>
              <a:t> </a:t>
            </a:r>
            <a:r>
              <a:rPr lang="ru-RU" dirty="0" err="1" smtClean="0"/>
              <a:t>таргетного</a:t>
            </a:r>
            <a:r>
              <a:rPr lang="ru-RU" dirty="0" smtClean="0"/>
              <a:t> </a:t>
            </a:r>
            <a:r>
              <a:rPr lang="ru-RU" dirty="0"/>
              <a:t>действия в свою очередь можно разделить на </a:t>
            </a:r>
            <a:r>
              <a:rPr lang="ru-RU" dirty="0" smtClean="0"/>
              <a:t>несколько </a:t>
            </a:r>
            <a:r>
              <a:rPr lang="ru-RU" dirty="0"/>
              <a:t>групп:</a:t>
            </a:r>
          </a:p>
          <a:p>
            <a:pPr>
              <a:buNone/>
            </a:pPr>
            <a:r>
              <a:rPr lang="ru-RU" dirty="0"/>
              <a:t>- </a:t>
            </a:r>
            <a:r>
              <a:rPr lang="ru-RU" dirty="0" err="1"/>
              <a:t>нейпротекторы</a:t>
            </a:r>
            <a:r>
              <a:rPr lang="ru-RU" dirty="0"/>
              <a:t> (например, </a:t>
            </a:r>
            <a:r>
              <a:rPr lang="ru-RU" dirty="0" err="1"/>
              <a:t>флавоноиды</a:t>
            </a:r>
            <a:r>
              <a:rPr lang="ru-RU" dirty="0"/>
              <a:t>, ЯК, </a:t>
            </a:r>
            <a:r>
              <a:rPr lang="ru-RU" dirty="0" err="1"/>
              <a:t>туарин</a:t>
            </a:r>
            <a:r>
              <a:rPr lang="ru-RU" dirty="0"/>
              <a:t>, </a:t>
            </a:r>
            <a:r>
              <a:rPr lang="ru-RU" dirty="0" err="1"/>
              <a:t>L-карнитин</a:t>
            </a:r>
            <a:r>
              <a:rPr lang="ru-RU" dirty="0"/>
              <a:t>, </a:t>
            </a:r>
            <a:r>
              <a:rPr lang="ru-RU" dirty="0" err="1"/>
              <a:t>альфа-липоевая</a:t>
            </a:r>
            <a:r>
              <a:rPr lang="ru-RU" dirty="0"/>
              <a:t> кислота (</a:t>
            </a:r>
            <a:r>
              <a:rPr lang="ru-RU" dirty="0" smtClean="0"/>
              <a:t>АЛК);</a:t>
            </a:r>
            <a:endParaRPr lang="ru-RU" dirty="0"/>
          </a:p>
          <a:p>
            <a:pPr>
              <a:buNone/>
            </a:pPr>
            <a:r>
              <a:rPr lang="ru-RU" dirty="0"/>
              <a:t>- </a:t>
            </a:r>
            <a:r>
              <a:rPr lang="ru-RU" dirty="0" err="1"/>
              <a:t>кардиопротекторы</a:t>
            </a:r>
            <a:r>
              <a:rPr lang="ru-RU" dirty="0"/>
              <a:t> (например, ЯК, L-аргинин, </a:t>
            </a:r>
            <a:r>
              <a:rPr lang="en-US" dirty="0"/>
              <a:t>L</a:t>
            </a:r>
            <a:r>
              <a:rPr lang="ru-RU" dirty="0"/>
              <a:t>-</a:t>
            </a:r>
            <a:r>
              <a:rPr lang="ru-RU" dirty="0" err="1"/>
              <a:t>карнитин</a:t>
            </a:r>
            <a:r>
              <a:rPr lang="ru-RU" dirty="0"/>
              <a:t>);</a:t>
            </a:r>
          </a:p>
          <a:p>
            <a:pPr>
              <a:buNone/>
            </a:pPr>
            <a:r>
              <a:rPr lang="ru-RU" dirty="0"/>
              <a:t>- </a:t>
            </a:r>
            <a:r>
              <a:rPr lang="ru-RU" dirty="0" err="1"/>
              <a:t>онкопротекторы</a:t>
            </a:r>
            <a:r>
              <a:rPr lang="ru-RU" dirty="0"/>
              <a:t> (например, ЯК, </a:t>
            </a:r>
            <a:r>
              <a:rPr lang="ru-RU" dirty="0" smtClean="0"/>
              <a:t>МСМ</a:t>
            </a:r>
            <a:r>
              <a:rPr lang="ru-RU" dirty="0"/>
              <a:t>)</a:t>
            </a:r>
          </a:p>
          <a:p>
            <a:pPr>
              <a:buNone/>
            </a:pPr>
            <a:r>
              <a:rPr lang="ru-RU" dirty="0"/>
              <a:t>- </a:t>
            </a:r>
            <a:r>
              <a:rPr lang="ru-RU" dirty="0" err="1"/>
              <a:t>иммунопротокторы</a:t>
            </a:r>
            <a:r>
              <a:rPr lang="ru-RU" dirty="0"/>
              <a:t> и </a:t>
            </a:r>
            <a:r>
              <a:rPr lang="ru-RU" dirty="0" err="1"/>
              <a:t>иммуномодуляторы</a:t>
            </a:r>
            <a:r>
              <a:rPr lang="ru-RU" dirty="0"/>
              <a:t> (например, ЯК, </a:t>
            </a:r>
            <a:r>
              <a:rPr lang="ru-RU" dirty="0" smtClean="0"/>
              <a:t>L-аргинин);</a:t>
            </a:r>
            <a:endParaRPr lang="ru-RU" dirty="0"/>
          </a:p>
          <a:p>
            <a:pPr>
              <a:buNone/>
            </a:pPr>
            <a:r>
              <a:rPr lang="ru-RU" dirty="0"/>
              <a:t>- </a:t>
            </a:r>
            <a:r>
              <a:rPr lang="ru-RU" dirty="0" err="1"/>
              <a:t>гепатопротекторы</a:t>
            </a:r>
            <a:r>
              <a:rPr lang="ru-RU" dirty="0"/>
              <a:t>  (например, ЯК, </a:t>
            </a:r>
            <a:r>
              <a:rPr lang="ru-RU" dirty="0" err="1"/>
              <a:t>таурин</a:t>
            </a:r>
            <a:r>
              <a:rPr lang="ru-RU" dirty="0"/>
              <a:t>, АЛК);</a:t>
            </a:r>
          </a:p>
          <a:p>
            <a:pPr>
              <a:buNone/>
            </a:pPr>
            <a:r>
              <a:rPr lang="ru-RU" dirty="0"/>
              <a:t>- </a:t>
            </a:r>
            <a:r>
              <a:rPr lang="ru-RU" dirty="0" err="1" smtClean="0"/>
              <a:t>вазопротекторы</a:t>
            </a:r>
            <a:r>
              <a:rPr lang="ru-RU" dirty="0" smtClean="0"/>
              <a:t> </a:t>
            </a:r>
            <a:r>
              <a:rPr lang="ru-RU" dirty="0"/>
              <a:t>(например, ЯК)</a:t>
            </a:r>
          </a:p>
        </p:txBody>
      </p:sp>
      <p:pic>
        <p:nvPicPr>
          <p:cNvPr id="4" name="Picture 2" descr="C:\Documents and Settings\Admin\Мои документы\Мои рисунки\080255ace1ced52fab12b87fba7b5efc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72462" y="6225282"/>
            <a:ext cx="1071538" cy="63271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B050"/>
                </a:solidFill>
              </a:rPr>
              <a:t>Классификация клеточных </a:t>
            </a:r>
            <a:r>
              <a:rPr lang="ru-RU" b="1" dirty="0" err="1" smtClean="0">
                <a:solidFill>
                  <a:srgbClr val="00B050"/>
                </a:solidFill>
              </a:rPr>
              <a:t>хроноблокаторов</a:t>
            </a:r>
            <a:r>
              <a:rPr lang="ru-RU" b="1" dirty="0" smtClean="0">
                <a:solidFill>
                  <a:srgbClr val="00B050"/>
                </a:solidFill>
              </a:rPr>
              <a:t> 4</a:t>
            </a:r>
            <a:endParaRPr lang="ru-RU" b="1" dirty="0">
              <a:solidFill>
                <a:srgbClr val="00B05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buNone/>
            </a:pPr>
            <a:r>
              <a:rPr lang="ru-RU" dirty="0"/>
              <a:t>- природные (натуральные): витамины, минералы, гормоны, компоненты лекарственных растений (</a:t>
            </a:r>
            <a:r>
              <a:rPr lang="ru-RU" dirty="0" err="1"/>
              <a:t>флавоноиды</a:t>
            </a:r>
            <a:r>
              <a:rPr lang="ru-RU" dirty="0"/>
              <a:t>, гликозиды и др.);</a:t>
            </a:r>
          </a:p>
          <a:p>
            <a:pPr>
              <a:buNone/>
            </a:pPr>
            <a:r>
              <a:rPr lang="ru-RU" dirty="0"/>
              <a:t>- синтетические: синтетические витаминные </a:t>
            </a:r>
            <a:r>
              <a:rPr lang="ru-RU" dirty="0" err="1"/>
              <a:t>комлексы</a:t>
            </a:r>
            <a:r>
              <a:rPr lang="ru-RU" dirty="0"/>
              <a:t> (</a:t>
            </a:r>
            <a:r>
              <a:rPr lang="ru-RU" dirty="0" err="1"/>
              <a:t>дуовит</a:t>
            </a:r>
            <a:r>
              <a:rPr lang="ru-RU" dirty="0"/>
              <a:t>, </a:t>
            </a:r>
            <a:r>
              <a:rPr lang="ru-RU" dirty="0" err="1"/>
              <a:t>декамевит</a:t>
            </a:r>
            <a:r>
              <a:rPr lang="ru-RU" dirty="0"/>
              <a:t>, </a:t>
            </a:r>
            <a:r>
              <a:rPr lang="ru-RU" dirty="0" err="1"/>
              <a:t>квадевит</a:t>
            </a:r>
            <a:r>
              <a:rPr lang="ru-RU" dirty="0"/>
              <a:t>, </a:t>
            </a:r>
            <a:r>
              <a:rPr lang="ru-RU" dirty="0" err="1"/>
              <a:t>ундевит</a:t>
            </a:r>
            <a:r>
              <a:rPr lang="ru-RU" dirty="0"/>
              <a:t>, </a:t>
            </a:r>
            <a:r>
              <a:rPr lang="ru-RU" dirty="0" err="1"/>
              <a:t>аэровит</a:t>
            </a:r>
            <a:r>
              <a:rPr lang="ru-RU" dirty="0"/>
              <a:t>, </a:t>
            </a:r>
            <a:r>
              <a:rPr lang="ru-RU" dirty="0" err="1"/>
              <a:t>пангексавит</a:t>
            </a:r>
            <a:r>
              <a:rPr lang="ru-RU" dirty="0"/>
              <a:t>, </a:t>
            </a:r>
            <a:r>
              <a:rPr lang="ru-RU" dirty="0" err="1"/>
              <a:t>геровитал</a:t>
            </a:r>
            <a:r>
              <a:rPr lang="ru-RU" dirty="0"/>
              <a:t>, </a:t>
            </a:r>
            <a:r>
              <a:rPr lang="ru-RU" dirty="0" err="1"/>
              <a:t>гериатрик</a:t>
            </a:r>
            <a:r>
              <a:rPr lang="ru-RU" dirty="0"/>
              <a:t> </a:t>
            </a:r>
            <a:r>
              <a:rPr lang="ru-RU" dirty="0" err="1"/>
              <a:t>фарматон</a:t>
            </a:r>
            <a:r>
              <a:rPr lang="ru-RU" dirty="0"/>
              <a:t>, </a:t>
            </a:r>
            <a:r>
              <a:rPr lang="ru-RU" dirty="0" err="1"/>
              <a:t>Vitus-J-Cap</a:t>
            </a:r>
            <a:r>
              <a:rPr lang="ru-RU" dirty="0"/>
              <a:t> и др.), </a:t>
            </a:r>
            <a:r>
              <a:rPr lang="ru-RU" dirty="0" err="1"/>
              <a:t>рапамицин</a:t>
            </a:r>
            <a:r>
              <a:rPr lang="ru-RU" dirty="0"/>
              <a:t>, </a:t>
            </a:r>
            <a:r>
              <a:rPr lang="ru-RU" dirty="0" err="1"/>
              <a:t>метфорин</a:t>
            </a:r>
            <a:r>
              <a:rPr lang="ru-RU" dirty="0"/>
              <a:t> и др.</a:t>
            </a:r>
          </a:p>
          <a:p>
            <a:endParaRPr lang="ru-RU" dirty="0"/>
          </a:p>
        </p:txBody>
      </p:sp>
      <p:pic>
        <p:nvPicPr>
          <p:cNvPr id="4" name="Picture 2" descr="C:\Documents and Settings\Admin\Мои документы\Мои рисунки\080255ace1ced52fab12b87fba7b5efc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72462" y="6225282"/>
            <a:ext cx="1071538" cy="63271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500" b="1" dirty="0" err="1" smtClean="0">
                <a:solidFill>
                  <a:srgbClr val="00B050"/>
                </a:solidFill>
              </a:rPr>
              <a:t>Таргетные</a:t>
            </a:r>
            <a:r>
              <a:rPr lang="ru-RU" sz="3500" b="1" dirty="0" smtClean="0">
                <a:solidFill>
                  <a:srgbClr val="00B050"/>
                </a:solidFill>
              </a:rPr>
              <a:t> клеточные </a:t>
            </a:r>
            <a:r>
              <a:rPr lang="ru-RU" sz="3500" b="1" dirty="0" err="1" smtClean="0">
                <a:solidFill>
                  <a:srgbClr val="00B050"/>
                </a:solidFill>
              </a:rPr>
              <a:t>хроноблокаторы</a:t>
            </a:r>
            <a:r>
              <a:rPr lang="ru-RU" sz="3500" b="1" dirty="0" smtClean="0">
                <a:solidFill>
                  <a:srgbClr val="00B050"/>
                </a:solidFill>
              </a:rPr>
              <a:t> и ускоренное старение мозга 1</a:t>
            </a:r>
            <a:endParaRPr lang="ru-RU" sz="3500" b="1" dirty="0">
              <a:solidFill>
                <a:srgbClr val="00B05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3554" name="Рисунок 22" descr="D:\Ильницкий+Прощаев_материалы\4_Монография хроноблокаторы\pic-res_измененные таб и кртин\Измененные\14\мозг\Слайд1.PNG"/>
          <p:cNvPicPr>
            <a:picLocks noChangeAspect="1" noChangeArrowheads="1"/>
          </p:cNvPicPr>
          <p:nvPr/>
        </p:nvPicPr>
        <p:blipFill>
          <a:blip r:embed="rId2"/>
          <a:srcRect l="4013" t="13040" r="3098"/>
          <a:stretch>
            <a:fillRect/>
          </a:stretch>
        </p:blipFill>
        <p:spPr bwMode="auto">
          <a:xfrm>
            <a:off x="428596" y="1571612"/>
            <a:ext cx="8286808" cy="46434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C:\Documents and Settings\Admin\Мои документы\Мои рисунки\080255ace1ced52fab12b87fba7b5efc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72462" y="6225282"/>
            <a:ext cx="1071538" cy="63271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B050"/>
                </a:solidFill>
              </a:rPr>
              <a:t>Клеточные </a:t>
            </a:r>
            <a:r>
              <a:rPr lang="ru-RU" b="1" dirty="0" err="1" smtClean="0">
                <a:solidFill>
                  <a:srgbClr val="00B050"/>
                </a:solidFill>
              </a:rPr>
              <a:t>хроноблокаторы</a:t>
            </a:r>
            <a:r>
              <a:rPr lang="ru-RU" b="1" dirty="0" smtClean="0">
                <a:solidFill>
                  <a:srgbClr val="00B050"/>
                </a:solidFill>
              </a:rPr>
              <a:t> и ускоренное старение мозга 2</a:t>
            </a:r>
            <a:endParaRPr lang="ru-RU" b="1" dirty="0">
              <a:solidFill>
                <a:srgbClr val="00B05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lvl="0"/>
            <a:r>
              <a:rPr lang="ru-RU" dirty="0" err="1"/>
              <a:t>флавоноиды</a:t>
            </a:r>
            <a:r>
              <a:rPr lang="ru-RU" dirty="0"/>
              <a:t> – обладают </a:t>
            </a:r>
            <a:r>
              <a:rPr lang="ru-RU" dirty="0" err="1"/>
              <a:t>нейропротекторными</a:t>
            </a:r>
            <a:r>
              <a:rPr lang="ru-RU" dirty="0"/>
              <a:t> и </a:t>
            </a:r>
            <a:r>
              <a:rPr lang="ru-RU" dirty="0" err="1"/>
              <a:t>нейромодуляторными</a:t>
            </a:r>
            <a:r>
              <a:rPr lang="ru-RU" dirty="0"/>
              <a:t> свойствами; снижают выраженность процессов </a:t>
            </a:r>
            <a:r>
              <a:rPr lang="ru-RU" dirty="0" err="1"/>
              <a:t>апоптоза</a:t>
            </a:r>
            <a:r>
              <a:rPr lang="ru-RU" dirty="0"/>
              <a:t>, улучшают </a:t>
            </a:r>
            <a:r>
              <a:rPr lang="ru-RU" dirty="0" err="1"/>
              <a:t>васкуляризацию</a:t>
            </a:r>
            <a:r>
              <a:rPr lang="ru-RU" dirty="0"/>
              <a:t> головного мозга, улучшают </a:t>
            </a:r>
            <a:r>
              <a:rPr lang="ru-RU" dirty="0" err="1"/>
              <a:t>эрадикацию</a:t>
            </a:r>
            <a:r>
              <a:rPr lang="ru-RU" dirty="0"/>
              <a:t> свободных радикалов, улучшают память; </a:t>
            </a:r>
          </a:p>
          <a:p>
            <a:pPr lvl="0"/>
            <a:r>
              <a:rPr lang="ru-RU" dirty="0" err="1"/>
              <a:t>ресвератрол</a:t>
            </a:r>
            <a:r>
              <a:rPr lang="ru-RU" dirty="0"/>
              <a:t> – снижает выраженность хронического иммунного воспаления, возможен терапевтический эффект при болезни Паркинсона; </a:t>
            </a:r>
          </a:p>
          <a:p>
            <a:pPr lvl="0"/>
            <a:r>
              <a:rPr lang="ru-RU" dirty="0"/>
              <a:t>витамин Е  – улучшает когнитивные способности; </a:t>
            </a:r>
          </a:p>
          <a:p>
            <a:pPr lvl="0"/>
            <a:r>
              <a:rPr lang="ru-RU" dirty="0"/>
              <a:t>витамин </a:t>
            </a:r>
            <a:r>
              <a:rPr lang="en-US" dirty="0"/>
              <a:t>D </a:t>
            </a:r>
            <a:r>
              <a:rPr lang="ru-RU" dirty="0"/>
              <a:t>– снижает продукцию </a:t>
            </a:r>
            <a:r>
              <a:rPr lang="en-US" dirty="0"/>
              <a:t>TNF</a:t>
            </a:r>
            <a:r>
              <a:rPr lang="ru-RU" dirty="0"/>
              <a:t>-</a:t>
            </a:r>
            <a:r>
              <a:rPr lang="en-US" dirty="0"/>
              <a:t>α</a:t>
            </a:r>
            <a:r>
              <a:rPr lang="ru-RU" dirty="0"/>
              <a:t>, </a:t>
            </a:r>
            <a:r>
              <a:rPr lang="ru-RU" dirty="0" err="1"/>
              <a:t>провоспалительных</a:t>
            </a:r>
            <a:r>
              <a:rPr lang="ru-RU" dirty="0"/>
              <a:t> </a:t>
            </a:r>
            <a:r>
              <a:rPr lang="ru-RU" dirty="0" err="1"/>
              <a:t>интерлейкинов</a:t>
            </a:r>
            <a:r>
              <a:rPr lang="ru-RU" dirty="0"/>
              <a:t>, нитрита азота </a:t>
            </a:r>
            <a:r>
              <a:rPr lang="ru-RU" dirty="0" err="1"/>
              <a:t>глиальными</a:t>
            </a:r>
            <a:r>
              <a:rPr lang="ru-RU" dirty="0"/>
              <a:t> клетками при старении; </a:t>
            </a:r>
          </a:p>
          <a:p>
            <a:pPr lvl="0"/>
            <a:r>
              <a:rPr lang="ru-RU" dirty="0"/>
              <a:t>АЛК – предупреждает </a:t>
            </a:r>
            <a:r>
              <a:rPr lang="ru-RU" dirty="0" err="1"/>
              <a:t>митохондриальную</a:t>
            </a:r>
            <a:r>
              <a:rPr lang="ru-RU" dirty="0"/>
              <a:t> дисфункцию; </a:t>
            </a:r>
          </a:p>
          <a:p>
            <a:endParaRPr lang="ru-RU" dirty="0"/>
          </a:p>
        </p:txBody>
      </p:sp>
      <p:pic>
        <p:nvPicPr>
          <p:cNvPr id="4" name="Picture 2" descr="C:\Documents and Settings\Admin\Мои документы\Мои рисунки\080255ace1ced52fab12b87fba7b5efc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72462" y="6225282"/>
            <a:ext cx="1071538" cy="63271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B050"/>
                </a:solidFill>
              </a:rPr>
              <a:t>Клеточные </a:t>
            </a:r>
            <a:r>
              <a:rPr lang="ru-RU" b="1" dirty="0" err="1" smtClean="0">
                <a:solidFill>
                  <a:srgbClr val="00B050"/>
                </a:solidFill>
              </a:rPr>
              <a:t>хроноблокаторы</a:t>
            </a:r>
            <a:r>
              <a:rPr lang="ru-RU" b="1" dirty="0" smtClean="0">
                <a:solidFill>
                  <a:srgbClr val="00B050"/>
                </a:solidFill>
              </a:rPr>
              <a:t> и ускоренное старение мозга 3</a:t>
            </a:r>
            <a:endParaRPr lang="ru-RU" b="1" dirty="0">
              <a:solidFill>
                <a:srgbClr val="00B05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pPr lvl="0"/>
            <a:r>
              <a:rPr lang="ru-RU" dirty="0" err="1"/>
              <a:t>карнозин</a:t>
            </a:r>
            <a:r>
              <a:rPr lang="ru-RU" dirty="0"/>
              <a:t> – модулирует активность </a:t>
            </a:r>
            <a:r>
              <a:rPr lang="ru-RU" dirty="0" err="1"/>
              <a:t>моноаминооксидазы</a:t>
            </a:r>
            <a:r>
              <a:rPr lang="ru-RU" dirty="0"/>
              <a:t>, обладает </a:t>
            </a:r>
            <a:r>
              <a:rPr lang="ru-RU" dirty="0" err="1"/>
              <a:t>антиоксидантным</a:t>
            </a:r>
            <a:r>
              <a:rPr lang="ru-RU" dirty="0"/>
              <a:t> эффектом; </a:t>
            </a:r>
          </a:p>
          <a:p>
            <a:pPr lvl="0"/>
            <a:r>
              <a:rPr lang="ru-RU" dirty="0"/>
              <a:t>ацетил-</a:t>
            </a:r>
            <a:r>
              <a:rPr lang="en-US" dirty="0"/>
              <a:t>L</a:t>
            </a:r>
            <a:r>
              <a:rPr lang="ru-RU" dirty="0"/>
              <a:t>-</a:t>
            </a:r>
            <a:r>
              <a:rPr lang="ru-RU" dirty="0" err="1"/>
              <a:t>карнитин</a:t>
            </a:r>
            <a:r>
              <a:rPr lang="ru-RU" dirty="0"/>
              <a:t> – модулирует </a:t>
            </a:r>
            <a:r>
              <a:rPr lang="ru-RU" dirty="0" err="1"/>
              <a:t>митохондриальную</a:t>
            </a:r>
            <a:r>
              <a:rPr lang="ru-RU" dirty="0"/>
              <a:t> функцию, улучшает </a:t>
            </a:r>
            <a:r>
              <a:rPr lang="ru-RU" dirty="0" err="1"/>
              <a:t>синаптическую</a:t>
            </a:r>
            <a:r>
              <a:rPr lang="ru-RU" dirty="0"/>
              <a:t> передачу;</a:t>
            </a:r>
          </a:p>
          <a:p>
            <a:pPr lvl="0"/>
            <a:r>
              <a:rPr lang="ru-RU" dirty="0" err="1"/>
              <a:t>таурин</a:t>
            </a:r>
            <a:r>
              <a:rPr lang="ru-RU" dirty="0"/>
              <a:t> – снижает степень хронического иммунного воспаления;</a:t>
            </a:r>
          </a:p>
          <a:p>
            <a:pPr lvl="0"/>
            <a:r>
              <a:rPr lang="ru-RU" dirty="0" err="1"/>
              <a:t>процианидин</a:t>
            </a:r>
            <a:r>
              <a:rPr lang="ru-RU" dirty="0"/>
              <a:t> – улучшает </a:t>
            </a:r>
            <a:r>
              <a:rPr lang="ru-RU" dirty="0" err="1"/>
              <a:t>оксидативный</a:t>
            </a:r>
            <a:r>
              <a:rPr lang="ru-RU" dirty="0"/>
              <a:t> статус и когнитивные способности; </a:t>
            </a:r>
          </a:p>
          <a:p>
            <a:pPr lvl="0"/>
            <a:r>
              <a:rPr lang="ru-RU" dirty="0" err="1"/>
              <a:t>изофлавоноиды</a:t>
            </a:r>
            <a:r>
              <a:rPr lang="ru-RU" dirty="0"/>
              <a:t> сои – улучшают </a:t>
            </a:r>
            <a:r>
              <a:rPr lang="ru-RU" dirty="0" err="1"/>
              <a:t>нейрокогнитивные</a:t>
            </a:r>
            <a:r>
              <a:rPr lang="ru-RU" dirty="0"/>
              <a:t> способности и настроение в </a:t>
            </a:r>
            <a:r>
              <a:rPr lang="ru-RU" dirty="0" err="1"/>
              <a:t>перименопаузальном</a:t>
            </a:r>
            <a:r>
              <a:rPr lang="ru-RU" dirty="0"/>
              <a:t> периоде; </a:t>
            </a:r>
          </a:p>
          <a:p>
            <a:pPr lvl="0"/>
            <a:r>
              <a:rPr lang="ru-RU" dirty="0"/>
              <a:t>катехины, например, эпигаллохатехин-3-галлат – снижает заболеваемость </a:t>
            </a:r>
            <a:r>
              <a:rPr lang="ru-RU" dirty="0" err="1"/>
              <a:t>нейродегенеративной</a:t>
            </a:r>
            <a:r>
              <a:rPr lang="ru-RU" dirty="0"/>
              <a:t> патологией (по данным </a:t>
            </a:r>
            <a:r>
              <a:rPr lang="ru-RU" dirty="0" err="1"/>
              <a:t>пилотных</a:t>
            </a:r>
            <a:r>
              <a:rPr lang="ru-RU" dirty="0"/>
              <a:t> эпидемиологических исследований), в больших количествах содержится в чае; </a:t>
            </a:r>
          </a:p>
          <a:p>
            <a:pPr lvl="0"/>
            <a:r>
              <a:rPr lang="ru-RU" dirty="0"/>
              <a:t>аскорбиновая кислота – является мощным антиоксидантом; </a:t>
            </a:r>
          </a:p>
          <a:p>
            <a:pPr lvl="0"/>
            <a:r>
              <a:rPr lang="ru-RU" dirty="0" smtClean="0"/>
              <a:t>цинк </a:t>
            </a:r>
            <a:r>
              <a:rPr lang="ru-RU" dirty="0"/>
              <a:t>– улучшает адаптивные свойства головного мозга, способствуют активации </a:t>
            </a:r>
            <a:r>
              <a:rPr lang="ru-RU" dirty="0" err="1"/>
              <a:t>миелинизации</a:t>
            </a:r>
            <a:r>
              <a:rPr lang="ru-RU" dirty="0"/>
              <a:t>;</a:t>
            </a:r>
          </a:p>
          <a:p>
            <a:endParaRPr lang="ru-RU" dirty="0"/>
          </a:p>
        </p:txBody>
      </p:sp>
      <p:pic>
        <p:nvPicPr>
          <p:cNvPr id="4" name="Picture 2" descr="C:\Documents and Settings\Admin\Мои документы\Мои рисунки\080255ace1ced52fab12b87fba7b5efc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72462" y="6225282"/>
            <a:ext cx="1071538" cy="63271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214</TotalTime>
  <Words>4255</Words>
  <Application>Microsoft Office PowerPoint</Application>
  <PresentationFormat>Экран (4:3)</PresentationFormat>
  <Paragraphs>668</Paragraphs>
  <Slides>127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127</vt:i4>
      </vt:variant>
    </vt:vector>
  </HeadingPairs>
  <TitlesOfParts>
    <vt:vector size="128" baseType="lpstr">
      <vt:lpstr>Тема Office</vt:lpstr>
      <vt:lpstr>СЕНОЛИТИКА В ЭСТЕТИЧЕСКОЙ И АНТИВОЗРАСТНОЙ МЕДИЦИНЕ</vt:lpstr>
      <vt:lpstr>Определение</vt:lpstr>
      <vt:lpstr>Что такое клеточное старение</vt:lpstr>
      <vt:lpstr>Характеристика  сенесцентных клеток</vt:lpstr>
      <vt:lpstr>Иммуносенесценция</vt:lpstr>
      <vt:lpstr>Слайд 6</vt:lpstr>
      <vt:lpstr>Укорочение теломер</vt:lpstr>
      <vt:lpstr>Фосфоинозитид-3-киназа</vt:lpstr>
      <vt:lpstr>Слайд 9</vt:lpstr>
      <vt:lpstr>Изменение ответа  на факторы роста</vt:lpstr>
      <vt:lpstr>Остановка клеточного цикла</vt:lpstr>
      <vt:lpstr>Слайд 12</vt:lpstr>
      <vt:lpstr>Саркопения: определение 1</vt:lpstr>
      <vt:lpstr>Саркопения: определение 2</vt:lpstr>
      <vt:lpstr>В США:  ICD - 10 - CM</vt:lpstr>
      <vt:lpstr>Клиническая эпидемиология: российские результаты 1</vt:lpstr>
      <vt:lpstr>Клиническая эпидемиология: российские результаты 2</vt:lpstr>
      <vt:lpstr>Прогноз распространенности (ВОЗ)</vt:lpstr>
      <vt:lpstr>Саркопения значима с точки зрения коморбидности</vt:lpstr>
      <vt:lpstr>Последствия саркопении</vt:lpstr>
      <vt:lpstr>Экономические последствия</vt:lpstr>
      <vt:lpstr>Подходы к терапии</vt:lpstr>
      <vt:lpstr>Факторы риска</vt:lpstr>
      <vt:lpstr>Этиопатогенез 1</vt:lpstr>
      <vt:lpstr>Этиопатогенез 2</vt:lpstr>
      <vt:lpstr>Слайд 26</vt:lpstr>
      <vt:lpstr>Саркопения  как митохондриальная патология</vt:lpstr>
      <vt:lpstr>Патоморфология</vt:lpstr>
      <vt:lpstr>Клиника</vt:lpstr>
      <vt:lpstr>Слайд 30</vt:lpstr>
      <vt:lpstr>Диагностика (EWGSOP, 2009)</vt:lpstr>
      <vt:lpstr>Скрининг саркопении</vt:lpstr>
      <vt:lpstr>Диагностика</vt:lpstr>
      <vt:lpstr>Слайд 34</vt:lpstr>
      <vt:lpstr>Лабораторная диагностика</vt:lpstr>
      <vt:lpstr>Алгоритм диагностики</vt:lpstr>
      <vt:lpstr>Синдромальная дифференциальная диагностика</vt:lpstr>
      <vt:lpstr>Клинические параметры  дифференциальной диагностики</vt:lpstr>
      <vt:lpstr>Лабораторные параметры  дифференциальной диагностики</vt:lpstr>
      <vt:lpstr>Слайд 40</vt:lpstr>
      <vt:lpstr>Как правильно питаться?  Особенно мужчинам!</vt:lpstr>
      <vt:lpstr>400 грамм желтых, красных, синих и зеленых продуктов день!</vt:lpstr>
      <vt:lpstr>Слайд 43</vt:lpstr>
      <vt:lpstr>Слайд 44</vt:lpstr>
      <vt:lpstr>Слайд 45</vt:lpstr>
      <vt:lpstr>Сколько надо пить воды: колебания в пределах не более 1%</vt:lpstr>
      <vt:lpstr>Жажда – понятие субъективное</vt:lpstr>
      <vt:lpstr>Сколько надо пить воды: объемы</vt:lpstr>
      <vt:lpstr>Омега 3 жирные кислоты</vt:lpstr>
      <vt:lpstr>Не менее 50 грамм орехов в день</vt:lpstr>
      <vt:lpstr>С возрастом теряется миелин:  нужно 10 мг цинка в день</vt:lpstr>
      <vt:lpstr>100 грамм семечек тыквы</vt:lpstr>
      <vt:lpstr>Йогурт на ночь</vt:lpstr>
      <vt:lpstr>Физическая активность</vt:lpstr>
      <vt:lpstr>Почему важно?</vt:lpstr>
      <vt:lpstr>Рекомендации ВОЗ, 2010</vt:lpstr>
      <vt:lpstr>Слайд 57</vt:lpstr>
      <vt:lpstr>Слайд 58</vt:lpstr>
      <vt:lpstr>SarQol  (Sarcopenia and Quality of life): построение таргетных программ реабилитации </vt:lpstr>
      <vt:lpstr>SarQol  (Sarcopenia and Quality of life)</vt:lpstr>
      <vt:lpstr>SarQol  (Sarcopenia and Quality of life)</vt:lpstr>
      <vt:lpstr>SarQol  (Sarcopenia and Quality of life)</vt:lpstr>
      <vt:lpstr>SarQol  (Sarcopenia and Quality of life)</vt:lpstr>
      <vt:lpstr>http://sarqol.org</vt:lpstr>
      <vt:lpstr>Программа « Оптимизация питания  пациентов с синдромом мальнутриции» (для мобильного телефона)</vt:lpstr>
      <vt:lpstr>Слайд 66</vt:lpstr>
      <vt:lpstr>Добавки к питанию при саркопении</vt:lpstr>
      <vt:lpstr>Слайд 68</vt:lpstr>
      <vt:lpstr>Нутритивная поддержка  при саркопении: новое</vt:lpstr>
      <vt:lpstr>Протеины и эссенциальные аминокислоты 1</vt:lpstr>
      <vt:lpstr>Протеины и эссенциальные аминокислоты 2</vt:lpstr>
      <vt:lpstr>Протеины и эссенциальные аминокислоты 3</vt:lpstr>
      <vt:lpstr>Лейцин 1</vt:lpstr>
      <vt:lpstr>Лейцин 2</vt:lpstr>
      <vt:lpstr>Бета-гидрокси бета-метилбутират как метаболит лейцина</vt:lpstr>
      <vt:lpstr>Орнитин альфа-кетоглютарат</vt:lpstr>
      <vt:lpstr>Витамин D</vt:lpstr>
      <vt:lpstr>Моногидрат креатина</vt:lpstr>
      <vt:lpstr>Антиоксиданты и полиненасыщенные жирные кислоты</vt:lpstr>
      <vt:lpstr>Урзоловая кислота</vt:lpstr>
      <vt:lpstr>Продукты, обогащенные нитратами</vt:lpstr>
      <vt:lpstr>Предпосылки к возникновению новые профилактических препаратов</vt:lpstr>
      <vt:lpstr>Предпосылки создания препаратов, влияющих на старение 1</vt:lpstr>
      <vt:lpstr>Предпосылки создания препаратов, влияющих на старение 2</vt:lpstr>
      <vt:lpstr>Предпосылки создания препаратов, влияющих на старение 3</vt:lpstr>
      <vt:lpstr>Геропротекторы</vt:lpstr>
      <vt:lpstr>Классификация геропротекторов 1</vt:lpstr>
      <vt:lpstr>Классификация геропротекторов 2</vt:lpstr>
      <vt:lpstr>Фуллерен - молекулярное соединение, представляющее собой выпуклые замкнутые многогранники, составленные из трёхкоординированных атомов углерода  (шингут, морской воздух)</vt:lpstr>
      <vt:lpstr>Классификация геропротекторов 3</vt:lpstr>
      <vt:lpstr>Классификация геропротекторов 4</vt:lpstr>
      <vt:lpstr>Слайд 92</vt:lpstr>
      <vt:lpstr>Классификация клеточных хроноблокаторов 1</vt:lpstr>
      <vt:lpstr>Классификация клеточных хроноблокаторов 2</vt:lpstr>
      <vt:lpstr>Классификация клеточных хроноблокаторов 3</vt:lpstr>
      <vt:lpstr>Классификация клеточных хроноблокаторов 4</vt:lpstr>
      <vt:lpstr>Таргетные клеточные хроноблокаторы и ускоренное старение мозга 1</vt:lpstr>
      <vt:lpstr>Клеточные хроноблокаторы и ускоренное старение мозга 2</vt:lpstr>
      <vt:lpstr>Клеточные хроноблокаторы и ускоренное старение мозга 3</vt:lpstr>
      <vt:lpstr>Цель применения  сенолитиков 1</vt:lpstr>
      <vt:lpstr>Цель применения  сенолитиков 2</vt:lpstr>
      <vt:lpstr>Кверцетин 1</vt:lpstr>
      <vt:lpstr>Кверцетин 2</vt:lpstr>
      <vt:lpstr>Дазатиниб</vt:lpstr>
      <vt:lpstr>Клеточные хроноблокаторы (прорезилиенты)</vt:lpstr>
      <vt:lpstr>Биологический смысл биорегулирующих нутрицевтических препаратов</vt:lpstr>
      <vt:lpstr>Институт физико-органической химии Национальной академии наук Беларуси</vt:lpstr>
      <vt:lpstr>Производство нутрицевтиков: стандарты GMP</vt:lpstr>
      <vt:lpstr>Слайд 109</vt:lpstr>
      <vt:lpstr>Мемотон в комплексных программах профилактики нарушений памяти </vt:lpstr>
      <vt:lpstr>Слайд 111</vt:lpstr>
      <vt:lpstr>Слайд 112</vt:lpstr>
      <vt:lpstr>Слайд 113</vt:lpstr>
      <vt:lpstr>Взаимосвязь ЦНС и кишечной микробиотой</vt:lpstr>
      <vt:lpstr>Макробиота и масса тела</vt:lpstr>
      <vt:lpstr>Макробиота и артериальное давление</vt:lpstr>
      <vt:lpstr> ОБЩИЕ ПРИНЦИПЫ КОРРЕКЦИИ МИКРОЭКОЛОГИЧЕСКИХ НАРУШЕНИЙ КИШЕЧНИКА </vt:lpstr>
      <vt:lpstr>Слайд 118</vt:lpstr>
      <vt:lpstr>Метабиотик Дайго</vt:lpstr>
      <vt:lpstr>СИНДРОМ СУХОГО РТА</vt:lpstr>
      <vt:lpstr>КОМПЛЕКСНАЯ ТЕРАПИЯ АСТЕНИЧЕСКОГО СИНДРОМА </vt:lpstr>
      <vt:lpstr>СИНДРОМ СУХОГО ГЛАЗА (+ЗГТ)</vt:lpstr>
      <vt:lpstr>СИНДРОМ СУХОГО ГЛАЗА</vt:lpstr>
      <vt:lpstr>ГОЛОВНАЯ БОЛЬ  НАПРЯЖЕНИЯ И МИГРЕНЬ</vt:lpstr>
      <vt:lpstr>СОПРОВОЖДЕНИЕ ТЕРАПИИ ПРИ СИНДРОМЕ ОБСТРУКТИВНЫХ АПНОЭ ВО ВРЕМЯ СНА</vt:lpstr>
      <vt:lpstr>www.gerontolog.info</vt:lpstr>
      <vt:lpstr>Слайд 127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СЕНОЛИТИКА В ЭСТЕТИЧЕСКОЙ И АНТИВОЗРАСТНОЙ МЕДИЦИНЕ</dc:title>
  <dc:creator>Windows User</dc:creator>
  <cp:lastModifiedBy>Admin</cp:lastModifiedBy>
  <cp:revision>70</cp:revision>
  <dcterms:created xsi:type="dcterms:W3CDTF">2019-02-22T09:08:37Z</dcterms:created>
  <dcterms:modified xsi:type="dcterms:W3CDTF">2022-02-22T09:56:29Z</dcterms:modified>
</cp:coreProperties>
</file>