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70" r:id="rId3"/>
    <p:sldId id="291" r:id="rId4"/>
    <p:sldId id="257" r:id="rId5"/>
    <p:sldId id="261" r:id="rId6"/>
    <p:sldId id="264" r:id="rId7"/>
    <p:sldId id="266" r:id="rId8"/>
    <p:sldId id="451" r:id="rId9"/>
    <p:sldId id="260" r:id="rId10"/>
    <p:sldId id="452" r:id="rId11"/>
    <p:sldId id="296" r:id="rId12"/>
    <p:sldId id="463" r:id="rId13"/>
    <p:sldId id="464" r:id="rId14"/>
    <p:sldId id="4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>
            <a:extLst>
              <a:ext uri="{FF2B5EF4-FFF2-40B4-BE49-F238E27FC236}">
                <a16:creationId xmlns:a16="http://schemas.microsoft.com/office/drawing/2014/main" id="{CFDE297E-6F99-4FA6-918F-C2C543D9B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7676"/>
            <a:ext cx="9134475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77069977-33B9-4BC9-B290-98CC7900B674}"/>
              </a:ext>
            </a:extLst>
          </p:cNvPr>
          <p:cNvSpPr txBox="1">
            <a:spLocks/>
          </p:cNvSpPr>
          <p:nvPr/>
        </p:nvSpPr>
        <p:spPr>
          <a:xfrm>
            <a:off x="1849438" y="1652589"/>
            <a:ext cx="7594600" cy="1050925"/>
          </a:xfrm>
          <a:prstGeom prst="rect">
            <a:avLst/>
          </a:prstGeom>
        </p:spPr>
        <p:txBody>
          <a:bodyPr lIns="78203" tIns="123821" rIns="78203" bIns="39101">
            <a:normAutofit fontScale="55000" lnSpcReduction="200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61" algn="l">
              <a:lnSpc>
                <a:spcPct val="110000"/>
              </a:lnSpc>
              <a:spcBef>
                <a:spcPts val="973"/>
              </a:spcBef>
              <a:defRPr/>
            </a:pPr>
            <a:r>
              <a:rPr lang="ru-RU" sz="5400" dirty="0">
                <a:solidFill>
                  <a:srgbClr val="660033"/>
                </a:solidFill>
              </a:rPr>
              <a:t>Кафедра клинической лабораторной диагностики и патологической анатомии</a:t>
            </a:r>
            <a:endParaRPr lang="ru-RU" altLang="ru-RU" sz="5656" b="1" dirty="0">
              <a:solidFill>
                <a:srgbClr val="231F20"/>
              </a:solidFill>
              <a:ea typeface="+mn-ea"/>
              <a:cs typeface="Times New Roman" pitchFamily="18" charset="0"/>
            </a:endParaRPr>
          </a:p>
        </p:txBody>
      </p:sp>
      <p:pic>
        <p:nvPicPr>
          <p:cNvPr id="8196" name="Рисунок 10">
            <a:extLst>
              <a:ext uri="{FF2B5EF4-FFF2-40B4-BE49-F238E27FC236}">
                <a16:creationId xmlns:a16="http://schemas.microsoft.com/office/drawing/2014/main" id="{056B23F8-4B9B-4839-B0E2-F93224BB5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10706" r="27187" b="82242"/>
          <a:stretch>
            <a:fillRect/>
          </a:stretch>
        </p:blipFill>
        <p:spPr bwMode="auto">
          <a:xfrm>
            <a:off x="1849439" y="447675"/>
            <a:ext cx="46069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B91FAC5E-E899-4AAF-B11A-64505272C216}"/>
              </a:ext>
            </a:extLst>
          </p:cNvPr>
          <p:cNvSpPr txBox="1">
            <a:spLocks/>
          </p:cNvSpPr>
          <p:nvPr/>
        </p:nvSpPr>
        <p:spPr>
          <a:xfrm>
            <a:off x="1849438" y="3071814"/>
            <a:ext cx="7594600" cy="1049337"/>
          </a:xfrm>
          <a:prstGeom prst="rect">
            <a:avLst/>
          </a:prstGeom>
        </p:spPr>
        <p:txBody>
          <a:bodyPr lIns="78203" tIns="123821" rIns="78203" bIns="39101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61" algn="l">
              <a:lnSpc>
                <a:spcPct val="110000"/>
              </a:lnSpc>
              <a:spcBef>
                <a:spcPts val="973"/>
              </a:spcBef>
              <a:defRPr/>
            </a:pPr>
            <a:endParaRPr lang="ru-RU" altLang="ru-RU" sz="4618" b="1" dirty="0">
              <a:solidFill>
                <a:srgbClr val="231F2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04A31-64D8-40EF-88F7-AFCAF0A7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47" y="5170486"/>
            <a:ext cx="4389760" cy="122396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br>
              <a:rPr lang="ru-RU" sz="2800" b="1" dirty="0">
                <a:solidFill>
                  <a:srgbClr val="7030A0"/>
                </a:solidFill>
              </a:rPr>
            </a:br>
            <a:br>
              <a:rPr lang="ru-RU" sz="2800" b="1" dirty="0">
                <a:solidFill>
                  <a:srgbClr val="7030A0"/>
                </a:solidFill>
              </a:rPr>
            </a:b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Светлана Вячеславовна Кулешова,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Ольга Владимировна Денисова</a:t>
            </a:r>
            <a:br>
              <a:rPr lang="ru-RU" sz="28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>
                <a:solidFill>
                  <a:schemeClr val="accent1">
                    <a:lumMod val="50000"/>
                  </a:schemeClr>
                </a:solidFill>
              </a:rPr>
              <a:t>              Москва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, 11-2021</a:t>
            </a:r>
            <a:br>
              <a:rPr lang="ru-RU" sz="11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CFE875-D32C-43C0-9D3C-838E09E87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6314" y="2930526"/>
            <a:ext cx="5073823" cy="122396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Миниатлас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по теме  Гельминты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для самоконтроля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AC2D12-B14E-467C-91D4-40096F6B0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456" y="4825227"/>
            <a:ext cx="4968671" cy="15850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72B41-559B-403A-9092-10B5C8EE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630316"/>
            <a:ext cx="3944645" cy="390616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Вопрос 7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3CD54877-C416-4903-A531-C6FAC0A63A3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03177" y="2618912"/>
            <a:ext cx="3716465" cy="3477087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Что это за находка?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В каком материале обнаруживаем?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Какой препарат (нативный, окрашенный используем?)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На каком увеличении описываем находку?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Какие еще дополнительные  находки в этом материале могут быть обнаружены ?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7" name="Picture 5" descr="IMG_0773_2">
            <a:extLst>
              <a:ext uri="{FF2B5EF4-FFF2-40B4-BE49-F238E27FC236}">
                <a16:creationId xmlns:a16="http://schemas.microsoft.com/office/drawing/2014/main" id="{ED03D5C5-BF3D-4BA6-BCDA-E4B79CABA3E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5880" y="1704975"/>
            <a:ext cx="5194920" cy="4286250"/>
          </a:xfrm>
          <a:noFill/>
        </p:spPr>
      </p:pic>
    </p:spTree>
    <p:extLst>
      <p:ext uri="{BB962C8B-B14F-4D97-AF65-F5344CB8AC3E}">
        <p14:creationId xmlns:p14="http://schemas.microsoft.com/office/powerpoint/2010/main" val="1086329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>
            <a:extLst>
              <a:ext uri="{FF2B5EF4-FFF2-40B4-BE49-F238E27FC236}">
                <a16:creationId xmlns:a16="http://schemas.microsoft.com/office/drawing/2014/main" id="{99ED279A-B250-4303-B941-3962C11AD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 Дано: В кале были обнаружены яйца гельминтов, в крови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</a:rPr>
              <a:t>эозинофилия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75779" name="Picture 5" descr="Мокрота кристаллы-33">
            <a:extLst>
              <a:ext uri="{FF2B5EF4-FFF2-40B4-BE49-F238E27FC236}">
                <a16:creationId xmlns:a16="http://schemas.microsoft.com/office/drawing/2014/main" id="{006E4350-8A9D-4417-82E0-7AB69C00AE1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85" y="803275"/>
            <a:ext cx="5379867" cy="3369230"/>
          </a:xfrm>
          <a:noFill/>
        </p:spPr>
      </p:pic>
      <p:sp>
        <p:nvSpPr>
          <p:cNvPr id="2" name="Объект 1">
            <a:extLst>
              <a:ext uri="{FF2B5EF4-FFF2-40B4-BE49-F238E27FC236}">
                <a16:creationId xmlns:a16="http://schemas.microsoft.com/office/drawing/2014/main" id="{5C54455A-22F3-4D2F-A68E-759C35711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8447" y="4722920"/>
            <a:ext cx="6272022" cy="133282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Вопрос 8. Нативный препарат кала. При данным условиях по пациенту, что это за находки в препарате кала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E99125C6-07AC-4C19-8F21-F9AE2F446AC5}"/>
              </a:ext>
            </a:extLst>
          </p:cNvPr>
          <p:cNvCxnSpPr>
            <a:cxnSpLocks/>
          </p:cNvCxnSpPr>
          <p:nvPr/>
        </p:nvCxnSpPr>
        <p:spPr>
          <a:xfrm>
            <a:off x="8407153" y="3630967"/>
            <a:ext cx="1091954" cy="1100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43DF618-D527-45E0-8F13-7368328E86E3}"/>
              </a:ext>
            </a:extLst>
          </p:cNvPr>
          <p:cNvCxnSpPr>
            <a:cxnSpLocks/>
          </p:cNvCxnSpPr>
          <p:nvPr/>
        </p:nvCxnSpPr>
        <p:spPr>
          <a:xfrm>
            <a:off x="9410330" y="3354582"/>
            <a:ext cx="701336" cy="1332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D093C81-7845-4244-B913-CE032E0AAA54}"/>
              </a:ext>
            </a:extLst>
          </p:cNvPr>
          <p:cNvCxnSpPr>
            <a:cxnSpLocks/>
          </p:cNvCxnSpPr>
          <p:nvPr/>
        </p:nvCxnSpPr>
        <p:spPr>
          <a:xfrm>
            <a:off x="8771137" y="3036163"/>
            <a:ext cx="1091954" cy="1651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784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32C90-6E31-4F9B-8BEF-89045EA58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4"/>
            <a:ext cx="3498979" cy="277249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9.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яйце какого вида  гельминта можно думать (плоские , нематоды, трематоды), что надо нам знать для точного ответа? </a:t>
            </a:r>
          </a:p>
        </p:txBody>
      </p:sp>
      <p:pic>
        <p:nvPicPr>
          <p:cNvPr id="4" name="Рисунок 3" descr="Изображение выглядит как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56BA20E-92C8-4FA8-A209-1C43C2333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256" y="1296139"/>
            <a:ext cx="4957993" cy="3826277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6DD9EBA7-D5DA-47C1-B518-A7B3C81E5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177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32C90-6E31-4F9B-8BEF-89045EA5841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10.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яйце какого гельминта можно думать?  Что обычно нам надо знать для точного ответа на вопрос?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видео…Включите …</a:t>
            </a:r>
          </a:p>
        </p:txBody>
      </p:sp>
      <p:pic>
        <p:nvPicPr>
          <p:cNvPr id="3" name="Яйцо острицы видео">
            <a:hlinkClick r:id="" action="ppaction://media"/>
            <a:extLst>
              <a:ext uri="{FF2B5EF4-FFF2-40B4-BE49-F238E27FC236}">
                <a16:creationId xmlns:a16="http://schemas.microsoft.com/office/drawing/2014/main" id="{D5B903C6-58A3-480A-A200-87CBE970E3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9464" y="803275"/>
            <a:ext cx="4403324" cy="5248275"/>
          </a:xfrm>
        </p:spPr>
      </p:pic>
    </p:spTree>
    <p:extLst>
      <p:ext uri="{BB962C8B-B14F-4D97-AF65-F5344CB8AC3E}">
        <p14:creationId xmlns:p14="http://schemas.microsoft.com/office/powerpoint/2010/main" val="35173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3A3FCE5-9707-43E4-9E66-676B1FC6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781050"/>
            <a:ext cx="7772400" cy="6365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Успешного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освоения материала!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B896AF-035F-4BCB-BA4B-77E1F60F727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3" b="13546"/>
          <a:stretch/>
        </p:blipFill>
        <p:spPr>
          <a:xfrm>
            <a:off x="4838329" y="1602984"/>
            <a:ext cx="6934940" cy="4980378"/>
          </a:xfr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BCC256-2C54-4512-BF88-8DB9073B3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1" y="2902396"/>
            <a:ext cx="3924669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274638"/>
            <a:ext cx="7772400" cy="922114"/>
          </a:xfrm>
        </p:spPr>
        <p:txBody>
          <a:bodyPr>
            <a:normAutofit fontScale="90000"/>
          </a:bodyPr>
          <a:lstStyle/>
          <a:p>
            <a:r>
              <a:rPr lang="ru-RU" dirty="0"/>
              <a:t>Диагностические признаки возбудителей гельминтозов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5520" y="1484784"/>
            <a:ext cx="8640960" cy="475252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Напоминание перед ответами на задания.</a:t>
            </a:r>
          </a:p>
          <a:p>
            <a:pPr algn="just">
              <a:lnSpc>
                <a:spcPct val="200000"/>
              </a:lnSpc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При обнаружении яйца гельминта или похожего на него объекта следует тщательно оценить все перечисленные признаки, чтобы установить видовой диагноз. Если всей полных данных об объекте нет, ограничимся определением класса и/или отряда.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331" y="621437"/>
            <a:ext cx="4121280" cy="4184930"/>
          </a:xfrm>
        </p:spPr>
        <p:txBody>
          <a:bodyPr>
            <a:normAutofit/>
          </a:bodyPr>
          <a:lstStyle/>
          <a:p>
            <a:r>
              <a:rPr lang="ru-RU" sz="3200" dirty="0"/>
              <a:t>Основные признаки </a:t>
            </a:r>
            <a:r>
              <a:rPr lang="ru-RU" sz="3200" dirty="0" err="1"/>
              <a:t>обьекта</a:t>
            </a:r>
            <a:r>
              <a:rPr lang="ru-RU" sz="3200" dirty="0"/>
              <a:t>: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78" y="781234"/>
            <a:ext cx="8214031" cy="57205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 flipH="1">
            <a:off x="6704816" y="1592372"/>
            <a:ext cx="1767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Размеры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9735" y="1592373"/>
            <a:ext cx="1305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Форма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89576" y="3710866"/>
            <a:ext cx="974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Цвет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58104" y="3773010"/>
            <a:ext cx="18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Толщина оболочки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64152" y="4927107"/>
            <a:ext cx="2376265" cy="1214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Внутреннее содержимое</a:t>
            </a:r>
          </a:p>
          <a:p>
            <a:r>
              <a:rPr lang="ru-RU" dirty="0"/>
              <a:t>Морфологические</a:t>
            </a:r>
          </a:p>
          <a:p>
            <a:r>
              <a:rPr lang="ru-RU" dirty="0"/>
              <a:t>особенности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EB58F-F572-44A7-BD9C-DC061FCD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Яйцо какого гельминта перед вами?</a:t>
            </a:r>
            <a:br>
              <a:rPr lang="ru-RU" sz="2400" dirty="0"/>
            </a:br>
            <a:r>
              <a:rPr lang="ru-RU" sz="2400" dirty="0"/>
              <a:t>Нативный препарат. Отпечаток с </a:t>
            </a:r>
            <a:r>
              <a:rPr lang="ru-RU" sz="2400" dirty="0" err="1"/>
              <a:t>перианальных</a:t>
            </a:r>
            <a:r>
              <a:rPr lang="ru-RU" sz="2400" dirty="0"/>
              <a:t> складок. Размер яйца 50х30 мкм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5A546C-1852-4205-B851-936513718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634038" y="1458516"/>
            <a:ext cx="5248275" cy="393620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24BF52-773A-4DFE-803C-3101C2A035BE}"/>
              </a:ext>
            </a:extLst>
          </p:cNvPr>
          <p:cNvSpPr txBox="1"/>
          <p:nvPr/>
        </p:nvSpPr>
        <p:spPr>
          <a:xfrm>
            <a:off x="888631" y="652195"/>
            <a:ext cx="52813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/>
              <a:t>Вопрос 1. Яйцо какого гельминта перед вами?</a:t>
            </a:r>
            <a:br>
              <a:rPr lang="ru-RU" sz="18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509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59479-1DD9-4917-9C48-071FCA758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077375"/>
            <a:ext cx="3498979" cy="300065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Вопрос 2.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 каком гельминте можно думать глядя на это фото?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23CAFC-3D48-469B-9992-C7792E9FB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460" y="1166191"/>
            <a:ext cx="4662729" cy="4662729"/>
          </a:xfrm>
        </p:spPr>
      </p:pic>
    </p:spTree>
    <p:extLst>
      <p:ext uri="{BB962C8B-B14F-4D97-AF65-F5344CB8AC3E}">
        <p14:creationId xmlns:p14="http://schemas.microsoft.com/office/powerpoint/2010/main" val="3712659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52145-254E-47FD-950C-8A1A48DCE1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3. 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кала, нативный. Найдено яйцо 26х16 мкм. О каком гельминтозе можно думать?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E615CDB5-E6EB-41E3-B627-4FFB8C98A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651247"/>
            <a:ext cx="6281738" cy="3012465"/>
          </a:xfrm>
        </p:spPr>
      </p:pic>
    </p:spTree>
    <p:extLst>
      <p:ext uri="{BB962C8B-B14F-4D97-AF65-F5344CB8AC3E}">
        <p14:creationId xmlns:p14="http://schemas.microsoft.com/office/powerpoint/2010/main" val="145739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32C90-6E31-4F9B-8BEF-89045EA5841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4.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яйцах каких гельминтов можно думать? Как выдать результат в таком случае?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4A461B4-84D9-4180-8569-90F34F158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766657"/>
            <a:ext cx="6281738" cy="2897056"/>
          </a:xfrm>
        </p:spPr>
      </p:pic>
    </p:spTree>
    <p:extLst>
      <p:ext uri="{BB962C8B-B14F-4D97-AF65-F5344CB8AC3E}">
        <p14:creationId xmlns:p14="http://schemas.microsoft.com/office/powerpoint/2010/main" val="372025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72B41-559B-403A-9092-10B5C8EE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73050"/>
            <a:ext cx="7772400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400" b="1" dirty="0">
                <a:solidFill>
                  <a:schemeClr val="accent1">
                    <a:lumMod val="50000"/>
                  </a:schemeClr>
                </a:solidFill>
              </a:rPr>
              <a:t>Вопрос 5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3CD54877-C416-4903-A531-C6FAC0A63A3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85900" y="2734322"/>
            <a:ext cx="3657931" cy="3249227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Что это за находка?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 каком материале обнаруживаем?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Какой препарат (нативный, окрашенный используем?)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На каком увеличении описываем находку?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3E84936-B2ED-4278-A8D7-E59F9D1EA7D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893568" y="1700809"/>
            <a:ext cx="5338936" cy="43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05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3491" y="457200"/>
            <a:ext cx="8257309" cy="95557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Вопрос  6  –  ОПРЕДЕЛИТЕ,  ЧЬИ  ЯЙЦА  С  УЧЕТОМ  РАЗМЕРА  И  МОРФОЛОГИЧЕСКИХ ОСОБЕННОСТЕЙ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301" t="45180" r="10797" b="15045"/>
          <a:stretch>
            <a:fillRect/>
          </a:stretch>
        </p:blipFill>
        <p:spPr bwMode="auto">
          <a:xfrm>
            <a:off x="1847528" y="2204864"/>
            <a:ext cx="849694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495600" y="5589240"/>
            <a:ext cx="36004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15681" y="5373217"/>
            <a:ext cx="99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 МКМ</a:t>
            </a:r>
          </a:p>
        </p:txBody>
      </p:sp>
    </p:spTree>
    <p:extLst>
      <p:ext uri="{BB962C8B-B14F-4D97-AF65-F5344CB8AC3E}">
        <p14:creationId xmlns:p14="http://schemas.microsoft.com/office/powerpoint/2010/main" val="1759984977"/>
      </p:ext>
    </p:extLst>
  </p:cSld>
  <p:clrMapOvr>
    <a:masterClrMapping/>
  </p:clrMapOvr>
</p:sld>
</file>

<file path=ppt/theme/theme1.xml><?xml version="1.0" encoding="utf-8"?>
<a:theme xmlns:a="http://schemas.openxmlformats.org/drawingml/2006/main" name="Атлас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TM16401371[[fn=Атлас]]</Template>
  <TotalTime>378</TotalTime>
  <Words>342</Words>
  <Application>Microsoft Office PowerPoint</Application>
  <PresentationFormat>Широкоэкранный</PresentationFormat>
  <Paragraphs>38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 Light</vt:lpstr>
      <vt:lpstr>Rockwell</vt:lpstr>
      <vt:lpstr>Times New Roman</vt:lpstr>
      <vt:lpstr>Wingdings</vt:lpstr>
      <vt:lpstr>Атлас</vt:lpstr>
      <vt:lpstr>   Светлана Вячеславовна Кулешова,   Ольга Владимировна Денисова               Москва , 11-2021 </vt:lpstr>
      <vt:lpstr>Диагностические признаки возбудителей гельминтозов</vt:lpstr>
      <vt:lpstr>Основные признаки обьекта:</vt:lpstr>
      <vt:lpstr>Яйцо какого гельминта перед вами? Нативный препарат. Отпечаток с перианальных складок. Размер яйца 50х30 мкм</vt:lpstr>
      <vt:lpstr>Вопрос 2.  О каком гельминте можно думать глядя на это фото?</vt:lpstr>
      <vt:lpstr>Вопрос 3.  Препарат кала, нативный. Найдено яйцо 26х16 мкм. О каком гельминтозе можно думать?</vt:lpstr>
      <vt:lpstr>Вопрос 4. О яйцах каких гельминтов можно думать? Как выдать результат в таком случае?</vt:lpstr>
      <vt:lpstr>Вопрос 5</vt:lpstr>
      <vt:lpstr>Вопрос  6  –  ОПРЕДЕЛИТЕ,  ЧЬИ  ЯЙЦА  С  УЧЕТОМ  РАЗМЕРА  И  МОРФОЛОГИЧЕСКИХ ОСОБЕННОСТЕЙ</vt:lpstr>
      <vt:lpstr>Вопрос 7</vt:lpstr>
      <vt:lpstr> Дано: В кале были обнаружены яйца гельминтов, в крови эозинофилия. </vt:lpstr>
      <vt:lpstr>Вопрос 9. О яйце какого вида  гельминта можно думать (плоские , нематоды, трематоды), что надо нам знать для точного ответа? </vt:lpstr>
      <vt:lpstr>Вопрос 10. О яйце какого гельминта можно думать?  Что обычно нам надо знать для точного ответа на вопрос? Это видео…Включите …</vt:lpstr>
      <vt:lpstr>Успешного освоения материала!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Простейшие и гельминты</dc:title>
  <dc:creator>Светлана В. Кулешова</dc:creator>
  <cp:lastModifiedBy>Ольга Денисова</cp:lastModifiedBy>
  <cp:revision>16</cp:revision>
  <dcterms:created xsi:type="dcterms:W3CDTF">2021-11-30T05:53:50Z</dcterms:created>
  <dcterms:modified xsi:type="dcterms:W3CDTF">2021-12-02T20:13:52Z</dcterms:modified>
</cp:coreProperties>
</file>