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1" r:id="rId4"/>
    <p:sldId id="295" r:id="rId5"/>
    <p:sldId id="290" r:id="rId6"/>
    <p:sldId id="258" r:id="rId7"/>
    <p:sldId id="263" r:id="rId8"/>
    <p:sldId id="264" r:id="rId9"/>
    <p:sldId id="265" r:id="rId10"/>
    <p:sldId id="266" r:id="rId11"/>
    <p:sldId id="261" r:id="rId12"/>
    <p:sldId id="286" r:id="rId13"/>
    <p:sldId id="287" r:id="rId14"/>
    <p:sldId id="288" r:id="rId15"/>
    <p:sldId id="267" r:id="rId16"/>
    <p:sldId id="268" r:id="rId17"/>
    <p:sldId id="269" r:id="rId18"/>
    <p:sldId id="270" r:id="rId19"/>
    <p:sldId id="289" r:id="rId20"/>
    <p:sldId id="271" r:id="rId21"/>
    <p:sldId id="272" r:id="rId22"/>
    <p:sldId id="273" r:id="rId23"/>
    <p:sldId id="292" r:id="rId24"/>
    <p:sldId id="274" r:id="rId25"/>
    <p:sldId id="275" r:id="rId26"/>
    <p:sldId id="276" r:id="rId27"/>
    <p:sldId id="278" r:id="rId28"/>
    <p:sldId id="279" r:id="rId29"/>
    <p:sldId id="280" r:id="rId30"/>
    <p:sldId id="281" r:id="rId31"/>
    <p:sldId id="284" r:id="rId32"/>
    <p:sldId id="293" r:id="rId33"/>
    <p:sldId id="285" r:id="rId34"/>
    <p:sldId id="294" r:id="rId35"/>
    <p:sldId id="259" r:id="rId3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0"/>
            <a:ext cx="2286000" cy="14592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10600" cy="2895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Современные представления о правильном питании с позиций </a:t>
            </a:r>
            <a:r>
              <a:rPr lang="ru-RU" b="1" dirty="0" err="1" smtClean="0">
                <a:solidFill>
                  <a:srgbClr val="00B050"/>
                </a:solidFill>
                <a:latin typeface="Arial Black" pitchFamily="34" charset="0"/>
              </a:rPr>
              <a:t>антиэйджинговых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 программ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57600" y="3962400"/>
            <a:ext cx="5105400" cy="990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К.м.н. Позднякова Наталья Михайловна</a:t>
            </a:r>
          </a:p>
          <a:p>
            <a:pPr algn="l"/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ИПК ФМБА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200" y="6172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www.gerontology.su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Печень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ru-RU" b="1" dirty="0" smtClean="0">
                <a:cs typeface="Times New Roman" pitchFamily="18" charset="0"/>
              </a:rPr>
              <a:t>Уменьшение массы</a:t>
            </a:r>
          </a:p>
          <a:p>
            <a:r>
              <a:rPr lang="ru-RU" b="1" dirty="0" smtClean="0">
                <a:cs typeface="Times New Roman" pitchFamily="18" charset="0"/>
              </a:rPr>
              <a:t>Снижение уровня </a:t>
            </a:r>
            <a:r>
              <a:rPr lang="ru-RU" b="1" dirty="0" err="1" smtClean="0">
                <a:cs typeface="Times New Roman" pitchFamily="18" charset="0"/>
              </a:rPr>
              <a:t>биллирубина</a:t>
            </a:r>
            <a:r>
              <a:rPr lang="ru-RU" b="1" dirty="0" smtClean="0">
                <a:cs typeface="Times New Roman" pitchFamily="18" charset="0"/>
              </a:rPr>
              <a:t>, желчных кислот</a:t>
            </a:r>
          </a:p>
          <a:p>
            <a:r>
              <a:rPr lang="ru-RU" b="1" dirty="0" smtClean="0">
                <a:cs typeface="Times New Roman" pitchFamily="18" charset="0"/>
              </a:rPr>
              <a:t>Увеличение  продукции холестерина</a:t>
            </a:r>
          </a:p>
          <a:p>
            <a:r>
              <a:rPr lang="ru-RU" b="1" dirty="0" smtClean="0">
                <a:cs typeface="Times New Roman" pitchFamily="18" charset="0"/>
              </a:rPr>
              <a:t>Снижение антиоксидантной функции</a:t>
            </a:r>
          </a:p>
          <a:p>
            <a:r>
              <a:rPr lang="ru-RU" b="1" dirty="0" smtClean="0">
                <a:cs typeface="Times New Roman" pitchFamily="18" charset="0"/>
              </a:rPr>
              <a:t>Снижение ферментной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Поджелудочная железа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Формирование фиброза</a:t>
            </a:r>
          </a:p>
          <a:p>
            <a:r>
              <a:rPr lang="ru-RU" sz="3400" b="1" dirty="0" smtClean="0"/>
              <a:t>Снижение функциональной активности</a:t>
            </a:r>
          </a:p>
          <a:p>
            <a:r>
              <a:rPr lang="ru-RU" sz="3400" b="1" dirty="0" smtClean="0"/>
              <a:t>Изменения начинаются с 40 лет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Основные изменения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2986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dirty="0" smtClean="0"/>
              <a:t>истончение </a:t>
            </a:r>
            <a:r>
              <a:rPr lang="ru-RU" sz="3400" b="1" dirty="0"/>
              <a:t>в результате атрофических процессов слизистой оболочки желудка </a:t>
            </a:r>
            <a:r>
              <a:rPr lang="ru-RU" sz="3400" b="1" dirty="0" smtClean="0"/>
              <a:t>и снижение </a:t>
            </a:r>
            <a:r>
              <a:rPr lang="ru-RU" sz="3400" b="1" dirty="0"/>
              <a:t>секреторной и моторной функции желудка;</a:t>
            </a:r>
          </a:p>
          <a:p>
            <a:r>
              <a:rPr lang="ru-RU" sz="3400" b="1" dirty="0" smtClean="0"/>
              <a:t>снижение </a:t>
            </a:r>
            <a:r>
              <a:rPr lang="ru-RU" sz="3400" b="1" dirty="0"/>
              <a:t>уровня кислотности желудочного сока, концентрации ферментов и уменьшение их активности;</a:t>
            </a:r>
          </a:p>
          <a:p>
            <a:r>
              <a:rPr lang="ru-RU" sz="3400" b="1" dirty="0" smtClean="0"/>
              <a:t>изменения </a:t>
            </a:r>
            <a:r>
              <a:rPr lang="ru-RU" sz="3400" b="1" dirty="0"/>
              <a:t>в состоянии и характере кишечной микрофлоры с резким преобладанием гнилостных </a:t>
            </a:r>
            <a:r>
              <a:rPr lang="ru-RU" sz="3400" b="1" dirty="0" smtClean="0"/>
              <a:t>микроорганизмов - повышенное </a:t>
            </a:r>
            <a:r>
              <a:rPr lang="ru-RU" sz="3400" b="1" dirty="0"/>
              <a:t>образование в кишечнике гнилостных продуктов с последующим  их всасыванием;</a:t>
            </a:r>
          </a:p>
          <a:p>
            <a:r>
              <a:rPr lang="ru-RU" sz="3400" b="1" dirty="0" smtClean="0"/>
              <a:t>атрофия </a:t>
            </a:r>
            <a:r>
              <a:rPr lang="ru-RU" sz="3400" b="1" dirty="0"/>
              <a:t>активных элементов поджелудочной железы со снижением ее функциональной способности, уменьшением количества и снижением </a:t>
            </a:r>
            <a:r>
              <a:rPr lang="ru-RU" sz="3400" b="1" dirty="0" smtClean="0"/>
              <a:t>активности </a:t>
            </a:r>
            <a:r>
              <a:rPr lang="ru-RU" sz="3400" b="1" dirty="0"/>
              <a:t>ферментов, продуцируемых ею. 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Основные изменения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9186"/>
          </a:xfrm>
        </p:spPr>
        <p:txBody>
          <a:bodyPr>
            <a:normAutofit fontScale="92500" lnSpcReduction="20000"/>
          </a:bodyPr>
          <a:lstStyle/>
          <a:p>
            <a:r>
              <a:rPr lang="ru-RU" sz="3400" b="1" dirty="0"/>
              <a:t>ослабление мышц живота с опущением внутренних органов. </a:t>
            </a:r>
          </a:p>
          <a:p>
            <a:r>
              <a:rPr lang="ru-RU" sz="3400" b="1" dirty="0" smtClean="0"/>
              <a:t>уменьшение </a:t>
            </a:r>
            <a:r>
              <a:rPr lang="ru-RU" sz="3400" b="1" dirty="0"/>
              <a:t>выделения пищеварительных соков в тонкой кишке с ослаблением их переваривающей способности. </a:t>
            </a:r>
          </a:p>
          <a:p>
            <a:r>
              <a:rPr lang="ru-RU" sz="3400" b="1" dirty="0" smtClean="0"/>
              <a:t>уменьшение </a:t>
            </a:r>
            <a:r>
              <a:rPr lang="ru-RU" sz="3400" b="1" dirty="0"/>
              <a:t>кишечной моторики и появление наклонности к запорам;</a:t>
            </a:r>
          </a:p>
          <a:p>
            <a:r>
              <a:rPr lang="ru-RU" sz="3400" b="1" dirty="0" smtClean="0"/>
              <a:t>нарушение </a:t>
            </a:r>
            <a:r>
              <a:rPr lang="ru-RU" sz="3400" b="1" dirty="0"/>
              <a:t>оттока желчи;</a:t>
            </a:r>
          </a:p>
          <a:p>
            <a:r>
              <a:rPr lang="ru-RU" sz="3400" b="1" dirty="0" smtClean="0"/>
              <a:t>снижение </a:t>
            </a:r>
            <a:r>
              <a:rPr lang="ru-RU" sz="3400" b="1" dirty="0"/>
              <a:t>образования </a:t>
            </a:r>
            <a:r>
              <a:rPr lang="ru-RU" sz="3400" b="1" dirty="0" smtClean="0"/>
              <a:t>инсулина;</a:t>
            </a:r>
          </a:p>
          <a:p>
            <a:r>
              <a:rPr lang="ru-RU" sz="3400" b="1" dirty="0"/>
              <a:t>падает активность </a:t>
            </a:r>
            <a:r>
              <a:rPr lang="ru-RU" sz="3400" b="1" dirty="0" smtClean="0"/>
              <a:t>других </a:t>
            </a:r>
            <a:r>
              <a:rPr lang="ru-RU" sz="3400" b="1" dirty="0"/>
              <a:t>желез внутренней секреции – щитовидной, </a:t>
            </a:r>
            <a:r>
              <a:rPr lang="ru-RU" sz="3400" b="1" dirty="0" smtClean="0"/>
              <a:t>половых</a:t>
            </a:r>
            <a:r>
              <a:rPr lang="ru-RU" sz="3400" b="1" dirty="0"/>
              <a:t>.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Синдром недостаточности питания - </a:t>
            </a:r>
            <a:r>
              <a:rPr lang="ru-RU" b="1" dirty="0" err="1" smtClean="0">
                <a:solidFill>
                  <a:srgbClr val="00B050"/>
                </a:solidFill>
                <a:latin typeface="Arial Black" pitchFamily="34" charset="0"/>
              </a:rPr>
              <a:t>мальнутриция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Распространенность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До 20% у лиц в возрасте старше 60 лет</a:t>
            </a:r>
          </a:p>
          <a:p>
            <a:r>
              <a:rPr lang="ru-RU" sz="3400" b="1" dirty="0" smtClean="0"/>
              <a:t>При </a:t>
            </a:r>
            <a:r>
              <a:rPr lang="ru-RU" sz="3400" b="1" dirty="0"/>
              <a:t>присоединении заболеваний – 20 – 40%, причем у половины пациентов в тяжелой </a:t>
            </a:r>
            <a:r>
              <a:rPr lang="ru-RU" sz="3400" b="1" dirty="0" smtClean="0"/>
              <a:t>степени и в более раннем возрасте</a:t>
            </a:r>
          </a:p>
          <a:p>
            <a:r>
              <a:rPr lang="ru-RU" sz="3400" b="1" dirty="0" smtClean="0"/>
              <a:t>При психологических проблемах у молодых при неадекватном похудании</a:t>
            </a:r>
            <a:endParaRPr lang="ru-RU" sz="3400" b="1" dirty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Определение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 lnSpcReduction="10000"/>
          </a:bodyPr>
          <a:lstStyle/>
          <a:p>
            <a:r>
              <a:rPr lang="ru-RU" sz="3600" b="1" dirty="0"/>
              <a:t>недостаточный объем и </a:t>
            </a:r>
            <a:r>
              <a:rPr lang="ru-RU" sz="3600" b="1" dirty="0" err="1"/>
              <a:t>калораж</a:t>
            </a:r>
            <a:r>
              <a:rPr lang="ru-RU" sz="3600" b="1" dirty="0"/>
              <a:t> принимаемой пищи;</a:t>
            </a:r>
          </a:p>
          <a:p>
            <a:r>
              <a:rPr lang="ru-RU" sz="3600" b="1" dirty="0"/>
              <a:t>низкие значения индекса массы тела;</a:t>
            </a:r>
          </a:p>
          <a:p>
            <a:r>
              <a:rPr lang="ru-RU" sz="3600" b="1" dirty="0"/>
              <a:t>лабораторные и антропометрические характеристики: </a:t>
            </a:r>
            <a:r>
              <a:rPr lang="ru-RU" sz="3600" b="1" dirty="0" err="1"/>
              <a:t>гипохолестеринемия</a:t>
            </a:r>
            <a:r>
              <a:rPr lang="ru-RU" sz="3600" b="1" dirty="0"/>
              <a:t>, </a:t>
            </a:r>
            <a:r>
              <a:rPr lang="ru-RU" sz="3600" b="1" dirty="0" err="1"/>
              <a:t>гипоальбуминемия</a:t>
            </a:r>
            <a:r>
              <a:rPr lang="ru-RU" sz="3600" b="1" dirty="0"/>
              <a:t>, уменьшение размера талии/бедер</a:t>
            </a:r>
          </a:p>
          <a:p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Этиология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24399"/>
          </a:xfrm>
        </p:spPr>
        <p:txBody>
          <a:bodyPr>
            <a:normAutofit lnSpcReduction="10000"/>
          </a:bodyPr>
          <a:lstStyle/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Протеиново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-энергетическая </a:t>
            </a: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мальнутриция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: дефицит поступления полноценных продуктов;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/>
              </a:rPr>
              <a:t>Протеиновая </a:t>
            </a: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мальнутриция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: недостаточное поступление белков при удовлетворительном </a:t>
            </a: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калораже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/>
              </a:rPr>
              <a:t>Парциальная: недостаточное поступление отдельных веществ (витамины);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/>
              </a:rPr>
              <a:t>Кахексия: крайняя форма </a:t>
            </a: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мальнутриции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 (при различной патологии, например, раке);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 err="1">
                <a:solidFill>
                  <a:prstClr val="black"/>
                </a:solidFill>
                <a:latin typeface="Trebuchet MS"/>
              </a:rPr>
              <a:t>Полипрагмазия</a:t>
            </a:r>
            <a:r>
              <a:rPr lang="ru-RU" sz="2400" b="1" dirty="0">
                <a:solidFill>
                  <a:prstClr val="black"/>
                </a:solidFill>
                <a:latin typeface="Trebuchet MS"/>
              </a:rPr>
              <a:t>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/>
              </a:rPr>
              <a:t>Тиреотоксикоз;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  <a:defRPr/>
            </a:pPr>
            <a:r>
              <a:rPr lang="ru-RU" sz="2400" b="1" dirty="0">
                <a:solidFill>
                  <a:prstClr val="black"/>
                </a:solidFill>
                <a:latin typeface="Trebuchet MS"/>
              </a:rPr>
              <a:t>Сенильная анорексия</a:t>
            </a:r>
            <a:r>
              <a:rPr lang="ru-RU" sz="2400" b="1" dirty="0" smtClean="0">
                <a:solidFill>
                  <a:prstClr val="black"/>
                </a:solidFill>
                <a:latin typeface="Trebuchet MS"/>
              </a:rPr>
              <a:t>.</a:t>
            </a:r>
            <a:endParaRPr lang="ru-RU" sz="2400" b="1" dirty="0">
              <a:solidFill>
                <a:prstClr val="black"/>
              </a:solidFill>
              <a:latin typeface="Trebuchet MS"/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Классификация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B13F9A"/>
              </a:buClr>
              <a:buSzPct val="73000"/>
              <a:buFont typeface="Wingdings 2" pitchFamily="18" charset="2"/>
              <a:buChar char=""/>
            </a:pPr>
            <a:r>
              <a:rPr lang="ru-RU" sz="2600" dirty="0">
                <a:solidFill>
                  <a:prstClr val="black"/>
                </a:solidFill>
                <a:latin typeface="Trebuchet MS"/>
              </a:rPr>
              <a:t>Легкая: ИМТ </a:t>
            </a:r>
            <a:r>
              <a:rPr lang="en-US" sz="2600" dirty="0">
                <a:solidFill>
                  <a:prstClr val="black"/>
                </a:solidFill>
                <a:latin typeface="Trebuchet MS"/>
              </a:rPr>
              <a:t>&gt;</a:t>
            </a:r>
            <a:r>
              <a:rPr lang="ru-RU" sz="2600" dirty="0">
                <a:solidFill>
                  <a:prstClr val="black"/>
                </a:solidFill>
                <a:latin typeface="Trebuchet MS"/>
              </a:rPr>
              <a:t> 18 – 20 кг/</a:t>
            </a:r>
            <a:r>
              <a:rPr lang="en-US" sz="2600" dirty="0">
                <a:solidFill>
                  <a:prstClr val="black"/>
                </a:solidFill>
                <a:latin typeface="Trebuchet MS"/>
              </a:rPr>
              <a:t>m</a:t>
            </a:r>
            <a:r>
              <a:rPr lang="ru-RU" sz="2600" dirty="0">
                <a:solidFill>
                  <a:prstClr val="black"/>
                </a:solidFill>
                <a:latin typeface="Trebuchet MS"/>
              </a:rPr>
              <a:t>; отсутствие соматических и функциональных нарушений; вес не менее 80% от нормального; снижение веса на 10% не менее чем за 6 месяцев.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B13F9A"/>
              </a:buClr>
              <a:buSzPct val="73000"/>
              <a:buFont typeface="Wingdings 2" pitchFamily="18" charset="2"/>
              <a:buChar char=""/>
            </a:pPr>
            <a:r>
              <a:rPr lang="ru-RU" sz="2600" dirty="0">
                <a:solidFill>
                  <a:prstClr val="black"/>
                </a:solidFill>
                <a:latin typeface="Trebuchet MS"/>
              </a:rPr>
              <a:t>Средней тяжести: ИМТ 16 – 18 кг/</a:t>
            </a:r>
            <a:r>
              <a:rPr lang="en-US" sz="2600" dirty="0">
                <a:solidFill>
                  <a:prstClr val="black"/>
                </a:solidFill>
                <a:latin typeface="Trebuchet MS"/>
              </a:rPr>
              <a:t>m</a:t>
            </a:r>
            <a:r>
              <a:rPr lang="ru-RU" sz="2600" dirty="0">
                <a:solidFill>
                  <a:prstClr val="black"/>
                </a:solidFill>
                <a:latin typeface="Trebuchet MS"/>
              </a:rPr>
              <a:t>; вес в пределах 70 – 80% от нормального</a:t>
            </a:r>
          </a:p>
          <a:p>
            <a:pPr marL="273050" lvl="0" indent="-273050" fontAlgn="base">
              <a:spcBef>
                <a:spcPts val="600"/>
              </a:spcBef>
              <a:spcAft>
                <a:spcPct val="0"/>
              </a:spcAft>
              <a:buClr>
                <a:srgbClr val="B13F9A"/>
              </a:buClr>
              <a:buSzPct val="73000"/>
              <a:buFont typeface="Wingdings 2" pitchFamily="18" charset="2"/>
              <a:buChar char=""/>
            </a:pPr>
            <a:r>
              <a:rPr lang="ru-RU" sz="2600" dirty="0">
                <a:solidFill>
                  <a:prstClr val="black"/>
                </a:solidFill>
                <a:latin typeface="Trebuchet MS"/>
              </a:rPr>
              <a:t>Тяжелой степени: ИМТ менее 16 кг/</a:t>
            </a:r>
            <a:r>
              <a:rPr lang="en-US" sz="2600" dirty="0">
                <a:solidFill>
                  <a:prstClr val="black"/>
                </a:solidFill>
                <a:latin typeface="Trebuchet MS"/>
              </a:rPr>
              <a:t>m</a:t>
            </a:r>
            <a:r>
              <a:rPr lang="ru-RU" sz="2600" dirty="0">
                <a:solidFill>
                  <a:prstClr val="black"/>
                </a:solidFill>
                <a:latin typeface="Trebuchet MS"/>
              </a:rPr>
              <a:t>; атрофия подкожной жировой клетчатки; медленное заживление ран; отеки; выраженная слабость.  </a:t>
            </a:r>
          </a:p>
          <a:p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  <a:latin typeface="Arial Black" pitchFamily="34" charset="0"/>
              </a:rPr>
              <a:t>Питание</a:t>
            </a:r>
            <a:endParaRPr lang="ru-RU" sz="66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Потребность </a:t>
            </a:r>
            <a:r>
              <a:rPr lang="ru-RU" sz="3600" b="1" dirty="0"/>
              <a:t>в грамотно составленном рационе возникает при физиологическом старении, под которым следует понимать постепенно развивающиеся возрастные изменения, которые нарушают полное приспособление организма к условиям внешней среды.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0"/>
            <a:ext cx="2286000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Особенности 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питания в популяции после 35-40 лет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 fontScale="92500" lnSpcReduction="20000"/>
          </a:bodyPr>
          <a:lstStyle/>
          <a:p>
            <a:r>
              <a:rPr lang="ru-RU" sz="3400" b="1" dirty="0" smtClean="0"/>
              <a:t>преобладает </a:t>
            </a:r>
            <a:r>
              <a:rPr lang="ru-RU" sz="3400" b="1" dirty="0"/>
              <a:t>пища, содержащая жиры животного происхождения;</a:t>
            </a:r>
          </a:p>
          <a:p>
            <a:r>
              <a:rPr lang="ru-RU" sz="3400" b="1" dirty="0" smtClean="0"/>
              <a:t>мясо </a:t>
            </a:r>
            <a:r>
              <a:rPr lang="ru-RU" sz="3400" b="1" dirty="0"/>
              <a:t>потребляется в значительно большем количестве, чем рыба; </a:t>
            </a:r>
          </a:p>
          <a:p>
            <a:r>
              <a:rPr lang="ru-RU" sz="3400" b="1" dirty="0" smtClean="0"/>
              <a:t>имеют </a:t>
            </a:r>
            <a:r>
              <a:rPr lang="ru-RU" sz="3400" b="1" dirty="0"/>
              <a:t>место излишества в принятии углеводсодержащей пищи (мучных, сладких продуктов).</a:t>
            </a:r>
          </a:p>
          <a:p>
            <a:r>
              <a:rPr lang="ru-RU" sz="3400" b="1" dirty="0" smtClean="0"/>
              <a:t>наблюдается </a:t>
            </a:r>
            <a:r>
              <a:rPr lang="ru-RU" sz="3400" b="1" dirty="0"/>
              <a:t>ограниченное потребление овощей, фруктов, зелени, растительного масла</a:t>
            </a:r>
          </a:p>
          <a:p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Принцип 1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Энергетическая </a:t>
            </a:r>
            <a:r>
              <a:rPr lang="ru-RU" sz="3400" b="1" dirty="0"/>
              <a:t>сбалансированность между калорийностью потребляемых продуктов и фактическими </a:t>
            </a:r>
            <a:r>
              <a:rPr lang="ru-RU" sz="3400" b="1" dirty="0" err="1"/>
              <a:t>энергозатратами</a:t>
            </a:r>
            <a:r>
              <a:rPr lang="ru-RU" sz="3400" b="1" dirty="0"/>
              <a:t> организма. 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1.1</a:t>
            </a:r>
            <a:r>
              <a:rPr lang="ru-RU" b="1" dirty="0">
                <a:solidFill>
                  <a:srgbClr val="00B050"/>
                </a:solidFill>
                <a:latin typeface="Arial Black" pitchFamily="34" charset="0"/>
              </a:rPr>
              <a:t>. Подбор белковых компонентов пищи.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371600"/>
            <a:ext cx="8991598" cy="4191001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снижение </a:t>
            </a:r>
            <a:r>
              <a:rPr lang="ru-RU" sz="2400" b="1" dirty="0"/>
              <a:t>нормы белка до 1 г на 1 кг массы тела; </a:t>
            </a:r>
          </a:p>
          <a:p>
            <a:r>
              <a:rPr lang="ru-RU" sz="2400" b="1" dirty="0" smtClean="0"/>
              <a:t>соотношение </a:t>
            </a:r>
            <a:r>
              <a:rPr lang="ru-RU" sz="2400" b="1" dirty="0"/>
              <a:t>животных и растительных белков 1:1; </a:t>
            </a:r>
          </a:p>
          <a:p>
            <a:r>
              <a:rPr lang="ru-RU" sz="2400" b="1" dirty="0" smtClean="0"/>
              <a:t>приготовление </a:t>
            </a:r>
            <a:r>
              <a:rPr lang="ru-RU" sz="2400" b="1" dirty="0"/>
              <a:t>мясных блюд преимущественно в отварном виде; </a:t>
            </a:r>
          </a:p>
          <a:p>
            <a:r>
              <a:rPr lang="ru-RU" sz="2400" b="1" dirty="0" smtClean="0"/>
              <a:t>использование </a:t>
            </a:r>
            <a:r>
              <a:rPr lang="ru-RU" sz="2400" b="1" dirty="0"/>
              <a:t>нежирных сортов мяса;</a:t>
            </a:r>
          </a:p>
          <a:p>
            <a:r>
              <a:rPr lang="ru-RU" sz="2400" b="1" dirty="0" smtClean="0"/>
              <a:t>ограничение </a:t>
            </a:r>
            <a:r>
              <a:rPr lang="ru-RU" sz="2400" b="1" dirty="0"/>
              <a:t>потребления мяса и мясных продуктов (предпочтение рыбным блюдам);</a:t>
            </a:r>
          </a:p>
          <a:p>
            <a:r>
              <a:rPr lang="ru-RU" sz="2400" b="1" dirty="0" smtClean="0"/>
              <a:t>введение </a:t>
            </a:r>
            <a:r>
              <a:rPr lang="ru-RU" sz="2400" b="1" dirty="0"/>
              <a:t>в рацион до 30% белка за счет молочных продуктов;</a:t>
            </a:r>
          </a:p>
          <a:p>
            <a:r>
              <a:rPr lang="ru-RU" sz="2400" b="1" dirty="0" smtClean="0"/>
              <a:t>использование </a:t>
            </a:r>
            <a:r>
              <a:rPr lang="ru-RU" sz="2400" b="1" dirty="0"/>
              <a:t>неострых и несоленых сортов сыра; </a:t>
            </a:r>
          </a:p>
          <a:p>
            <a:r>
              <a:rPr lang="ru-RU" sz="2400" b="1" dirty="0" smtClean="0"/>
              <a:t>введение </a:t>
            </a:r>
            <a:r>
              <a:rPr lang="ru-RU" sz="2400" b="1" dirty="0"/>
              <a:t>растительных белков главным </a:t>
            </a:r>
            <a:endParaRPr lang="ru-RU" sz="2400" b="1" dirty="0" smtClean="0"/>
          </a:p>
          <a:p>
            <a:r>
              <a:rPr lang="ru-RU" sz="2400" b="1" dirty="0" smtClean="0"/>
              <a:t>образом </a:t>
            </a:r>
            <a:r>
              <a:rPr lang="ru-RU" sz="2400" b="1" dirty="0"/>
              <a:t>за счет зерновых культур и бобовых. 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5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  <a:latin typeface="Arial Black" pitchFamily="34" charset="0"/>
              </a:rPr>
              <a:t>1.2. Подбор 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жиров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05735"/>
          </a:xfrm>
        </p:spPr>
        <p:txBody>
          <a:bodyPr>
            <a:normAutofit fontScale="92500" lnSpcReduction="10000"/>
          </a:bodyPr>
          <a:lstStyle/>
          <a:p>
            <a:r>
              <a:rPr lang="ru-RU" sz="3400" b="1" dirty="0"/>
              <a:t>имеет место связь обильного потребления жира с развитием атеросклеротического процесса; </a:t>
            </a:r>
          </a:p>
          <a:p>
            <a:r>
              <a:rPr lang="ru-RU" sz="3400" b="1" dirty="0" smtClean="0"/>
              <a:t>поступление </a:t>
            </a:r>
            <a:r>
              <a:rPr lang="ru-RU" sz="3400" b="1" dirty="0"/>
              <a:t>больших количеств жира непосильно для переваривания ослабленным секреторным аппаратом пищеварительной системы лиц пожилого возраста;</a:t>
            </a:r>
          </a:p>
          <a:p>
            <a:r>
              <a:rPr lang="ru-RU" sz="3400" b="1" dirty="0" smtClean="0"/>
              <a:t>преимущественно </a:t>
            </a:r>
            <a:r>
              <a:rPr lang="ru-RU" sz="3400" b="1" dirty="0"/>
              <a:t>отрицательное влияние на жировой и холестериновый обмен насыщенных, предельных жирных кислот животных жиров</a:t>
            </a:r>
            <a:r>
              <a:rPr lang="ru-RU" sz="3400" b="1" dirty="0" smtClean="0"/>
              <a:t>.</a:t>
            </a:r>
            <a:endParaRPr lang="ru-RU" sz="3400" b="1" dirty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292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  <a:latin typeface="Arial Black" pitchFamily="34" charset="0"/>
              </a:rPr>
              <a:t>1.2. Подбор 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жиров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05735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ограничение </a:t>
            </a:r>
            <a:r>
              <a:rPr lang="ru-RU" sz="3400" b="1" dirty="0"/>
              <a:t>в первую очередь потребления животных жиров;</a:t>
            </a:r>
          </a:p>
          <a:p>
            <a:r>
              <a:rPr lang="ru-RU" sz="3400" b="1" dirty="0" smtClean="0"/>
              <a:t>наряду </a:t>
            </a:r>
            <a:r>
              <a:rPr lang="ru-RU" sz="3400" b="1" dirty="0"/>
              <a:t>со сливочным маслом необходимо использовать и растительное, однако систематический прием большого количества растительного масла </a:t>
            </a:r>
            <a:r>
              <a:rPr lang="ru-RU" sz="3400" b="1" dirty="0" smtClean="0"/>
              <a:t>нежелателен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  <a:latin typeface="Arial Black" pitchFamily="34" charset="0"/>
              </a:rPr>
              <a:t>1.3. Подбор 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углеводов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9186"/>
          </a:xfrm>
        </p:spPr>
        <p:txBody>
          <a:bodyPr>
            <a:normAutofit fontScale="92500"/>
          </a:bodyPr>
          <a:lstStyle/>
          <a:p>
            <a:r>
              <a:rPr lang="ru-RU" sz="3400" b="1" dirty="0" smtClean="0"/>
              <a:t>использование продуктов </a:t>
            </a:r>
            <a:r>
              <a:rPr lang="ru-RU" sz="3400" b="1" dirty="0"/>
              <a:t>из цельного зерна, а также картофеля и </a:t>
            </a:r>
            <a:r>
              <a:rPr lang="ru-RU" sz="3400" b="1" dirty="0" smtClean="0"/>
              <a:t>других </a:t>
            </a:r>
            <a:r>
              <a:rPr lang="ru-RU" sz="3400" b="1" dirty="0"/>
              <a:t>овощей; </a:t>
            </a:r>
          </a:p>
          <a:p>
            <a:r>
              <a:rPr lang="ru-RU" sz="3400" b="1" dirty="0" smtClean="0"/>
              <a:t>ограничение </a:t>
            </a:r>
            <a:r>
              <a:rPr lang="ru-RU" sz="3400" b="1" dirty="0"/>
              <a:t>углеводов в первую очередь за счет сахара и сладостей;</a:t>
            </a:r>
          </a:p>
          <a:p>
            <a:r>
              <a:rPr lang="ru-RU" sz="3400" b="1" dirty="0" smtClean="0"/>
              <a:t>увеличение </a:t>
            </a:r>
            <a:r>
              <a:rPr lang="ru-RU" sz="3400" b="1" dirty="0"/>
              <a:t>количества сложных углеводов, содержащих клетчатку, пектиновые вещества, </a:t>
            </a:r>
            <a:r>
              <a:rPr lang="ru-RU" sz="3400" b="1" dirty="0" smtClean="0"/>
              <a:t>(</a:t>
            </a:r>
            <a:r>
              <a:rPr lang="ru-RU" sz="3400" b="1" dirty="0"/>
              <a:t>пищевые волокна</a:t>
            </a:r>
            <a:r>
              <a:rPr lang="ru-RU" sz="3400" b="1" dirty="0" smtClean="0"/>
              <a:t>). </a:t>
            </a:r>
            <a:r>
              <a:rPr lang="ru-RU" sz="3400" b="1" dirty="0" smtClean="0"/>
              <a:t>Общее </a:t>
            </a:r>
            <a:r>
              <a:rPr lang="ru-RU" sz="3400" b="1" dirty="0"/>
              <a:t>количество клетчатки должно </a:t>
            </a:r>
            <a:r>
              <a:rPr lang="ru-RU" sz="3400" b="1" dirty="0" smtClean="0"/>
              <a:t>составлять не менее </a:t>
            </a:r>
            <a:r>
              <a:rPr lang="ru-RU" sz="3400" b="1" dirty="0"/>
              <a:t>25-30 г в сутки. </a:t>
            </a:r>
          </a:p>
          <a:p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9" y="274638"/>
            <a:ext cx="8762999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Arial Black" pitchFamily="34" charset="0"/>
              </a:rPr>
              <a:t>1.4. Использование витаминов и минеральных </a:t>
            </a:r>
            <a:r>
              <a:rPr lang="ru-RU" sz="3600" b="1" dirty="0" smtClean="0">
                <a:solidFill>
                  <a:srgbClr val="00B050"/>
                </a:solidFill>
                <a:latin typeface="Arial Black" pitchFamily="34" charset="0"/>
              </a:rPr>
              <a:t>веществ</a:t>
            </a:r>
            <a:endParaRPr lang="ru-RU" sz="36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399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изменяется </a:t>
            </a:r>
            <a:r>
              <a:rPr lang="ru-RU" sz="3400" b="1" dirty="0"/>
              <a:t>состав микрофлоры, изменяется ее </a:t>
            </a:r>
            <a:r>
              <a:rPr lang="ru-RU" sz="3400" b="1" dirty="0" err="1"/>
              <a:t>витаминсинтетическая</a:t>
            </a:r>
            <a:r>
              <a:rPr lang="ru-RU" sz="3400" b="1" dirty="0"/>
              <a:t> способность.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9" y="274638"/>
            <a:ext cx="8762999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  <a:latin typeface="Arial Black" pitchFamily="34" charset="0"/>
              </a:rPr>
              <a:t>1.5. </a:t>
            </a:r>
            <a:r>
              <a:rPr lang="ru-RU" sz="3600" b="1" dirty="0">
                <a:solidFill>
                  <a:srgbClr val="00B050"/>
                </a:solidFill>
                <a:latin typeface="Arial Black" pitchFamily="34" charset="0"/>
              </a:rPr>
              <a:t>Использование биологически активных добавок к пище (БАД</a:t>
            </a:r>
            <a:r>
              <a:rPr lang="ru-RU" sz="3600" b="1" dirty="0" smtClean="0">
                <a:solidFill>
                  <a:srgbClr val="00B050"/>
                </a:solidFill>
                <a:latin typeface="Arial Black" pitchFamily="34" charset="0"/>
              </a:rPr>
              <a:t>)</a:t>
            </a:r>
            <a:endParaRPr lang="ru-RU" sz="36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528185"/>
          </a:xfrm>
        </p:spPr>
        <p:txBody>
          <a:bodyPr>
            <a:normAutofit fontScale="85000" lnSpcReduction="10000"/>
          </a:bodyPr>
          <a:lstStyle/>
          <a:p>
            <a:r>
              <a:rPr lang="ru-RU" sz="3400" b="1" dirty="0"/>
              <a:t>БАД </a:t>
            </a:r>
            <a:r>
              <a:rPr lang="ru-RU" sz="3400" b="1" dirty="0" smtClean="0"/>
              <a:t>- концентраты </a:t>
            </a:r>
            <a:r>
              <a:rPr lang="ru-RU" sz="3400" b="1" dirty="0"/>
              <a:t>натуральных или идентичных натуральным биологически активных веществ, полученные при переработке растительного и животного сырья, а также химическим или биотехнологическим способом по традиционной, нетрадиционной или специальной технологии и предназначенные для непосредственного приема с пищей или введения в состав специализированных пищевых продуктов с целью обогащения рациона отдельными нутриентами и биологически активными веществами или их комплексом. 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Принцип 2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r>
              <a:rPr lang="ru-RU" sz="3400" b="1" dirty="0"/>
              <a:t>Максимальное разнообразие </a:t>
            </a:r>
            <a:r>
              <a:rPr lang="ru-RU" sz="3400" b="1" dirty="0" smtClean="0"/>
              <a:t>питания в сочетании с энергетической сбалансированностью 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Принцип 3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>
            <a:normAutofit/>
          </a:bodyPr>
          <a:lstStyle/>
          <a:p>
            <a:r>
              <a:rPr lang="ru-RU" sz="3400" b="1" dirty="0"/>
              <a:t>Антиатерогенная направленность </a:t>
            </a:r>
            <a:r>
              <a:rPr lang="ru-RU" sz="3400" b="1" dirty="0" smtClean="0"/>
              <a:t>питания вне зависимости от возраста.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Старение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756785"/>
          </a:xfrm>
        </p:spPr>
        <p:txBody>
          <a:bodyPr>
            <a:normAutofit fontScale="92500" lnSpcReduction="10000"/>
          </a:bodyPr>
          <a:lstStyle/>
          <a:p>
            <a:r>
              <a:rPr lang="ru-RU" sz="3400" b="1" dirty="0" smtClean="0"/>
              <a:t>это </a:t>
            </a:r>
            <a:r>
              <a:rPr lang="ru-RU" sz="3400" b="1" dirty="0"/>
              <a:t>общебиологический закономерный медленный процесс накопления изменений, проявляющихся на всех уровнях – молекулярном, клеточном, тканевом, органном и организменном, - происходящий под влиянием комплекса факторов и причин, действующих в одном направлении и в конечном итоге приводящих к атрофическим и дегенеративным изменениям, характерным для старости.</a:t>
            </a:r>
            <a:endParaRPr lang="ru-RU" sz="34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638800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/>
              <a:t>Н</a:t>
            </a:r>
            <a:r>
              <a:rPr lang="ru-RU" sz="3400" b="1" dirty="0" smtClean="0"/>
              <a:t>е </a:t>
            </a:r>
            <a:r>
              <a:rPr lang="ru-RU" sz="3400" b="1" dirty="0"/>
              <a:t>только снижение калорийности пищи, но также ограничение продуктов, содержащих </a:t>
            </a:r>
            <a:r>
              <a:rPr lang="ru-RU" sz="3400" b="1" dirty="0" smtClean="0"/>
              <a:t>холестерин, </a:t>
            </a:r>
            <a:r>
              <a:rPr lang="ru-RU" sz="3400" b="1" dirty="0"/>
              <a:t>и животных жиров, богатых насыщенными жирными кислотами (говяжий, свиной, бараний, утиный, гусиный, куриный и другие жиры), замена их растительными маслами (подсолнечным, оливковым, кукурузным, хлопковым, соевым, льняным, рапсовым и др.) – источниками моно- и полиненасыщенных жирных кислот (ПНЖК) семейств w6 и w3, оказывающих </a:t>
            </a:r>
            <a:r>
              <a:rPr lang="ru-RU" sz="3400" b="1" dirty="0" err="1"/>
              <a:t>гиполипидемическое</a:t>
            </a:r>
            <a:r>
              <a:rPr lang="ru-RU" sz="3400" b="1" dirty="0"/>
              <a:t>, </a:t>
            </a:r>
            <a:r>
              <a:rPr lang="ru-RU" sz="3400" b="1" dirty="0" err="1"/>
              <a:t>антиагрегантное</a:t>
            </a:r>
            <a:r>
              <a:rPr lang="ru-RU" sz="3400" b="1" dirty="0"/>
              <a:t>, антиатерогенное и гипотензивное действие, – в количестве 20–30 г в день. Полезно вводить в рацион и животные источники ПНЖК w3 – морскую жирную рыбу (скумбрию, сардину, сельдь иваси) по 300–400 г в неделю в </a:t>
            </a:r>
            <a:r>
              <a:rPr lang="ru-RU" sz="3400" b="1" dirty="0" err="1"/>
              <a:t>запеченом</a:t>
            </a:r>
            <a:r>
              <a:rPr lang="ru-RU" sz="3400" b="1" dirty="0"/>
              <a:t> или консервированном виде. </a:t>
            </a:r>
            <a:endParaRPr lang="ru-RU" sz="3400" b="1" dirty="0" smtClean="0"/>
          </a:p>
          <a:p>
            <a:r>
              <a:rPr lang="ru-RU" sz="3400" b="1" dirty="0" smtClean="0"/>
              <a:t>Гипохолестеринемическим </a:t>
            </a:r>
            <a:r>
              <a:rPr lang="ru-RU" sz="3400" b="1" dirty="0"/>
              <a:t>и антиатерогенным действием обладают также БАД – источники </a:t>
            </a:r>
            <a:r>
              <a:rPr lang="ru-RU" sz="3400" b="1" dirty="0" err="1"/>
              <a:t>эссенциальных</a:t>
            </a:r>
            <a:r>
              <a:rPr lang="ru-RU" sz="3400" b="1" dirty="0"/>
              <a:t> </a:t>
            </a:r>
            <a:r>
              <a:rPr lang="ru-RU" sz="3400" b="1" dirty="0" smtClean="0"/>
              <a:t>фосфолипидов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Запретительные (</a:t>
            </a:r>
            <a:r>
              <a:rPr lang="ru-RU" b="1" dirty="0" err="1" smtClean="0">
                <a:solidFill>
                  <a:srgbClr val="00B050"/>
                </a:solidFill>
                <a:latin typeface="Arial Black" pitchFamily="34" charset="0"/>
              </a:rPr>
              <a:t>рестриктивные</a:t>
            </a:r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) диеты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799" y="1524001"/>
            <a:ext cx="8686800" cy="4872334"/>
          </a:xfrm>
        </p:spPr>
        <p:txBody>
          <a:bodyPr>
            <a:normAutofit fontScale="92500" lnSpcReduction="10000"/>
          </a:bodyPr>
          <a:lstStyle/>
          <a:p>
            <a:r>
              <a:rPr lang="ru-RU" sz="3400" b="1" dirty="0" smtClean="0"/>
              <a:t>Исключить мучное</a:t>
            </a:r>
          </a:p>
          <a:p>
            <a:r>
              <a:rPr lang="ru-RU" sz="3400" b="1" dirty="0" smtClean="0"/>
              <a:t>Исключить сладкое</a:t>
            </a:r>
          </a:p>
          <a:p>
            <a:r>
              <a:rPr lang="ru-RU" sz="3400" b="1" dirty="0" smtClean="0"/>
              <a:t>Исключить соленое</a:t>
            </a:r>
          </a:p>
          <a:p>
            <a:r>
              <a:rPr lang="ru-RU" sz="3400" b="1" dirty="0" smtClean="0"/>
              <a:t>Исключить жареное</a:t>
            </a:r>
          </a:p>
          <a:p>
            <a:r>
              <a:rPr lang="ru-RU" sz="3400" b="1" dirty="0" smtClean="0"/>
              <a:t>Не есть после 6 вечера</a:t>
            </a:r>
          </a:p>
          <a:p>
            <a:r>
              <a:rPr lang="ru-RU" sz="3400" b="1" dirty="0" smtClean="0"/>
              <a:t>Исключить алкоголь</a:t>
            </a:r>
          </a:p>
          <a:p>
            <a:r>
              <a:rPr lang="ru-RU" sz="3400" b="1" dirty="0" smtClean="0"/>
              <a:t>Кофе нельзя</a:t>
            </a:r>
          </a:p>
          <a:p>
            <a:endParaRPr lang="ru-RU" sz="3400" b="1" dirty="0" smtClean="0"/>
          </a:p>
          <a:p>
            <a:pPr marL="0" indent="0">
              <a:buNone/>
            </a:pPr>
            <a:r>
              <a:rPr lang="ru-RU" sz="3400" b="1" dirty="0" smtClean="0"/>
              <a:t>И т.д.</a:t>
            </a:r>
            <a:endParaRPr lang="ru-RU" sz="3400" b="1" dirty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Запретительные диеты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799" y="1524001"/>
            <a:ext cx="8686800" cy="4872334"/>
          </a:xfrm>
        </p:spPr>
        <p:txBody>
          <a:bodyPr>
            <a:normAutofit/>
          </a:bodyPr>
          <a:lstStyle/>
          <a:p>
            <a:r>
              <a:rPr lang="ru-RU" sz="4600" b="1" dirty="0" smtClean="0"/>
              <a:t>Реальный срок пребывания у большинства людей – 3 недели</a:t>
            </a:r>
            <a:endParaRPr lang="ru-RU" sz="4600" b="1" dirty="0" smtClean="0"/>
          </a:p>
          <a:p>
            <a:r>
              <a:rPr lang="ru-RU" sz="4600" b="1" dirty="0" smtClean="0"/>
              <a:t>Эффективность 12-16%</a:t>
            </a:r>
            <a:endParaRPr lang="ru-RU" sz="4600" b="1" dirty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Разрешительные диеты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2985"/>
          </a:xfrm>
        </p:spPr>
        <p:txBody>
          <a:bodyPr>
            <a:normAutofit lnSpcReduction="10000"/>
          </a:bodyPr>
          <a:lstStyle/>
          <a:p>
            <a:r>
              <a:rPr lang="ru-RU" sz="2600" b="1" dirty="0" smtClean="0"/>
              <a:t>По праздникам можно небольшой кусок торта</a:t>
            </a:r>
          </a:p>
          <a:p>
            <a:r>
              <a:rPr lang="ru-RU" sz="2600" b="1" dirty="0" smtClean="0"/>
              <a:t>Иногда можно жареное, если нет дискомфортных ощущений в области желудка</a:t>
            </a:r>
          </a:p>
          <a:p>
            <a:r>
              <a:rPr lang="ru-RU" sz="2600" b="1" dirty="0" smtClean="0"/>
              <a:t>Не есть за 3 часа до сна</a:t>
            </a:r>
          </a:p>
          <a:p>
            <a:r>
              <a:rPr lang="ru-RU" sz="2600" b="1" dirty="0" smtClean="0"/>
              <a:t>Если съели булочку, выйдите из троллейбуса и пройдитесь 2 километра пешком</a:t>
            </a:r>
            <a:endParaRPr lang="ru-RU" sz="2600" b="1" dirty="0"/>
          </a:p>
          <a:p>
            <a:r>
              <a:rPr lang="ru-RU" sz="2600" b="1" dirty="0" smtClean="0"/>
              <a:t>Какой день рождения без бокала шампанского или вина?</a:t>
            </a:r>
          </a:p>
          <a:p>
            <a:r>
              <a:rPr lang="ru-RU" sz="2600" b="1" dirty="0" smtClean="0"/>
              <a:t>Есть можно 5-6 раз в сутки</a:t>
            </a:r>
          </a:p>
          <a:p>
            <a:r>
              <a:rPr lang="ru-RU" sz="2600" b="1" dirty="0" smtClean="0"/>
              <a:t>Кофе – 1-2 чашки в день в первой половине </a:t>
            </a:r>
            <a:r>
              <a:rPr lang="ru-RU" sz="2600" b="1" dirty="0" err="1" smtClean="0"/>
              <a:t>дгя</a:t>
            </a:r>
            <a:endParaRPr lang="ru-RU" sz="2600" b="1" dirty="0" smtClean="0"/>
          </a:p>
          <a:p>
            <a:pPr marL="0" indent="0">
              <a:buNone/>
            </a:pPr>
            <a:r>
              <a:rPr lang="ru-RU" sz="2600" b="1" dirty="0" smtClean="0"/>
              <a:t>И т.д.</a:t>
            </a:r>
            <a:endParaRPr lang="ru-RU" sz="2600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Разрешительные диеты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200" dirty="0" smtClean="0"/>
              <a:t>Срок пребывания - месяцы</a:t>
            </a:r>
          </a:p>
          <a:p>
            <a:r>
              <a:rPr lang="ru-RU" sz="4200" dirty="0" smtClean="0"/>
              <a:t>Эффективность 60-76%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4283975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8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69"/>
            <a:ext cx="2286000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АКТУАЛЬНО С 35-40 лет!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62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2438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Физиологические изменения пищеварительного тракта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Полость рта</a:t>
            </a:r>
            <a:endParaRPr lang="ru-RU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r>
              <a:rPr lang="ru-RU" sz="3400" b="1" dirty="0" err="1" smtClean="0"/>
              <a:t>Инволютивные</a:t>
            </a:r>
            <a:r>
              <a:rPr lang="ru-RU" sz="3400" b="1" dirty="0" smtClean="0"/>
              <a:t> изменения </a:t>
            </a:r>
            <a:r>
              <a:rPr lang="ru-RU" sz="3400" b="1" dirty="0" err="1" smtClean="0"/>
              <a:t>парадонта</a:t>
            </a:r>
            <a:endParaRPr lang="ru-RU" sz="3400" b="1" dirty="0" smtClean="0"/>
          </a:p>
          <a:p>
            <a:r>
              <a:rPr lang="ru-RU" sz="3400" b="1" dirty="0" smtClean="0"/>
              <a:t>Инволюция слюнных желез</a:t>
            </a:r>
          </a:p>
          <a:p>
            <a:r>
              <a:rPr lang="ru-RU" sz="3400" b="1" dirty="0" smtClean="0"/>
              <a:t>Изменения качества слюны</a:t>
            </a:r>
          </a:p>
          <a:p>
            <a:r>
              <a:rPr lang="ru-RU" sz="3400" b="1" dirty="0" smtClean="0"/>
              <a:t>Снижение чувствительности языка</a:t>
            </a:r>
          </a:p>
          <a:p>
            <a:endParaRPr lang="ru-RU" b="1" dirty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3506" y="5410200"/>
            <a:ext cx="2268094" cy="1447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ru-RU" sz="3800" b="1" dirty="0" smtClean="0">
                <a:solidFill>
                  <a:srgbClr val="00B050"/>
                </a:solidFill>
                <a:latin typeface="Arial Black" pitchFamily="34" charset="0"/>
              </a:rPr>
              <a:t>Пищевод</a:t>
            </a:r>
            <a:endParaRPr lang="ru-RU" sz="38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3962400"/>
          </a:xfrm>
        </p:spPr>
        <p:txBody>
          <a:bodyPr/>
          <a:lstStyle/>
          <a:p>
            <a:r>
              <a:rPr lang="ru-RU" b="1" dirty="0" smtClean="0"/>
              <a:t>Удлинение, искривление, смещение</a:t>
            </a:r>
          </a:p>
          <a:p>
            <a:r>
              <a:rPr lang="ru-RU" b="1" dirty="0" smtClean="0"/>
              <a:t>Атрофия слизистой</a:t>
            </a:r>
          </a:p>
          <a:p>
            <a:r>
              <a:rPr lang="ru-RU" b="1" dirty="0" smtClean="0"/>
              <a:t>Уменьшение в объеме мышечного слоя</a:t>
            </a:r>
          </a:p>
          <a:p>
            <a:r>
              <a:rPr lang="ru-RU" b="1" dirty="0" smtClean="0"/>
              <a:t>Снижение активности перистальтических сокращений</a:t>
            </a:r>
          </a:p>
          <a:p>
            <a:r>
              <a:rPr lang="ru-RU" b="1" dirty="0" smtClean="0"/>
              <a:t>Нарушение прохождения твердой пищи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Желудок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Снижение секреторной активности</a:t>
            </a:r>
          </a:p>
          <a:p>
            <a:r>
              <a:rPr lang="ru-RU" sz="3400" b="1" dirty="0" smtClean="0"/>
              <a:t>Уменьшение объема выделяемого сока</a:t>
            </a:r>
          </a:p>
          <a:p>
            <a:r>
              <a:rPr lang="ru-RU" sz="3400" b="1" dirty="0" smtClean="0"/>
              <a:t>Снижение тонуса мышц</a:t>
            </a:r>
          </a:p>
          <a:p>
            <a:r>
              <a:rPr lang="ru-RU" sz="3400" b="1" dirty="0" smtClean="0"/>
              <a:t>Атрофия нервного аппарата</a:t>
            </a:r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Кишечник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8768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Снижение интенсивности и площади пристеночного пищеварения</a:t>
            </a:r>
          </a:p>
          <a:p>
            <a:r>
              <a:rPr lang="ru-RU" b="1" dirty="0" smtClean="0"/>
              <a:t>Атрофия кишечных ворсинок</a:t>
            </a:r>
          </a:p>
          <a:p>
            <a:r>
              <a:rPr lang="ru-RU" b="1" dirty="0" smtClean="0"/>
              <a:t>Снижение </a:t>
            </a:r>
            <a:r>
              <a:rPr lang="ru-RU" b="1" dirty="0" err="1" smtClean="0"/>
              <a:t>липолитической</a:t>
            </a:r>
            <a:r>
              <a:rPr lang="ru-RU" b="1" dirty="0" smtClean="0"/>
              <a:t> активности</a:t>
            </a:r>
          </a:p>
          <a:p>
            <a:r>
              <a:rPr lang="ru-RU" b="1" dirty="0" smtClean="0"/>
              <a:t>Снижение гидролиза и всасывания липидов, глюкозы, ксилозы</a:t>
            </a:r>
          </a:p>
          <a:p>
            <a:r>
              <a:rPr lang="ru-RU" b="1" dirty="0" smtClean="0"/>
              <a:t>Снижение двигательной активности – склонность к запорам</a:t>
            </a:r>
          </a:p>
          <a:p>
            <a:r>
              <a:rPr lang="ru-RU" b="1" dirty="0" smtClean="0"/>
              <a:t>Уменьшение в 1,5 раза способности слизистой к регенерации</a:t>
            </a:r>
          </a:p>
          <a:p>
            <a:r>
              <a:rPr lang="ru-RU" b="1" dirty="0" smtClean="0"/>
              <a:t>Активация процессов брожения, размножения гнилостной и гноеродной флоры</a:t>
            </a:r>
          </a:p>
          <a:p>
            <a:endParaRPr lang="ru-RU" b="1" dirty="0" smtClean="0"/>
          </a:p>
        </p:txBody>
      </p:sp>
      <p:pic>
        <p:nvPicPr>
          <p:cNvPr id="4" name="Picture 2" descr="F:\ЭМБЛЕ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98771"/>
            <a:ext cx="2285999" cy="14592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276600" y="63963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www.geriatricsclub.com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4212</TotalTime>
  <Words>1224</Words>
  <Application>Microsoft Office PowerPoint</Application>
  <PresentationFormat>Экран (4:3)</PresentationFormat>
  <Paragraphs>173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Современные представления о правильном питании с позиций антиэйджинговых программ</vt:lpstr>
      <vt:lpstr>Презентация PowerPoint</vt:lpstr>
      <vt:lpstr>Старение</vt:lpstr>
      <vt:lpstr>АКТУАЛЬНО С 35-40 лет!</vt:lpstr>
      <vt:lpstr>Физиологические изменения пищеварительного тракта</vt:lpstr>
      <vt:lpstr>Полость рта</vt:lpstr>
      <vt:lpstr>Пищевод</vt:lpstr>
      <vt:lpstr>Желудок</vt:lpstr>
      <vt:lpstr>Кишечник</vt:lpstr>
      <vt:lpstr>Печень</vt:lpstr>
      <vt:lpstr>Поджелудочная железа</vt:lpstr>
      <vt:lpstr>Основные изменения</vt:lpstr>
      <vt:lpstr>Основные изменения</vt:lpstr>
      <vt:lpstr>Синдром недостаточности питания - мальнутриция</vt:lpstr>
      <vt:lpstr>Распространенность</vt:lpstr>
      <vt:lpstr>Определение</vt:lpstr>
      <vt:lpstr>Этиология</vt:lpstr>
      <vt:lpstr>Классификация</vt:lpstr>
      <vt:lpstr>Питание</vt:lpstr>
      <vt:lpstr>Особенности питания в популяции после 35-40 лет</vt:lpstr>
      <vt:lpstr>Принцип 1</vt:lpstr>
      <vt:lpstr>1.1. Подбор белковых компонентов пищи. </vt:lpstr>
      <vt:lpstr>1.2. Подбор жиров</vt:lpstr>
      <vt:lpstr>1.2. Подбор жиров</vt:lpstr>
      <vt:lpstr>1.3. Подбор углеводов</vt:lpstr>
      <vt:lpstr>1.4. Использование витаминов и минеральных веществ</vt:lpstr>
      <vt:lpstr>1.5. Использование биологически активных добавок к пище (БАД)</vt:lpstr>
      <vt:lpstr>Принцип 2</vt:lpstr>
      <vt:lpstr>Принцип 3</vt:lpstr>
      <vt:lpstr>Презентация PowerPoint</vt:lpstr>
      <vt:lpstr>Запретительные (рестриктивные) диеты</vt:lpstr>
      <vt:lpstr>Запретительные диеты</vt:lpstr>
      <vt:lpstr>Разрешительные диеты</vt:lpstr>
      <vt:lpstr>Разрешительные диеты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Nezabudka</dc:creator>
  <cp:lastModifiedBy>Незабудка</cp:lastModifiedBy>
  <cp:revision>104</cp:revision>
  <dcterms:created xsi:type="dcterms:W3CDTF">2013-11-20T12:43:12Z</dcterms:created>
  <dcterms:modified xsi:type="dcterms:W3CDTF">2014-06-01T05:04:30Z</dcterms:modified>
</cp:coreProperties>
</file>