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89" r:id="rId5"/>
    <p:sldId id="285" r:id="rId6"/>
    <p:sldId id="287" r:id="rId7"/>
    <p:sldId id="288" r:id="rId8"/>
    <p:sldId id="312" r:id="rId9"/>
    <p:sldId id="282" r:id="rId10"/>
    <p:sldId id="286" r:id="rId11"/>
    <p:sldId id="298" r:id="rId12"/>
    <p:sldId id="294" r:id="rId13"/>
    <p:sldId id="295" r:id="rId14"/>
    <p:sldId id="296" r:id="rId15"/>
    <p:sldId id="283" r:id="rId16"/>
    <p:sldId id="265" r:id="rId17"/>
    <p:sldId id="297" r:id="rId18"/>
    <p:sldId id="266" r:id="rId19"/>
    <p:sldId id="299" r:id="rId20"/>
    <p:sldId id="284" r:id="rId21"/>
    <p:sldId id="290" r:id="rId22"/>
    <p:sldId id="311" r:id="rId23"/>
    <p:sldId id="300" r:id="rId24"/>
    <p:sldId id="301" r:id="rId25"/>
    <p:sldId id="302" r:id="rId26"/>
    <p:sldId id="303" r:id="rId27"/>
    <p:sldId id="305" r:id="rId28"/>
    <p:sldId id="315" r:id="rId29"/>
    <p:sldId id="277" r:id="rId30"/>
    <p:sldId id="306" r:id="rId31"/>
    <p:sldId id="314" r:id="rId32"/>
    <p:sldId id="313" r:id="rId33"/>
    <p:sldId id="309" r:id="rId34"/>
    <p:sldId id="310" r:id="rId3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89"/>
            <p14:sldId id="285"/>
            <p14:sldId id="287"/>
            <p14:sldId id="288"/>
            <p14:sldId id="312"/>
            <p14:sldId id="282"/>
            <p14:sldId id="286"/>
            <p14:sldId id="298"/>
            <p14:sldId id="294"/>
            <p14:sldId id="295"/>
            <p14:sldId id="296"/>
            <p14:sldId id="283"/>
            <p14:sldId id="265"/>
            <p14:sldId id="297"/>
            <p14:sldId id="266"/>
            <p14:sldId id="299"/>
            <p14:sldId id="284"/>
            <p14:sldId id="290"/>
            <p14:sldId id="311"/>
            <p14:sldId id="300"/>
            <p14:sldId id="301"/>
            <p14:sldId id="302"/>
            <p14:sldId id="303"/>
            <p14:sldId id="305"/>
            <p14:sldId id="315"/>
            <p14:sldId id="277"/>
            <p14:sldId id="306"/>
            <p14:sldId id="314"/>
            <p14:sldId id="313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D462F"/>
    <a:srgbClr val="D2B4A6"/>
    <a:srgbClr val="734F29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59" autoAdjust="0"/>
    <p:restoredTop sz="94280" autoAdjust="0"/>
  </p:normalViewPr>
  <p:slideViewPr>
    <p:cSldViewPr snapToGrid="0">
      <p:cViewPr varScale="1">
        <p:scale>
          <a:sx n="90" d="100"/>
          <a:sy n="90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B3D7CA0-C4A8-496D-A4F8-E9AFEE532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BF71C1-CEBB-4820-AC3C-98BEF67FCB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E514-60F3-429F-A347-03D3C1406553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C0341D-4C1B-4FC7-ABE7-29CC469D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CD4014-4441-42A1-8829-265A97360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D89B-157B-430C-AF09-B872B7A3AA7F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1905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29564-AA2B-4127-AD39-85959D55B104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0850" y="1241425"/>
            <a:ext cx="5954713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14875"/>
            <a:ext cx="5486400" cy="46402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Важно для новорожденных</a:t>
            </a:r>
            <a:r>
              <a:rPr lang="fr-FR"/>
              <a:t> : </a:t>
            </a:r>
            <a:r>
              <a:rPr lang="ru-RU"/>
              <a:t>с 3-ого месяца атопический дерматит</a:t>
            </a:r>
            <a:r>
              <a:rPr lang="fr-FR"/>
              <a:t>/ </a:t>
            </a:r>
            <a:r>
              <a:rPr lang="ru-RU"/>
              <a:t>наследственность</a:t>
            </a:r>
            <a:endParaRPr lang="fr-FR"/>
          </a:p>
          <a:p>
            <a:pPr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4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1B9F72-56D9-4DBA-ADA9-AFD4811210E4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67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2F112E-5F76-4584-B41E-BDCA7CD0FC5D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16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Для рецидивирующего фурункулеза характерно развитие бактериальных инфекций на фоне предсуществующих персистирующих вирусных инфекций ,которые снижают иммунитет.К таким вирусным инфекциям прежде всего относятся вирусы герпеса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C44530-955F-4926-8DE9-CF1B94BF5C89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43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01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00EA17-C27E-4E0B-84C6-FA21C21CBF2A}" type="slidenum">
              <a:rPr lang="ru-RU" altLang="ru-RU" sz="1200" smtClean="0"/>
              <a:pPr/>
              <a:t>28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081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17EB0-96A6-405B-91F5-8A586E165513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B0DD6-BDC3-46EF-AA84-3C052725C73E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155A9-48DE-4655-BA1E-0C4E6081E62C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3" y="294810"/>
            <a:ext cx="10102852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3" y="1196152"/>
            <a:ext cx="11231033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6832" y="692554"/>
            <a:ext cx="10130368" cy="2349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92758" y="5978065"/>
            <a:ext cx="11261093" cy="203133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499534" y="6437314"/>
            <a:ext cx="10689167" cy="365125"/>
          </a:xfrm>
        </p:spPr>
        <p:txBody>
          <a:bodyPr/>
          <a:lstStyle>
            <a:lvl1pPr>
              <a:defRPr sz="800" dirty="0"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C960-5850-4100-AFD5-2505179B93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06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800" y="457200"/>
            <a:ext cx="8661400" cy="76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01801" y="1600201"/>
            <a:ext cx="48387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43701" y="1600201"/>
            <a:ext cx="48387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7272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1805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61A9-3439-4996-9646-544D55BAD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6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23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3657BF-ABB7-41B2-BF39-3985412BDA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961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7C85-509C-4083-89C3-C5E75BE068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55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9A24A-E5DC-408F-A580-D4BEC90B1612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3F37DC-2B5F-4D54-9B95-9DE5F20668EC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050A4E-D522-4129-B321-53D7CD790E73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F81F9-0A92-4D85-B67E-4E66CADBA97F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11" name="Прямоугольник 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6597F-4531-4989-BC18-6D6B9DAB02DA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7" name="Прямоугольник 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729524-C98F-42F5-B687-6E986506F236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3497B3-86CE-46CB-B438-A17E22334F2F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E66A08-9861-4517-ACCE-1EEDB604D995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E334B57-52A9-4D05-AEB1-E18B7AF10341}" type="datetime1">
              <a:rPr lang="ru-RU" noProof="1" smtClean="0"/>
              <a:t>01.12.2024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61938"/>
            <a:ext cx="8713787" cy="3022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55000"/>
              </a:lnSpc>
              <a:defRPr/>
            </a:pPr>
            <a:br>
              <a:rPr lang="ru-RU" altLang="ru-RU" sz="2800" b="1" dirty="0">
                <a:solidFill>
                  <a:schemeClr val="accent2"/>
                </a:solidFill>
              </a:rPr>
            </a:br>
            <a:br>
              <a:rPr lang="ru-RU" altLang="ru-RU" sz="2800" b="1" dirty="0">
                <a:solidFill>
                  <a:schemeClr val="accent2"/>
                </a:solidFill>
              </a:rPr>
            </a:br>
            <a:br>
              <a:rPr lang="ru-RU" altLang="ru-RU" sz="2800" b="1" dirty="0">
                <a:solidFill>
                  <a:schemeClr val="accent2"/>
                </a:solidFill>
              </a:rPr>
            </a:br>
            <a:br>
              <a:rPr lang="ru-RU" altLang="ru-RU" sz="2800" b="1" dirty="0">
                <a:solidFill>
                  <a:schemeClr val="accent2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Атопический дерматит. </a:t>
            </a:r>
            <a:r>
              <a:rPr lang="ru-RU" altLang="ru-RU" sz="2400" b="1" dirty="0" err="1">
                <a:solidFill>
                  <a:schemeClr val="tx1"/>
                </a:solidFill>
              </a:rPr>
              <a:t>Мукозальный</a:t>
            </a:r>
            <a:r>
              <a:rPr lang="ru-RU" altLang="ru-RU" sz="2400" b="1" dirty="0">
                <a:solidFill>
                  <a:schemeClr val="tx1"/>
                </a:solidFill>
              </a:rPr>
              <a:t> иммунитет. Дисбиоз слизистых. </a:t>
            </a:r>
            <a:br>
              <a:rPr lang="ru-RU" altLang="ru-RU" sz="2400" b="1" dirty="0">
                <a:solidFill>
                  <a:schemeClr val="tx1"/>
                </a:solidFill>
              </a:rPr>
            </a:br>
            <a:br>
              <a:rPr lang="ru-RU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Маркова Т.П. , д.м.н., профессор</a:t>
            </a:r>
            <a:br>
              <a:rPr lang="ru-RU" altLang="ru-RU" sz="2400" b="1" dirty="0">
                <a:solidFill>
                  <a:schemeClr val="tx1"/>
                </a:solidFill>
              </a:rPr>
            </a:br>
            <a:br>
              <a:rPr lang="ru-RU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Зав. кафедрой иммунопатологии и иммунодиагностики</a:t>
            </a:r>
            <a:br>
              <a:rPr lang="ru-RU" altLang="ru-RU" sz="2400" b="1" dirty="0">
                <a:solidFill>
                  <a:schemeClr val="tx1"/>
                </a:solidFill>
              </a:rPr>
            </a:br>
            <a:br>
              <a:rPr lang="ru-RU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ФГБУ ФНКЦ  Академия постдипломного образования ФМБА России</a:t>
            </a:r>
            <a:r>
              <a:rPr lang="ru-RU" altLang="ru-RU" sz="4800" b="1" dirty="0"/>
              <a:t> </a:t>
            </a:r>
          </a:p>
        </p:txBody>
      </p:sp>
      <p:pic>
        <p:nvPicPr>
          <p:cNvPr id="8195" name="Picture 3" descr="j02854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3500439"/>
            <a:ext cx="8280400" cy="3024187"/>
          </a:xfrm>
          <a:noFill/>
        </p:spPr>
      </p:pic>
    </p:spTree>
    <p:extLst>
      <p:ext uri="{BB962C8B-B14F-4D97-AF65-F5344CB8AC3E}">
        <p14:creationId xmlns:p14="http://schemas.microsoft.com/office/powerpoint/2010/main" val="348781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333375"/>
            <a:ext cx="8302625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ЦИТОКИНОВЫЙ СТАТУС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98676" y="1557339"/>
            <a:ext cx="8569325" cy="4319587"/>
          </a:xfrm>
        </p:spPr>
        <p:txBody>
          <a:bodyPr/>
          <a:lstStyle/>
          <a:p>
            <a:pPr marL="609600" indent="-609600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Клетки - продуценты цитокинов</a:t>
            </a:r>
          </a:p>
          <a:p>
            <a:pPr marL="609600" indent="-609600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Растворимые и трансмембранные формы цитокинов</a:t>
            </a:r>
          </a:p>
          <a:p>
            <a:pPr marL="609600" indent="-609600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Клетки, экспрессирующие рецепторы для цитокинов (клетки-мишени)</a:t>
            </a:r>
          </a:p>
          <a:p>
            <a:pPr marL="609600" indent="-609600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Антагонисты цитокинов</a:t>
            </a:r>
          </a:p>
          <a:p>
            <a:pPr marL="609600" indent="-609600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Антагонисты рецепторов цитокинов</a:t>
            </a:r>
            <a:endParaRPr lang="el-GR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3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1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Роль эпителиальных клеток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19250"/>
            <a:ext cx="8442960" cy="483393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При повреждении – синтез цитокинов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ИЛ-12, ИЛ-6, ИЛ-8, ФНО-альфа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Имеют рецепторы для ИЛ-2, ИФН-гамма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400" b="1" dirty="0" err="1">
                <a:solidFill>
                  <a:srgbClr val="C00000"/>
                </a:solidFill>
              </a:rPr>
              <a:t>Экспрессируют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en-US" altLang="ru-RU" sz="2400" b="1" dirty="0">
                <a:solidFill>
                  <a:srgbClr val="C00000"/>
                </a:solidFill>
              </a:rPr>
              <a:t>HLA-DR</a:t>
            </a:r>
            <a:r>
              <a:rPr lang="ru-RU" altLang="ru-RU" sz="2400" b="1" dirty="0">
                <a:solidFill>
                  <a:srgbClr val="C00000"/>
                </a:solidFill>
              </a:rPr>
              <a:t>, участвуя в презентации АГ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Синтезируют гликопротеины секреторных </a:t>
            </a:r>
            <a:r>
              <a:rPr lang="en-US" altLang="ru-RU" sz="2400" b="1" dirty="0" err="1">
                <a:solidFill>
                  <a:srgbClr val="C00000"/>
                </a:solidFill>
              </a:rPr>
              <a:t>IgM</a:t>
            </a:r>
            <a:r>
              <a:rPr lang="en-US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</a:rPr>
              <a:t>и </a:t>
            </a:r>
            <a:r>
              <a:rPr lang="en-US" altLang="ru-RU" sz="2400" b="1" dirty="0">
                <a:solidFill>
                  <a:srgbClr val="C00000"/>
                </a:solidFill>
              </a:rPr>
              <a:t>IgA</a:t>
            </a:r>
            <a:endParaRPr lang="ru-RU" altLang="ru-RU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Бактерии – сапрофиты на слизистых,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через ЛПС стимулируют местный иммунитет   </a:t>
            </a:r>
          </a:p>
        </p:txBody>
      </p:sp>
    </p:spTree>
    <p:extLst>
      <p:ext uri="{BB962C8B-B14F-4D97-AF65-F5344CB8AC3E}">
        <p14:creationId xmlns:p14="http://schemas.microsoft.com/office/powerpoint/2010/main" val="318189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0"/>
            <a:ext cx="7772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/>
              <a:t>Роль  </a:t>
            </a:r>
            <a:r>
              <a:rPr lang="ru-RU" sz="2400" b="1" dirty="0" err="1"/>
              <a:t>провоспалительных</a:t>
            </a:r>
            <a:r>
              <a:rPr lang="ru-RU" sz="2400" b="1" dirty="0"/>
              <a:t> цитокинов в  системном  и местном воспалении</a:t>
            </a:r>
            <a:endParaRPr lang="en-US" sz="2400" b="1" dirty="0"/>
          </a:p>
        </p:txBody>
      </p:sp>
      <p:graphicFrame>
        <p:nvGraphicFramePr>
          <p:cNvPr id="11985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177588"/>
              </p:ext>
            </p:extLst>
          </p:nvPr>
        </p:nvGraphicFramePr>
        <p:xfrm>
          <a:off x="1390650" y="838201"/>
          <a:ext cx="9886950" cy="5791199"/>
        </p:xfrm>
        <a:graphic>
          <a:graphicData uri="http://schemas.openxmlformats.org/drawingml/2006/table">
            <a:tbl>
              <a:tblPr/>
              <a:tblGrid>
                <a:gridCol w="462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Системное воспаление</a:t>
                      </a:r>
                    </a:p>
                  </a:txBody>
                  <a:tcPr marL="91431" marR="9143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Местное воспаление</a:t>
                      </a:r>
                    </a:p>
                  </a:txBody>
                  <a:tcPr marL="91431" marR="9143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Лихорадка</a:t>
                      </a:r>
                    </a:p>
                  </a:txBody>
                  <a:tcPr marL="91431" marR="9143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1.Активация макрофагов: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Хемотаксис,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микробицидность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Сонливость, апатия, боль</a:t>
                      </a:r>
                    </a:p>
                  </a:txBody>
                  <a:tcPr marL="91431" marR="9143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Фагоцитоз, адгезия, миграция через стенку сосуда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Потеря аппетита</a:t>
                      </a:r>
                    </a:p>
                  </a:txBody>
                  <a:tcPr marL="91431" marR="9143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Дегрануляция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клеток и выброс ИЛ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массы тела</a:t>
                      </a:r>
                    </a:p>
                  </a:txBody>
                  <a:tcPr marL="91431" marR="9143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2.Активация синтеза гистамина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Энцефалопатия</a:t>
                      </a:r>
                    </a:p>
                  </a:txBody>
                  <a:tcPr marL="91431" marR="9143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Отек, боль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Стресс</a:t>
                      </a:r>
                    </a:p>
                  </a:txBody>
                  <a:tcPr marL="91431" marR="9143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4.Активация системы гемостаза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Нейтрофилез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Резорбция кости и хряща 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3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Индукция белков острой фазы</a:t>
                      </a:r>
                    </a:p>
                  </a:txBody>
                  <a:tcPr marL="91431" marR="9143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6.Формирование соединительной ткани и рубцов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эндокринопатии</a:t>
                      </a:r>
                    </a:p>
                  </a:txBody>
                  <a:tcPr marL="91431" marR="9143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7.Рост капилляров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75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Заголовок 1"/>
          <p:cNvSpPr>
            <a:spLocks noGrp="1"/>
          </p:cNvSpPr>
          <p:nvPr>
            <p:ph type="title"/>
          </p:nvPr>
        </p:nvSpPr>
        <p:spPr>
          <a:xfrm>
            <a:off x="182880" y="280193"/>
            <a:ext cx="11521440" cy="676275"/>
          </a:xfrm>
        </p:spPr>
        <p:txBody>
          <a:bodyPr>
            <a:noAutofit/>
          </a:bodyPr>
          <a:lstStyle/>
          <a:p>
            <a:r>
              <a:rPr lang="ru-RU" sz="2800" b="1" dirty="0"/>
              <a:t>Результаты воздействия интерлейкина-5 на эозинофилы </a:t>
            </a:r>
          </a:p>
        </p:txBody>
      </p:sp>
      <p:sp>
        <p:nvSpPr>
          <p:cNvPr id="268290" name="Номер слайда 6"/>
          <p:cNvSpPr>
            <a:spLocks noGrp="1"/>
          </p:cNvSpPr>
          <p:nvPr>
            <p:ph type="sldNum" sz="quarter" idx="2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ECF03-EFFE-4004-BB43-C21EADBC67B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  <p:pic>
        <p:nvPicPr>
          <p:cNvPr id="268291" name="Объект 7"/>
          <p:cNvPicPr>
            <a:picLocks noGrp="1"/>
          </p:cNvPicPr>
          <p:nvPr>
            <p:ph sz="quarter" idx="12"/>
          </p:nvPr>
        </p:nvPicPr>
        <p:blipFill>
          <a:blip r:embed="rId2"/>
          <a:srcRect l="25722" t="62923" r="23677" b="13593"/>
          <a:stretch>
            <a:fillRect/>
          </a:stretch>
        </p:blipFill>
        <p:spPr>
          <a:xfrm>
            <a:off x="2001839" y="2246313"/>
            <a:ext cx="8104187" cy="3517900"/>
          </a:xfrm>
        </p:spPr>
      </p:pic>
      <p:sp>
        <p:nvSpPr>
          <p:cNvPr id="9" name="TextBox 8"/>
          <p:cNvSpPr txBox="1"/>
          <p:nvPr/>
        </p:nvSpPr>
        <p:spPr>
          <a:xfrm>
            <a:off x="3381375" y="1252538"/>
            <a:ext cx="5513388" cy="46355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lIns="0" tIns="0" rIns="0" bIns="0" anchor="ctr"/>
          <a:lstStyle/>
          <a:p>
            <a:pPr algn="ctr">
              <a:buClr>
                <a:schemeClr val="tx1"/>
              </a:buClr>
              <a:defRPr/>
            </a:pP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Интерлейкин-5</a:t>
            </a:r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>
          <a:xfrm flipH="1">
            <a:off x="2959101" y="1716089"/>
            <a:ext cx="900113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8178801" y="1716089"/>
            <a:ext cx="828675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27600" y="1716089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7010400" y="1716089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297" name="Footer Placeholder 5"/>
          <p:cNvSpPr txBox="1">
            <a:spLocks/>
          </p:cNvSpPr>
          <p:nvPr/>
        </p:nvSpPr>
        <p:spPr bwMode="auto">
          <a:xfrm>
            <a:off x="1898651" y="6437314"/>
            <a:ext cx="8016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100">
                <a:solidFill>
                  <a:srgbClr val="000000"/>
                </a:solidFill>
              </a:rPr>
              <a:t> Адаптировано из </a:t>
            </a:r>
            <a:r>
              <a:rPr lang="en-GB" sz="1100">
                <a:solidFill>
                  <a:srgbClr val="000000"/>
                </a:solidFill>
              </a:rPr>
              <a:t>Varricchi G. </a:t>
            </a:r>
            <a:r>
              <a:rPr lang="en-GB" sz="1100" i="1">
                <a:solidFill>
                  <a:srgbClr val="000000"/>
                </a:solidFill>
              </a:rPr>
              <a:t>Curr Opin Allergy Clin Immunol. </a:t>
            </a:r>
            <a:r>
              <a:rPr lang="en-GB" sz="1100">
                <a:solidFill>
                  <a:srgbClr val="000000"/>
                </a:solidFill>
              </a:rPr>
              <a:t>2016;16:186–200.</a:t>
            </a:r>
          </a:p>
        </p:txBody>
      </p:sp>
    </p:spTree>
    <p:extLst>
      <p:ext uri="{BB962C8B-B14F-4D97-AF65-F5344CB8AC3E}">
        <p14:creationId xmlns:p14="http://schemas.microsoft.com/office/powerpoint/2010/main" val="422274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Номер слайда 6"/>
          <p:cNvSpPr>
            <a:spLocks noGrp="1"/>
          </p:cNvSpPr>
          <p:nvPr>
            <p:ph type="sldNum" sz="quarter" idx="2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AB488E-C428-4C79-ADD3-B282DADB845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  <p:pic>
        <p:nvPicPr>
          <p:cNvPr id="269314" name="Объект 7"/>
          <p:cNvPicPr>
            <a:picLocks noGrp="1"/>
          </p:cNvPicPr>
          <p:nvPr>
            <p:ph sz="quarter" idx="12"/>
          </p:nvPr>
        </p:nvPicPr>
        <p:blipFill>
          <a:blip r:embed="rId2"/>
          <a:srcRect l="14270" t="16257" r="15660" b="12166"/>
          <a:stretch>
            <a:fillRect/>
          </a:stretch>
        </p:blipFill>
        <p:spPr>
          <a:xfrm>
            <a:off x="1889125" y="1195388"/>
            <a:ext cx="8420100" cy="4951412"/>
          </a:xfrm>
        </p:spPr>
      </p:pic>
      <p:sp>
        <p:nvSpPr>
          <p:cNvPr id="269315" name="Заголовок 1"/>
          <p:cNvSpPr>
            <a:spLocks noGrp="1"/>
          </p:cNvSpPr>
          <p:nvPr>
            <p:ph type="title"/>
          </p:nvPr>
        </p:nvSpPr>
        <p:spPr>
          <a:xfrm>
            <a:off x="1901825" y="447675"/>
            <a:ext cx="7577138" cy="338138"/>
          </a:xfrm>
        </p:spPr>
        <p:txBody>
          <a:bodyPr>
            <a:normAutofit fontScale="90000"/>
          </a:bodyPr>
          <a:lstStyle/>
          <a:p>
            <a:r>
              <a:rPr lang="ru-RU"/>
              <a:t>Механизм действия анти ИЛ-5</a:t>
            </a:r>
          </a:p>
        </p:txBody>
      </p:sp>
      <p:sp>
        <p:nvSpPr>
          <p:cNvPr id="269316" name="Footer Placeholder 5"/>
          <p:cNvSpPr>
            <a:spLocks noGrp="1"/>
          </p:cNvSpPr>
          <p:nvPr>
            <p:ph type="ftr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rgbClr val="000000"/>
                </a:solidFill>
                <a:cs typeface="Arial" charset="0"/>
              </a:rPr>
              <a:t> Адаптировано из </a:t>
            </a:r>
            <a:r>
              <a:rPr lang="en-GB" sz="1100">
                <a:solidFill>
                  <a:srgbClr val="000000"/>
                </a:solidFill>
                <a:cs typeface="Arial" charset="0"/>
              </a:rPr>
              <a:t>Varricchi G. </a:t>
            </a:r>
            <a:r>
              <a:rPr lang="en-GB" sz="1100" i="1">
                <a:solidFill>
                  <a:srgbClr val="000000"/>
                </a:solidFill>
                <a:cs typeface="Arial" charset="0"/>
              </a:rPr>
              <a:t>Curr Opin Allergy Clin Immunol. </a:t>
            </a:r>
            <a:r>
              <a:rPr lang="en-GB" sz="1100">
                <a:solidFill>
                  <a:srgbClr val="000000"/>
                </a:solidFill>
                <a:cs typeface="Arial" charset="0"/>
              </a:rPr>
              <a:t>2016;16:186–200.</a:t>
            </a:r>
          </a:p>
        </p:txBody>
      </p:sp>
      <p:sp>
        <p:nvSpPr>
          <p:cNvPr id="269317" name="Text Placeholder 4"/>
          <p:cNvSpPr txBox="1">
            <a:spLocks/>
          </p:cNvSpPr>
          <p:nvPr/>
        </p:nvSpPr>
        <p:spPr bwMode="auto">
          <a:xfrm>
            <a:off x="1943100" y="6046788"/>
            <a:ext cx="84470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ru-RU" sz="1100">
                <a:solidFill>
                  <a:srgbClr val="000000"/>
                </a:solidFill>
              </a:rPr>
              <a:t>ИЛ, интерлейкин</a:t>
            </a: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42038" y="1443039"/>
            <a:ext cx="1746250" cy="111918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/>
          <a:lstStyle/>
          <a:p>
            <a:pPr marL="180975" indent="-180975" algn="ctr" eaLnBrk="0" hangingPunct="0">
              <a:buClr>
                <a:schemeClr val="bg1"/>
              </a:buClr>
              <a:buFont typeface="Arial" pitchFamily="34" charset="0"/>
              <a:buChar char="–"/>
              <a:defRPr/>
            </a:pPr>
            <a:endParaRPr lang="ru-RU" sz="1200" b="1" kern="0" dirty="0" err="1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624764" y="1546226"/>
            <a:ext cx="492125" cy="47466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/>
          <a:lstStyle/>
          <a:p>
            <a:pPr marL="180975" indent="-180975" algn="ctr" eaLnBrk="0" hangingPunct="0">
              <a:buClr>
                <a:schemeClr val="bg1"/>
              </a:buClr>
              <a:buFont typeface="Arial" pitchFamily="34" charset="0"/>
              <a:buChar char="–"/>
              <a:defRPr/>
            </a:pPr>
            <a:endParaRPr lang="ru-RU" sz="1200" b="1" kern="0" dirty="0" err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29501" y="1685925"/>
            <a:ext cx="493713" cy="47625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/>
          <a:lstStyle/>
          <a:p>
            <a:pPr marL="180975" indent="-180975" algn="ctr" eaLnBrk="0" hangingPunct="0">
              <a:buClr>
                <a:schemeClr val="bg1"/>
              </a:buClr>
              <a:buFont typeface="Arial" pitchFamily="34" charset="0"/>
              <a:buChar char="–"/>
              <a:defRPr/>
            </a:pPr>
            <a:endParaRPr lang="ru-RU" sz="1200" b="1" kern="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8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object 8"/>
          <p:cNvSpPr>
            <a:spLocks noChangeArrowheads="1"/>
          </p:cNvSpPr>
          <p:nvPr/>
        </p:nvSpPr>
        <p:spPr bwMode="auto">
          <a:xfrm>
            <a:off x="4875214" y="1328738"/>
            <a:ext cx="2466975" cy="43862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1884378" y="5996801"/>
            <a:ext cx="8583889" cy="875240"/>
          </a:xfrm>
          <a:prstGeom prst="rect">
            <a:avLst/>
          </a:prstGeom>
          <a:effectLst/>
        </p:spPr>
        <p:txBody>
          <a:bodyPr lIns="0" tIns="33655" rIns="0" bIns="0">
            <a:spAutoFit/>
          </a:bodyPr>
          <a:lstStyle/>
          <a:p>
            <a:pPr marL="12700">
              <a:spcBef>
                <a:spcPts val="265"/>
              </a:spcBef>
              <a:defRPr/>
            </a:pPr>
            <a:r>
              <a:rPr lang="ru-RU" sz="900" spc="-1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Fc</a:t>
            </a:r>
            <a:r>
              <a:rPr lang="ru-RU" sz="900" spc="-1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— кристаллизующийся фрагмент; </a:t>
            </a:r>
            <a:r>
              <a:rPr lang="ru-RU" sz="900" spc="-1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IgE</a:t>
            </a:r>
            <a:r>
              <a:rPr lang="ru-RU" sz="900" spc="-1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— иммуноглобулин E; IL-4/5/13 — интерлейкин-4/5/13; ВЛК2 —врожденная лимфоидная клетка -2го типа; Тх2, — клетка Т-хелпер 2-го типа.</a:t>
            </a:r>
          </a:p>
          <a:p>
            <a:pPr marL="12700" marR="5080">
              <a:spcBef>
                <a:spcPts val="170"/>
              </a:spcBef>
              <a:defRPr/>
            </a:pP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Chang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YJ,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et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J </a:t>
            </a:r>
            <a:r>
              <a:rPr lang="ru-RU" sz="700" i="1" spc="-1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Leuk</a:t>
            </a:r>
            <a:r>
              <a:rPr lang="ru-RU" sz="700" i="1" spc="-1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Biol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2013;94:933–40; 3.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Bice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JB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et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Ann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Allergy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1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Asthma</a:t>
            </a:r>
            <a:r>
              <a:rPr lang="ru-RU" sz="700" i="1" spc="-1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1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Immunol</a:t>
            </a:r>
            <a:r>
              <a:rPr lang="ru-RU" sz="700" i="1" spc="-1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2014;112:108–15; 5.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Kindt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TJ,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et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Antibody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Classes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and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Biological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Activities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Источник: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Kindt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TJ,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et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(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eds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)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Kuby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1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Immunology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6th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ed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W.H.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Freeman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and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Company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New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York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NY, USA: 2006. p95–100; 6.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Naik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SR,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Wala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SM. 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Recent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Pat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Inflamm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Allergy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Drug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Discov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2013;7:62–95; 7.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Wener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RRL,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Bel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EH.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Eur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Respir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Rev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2013;22:227–35; 9.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Holgate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ST,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Sly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PD.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Asthma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Pathogenesis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 Источник: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Adkinson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NF,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et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(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eds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) </a:t>
            </a:r>
            <a:r>
              <a:rPr lang="ru-RU" sz="700" i="1" spc="-1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Middleton’s</a:t>
            </a:r>
            <a:r>
              <a:rPr lang="ru-RU" sz="700" i="1" spc="-1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Allergy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: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Principles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and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Practice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Saunders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Elsevier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Philadelphia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PA, USA: 2014; 10.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Rothenberg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M. 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N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Engl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J </a:t>
            </a:r>
            <a:r>
              <a:rPr lang="ru-RU" sz="700" i="1" spc="-1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Med</a:t>
            </a:r>
            <a:r>
              <a:rPr lang="ru-RU" sz="700" i="1" spc="-1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1998;338:1592–600; 11. Barnes PJ.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Chapter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254: 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Asthma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Источник: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Longo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DL,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et</a:t>
            </a:r>
            <a:r>
              <a:rPr lang="ru-RU" sz="700" i="1" spc="2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(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eds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)</a:t>
            </a:r>
            <a:r>
              <a:rPr lang="ru-RU" sz="700" i="1" spc="3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1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Harrison’s</a:t>
            </a:r>
            <a:r>
              <a:rPr lang="ru-RU" sz="700" i="1" spc="3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1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Principles</a:t>
            </a:r>
            <a:r>
              <a:rPr lang="ru-RU" sz="700" i="1" spc="1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of</a:t>
            </a:r>
            <a:r>
              <a:rPr lang="ru-RU" sz="700" i="1" spc="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Internal</a:t>
            </a:r>
            <a:r>
              <a:rPr lang="ru-RU" sz="700" i="1" spc="5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1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Medicine</a:t>
            </a:r>
            <a:r>
              <a:rPr lang="ru-RU" sz="700" i="1" spc="-1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</a:t>
            </a:r>
            <a:r>
              <a:rPr lang="ru-RU" sz="700" i="1" spc="2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18th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ed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McGraw-Hill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Medical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NY, USA: 2012; 12. </a:t>
            </a:r>
            <a:r>
              <a:rPr lang="ru-RU" sz="700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Garcia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G,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et</a:t>
            </a:r>
            <a:r>
              <a:rPr lang="ru-RU" sz="700" i="1" spc="1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al</a:t>
            </a:r>
            <a:r>
              <a:rPr lang="ru-RU" sz="700" i="1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</a:t>
            </a:r>
            <a:r>
              <a:rPr lang="ru-RU" sz="700" i="1" spc="2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Eur</a:t>
            </a:r>
            <a:r>
              <a:rPr lang="ru-RU" sz="700" i="1" spc="1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Respir</a:t>
            </a:r>
            <a:r>
              <a:rPr lang="ru-RU" sz="700" i="1" spc="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i="1" spc="-5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Rev</a:t>
            </a:r>
            <a:r>
              <a:rPr lang="ru-RU" sz="700" i="1" spc="1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700" spc="-5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2013;22:251–7.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41931" y="85295"/>
            <a:ext cx="6561514" cy="891192"/>
          </a:xfrm>
        </p:spPr>
        <p:txBody>
          <a:bodyPr vert="horz" lIns="91440" tIns="166293" rIns="91440" bIns="45720" rtlCol="0" anchor="b">
            <a:spAutoFit/>
          </a:bodyPr>
          <a:lstStyle/>
          <a:p>
            <a:pPr marL="147955">
              <a:spcBef>
                <a:spcPts val="105"/>
              </a:spcBef>
              <a:defRPr/>
            </a:pPr>
            <a:r>
              <a:rPr lang="ru-RU" sz="2200" dirty="0">
                <a:highlight>
                  <a:srgbClr val="000000">
                    <a:alpha val="0"/>
                  </a:srgbClr>
                </a:highlight>
                <a:latin typeface="Arial"/>
              </a:rPr>
              <a:t>Этапы вмешательства </a:t>
            </a:r>
            <a:r>
              <a:rPr lang="ru-RU" sz="2200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таргетной</a:t>
            </a:r>
            <a:r>
              <a:rPr lang="ru-RU" sz="2200" dirty="0">
                <a:highlight>
                  <a:srgbClr val="000000">
                    <a:alpha val="0"/>
                  </a:srgbClr>
                </a:highlight>
                <a:latin typeface="Arial"/>
              </a:rPr>
              <a:t> терапии при воспалении дыхательных путей</a:t>
            </a:r>
          </a:p>
        </p:txBody>
      </p:sp>
      <p:sp>
        <p:nvSpPr>
          <p:cNvPr id="267268" name="object 11"/>
          <p:cNvSpPr>
            <a:spLocks/>
          </p:cNvSpPr>
          <p:nvPr/>
        </p:nvSpPr>
        <p:spPr bwMode="auto">
          <a:xfrm>
            <a:off x="1905001" y="1416050"/>
            <a:ext cx="2665413" cy="2032000"/>
          </a:xfrm>
          <a:custGeom>
            <a:avLst/>
            <a:gdLst/>
            <a:ahLst/>
            <a:cxnLst>
              <a:cxn ang="0">
                <a:pos x="0" y="2031491"/>
              </a:cxn>
              <a:cxn ang="0">
                <a:pos x="2665476" y="2031491"/>
              </a:cxn>
              <a:cxn ang="0">
                <a:pos x="2665476" y="0"/>
              </a:cxn>
              <a:cxn ang="0">
                <a:pos x="0" y="0"/>
              </a:cxn>
              <a:cxn ang="0">
                <a:pos x="0" y="2031491"/>
              </a:cxn>
            </a:cxnLst>
            <a:rect l="0" t="0" r="r" b="b"/>
            <a:pathLst>
              <a:path w="2665730" h="2032000">
                <a:moveTo>
                  <a:pt x="0" y="2031491"/>
                </a:moveTo>
                <a:lnTo>
                  <a:pt x="2665476" y="2031491"/>
                </a:lnTo>
                <a:lnTo>
                  <a:pt x="2665476" y="0"/>
                </a:lnTo>
                <a:lnTo>
                  <a:pt x="0" y="0"/>
                </a:lnTo>
                <a:lnTo>
                  <a:pt x="0" y="203149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7269" name="object 17"/>
          <p:cNvSpPr>
            <a:spLocks/>
          </p:cNvSpPr>
          <p:nvPr/>
        </p:nvSpPr>
        <p:spPr bwMode="auto">
          <a:xfrm flipV="1">
            <a:off x="7038975" y="2824163"/>
            <a:ext cx="463550" cy="525462"/>
          </a:xfrm>
          <a:custGeom>
            <a:avLst/>
            <a:gdLst/>
            <a:ahLst/>
            <a:cxnLst>
              <a:cxn ang="0">
                <a:pos x="476376" y="824103"/>
              </a:cxn>
              <a:cxn ang="0">
                <a:pos x="0" y="0"/>
              </a:cxn>
            </a:cxnLst>
            <a:rect l="0" t="0" r="r" b="b"/>
            <a:pathLst>
              <a:path w="476884" h="824228">
                <a:moveTo>
                  <a:pt x="476376" y="824103"/>
                </a:moveTo>
                <a:lnTo>
                  <a:pt x="0" y="0"/>
                </a:lnTo>
              </a:path>
            </a:pathLst>
          </a:custGeom>
          <a:noFill/>
          <a:ln w="9144">
            <a:solidFill>
              <a:srgbClr val="40478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7661782" y="1607285"/>
            <a:ext cx="2811308" cy="3164969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12700" rIns="0" bIns="0">
            <a:spAutoFit/>
          </a:bodyPr>
          <a:lstStyle/>
          <a:p>
            <a:pPr marL="12700" marR="5080" indent="2540">
              <a:spcBef>
                <a:spcPts val="100"/>
              </a:spcBef>
              <a:defRPr/>
            </a:pPr>
            <a:r>
              <a:rPr lang="ru-RU" sz="1200" dirty="0">
                <a:highlight>
                  <a:srgbClr val="000000">
                    <a:alpha val="0"/>
                  </a:srgbClr>
                </a:highlight>
                <a:cs typeface="Arial"/>
              </a:rPr>
              <a:t>ИЛ-5 играет крайне важную роль в образовании, выживаемости и миграции эозинофилов в легочную ткань.</a:t>
            </a:r>
            <a:r>
              <a:rPr lang="ru-RU" sz="1200" baseline="27777" dirty="0">
                <a:highlight>
                  <a:srgbClr val="000000">
                    <a:alpha val="0"/>
                  </a:srgbClr>
                </a:highlight>
                <a:cs typeface="Arial"/>
              </a:rPr>
              <a:t>10 </a:t>
            </a:r>
            <a:r>
              <a:rPr lang="ru-RU" sz="1200" dirty="0">
                <a:highlight>
                  <a:srgbClr val="000000">
                    <a:alpha val="0"/>
                  </a:srgbClr>
                </a:highlight>
                <a:cs typeface="Arial"/>
              </a:rPr>
              <a:t>Он высвобождается </a:t>
            </a:r>
            <a:r>
              <a:rPr lang="ru-RU" sz="1200" dirty="0" err="1">
                <a:highlight>
                  <a:srgbClr val="000000">
                    <a:alpha val="0"/>
                  </a:srgbClr>
                </a:highlight>
                <a:cs typeface="Arial"/>
              </a:rPr>
              <a:t>эффекторными</a:t>
            </a:r>
            <a:r>
              <a:rPr lang="ru-RU" sz="1200" dirty="0">
                <a:highlight>
                  <a:srgbClr val="000000">
                    <a:alpha val="0"/>
                  </a:srgbClr>
                </a:highlight>
                <a:cs typeface="Arial"/>
              </a:rPr>
              <a:t> клетками, в частности, Тх2-клетками и ВЛК2, в процессе развития воспаления дыхательных путей.</a:t>
            </a:r>
            <a:r>
              <a:rPr lang="ru-RU" sz="1200" spc="7" baseline="27777" dirty="0">
                <a:highlight>
                  <a:srgbClr val="000000">
                    <a:alpha val="0"/>
                  </a:srgbClr>
                </a:highlight>
                <a:cs typeface="Arial"/>
              </a:rPr>
              <a:t>2,9,11 </a:t>
            </a:r>
            <a:r>
              <a:rPr lang="ru-RU" sz="1200" dirty="0">
                <a:highlight>
                  <a:srgbClr val="000000">
                    <a:alpha val="0"/>
                  </a:srgbClr>
                </a:highlight>
                <a:cs typeface="Arial"/>
              </a:rPr>
              <a:t>Эозинофилы также вырабатывают ИЛ-5, а также синтезируют рецептор ИЛ-5 на своей поверхности. Связывание ИЛ-5  рецепторов активирует эозинофилы и приводит к развитию эозинофильного воспаления.</a:t>
            </a:r>
            <a:r>
              <a:rPr lang="ru-RU" sz="1200" baseline="27777" dirty="0">
                <a:highlight>
                  <a:srgbClr val="000000">
                    <a:alpha val="0"/>
                  </a:srgbClr>
                </a:highlight>
                <a:cs typeface="Arial"/>
              </a:rPr>
              <a:t>12</a:t>
            </a:r>
          </a:p>
          <a:p>
            <a:pPr marL="12700" marR="5080" indent="2540">
              <a:spcBef>
                <a:spcPts val="100"/>
              </a:spcBef>
              <a:defRPr/>
            </a:pPr>
            <a:r>
              <a:rPr lang="ru-RU" sz="1200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cs typeface="Arial"/>
              </a:rPr>
              <a:t>Б</a:t>
            </a:r>
            <a:r>
              <a:rPr lang="ru-RU" sz="1200" spc="-5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cs typeface="Arial"/>
              </a:rPr>
              <a:t>локада ИЛ-5</a:t>
            </a:r>
            <a:r>
              <a:rPr lang="ru-RU" sz="1200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cs typeface="Arial"/>
              </a:rPr>
              <a:t> ведет к отсутствию взаимодействия с рецептором с прерыванием воспалительного каскада</a:t>
            </a:r>
            <a:endParaRPr lang="ru-RU" sz="1200" baseline="27777" dirty="0">
              <a:solidFill>
                <a:srgbClr val="C00000"/>
              </a:solidFill>
              <a:highlight>
                <a:srgbClr val="000000">
                  <a:alpha val="0"/>
                </a:srgbClr>
              </a:highlight>
              <a:cs typeface="Arial"/>
            </a:endParaRPr>
          </a:p>
        </p:txBody>
      </p:sp>
      <p:sp>
        <p:nvSpPr>
          <p:cNvPr id="267271" name="object 20"/>
          <p:cNvSpPr>
            <a:spLocks/>
          </p:cNvSpPr>
          <p:nvPr/>
        </p:nvSpPr>
        <p:spPr bwMode="auto">
          <a:xfrm>
            <a:off x="7502525" y="1781176"/>
            <a:ext cx="0" cy="2538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538983"/>
              </a:cxn>
            </a:cxnLst>
            <a:rect l="0" t="0" r="r" b="b"/>
            <a:pathLst>
              <a:path h="2539365">
                <a:moveTo>
                  <a:pt x="0" y="0"/>
                </a:moveTo>
                <a:lnTo>
                  <a:pt x="0" y="2538983"/>
                </a:lnTo>
              </a:path>
            </a:pathLst>
          </a:custGeom>
          <a:noFill/>
          <a:ln w="9144">
            <a:solidFill>
              <a:srgbClr val="40478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7272" name="object 23"/>
          <p:cNvSpPr>
            <a:spLocks/>
          </p:cNvSpPr>
          <p:nvPr/>
        </p:nvSpPr>
        <p:spPr bwMode="auto">
          <a:xfrm>
            <a:off x="1973263" y="3167064"/>
            <a:ext cx="2667000" cy="1354137"/>
          </a:xfrm>
          <a:custGeom>
            <a:avLst/>
            <a:gdLst/>
            <a:ahLst/>
            <a:cxnLst>
              <a:cxn ang="0">
                <a:pos x="0" y="1354836"/>
              </a:cxn>
              <a:cxn ang="0">
                <a:pos x="2667000" y="1354836"/>
              </a:cxn>
              <a:cxn ang="0">
                <a:pos x="2667000" y="0"/>
              </a:cxn>
              <a:cxn ang="0">
                <a:pos x="0" y="0"/>
              </a:cxn>
              <a:cxn ang="0">
                <a:pos x="0" y="1354836"/>
              </a:cxn>
            </a:cxnLst>
            <a:rect l="0" t="0" r="r" b="b"/>
            <a:pathLst>
              <a:path w="2667000" h="1355089">
                <a:moveTo>
                  <a:pt x="0" y="1354836"/>
                </a:moveTo>
                <a:lnTo>
                  <a:pt x="2667000" y="1354836"/>
                </a:lnTo>
                <a:lnTo>
                  <a:pt x="2667000" y="0"/>
                </a:lnTo>
                <a:lnTo>
                  <a:pt x="0" y="0"/>
                </a:lnTo>
                <a:lnTo>
                  <a:pt x="0" y="13548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7273" name="object 24"/>
          <p:cNvSpPr>
            <a:spLocks/>
          </p:cNvSpPr>
          <p:nvPr/>
        </p:nvSpPr>
        <p:spPr bwMode="auto">
          <a:xfrm flipH="1">
            <a:off x="4552950" y="3168650"/>
            <a:ext cx="46038" cy="2197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4836"/>
              </a:cxn>
            </a:cxnLst>
            <a:rect l="0" t="0" r="r" b="b"/>
            <a:pathLst>
              <a:path w="45719" h="1355089">
                <a:moveTo>
                  <a:pt x="0" y="0"/>
                </a:moveTo>
                <a:lnTo>
                  <a:pt x="0" y="1354836"/>
                </a:lnTo>
              </a:path>
            </a:pathLst>
          </a:custGeom>
          <a:noFill/>
          <a:ln w="9144">
            <a:solidFill>
              <a:srgbClr val="40478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7274" name="object 25"/>
          <p:cNvSpPr>
            <a:spLocks/>
          </p:cNvSpPr>
          <p:nvPr/>
        </p:nvSpPr>
        <p:spPr bwMode="auto">
          <a:xfrm>
            <a:off x="4598988" y="3865564"/>
            <a:ext cx="595312" cy="542925"/>
          </a:xfrm>
          <a:custGeom>
            <a:avLst/>
            <a:gdLst/>
            <a:ahLst/>
            <a:cxnLst>
              <a:cxn ang="0">
                <a:pos x="0" y="542798"/>
              </a:cxn>
              <a:cxn ang="0">
                <a:pos x="594487" y="0"/>
              </a:cxn>
            </a:cxnLst>
            <a:rect l="0" t="0" r="r" b="b"/>
            <a:pathLst>
              <a:path w="594995" h="542925">
                <a:moveTo>
                  <a:pt x="0" y="542798"/>
                </a:moveTo>
                <a:lnTo>
                  <a:pt x="594487" y="0"/>
                </a:lnTo>
              </a:path>
            </a:pathLst>
          </a:custGeom>
          <a:noFill/>
          <a:ln w="9143">
            <a:solidFill>
              <a:srgbClr val="40478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" name="object 26"/>
          <p:cNvSpPr txBox="1"/>
          <p:nvPr/>
        </p:nvSpPr>
        <p:spPr>
          <a:xfrm>
            <a:off x="2034625" y="3245358"/>
            <a:ext cx="2463722" cy="2305759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12700" rIns="0" bIns="0">
            <a:spAutoFit/>
          </a:bodyPr>
          <a:lstStyle/>
          <a:p>
            <a:pPr marL="12700" marR="5080">
              <a:spcBef>
                <a:spcPts val="100"/>
              </a:spcBef>
              <a:defRPr/>
            </a:pPr>
            <a:r>
              <a:rPr lang="ru-RU" sz="120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IgE</a:t>
            </a:r>
            <a:r>
              <a:rPr lang="ru-RU" sz="12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— ключевой медиатор развития аллергической бронхиальной астмы и ответа Т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h</a:t>
            </a:r>
            <a:r>
              <a:rPr lang="ru-RU" sz="12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2. При связывании с рецептором </a:t>
            </a:r>
            <a:r>
              <a:rPr lang="ru-RU" sz="1200" dirty="0" err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Fc</a:t>
            </a:r>
            <a:r>
              <a:rPr lang="ru-RU" sz="12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на тучных клетках он вызывает отек дыхательных путей, бронхоспазм и миграцию эозинофилов.</a:t>
            </a:r>
            <a:r>
              <a:rPr lang="ru-RU" sz="1200" spc="7" baseline="27777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5–7</a:t>
            </a:r>
          </a:p>
          <a:p>
            <a:pPr marL="12700" marR="330835">
              <a:spcBef>
                <a:spcPts val="605"/>
              </a:spcBef>
              <a:defRPr/>
            </a:pPr>
            <a:r>
              <a:rPr lang="ru-RU" sz="1200" spc="-5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Блокада </a:t>
            </a:r>
            <a:r>
              <a:rPr lang="ru-RU" sz="1200" spc="-5" dirty="0" err="1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IgE</a:t>
            </a:r>
            <a:r>
              <a:rPr lang="ru-RU" sz="1200" spc="-5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ведет к прерыванию каскада реакций, сопровождающих аллергическое воспаление.</a:t>
            </a:r>
            <a:r>
              <a:rPr lang="ru-RU" sz="1200" baseline="27777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614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61412"/>
            <a:ext cx="11364686" cy="664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отмечена более высокая распространенность, чем в популяции и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сопровождаться пищевой аллергией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аутовоспалительные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заболевания кишечника наблюдаются примерно в 2 раза чаще (RR 1.83), особенно болезнь Крона (RR 2.06) и язвенный колит в (RR 1.7);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бактериальные инфекции различной локализации, в том числе не связанные с кожей (отиты, гнойные ангины, инфекции мочеполовой системы, но не пневмонии);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кардиоваскулярные заболевания (RR 1,12-1,26). Риск инфаркта выше на 12%, инсульта на 10%, стенокардии на 18% и сердечной недостаточности на 26%;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oнкологические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заболевания солидных органов. чаще встречаются опухоли почек, центральной нервной системы, но реже опухоли респираторного тракта. Риск меланомы достоверно не отличался.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5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Эвазия</a:t>
            </a:r>
            <a:r>
              <a:rPr lang="ru-RU" b="1" dirty="0"/>
              <a:t> патогенов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Модуляция поверхности патогена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–образование капсулы;</a:t>
            </a:r>
          </a:p>
          <a:p>
            <a:r>
              <a:rPr lang="ru-RU" dirty="0">
                <a:solidFill>
                  <a:srgbClr val="C00000"/>
                </a:solidFill>
              </a:rPr>
              <a:t>–белки, закрывающие мембрану;</a:t>
            </a:r>
          </a:p>
          <a:p>
            <a:r>
              <a:rPr lang="ru-RU" dirty="0">
                <a:solidFill>
                  <a:srgbClr val="C00000"/>
                </a:solidFill>
              </a:rPr>
              <a:t>–вариации липида А в </a:t>
            </a:r>
            <a:r>
              <a:rPr lang="ru-RU" dirty="0" err="1">
                <a:solidFill>
                  <a:srgbClr val="C00000"/>
                </a:solidFill>
              </a:rPr>
              <a:t>липополисахариде</a:t>
            </a:r>
            <a:r>
              <a:rPr lang="ru-RU" dirty="0">
                <a:solidFill>
                  <a:srgbClr val="C00000"/>
                </a:solidFill>
              </a:rPr>
              <a:t>;</a:t>
            </a:r>
          </a:p>
          <a:p>
            <a:r>
              <a:rPr lang="ru-RU" dirty="0">
                <a:solidFill>
                  <a:srgbClr val="C00000"/>
                </a:solidFill>
              </a:rPr>
              <a:t>–</a:t>
            </a:r>
            <a:r>
              <a:rPr lang="ru-RU" dirty="0" err="1">
                <a:solidFill>
                  <a:srgbClr val="C00000"/>
                </a:solidFill>
              </a:rPr>
              <a:t>адгезины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err="1">
                <a:solidFill>
                  <a:srgbClr val="C00000"/>
                </a:solidFill>
              </a:rPr>
              <a:t>инвазины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- синтез токсинов</a:t>
            </a:r>
          </a:p>
          <a:p>
            <a:r>
              <a:rPr lang="ru-RU" dirty="0">
                <a:solidFill>
                  <a:srgbClr val="C00000"/>
                </a:solidFill>
              </a:rPr>
              <a:t>- протеазы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86832" y="1072788"/>
            <a:ext cx="10130368" cy="4306932"/>
          </a:xfrm>
        </p:spPr>
        <p:txBody>
          <a:bodyPr>
            <a:normAutofit/>
          </a:bodyPr>
          <a:lstStyle/>
          <a:p>
            <a:r>
              <a:rPr lang="ru-RU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043058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226611"/>
            <a:ext cx="9913257" cy="636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Бактерии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Staphylococcus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aureus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дрожжеподобные грибы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Malassezia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furfur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обнаруживаются при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присутствуют, как на пораженных, так и на непораженных участках кожи больных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Бактериальная и грибковая инфекции добавляют к аллергическому  воспаление инфекционное и они являются также антигенами. Специфические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-антитела к стафилококковым токсинам и дрожжеподобным грибам поддерживают аллергическое воспаление 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хронизацию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как токсины стафилококка в качестве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суперантигенов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стимулируют иммунный ответ в коже.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Бактериальная и грибковая инфекции при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диктует необходимость терапии антибактериальными и противогрибковыми препаратами 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Вирусные инфекции (ВПГ,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Эпштейи-Барр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папилломы, контагиозный моллюск, саркома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Капоши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Активированные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Th2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клетки продуцируют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ИЛ-31,  его уровень коррелирует с тяжестью процесса и выраженностью зуда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3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/>
              <a:t>ЭТИОЛОГИЧЕСКИЕ ФАКТОРЫ</a:t>
            </a:r>
            <a:br>
              <a:rPr lang="ru-RU" altLang="ru-RU" sz="4000"/>
            </a:br>
            <a:r>
              <a:rPr lang="ru-RU" altLang="ru-RU" sz="4000"/>
              <a:t>ГНОЙНЫХ ПОРАЖЕНИЙ КОЖИ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9651"/>
            <a:ext cx="11916697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ru-RU" sz="2800" b="1" dirty="0">
                <a:solidFill>
                  <a:srgbClr val="C00000"/>
                </a:solidFill>
              </a:rPr>
              <a:t>БАКТЕРИИ </a:t>
            </a:r>
            <a:r>
              <a:rPr lang="en-US" altLang="ru-RU" sz="2800" b="1" dirty="0">
                <a:solidFill>
                  <a:srgbClr val="C00000"/>
                </a:solidFill>
              </a:rPr>
              <a:t>(</a:t>
            </a:r>
            <a:r>
              <a:rPr lang="ru-RU" altLang="ru-RU" sz="2800" b="1" dirty="0">
                <a:solidFill>
                  <a:srgbClr val="C00000"/>
                </a:solidFill>
              </a:rPr>
              <a:t>ЗОЛОТИСТЫЙ СТАФИЛОКОКК)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800" b="1" dirty="0">
                <a:solidFill>
                  <a:srgbClr val="C00000"/>
                </a:solidFill>
              </a:rPr>
              <a:t>БАКТЕРИАЛЬНО-ВИРУСНЫЕ МИКСТЫ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800" b="1" dirty="0">
                <a:solidFill>
                  <a:srgbClr val="C00000"/>
                </a:solidFill>
              </a:rPr>
              <a:t>Дополнительные </a:t>
            </a:r>
            <a:r>
              <a:rPr lang="ru-RU" altLang="ru-RU" sz="2800" b="1" dirty="0" err="1">
                <a:solidFill>
                  <a:srgbClr val="C00000"/>
                </a:solidFill>
              </a:rPr>
              <a:t>тригерные</a:t>
            </a:r>
            <a:r>
              <a:rPr lang="ru-RU" altLang="ru-RU" sz="2800" b="1" dirty="0">
                <a:solidFill>
                  <a:srgbClr val="C00000"/>
                </a:solidFill>
              </a:rPr>
              <a:t>  факторы</a:t>
            </a:r>
            <a:r>
              <a:rPr lang="en-US" altLang="ru-RU" sz="2800" b="1" dirty="0">
                <a:solidFill>
                  <a:srgbClr val="C00000"/>
                </a:solidFill>
              </a:rPr>
              <a:t>:</a:t>
            </a:r>
            <a:r>
              <a:rPr lang="ru-RU" altLang="ru-RU" sz="2800" b="1" dirty="0">
                <a:solidFill>
                  <a:srgbClr val="C00000"/>
                </a:solidFill>
              </a:rPr>
              <a:t> пубертатный и климактерический период</a:t>
            </a:r>
            <a:r>
              <a:rPr lang="en-US" altLang="ru-RU" sz="2800" b="1" dirty="0">
                <a:solidFill>
                  <a:srgbClr val="C00000"/>
                </a:solidFill>
              </a:rPr>
              <a:t>; </a:t>
            </a:r>
            <a:r>
              <a:rPr lang="ru-RU" altLang="ru-RU" sz="2800" b="1" dirty="0">
                <a:solidFill>
                  <a:srgbClr val="C00000"/>
                </a:solidFill>
              </a:rPr>
              <a:t>толерантность к глюкозе</a:t>
            </a:r>
            <a:r>
              <a:rPr lang="en-US" altLang="ru-RU" sz="2800" b="1" dirty="0">
                <a:solidFill>
                  <a:srgbClr val="C00000"/>
                </a:solidFill>
              </a:rPr>
              <a:t>;</a:t>
            </a:r>
            <a:r>
              <a:rPr lang="ru-RU" altLang="ru-RU" sz="2800" b="1" dirty="0">
                <a:solidFill>
                  <a:srgbClr val="C00000"/>
                </a:solidFill>
              </a:rPr>
              <a:t> прием оральных контрацептивов</a:t>
            </a:r>
            <a:r>
              <a:rPr lang="en-US" altLang="ru-RU" sz="2800" b="1" dirty="0">
                <a:solidFill>
                  <a:srgbClr val="C00000"/>
                </a:solidFill>
              </a:rPr>
              <a:t>;</a:t>
            </a:r>
            <a:r>
              <a:rPr lang="ru-RU" altLang="ru-RU" sz="2800" b="1" dirty="0">
                <a:solidFill>
                  <a:srgbClr val="C00000"/>
                </a:solidFill>
              </a:rPr>
              <a:t> дефицит белка</a:t>
            </a:r>
            <a:r>
              <a:rPr lang="en-US" altLang="ru-RU" sz="2800" b="1" dirty="0">
                <a:solidFill>
                  <a:srgbClr val="C00000"/>
                </a:solidFill>
              </a:rPr>
              <a:t>; </a:t>
            </a:r>
            <a:r>
              <a:rPr lang="ru-RU" altLang="ru-RU" sz="2800" b="1" dirty="0">
                <a:solidFill>
                  <a:srgbClr val="C00000"/>
                </a:solidFill>
              </a:rPr>
              <a:t>паразитарные инфекции (гельминты, простейшие)</a:t>
            </a:r>
            <a:r>
              <a:rPr lang="en-US" altLang="ru-RU" sz="2800" b="1" dirty="0">
                <a:solidFill>
                  <a:srgbClr val="C00000"/>
                </a:solidFill>
              </a:rPr>
              <a:t>;</a:t>
            </a:r>
            <a:r>
              <a:rPr lang="ru-RU" altLang="ru-RU" sz="2800" b="1" dirty="0">
                <a:solidFill>
                  <a:srgbClr val="C00000"/>
                </a:solidFill>
              </a:rPr>
              <a:t> заболевания ЖКТ</a:t>
            </a:r>
          </a:p>
          <a:p>
            <a:pPr eaLnBrk="1" hangingPunct="1"/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2417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6425" y="6183313"/>
            <a:ext cx="1244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/>
          <p:nvPr/>
        </p:nvSpPr>
        <p:spPr>
          <a:xfrm>
            <a:off x="8858250" y="1187450"/>
            <a:ext cx="2317750" cy="1350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llipse 4"/>
          <p:cNvSpPr/>
          <p:nvPr/>
        </p:nvSpPr>
        <p:spPr>
          <a:xfrm>
            <a:off x="2322513" y="5751513"/>
            <a:ext cx="982662" cy="1104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66564" name="Image 14" descr="picto_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2350" y="1257300"/>
            <a:ext cx="27527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Image 16" descr="picto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1257300"/>
            <a:ext cx="27527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ZoneTexte 21"/>
          <p:cNvSpPr txBox="1">
            <a:spLocks noChangeArrowheads="1"/>
          </p:cNvSpPr>
          <p:nvPr/>
        </p:nvSpPr>
        <p:spPr bwMode="auto">
          <a:xfrm>
            <a:off x="6562725" y="4311650"/>
            <a:ext cx="1336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Century Gothic" pitchFamily="34" charset="0"/>
              </a:rPr>
              <a:t>80</a:t>
            </a:r>
            <a:r>
              <a:rPr lang="en-US" sz="2800">
                <a:solidFill>
                  <a:srgbClr val="FFFFFF"/>
                </a:solidFill>
                <a:latin typeface="Century Gothic" pitchFamily="34" charset="0"/>
              </a:rPr>
              <a:t>%</a:t>
            </a:r>
          </a:p>
        </p:txBody>
      </p:sp>
      <p:sp>
        <p:nvSpPr>
          <p:cNvPr id="66567" name="ZoneTexte 22"/>
          <p:cNvSpPr txBox="1">
            <a:spLocks noChangeArrowheads="1"/>
          </p:cNvSpPr>
          <p:nvPr/>
        </p:nvSpPr>
        <p:spPr bwMode="auto">
          <a:xfrm>
            <a:off x="2422525" y="4354513"/>
            <a:ext cx="1335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Century Gothic" pitchFamily="34" charset="0"/>
              </a:rPr>
              <a:t>50</a:t>
            </a:r>
            <a:r>
              <a:rPr lang="en-US" sz="2800">
                <a:solidFill>
                  <a:srgbClr val="FFFFFF"/>
                </a:solidFill>
                <a:latin typeface="Century Gothic" pitchFamily="34" charset="0"/>
              </a:rPr>
              <a:t>%</a:t>
            </a:r>
          </a:p>
        </p:txBody>
      </p:sp>
      <p:sp>
        <p:nvSpPr>
          <p:cNvPr id="66568" name="Rectangle 3"/>
          <p:cNvSpPr>
            <a:spLocks noChangeArrowheads="1"/>
          </p:cNvSpPr>
          <p:nvPr/>
        </p:nvSpPr>
        <p:spPr bwMode="auto">
          <a:xfrm>
            <a:off x="2492375" y="6629400"/>
            <a:ext cx="50419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solidFill>
                  <a:srgbClr val="5F5B4B"/>
                </a:solidFill>
                <a:latin typeface="Century Gothic" pitchFamily="34" charset="0"/>
              </a:rPr>
              <a:t>Source: Dermatologie pratique, June 2014</a:t>
            </a:r>
          </a:p>
        </p:txBody>
      </p:sp>
      <p:sp>
        <p:nvSpPr>
          <p:cNvPr id="66569" name="Rectangle 1"/>
          <p:cNvSpPr>
            <a:spLocks noChangeArrowheads="1"/>
          </p:cNvSpPr>
          <p:nvPr/>
        </p:nvSpPr>
        <p:spPr bwMode="auto">
          <a:xfrm>
            <a:off x="17463" y="-1588"/>
            <a:ext cx="12145962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5F5B4B"/>
                </a:solidFill>
                <a:latin typeface="Century Gothic" pitchFamily="34" charset="0"/>
                <a:ea typeface="Calibri" pitchFamily="34" charset="0"/>
                <a:cs typeface="Century Gothic" pitchFamily="34" charset="0"/>
              </a:rPr>
              <a:t>НОВОРОЖДЕННЫЕ В ГРУППЕ РИСКА</a:t>
            </a:r>
            <a:endParaRPr lang="en-US" sz="3200" dirty="0">
              <a:solidFill>
                <a:srgbClr val="5F5B4B"/>
              </a:solidFill>
              <a:latin typeface="Century Gothic" pitchFamily="34" charset="0"/>
              <a:ea typeface="Calibri" pitchFamily="34" charset="0"/>
              <a:cs typeface="Century Gothic" pitchFamily="34" charset="0"/>
            </a:endParaRPr>
          </a:p>
          <a:p>
            <a:pPr algn="ctr"/>
            <a:r>
              <a:rPr lang="ru-RU" sz="3200" dirty="0">
                <a:solidFill>
                  <a:srgbClr val="5F5B4B"/>
                </a:solidFill>
                <a:latin typeface="Century Gothic" pitchFamily="34" charset="0"/>
                <a:ea typeface="Calibri" pitchFamily="34" charset="0"/>
                <a:cs typeface="Century Gothic" pitchFamily="34" charset="0"/>
              </a:rPr>
              <a:t>РАЗВИТИЯ АТОПИЧЕСКОГО ДЕРМАТИТА</a:t>
            </a:r>
            <a:endParaRPr lang="en-US" sz="3200" dirty="0">
              <a:solidFill>
                <a:srgbClr val="5F5B4B"/>
              </a:solidFill>
              <a:latin typeface="Century Gothic" pitchFamily="34" charset="0"/>
              <a:ea typeface="Calibri" pitchFamily="34" charset="0"/>
              <a:cs typeface="Century Gothic" pitchFamily="34" charset="0"/>
            </a:endParaRPr>
          </a:p>
        </p:txBody>
      </p:sp>
      <p:sp>
        <p:nvSpPr>
          <p:cNvPr id="14" name="Elipse 9"/>
          <p:cNvSpPr/>
          <p:nvPr/>
        </p:nvSpPr>
        <p:spPr>
          <a:xfrm>
            <a:off x="10204450" y="1054100"/>
            <a:ext cx="287338" cy="287338"/>
          </a:xfrm>
          <a:prstGeom prst="ellipse">
            <a:avLst/>
          </a:prstGeom>
          <a:solidFill>
            <a:srgbClr val="B9E6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Elipse 12"/>
          <p:cNvSpPr/>
          <p:nvPr/>
        </p:nvSpPr>
        <p:spPr>
          <a:xfrm>
            <a:off x="5788025" y="5751513"/>
            <a:ext cx="127000" cy="125412"/>
          </a:xfrm>
          <a:prstGeom prst="ellipse">
            <a:avLst/>
          </a:prstGeom>
          <a:solidFill>
            <a:srgbClr val="FC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Elipse 17"/>
          <p:cNvSpPr/>
          <p:nvPr/>
        </p:nvSpPr>
        <p:spPr>
          <a:xfrm>
            <a:off x="11033125" y="2803525"/>
            <a:ext cx="617538" cy="615950"/>
          </a:xfrm>
          <a:prstGeom prst="ellipse">
            <a:avLst/>
          </a:prstGeom>
          <a:solidFill>
            <a:srgbClr val="6861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Elipse 9"/>
          <p:cNvSpPr/>
          <p:nvPr/>
        </p:nvSpPr>
        <p:spPr>
          <a:xfrm>
            <a:off x="1063625" y="3035300"/>
            <a:ext cx="614363" cy="614363"/>
          </a:xfrm>
          <a:prstGeom prst="ellipse">
            <a:avLst/>
          </a:prstGeom>
          <a:solidFill>
            <a:srgbClr val="B9E6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Elipse 17"/>
          <p:cNvSpPr/>
          <p:nvPr/>
        </p:nvSpPr>
        <p:spPr>
          <a:xfrm>
            <a:off x="2422525" y="-114300"/>
            <a:ext cx="231775" cy="231775"/>
          </a:xfrm>
          <a:prstGeom prst="ellipse">
            <a:avLst/>
          </a:prstGeom>
          <a:solidFill>
            <a:srgbClr val="6861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Elipse 17"/>
          <p:cNvSpPr/>
          <p:nvPr/>
        </p:nvSpPr>
        <p:spPr>
          <a:xfrm>
            <a:off x="827088" y="995363"/>
            <a:ext cx="471487" cy="471487"/>
          </a:xfrm>
          <a:prstGeom prst="ellipse">
            <a:avLst/>
          </a:prstGeom>
          <a:solidFill>
            <a:srgbClr val="6861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1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1"/>
            <a:ext cx="8064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50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sz="2400" b="1" dirty="0"/>
              <a:t>Антибиотикорезистентность и иммунодепрессия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" y="1532256"/>
            <a:ext cx="9144000" cy="49577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</a:rPr>
              <a:t>Частое назначение АБ приводит к подавлению </a:t>
            </a:r>
            <a:r>
              <a:rPr lang="ru-RU" altLang="ru-RU" sz="2000" b="1" dirty="0" err="1">
                <a:solidFill>
                  <a:srgbClr val="C00000"/>
                </a:solidFill>
              </a:rPr>
              <a:t>нормофлоры</a:t>
            </a:r>
            <a:r>
              <a:rPr lang="ru-RU" altLang="ru-RU" sz="2000" b="1" dirty="0">
                <a:solidFill>
                  <a:srgbClr val="C00000"/>
                </a:solidFill>
              </a:rPr>
              <a:t>,  ее  замещению патогенными и условно патогенными микроорганизмами </a:t>
            </a:r>
            <a:r>
              <a:rPr lang="en-US" altLang="ru-RU" sz="2000" b="1" dirty="0">
                <a:solidFill>
                  <a:srgbClr val="C00000"/>
                </a:solidFill>
              </a:rPr>
              <a:t>(Candida </a:t>
            </a:r>
            <a:r>
              <a:rPr lang="en-US" altLang="ru-RU" sz="2000" b="1" dirty="0" err="1">
                <a:solidFill>
                  <a:srgbClr val="C00000"/>
                </a:solidFill>
              </a:rPr>
              <a:t>albicans</a:t>
            </a:r>
            <a:r>
              <a:rPr lang="en-US" altLang="ru-RU" sz="2000" b="1" dirty="0">
                <a:solidFill>
                  <a:srgbClr val="C00000"/>
                </a:solidFill>
              </a:rPr>
              <a:t>, Staph. spp., Proteus, Clostridium </a:t>
            </a:r>
            <a:r>
              <a:rPr lang="en-US" altLang="ru-RU" sz="2000" b="1" dirty="0" err="1">
                <a:solidFill>
                  <a:srgbClr val="C00000"/>
                </a:solidFill>
              </a:rPr>
              <a:t>difficile</a:t>
            </a:r>
            <a:r>
              <a:rPr lang="en-US" altLang="ru-RU" sz="2000" b="1" dirty="0">
                <a:solidFill>
                  <a:srgbClr val="C00000"/>
                </a:solidFill>
              </a:rPr>
              <a:t>) </a:t>
            </a:r>
            <a:r>
              <a:rPr lang="ru-RU" altLang="ru-RU" sz="2000" b="1" dirty="0">
                <a:solidFill>
                  <a:srgbClr val="C00000"/>
                </a:solidFill>
              </a:rPr>
              <a:t> синтезу токсинов, снижению выработки слизи и </a:t>
            </a:r>
            <a:r>
              <a:rPr lang="ru-RU" altLang="ru-RU" sz="2000" b="1" dirty="0" err="1">
                <a:solidFill>
                  <a:srgbClr val="C00000"/>
                </a:solidFill>
              </a:rPr>
              <a:t>и</a:t>
            </a:r>
            <a:r>
              <a:rPr lang="ru-RU" altLang="ru-RU" sz="2000" b="1" dirty="0">
                <a:solidFill>
                  <a:srgbClr val="C00000"/>
                </a:solidFill>
              </a:rPr>
              <a:t> истончению слизистых</a:t>
            </a:r>
          </a:p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en-US" altLang="ru-RU" sz="2000" b="1" dirty="0">
                <a:solidFill>
                  <a:srgbClr val="C00000"/>
                </a:solidFill>
              </a:rPr>
              <a:t>lamina </a:t>
            </a:r>
            <a:r>
              <a:rPr lang="en-US" altLang="ru-RU" sz="2000" b="1" dirty="0" err="1">
                <a:solidFill>
                  <a:srgbClr val="C00000"/>
                </a:solidFill>
              </a:rPr>
              <a:t>propria</a:t>
            </a:r>
            <a:r>
              <a:rPr lang="en-US" altLang="ru-RU" sz="2000" b="1" dirty="0">
                <a:solidFill>
                  <a:srgbClr val="C00000"/>
                </a:solidFill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</a:rPr>
              <a:t>наблюдается </a:t>
            </a:r>
            <a:r>
              <a:rPr lang="ru-RU" altLang="ru-RU" sz="2000" b="1" dirty="0" err="1">
                <a:solidFill>
                  <a:srgbClr val="C00000"/>
                </a:solidFill>
              </a:rPr>
              <a:t>дисрегуляция</a:t>
            </a:r>
            <a:r>
              <a:rPr lang="ru-RU" altLang="ru-RU" sz="2000" b="1" dirty="0">
                <a:solidFill>
                  <a:srgbClr val="C00000"/>
                </a:solidFill>
              </a:rPr>
              <a:t> Т-клеток, снижение синтеза ИФН</a:t>
            </a:r>
            <a:r>
              <a:rPr lang="el-GR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γ</a:t>
            </a:r>
            <a:r>
              <a:rPr lang="ru-RU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, ИЛ-17, ИЛ-10, количества Т</a:t>
            </a:r>
            <a:r>
              <a:rPr lang="en-US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reg.</a:t>
            </a:r>
            <a:r>
              <a:rPr lang="ru-RU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 Это приводит к переключению на Т</a:t>
            </a:r>
            <a:r>
              <a:rPr lang="en-US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h</a:t>
            </a:r>
            <a:r>
              <a:rPr lang="ru-RU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2 тип иммунного ответа, повышению синтеза </a:t>
            </a:r>
            <a:r>
              <a:rPr lang="en-US" altLang="ru-RU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IgE</a:t>
            </a:r>
            <a:r>
              <a:rPr lang="en-US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и снижению </a:t>
            </a:r>
            <a:r>
              <a:rPr lang="en-US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IgA</a:t>
            </a:r>
            <a:r>
              <a:rPr lang="ru-RU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. Одновременно повышается кол-во ЕК-клеток, макрофагов и </a:t>
            </a:r>
            <a:r>
              <a:rPr lang="ru-RU" altLang="ru-RU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провоспалительных</a:t>
            </a:r>
            <a:r>
              <a:rPr lang="ru-RU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 ИЛ. Длительное воздействие приводит к местному ИДС. </a:t>
            </a:r>
            <a:r>
              <a:rPr lang="en-US" altLang="ru-RU" sz="2000" b="1" dirty="0">
                <a:solidFill>
                  <a:srgbClr val="C00000"/>
                </a:solidFill>
              </a:rPr>
              <a:t> 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</a:rPr>
              <a:t>(</a:t>
            </a:r>
            <a:r>
              <a:rPr lang="en-US" altLang="ru-RU" sz="2000" b="1" dirty="0">
                <a:solidFill>
                  <a:srgbClr val="C00000"/>
                </a:solidFill>
              </a:rPr>
              <a:t>Bashir M.E.H., </a:t>
            </a:r>
            <a:r>
              <a:rPr lang="en-US" altLang="ru-RU" sz="2000" b="1" dirty="0" err="1">
                <a:solidFill>
                  <a:srgbClr val="C00000"/>
                </a:solidFill>
              </a:rPr>
              <a:t>Louei</a:t>
            </a:r>
            <a:r>
              <a:rPr lang="en-US" altLang="ru-RU" sz="2000" b="1" dirty="0">
                <a:solidFill>
                  <a:srgbClr val="C00000"/>
                </a:solidFill>
              </a:rPr>
              <a:t> S., Shi </a:t>
            </a:r>
            <a:r>
              <a:rPr lang="en-US" altLang="ru-RU" sz="2000" b="1" dirty="0" err="1">
                <a:solidFill>
                  <a:srgbClr val="C00000"/>
                </a:solidFill>
              </a:rPr>
              <a:t>H.N.Toll</a:t>
            </a:r>
            <a:r>
              <a:rPr lang="en-US" altLang="ru-RU" sz="2000" b="1" dirty="0">
                <a:solidFill>
                  <a:srgbClr val="C00000"/>
                </a:solidFill>
              </a:rPr>
              <a:t>-like receptor 4 signaling by intestinal microbes influences </a:t>
            </a:r>
            <a:r>
              <a:rPr lang="en-US" altLang="ru-RU" sz="2000" b="1" dirty="0" err="1">
                <a:solidFill>
                  <a:srgbClr val="C00000"/>
                </a:solidFill>
              </a:rPr>
              <a:t>suseptibility</a:t>
            </a:r>
            <a:r>
              <a:rPr lang="en-US" altLang="ru-RU" sz="2000" b="1" dirty="0">
                <a:solidFill>
                  <a:srgbClr val="C00000"/>
                </a:solidFill>
              </a:rPr>
              <a:t> to food allergy. </a:t>
            </a:r>
            <a:r>
              <a:rPr lang="en-US" altLang="ru-RU" sz="2000" b="1" dirty="0" err="1">
                <a:solidFill>
                  <a:srgbClr val="C00000"/>
                </a:solidFill>
              </a:rPr>
              <a:t>J.Immunol</a:t>
            </a:r>
            <a:r>
              <a:rPr lang="en-US" altLang="ru-RU" sz="2000" b="1" dirty="0">
                <a:solidFill>
                  <a:srgbClr val="C00000"/>
                </a:solidFill>
              </a:rPr>
              <a:t>., 2004, v.172, P.6978-87</a:t>
            </a:r>
            <a:r>
              <a:rPr lang="ru-RU" altLang="ru-RU" sz="2000" b="1" dirty="0">
                <a:solidFill>
                  <a:srgbClr val="C00000"/>
                </a:solidFill>
              </a:rPr>
              <a:t>)</a:t>
            </a:r>
            <a:r>
              <a:rPr lang="en-US" altLang="ru-RU" sz="2000" b="1" dirty="0">
                <a:solidFill>
                  <a:srgbClr val="C00000"/>
                </a:solidFill>
              </a:rPr>
              <a:t>  </a:t>
            </a:r>
            <a:r>
              <a:rPr lang="ru-RU" altLang="ru-RU" sz="20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94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Таргетная терапия при стафилококковой инфекции</a:t>
            </a:r>
          </a:p>
        </p:txBody>
      </p:sp>
      <p:sp>
        <p:nvSpPr>
          <p:cNvPr id="197635" name="Объект 2"/>
          <p:cNvSpPr>
            <a:spLocks noGrp="1"/>
          </p:cNvSpPr>
          <p:nvPr>
            <p:ph idx="1"/>
          </p:nvPr>
        </p:nvSpPr>
        <p:spPr>
          <a:xfrm>
            <a:off x="604434" y="1415345"/>
            <a:ext cx="11235813" cy="5184775"/>
          </a:xfrm>
        </p:spPr>
        <p:txBody>
          <a:bodyPr>
            <a:noAutofit/>
          </a:bodyPr>
          <a:lstStyle/>
          <a:p>
            <a:r>
              <a:rPr lang="en-US" altLang="ru-RU" sz="2400" b="1" dirty="0" err="1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Tefibazumab</a:t>
            </a:r>
            <a:r>
              <a:rPr lang="en-US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b="1" dirty="0" err="1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тефилизумаб</a:t>
            </a:r>
            <a:r>
              <a:rPr lang="ru-RU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блокирует фактор А на поверхности адгезивного белка. Применяется у пациентов с тяжелым течением инфекции, при </a:t>
            </a:r>
            <a:r>
              <a:rPr lang="ru-RU" altLang="ru-RU" sz="2400" b="1" dirty="0" err="1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муковисцидозе</a:t>
            </a:r>
            <a:r>
              <a:rPr lang="ru-RU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ru-RU" sz="2400" b="1" dirty="0" err="1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Pagimaximab</a:t>
            </a:r>
            <a:r>
              <a:rPr lang="en-US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2400" b="1" dirty="0" err="1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моноклональные</a:t>
            </a:r>
            <a:r>
              <a:rPr lang="ru-RU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антитела к </a:t>
            </a:r>
            <a:r>
              <a:rPr lang="ru-RU" altLang="ru-RU" sz="2400" b="1" dirty="0" err="1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липотейхоевой</a:t>
            </a:r>
            <a:r>
              <a:rPr lang="ru-RU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кислоте </a:t>
            </a:r>
            <a:r>
              <a:rPr lang="en-US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Staph. </a:t>
            </a:r>
            <a:r>
              <a:rPr lang="en-US" altLang="ru-RU" sz="2400" b="1" dirty="0" err="1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ru-RU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b="1" dirty="0" err="1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эпитоп</a:t>
            </a:r>
            <a:r>
              <a:rPr lang="ru-RU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стенки бактерии, подавляет фагоцитоз и синтез цитокинов, необходимых для жизнедеятельности через активацию</a:t>
            </a:r>
            <a:r>
              <a:rPr lang="en-US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TLR</a:t>
            </a:r>
            <a:r>
              <a:rPr lang="ru-RU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обладает бактерицидной активностью</a:t>
            </a:r>
            <a:r>
              <a:rPr lang="en-US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Применяют у недоношенных детей с низким весом и риском сепсиса </a:t>
            </a:r>
          </a:p>
        </p:txBody>
      </p:sp>
    </p:spTree>
    <p:extLst>
      <p:ext uri="{BB962C8B-B14F-4D97-AF65-F5344CB8AC3E}">
        <p14:creationId xmlns:p14="http://schemas.microsoft.com/office/powerpoint/2010/main" val="1114960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Гексапептил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Имунофан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400" dirty="0">
                <a:solidFill>
                  <a:srgbClr val="0070C0"/>
                </a:solidFill>
              </a:rPr>
              <a:t> </a:t>
            </a:r>
            <a:endParaRPr lang="ru-RU" altLang="ru-RU" sz="2400" dirty="0">
              <a:solidFill>
                <a:srgbClr val="0070C0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29" y="1412875"/>
            <a:ext cx="9965871" cy="5445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solidFill>
                  <a:srgbClr val="D24726"/>
                </a:solidFill>
              </a:rPr>
              <a:t>  содержит синтетический  </a:t>
            </a:r>
            <a:r>
              <a:rPr lang="ru-RU" altLang="ru-RU" sz="2400" b="1" dirty="0" err="1">
                <a:solidFill>
                  <a:srgbClr val="D24726"/>
                </a:solidFill>
              </a:rPr>
              <a:t>гексапептид</a:t>
            </a:r>
            <a:r>
              <a:rPr lang="ru-RU" altLang="ru-RU" sz="2400" b="1" dirty="0">
                <a:solidFill>
                  <a:srgbClr val="D24726"/>
                </a:solidFill>
              </a:rPr>
              <a:t> с массой 836</a:t>
            </a:r>
            <a:r>
              <a:rPr lang="en-US" altLang="ru-RU" sz="2400" b="1" dirty="0">
                <a:solidFill>
                  <a:srgbClr val="D24726"/>
                </a:solidFill>
              </a:rPr>
              <a:t>D</a:t>
            </a:r>
            <a:r>
              <a:rPr lang="ru-RU" altLang="ru-RU" sz="2400" b="1" dirty="0">
                <a:solidFill>
                  <a:srgbClr val="D24726"/>
                </a:solidFill>
              </a:rPr>
              <a:t>, ближайшим аналогом его является </a:t>
            </a:r>
            <a:r>
              <a:rPr lang="ru-RU" altLang="ru-RU" sz="2400" b="1" dirty="0" err="1">
                <a:solidFill>
                  <a:srgbClr val="D24726"/>
                </a:solidFill>
              </a:rPr>
              <a:t>тимопентин</a:t>
            </a:r>
            <a:r>
              <a:rPr lang="ru-RU" altLang="ru-RU" sz="2400" b="1" dirty="0">
                <a:solidFill>
                  <a:srgbClr val="D24726"/>
                </a:solidFill>
              </a:rPr>
              <a:t> (</a:t>
            </a:r>
            <a:r>
              <a:rPr lang="en-US" altLang="ru-RU" sz="2400" b="1" dirty="0" err="1">
                <a:solidFill>
                  <a:srgbClr val="D24726"/>
                </a:solidFill>
              </a:rPr>
              <a:t>Timunox</a:t>
            </a:r>
            <a:r>
              <a:rPr lang="ru-RU" altLang="ru-RU" sz="2400" b="1" dirty="0">
                <a:solidFill>
                  <a:srgbClr val="D24726"/>
                </a:solidFill>
              </a:rPr>
              <a:t>, Швейцария).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err="1">
                <a:solidFill>
                  <a:srgbClr val="D24726"/>
                </a:solidFill>
              </a:rPr>
              <a:t>Гексапептид</a:t>
            </a:r>
            <a:r>
              <a:rPr lang="ru-RU" altLang="ru-RU" sz="2400" b="1" dirty="0">
                <a:solidFill>
                  <a:srgbClr val="D24726"/>
                </a:solidFill>
              </a:rPr>
              <a:t> (</a:t>
            </a:r>
            <a:r>
              <a:rPr lang="ru-RU" altLang="ru-RU" sz="2400" b="1" dirty="0" err="1">
                <a:solidFill>
                  <a:srgbClr val="D24726"/>
                </a:solidFill>
              </a:rPr>
              <a:t>Имунофан</a:t>
            </a:r>
            <a:r>
              <a:rPr lang="ru-RU" altLang="ru-RU" sz="2400" b="1" dirty="0">
                <a:solidFill>
                  <a:srgbClr val="D24726"/>
                </a:solidFill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b="1" dirty="0">
                <a:solidFill>
                  <a:srgbClr val="D24726"/>
                </a:solidFill>
              </a:rPr>
              <a:t>стимулирует процессы созревания Т- лимфоцитов, кооперативные взаимодействия </a:t>
            </a:r>
            <a:r>
              <a:rPr lang="en-US" altLang="ru-RU" sz="2400" b="1" dirty="0">
                <a:solidFill>
                  <a:srgbClr val="D24726"/>
                </a:solidFill>
              </a:rPr>
              <a:t>CD</a:t>
            </a:r>
            <a:r>
              <a:rPr lang="ru-RU" altLang="ru-RU" sz="2400" b="1" dirty="0">
                <a:solidFill>
                  <a:srgbClr val="D24726"/>
                </a:solidFill>
              </a:rPr>
              <a:t>4+ - клеток и  клеток костного мозга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b="1" dirty="0">
                <a:solidFill>
                  <a:srgbClr val="D24726"/>
                </a:solidFill>
              </a:rPr>
              <a:t>повышает активность естественных киллеров и кислород зависимой системы  бактерицидности нейтрофилов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b="1" dirty="0">
                <a:solidFill>
                  <a:srgbClr val="D24726"/>
                </a:solidFill>
              </a:rPr>
              <a:t>активирует ранние этапы </a:t>
            </a:r>
            <a:r>
              <a:rPr lang="ru-RU" altLang="ru-RU" sz="2400" b="1" dirty="0" err="1">
                <a:solidFill>
                  <a:srgbClr val="D24726"/>
                </a:solidFill>
              </a:rPr>
              <a:t>антителогенеза</a:t>
            </a:r>
            <a:r>
              <a:rPr lang="ru-RU" altLang="ru-RU" sz="2400" b="1" dirty="0">
                <a:solidFill>
                  <a:srgbClr val="D24726"/>
                </a:solidFill>
              </a:rPr>
              <a:t>,  синтез </a:t>
            </a:r>
            <a:r>
              <a:rPr lang="en-US" altLang="ru-RU" sz="2400" b="1" dirty="0" err="1">
                <a:solidFill>
                  <a:srgbClr val="D24726"/>
                </a:solidFill>
              </a:rPr>
              <a:t>IgM</a:t>
            </a:r>
            <a:r>
              <a:rPr lang="ru-RU" altLang="ru-RU" sz="2400" b="1" dirty="0">
                <a:solidFill>
                  <a:srgbClr val="D24726"/>
                </a:solidFill>
              </a:rPr>
              <a:t>, </a:t>
            </a:r>
            <a:r>
              <a:rPr lang="en-US" altLang="ru-RU" sz="2400" b="1" dirty="0">
                <a:solidFill>
                  <a:srgbClr val="D24726"/>
                </a:solidFill>
              </a:rPr>
              <a:t>G</a:t>
            </a:r>
            <a:r>
              <a:rPr lang="ru-RU" altLang="ru-RU" sz="2400" b="1" dirty="0">
                <a:solidFill>
                  <a:srgbClr val="D24726"/>
                </a:solidFill>
              </a:rPr>
              <a:t>, </a:t>
            </a:r>
            <a:r>
              <a:rPr lang="en-US" altLang="ru-RU" sz="2400" b="1" dirty="0">
                <a:solidFill>
                  <a:srgbClr val="D24726"/>
                </a:solidFill>
              </a:rPr>
              <a:t>A</a:t>
            </a:r>
            <a:r>
              <a:rPr lang="ru-RU" altLang="ru-RU" sz="2400" b="1" dirty="0">
                <a:solidFill>
                  <a:srgbClr val="D24726"/>
                </a:solidFill>
              </a:rPr>
              <a:t>. 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b="1" dirty="0">
                <a:solidFill>
                  <a:srgbClr val="D24726"/>
                </a:solidFill>
              </a:rPr>
              <a:t>стимулирует нарушенную продукцию </a:t>
            </a:r>
            <a:r>
              <a:rPr lang="ru-RU" altLang="ru-RU" sz="2400" b="1" dirty="0" err="1">
                <a:solidFill>
                  <a:srgbClr val="D24726"/>
                </a:solidFill>
              </a:rPr>
              <a:t>тимических</a:t>
            </a:r>
            <a:r>
              <a:rPr lang="ru-RU" altLang="ru-RU" sz="2400" b="1" dirty="0">
                <a:solidFill>
                  <a:srgbClr val="D24726"/>
                </a:solidFill>
              </a:rPr>
              <a:t>  гормонов,  включая сывороточный </a:t>
            </a:r>
            <a:r>
              <a:rPr lang="ru-RU" altLang="ru-RU" sz="2400" b="1" dirty="0" err="1">
                <a:solidFill>
                  <a:srgbClr val="D24726"/>
                </a:solidFill>
              </a:rPr>
              <a:t>тимический</a:t>
            </a:r>
            <a:r>
              <a:rPr lang="ru-RU" altLang="ru-RU" sz="2400" b="1" dirty="0">
                <a:solidFill>
                  <a:srgbClr val="D24726"/>
                </a:solidFill>
              </a:rPr>
              <a:t> фактор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b="1" dirty="0">
                <a:solidFill>
                  <a:srgbClr val="D24726"/>
                </a:solidFill>
              </a:rPr>
              <a:t>стимулирует синтез  ИЛ-2, ИФН</a:t>
            </a:r>
            <a:r>
              <a:rPr lang="el-GR" altLang="ru-RU" sz="2400" b="1" dirty="0">
                <a:solidFill>
                  <a:srgbClr val="D24726"/>
                </a:solidFill>
                <a:cs typeface="Arial" panose="020B0604020202020204" pitchFamily="34" charset="0"/>
              </a:rPr>
              <a:t>α</a:t>
            </a:r>
            <a:r>
              <a:rPr lang="ru-RU" altLang="ru-RU" sz="2400" b="1" dirty="0">
                <a:solidFill>
                  <a:srgbClr val="D24726"/>
                </a:solidFill>
                <a:cs typeface="Arial" panose="020B0604020202020204" pitchFamily="34" charset="0"/>
              </a:rPr>
              <a:t>, ИФН</a:t>
            </a:r>
            <a:r>
              <a:rPr lang="el-GR" altLang="ru-RU" sz="2400" b="1" dirty="0">
                <a:solidFill>
                  <a:srgbClr val="D24726"/>
                </a:solidFill>
                <a:cs typeface="Arial" panose="020B0604020202020204" pitchFamily="34" charset="0"/>
              </a:rPr>
              <a:t>γ</a:t>
            </a:r>
            <a:r>
              <a:rPr lang="ru-RU" altLang="ru-RU" b="1" dirty="0">
                <a:solidFill>
                  <a:srgbClr val="D2472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791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30"/>
          <p:cNvGrpSpPr>
            <a:grpSpLocks/>
          </p:cNvGrpSpPr>
          <p:nvPr/>
        </p:nvGrpSpPr>
        <p:grpSpPr bwMode="auto">
          <a:xfrm>
            <a:off x="1898651" y="1196974"/>
            <a:ext cx="8661400" cy="4340225"/>
            <a:chOff x="195" y="871"/>
            <a:chExt cx="5456" cy="2734"/>
          </a:xfrm>
        </p:grpSpPr>
        <p:sp>
          <p:nvSpPr>
            <p:cNvPr id="198663" name="Rectangle 3"/>
            <p:cNvSpPr>
              <a:spLocks noChangeArrowheads="1"/>
            </p:cNvSpPr>
            <p:nvPr/>
          </p:nvSpPr>
          <p:spPr bwMode="auto">
            <a:xfrm>
              <a:off x="1964" y="871"/>
              <a:ext cx="1827" cy="190"/>
            </a:xfrm>
            <a:prstGeom prst="rect">
              <a:avLst/>
            </a:prstGeom>
            <a:gradFill rotWithShape="1">
              <a:gsLst>
                <a:gs pos="0">
                  <a:srgbClr val="FFFFD9"/>
                </a:gs>
                <a:gs pos="50000">
                  <a:srgbClr val="D2FAFE"/>
                </a:gs>
                <a:gs pos="100000">
                  <a:srgbClr val="FFFFD9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6195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619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619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1000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1800" dirty="0" err="1">
                  <a:solidFill>
                    <a:srgbClr val="000066"/>
                  </a:solidFill>
                </a:rPr>
                <a:t>Гексапептид</a:t>
              </a:r>
              <a:r>
                <a:rPr lang="ru-RU" altLang="ru-RU" sz="1800" dirty="0">
                  <a:solidFill>
                    <a:srgbClr val="000066"/>
                  </a:solidFill>
                </a:rPr>
                <a:t> (</a:t>
              </a:r>
              <a:r>
                <a:rPr lang="ru-RU" altLang="ru-RU" sz="1800" dirty="0" err="1">
                  <a:solidFill>
                    <a:srgbClr val="000066"/>
                  </a:solidFill>
                </a:rPr>
                <a:t>имунофан</a:t>
              </a:r>
              <a:r>
                <a:rPr lang="ru-RU" altLang="ru-RU" sz="1800" dirty="0">
                  <a:solidFill>
                    <a:srgbClr val="000066"/>
                  </a:solidFill>
                </a:rPr>
                <a:t>)</a:t>
              </a:r>
            </a:p>
          </p:txBody>
        </p:sp>
        <p:sp>
          <p:nvSpPr>
            <p:cNvPr id="198664" name="Rectangle 4"/>
            <p:cNvSpPr>
              <a:spLocks noChangeArrowheads="1"/>
            </p:cNvSpPr>
            <p:nvPr/>
          </p:nvSpPr>
          <p:spPr bwMode="auto">
            <a:xfrm>
              <a:off x="485" y="1215"/>
              <a:ext cx="1770" cy="320"/>
            </a:xfrm>
            <a:prstGeom prst="rect">
              <a:avLst/>
            </a:prstGeom>
            <a:gradFill rotWithShape="1">
              <a:gsLst>
                <a:gs pos="0">
                  <a:srgbClr val="B5E3FD"/>
                </a:gs>
                <a:gs pos="100000">
                  <a:srgbClr val="68B0F2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6195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619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619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1000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Специфическое действие</a:t>
              </a:r>
            </a:p>
          </p:txBody>
        </p:sp>
        <p:sp>
          <p:nvSpPr>
            <p:cNvPr id="198665" name="Rectangle 5"/>
            <p:cNvSpPr>
              <a:spLocks noChangeArrowheads="1"/>
            </p:cNvSpPr>
            <p:nvPr/>
          </p:nvSpPr>
          <p:spPr bwMode="auto">
            <a:xfrm>
              <a:off x="487" y="1896"/>
              <a:ext cx="1761" cy="320"/>
            </a:xfrm>
            <a:prstGeom prst="rect">
              <a:avLst/>
            </a:prstGeom>
            <a:solidFill>
              <a:srgbClr val="D2FAF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6195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619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619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1000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1800">
                  <a:solidFill>
                    <a:srgbClr val="000066"/>
                  </a:solidFill>
                </a:rPr>
                <a:t>Преимущественное образование  IgA</a:t>
              </a:r>
            </a:p>
          </p:txBody>
        </p:sp>
        <p:sp>
          <p:nvSpPr>
            <p:cNvPr id="198666" name="Rectangle 6"/>
            <p:cNvSpPr>
              <a:spLocks noChangeArrowheads="1"/>
            </p:cNvSpPr>
            <p:nvPr/>
          </p:nvSpPr>
          <p:spPr bwMode="auto">
            <a:xfrm>
              <a:off x="429" y="2449"/>
              <a:ext cx="1761" cy="464"/>
            </a:xfrm>
            <a:prstGeom prst="rect">
              <a:avLst/>
            </a:prstGeom>
            <a:solidFill>
              <a:srgbClr val="D2FAF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6195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619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619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1000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1800">
                  <a:solidFill>
                    <a:srgbClr val="000066"/>
                  </a:solidFill>
                </a:rPr>
                <a:t>Секреция  sIgA </a:t>
              </a:r>
              <a:br>
                <a:rPr lang="ru-RU" altLang="ru-RU" sz="1800">
                  <a:solidFill>
                    <a:srgbClr val="000066"/>
                  </a:solidFill>
                </a:rPr>
              </a:br>
              <a:r>
                <a:rPr lang="ru-RU" altLang="ru-RU" sz="1800">
                  <a:solidFill>
                    <a:srgbClr val="000066"/>
                  </a:solidFill>
                </a:rPr>
                <a:t>в просвет верхних дыхательных путей</a:t>
              </a:r>
            </a:p>
          </p:txBody>
        </p:sp>
        <p:sp>
          <p:nvSpPr>
            <p:cNvPr id="198667" name="Rectangle 7"/>
            <p:cNvSpPr>
              <a:spLocks noChangeArrowheads="1"/>
            </p:cNvSpPr>
            <p:nvPr/>
          </p:nvSpPr>
          <p:spPr bwMode="auto">
            <a:xfrm>
              <a:off x="3254" y="1271"/>
              <a:ext cx="2048" cy="189"/>
            </a:xfrm>
            <a:prstGeom prst="rect">
              <a:avLst/>
            </a:prstGeom>
            <a:gradFill rotWithShape="1">
              <a:gsLst>
                <a:gs pos="0">
                  <a:srgbClr val="B5E3FD"/>
                </a:gs>
                <a:gs pos="100000">
                  <a:srgbClr val="68B0F2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6195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619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619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1000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1800" dirty="0">
                  <a:solidFill>
                    <a:srgbClr val="000000"/>
                  </a:solidFill>
                </a:rPr>
                <a:t>Врожденный иммунитет</a:t>
              </a:r>
            </a:p>
          </p:txBody>
        </p:sp>
        <p:sp>
          <p:nvSpPr>
            <p:cNvPr id="198668" name="Rectangle 8"/>
            <p:cNvSpPr>
              <a:spLocks noChangeArrowheads="1"/>
            </p:cNvSpPr>
            <p:nvPr/>
          </p:nvSpPr>
          <p:spPr bwMode="auto">
            <a:xfrm>
              <a:off x="3327" y="1642"/>
              <a:ext cx="1975" cy="724"/>
            </a:xfrm>
            <a:prstGeom prst="rect">
              <a:avLst/>
            </a:prstGeom>
            <a:solidFill>
              <a:srgbClr val="D2FAF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6195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619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619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1000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1800">
                  <a:solidFill>
                    <a:srgbClr val="000066"/>
                  </a:solidFill>
                </a:rPr>
                <a:t>Увеличение активности фагоцитоза, осуществляемого нейтрофилами и макрофагами</a:t>
              </a:r>
            </a:p>
          </p:txBody>
        </p:sp>
        <p:sp>
          <p:nvSpPr>
            <p:cNvPr id="198669" name="Rectangle 9"/>
            <p:cNvSpPr>
              <a:spLocks noChangeArrowheads="1"/>
            </p:cNvSpPr>
            <p:nvPr/>
          </p:nvSpPr>
          <p:spPr bwMode="auto">
            <a:xfrm>
              <a:off x="3327" y="2449"/>
              <a:ext cx="1975" cy="320"/>
            </a:xfrm>
            <a:prstGeom prst="rect">
              <a:avLst/>
            </a:prstGeom>
            <a:solidFill>
              <a:srgbClr val="D2FAF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6195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619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619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1000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1800">
                  <a:solidFill>
                    <a:srgbClr val="000066"/>
                  </a:solidFill>
                </a:rPr>
                <a:t>Повышение уровня лизоцима</a:t>
              </a:r>
            </a:p>
          </p:txBody>
        </p:sp>
        <p:sp>
          <p:nvSpPr>
            <p:cNvPr id="198670" name="Rectangle 11"/>
            <p:cNvSpPr>
              <a:spLocks noChangeArrowheads="1"/>
            </p:cNvSpPr>
            <p:nvPr/>
          </p:nvSpPr>
          <p:spPr bwMode="auto">
            <a:xfrm>
              <a:off x="3342" y="2937"/>
              <a:ext cx="1975" cy="189"/>
            </a:xfrm>
            <a:prstGeom prst="rect">
              <a:avLst/>
            </a:prstGeom>
            <a:solidFill>
              <a:srgbClr val="D2FAF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6195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619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619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1000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1800">
                  <a:solidFill>
                    <a:srgbClr val="000066"/>
                  </a:solidFill>
                </a:rPr>
                <a:t>Активация комплемента*</a:t>
              </a:r>
              <a:endParaRPr lang="ru-RU" altLang="ru-RU" sz="1800" baseline="30000">
                <a:solidFill>
                  <a:srgbClr val="000066"/>
                </a:solidFill>
              </a:endParaRPr>
            </a:p>
          </p:txBody>
        </p:sp>
        <p:sp>
          <p:nvSpPr>
            <p:cNvPr id="198671" name="Rectangle 12"/>
            <p:cNvSpPr>
              <a:spLocks noChangeArrowheads="1"/>
            </p:cNvSpPr>
            <p:nvPr/>
          </p:nvSpPr>
          <p:spPr bwMode="auto">
            <a:xfrm>
              <a:off x="3327" y="3285"/>
              <a:ext cx="1974" cy="320"/>
            </a:xfrm>
            <a:prstGeom prst="rect">
              <a:avLst/>
            </a:prstGeom>
            <a:solidFill>
              <a:srgbClr val="D2FAF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6195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619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619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6195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1000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1800">
                  <a:solidFill>
                    <a:srgbClr val="000066"/>
                  </a:solidFill>
                </a:rPr>
                <a:t>Индукция производства интерферона*</a:t>
              </a:r>
            </a:p>
          </p:txBody>
        </p:sp>
        <p:sp>
          <p:nvSpPr>
            <p:cNvPr id="198672" name="Line 13"/>
            <p:cNvSpPr>
              <a:spLocks noChangeShapeType="1"/>
            </p:cNvSpPr>
            <p:nvPr/>
          </p:nvSpPr>
          <p:spPr bwMode="auto">
            <a:xfrm>
              <a:off x="2778" y="1120"/>
              <a:ext cx="0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73" name="Line 14"/>
            <p:cNvSpPr>
              <a:spLocks noChangeShapeType="1"/>
            </p:cNvSpPr>
            <p:nvPr/>
          </p:nvSpPr>
          <p:spPr bwMode="auto">
            <a:xfrm>
              <a:off x="2255" y="1372"/>
              <a:ext cx="999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74" name="Line 15"/>
            <p:cNvSpPr>
              <a:spLocks noChangeShapeType="1"/>
            </p:cNvSpPr>
            <p:nvPr/>
          </p:nvSpPr>
          <p:spPr bwMode="auto">
            <a:xfrm>
              <a:off x="5651" y="1359"/>
              <a:ext cx="0" cy="20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75" name="Line 16"/>
            <p:cNvSpPr>
              <a:spLocks noChangeShapeType="1"/>
            </p:cNvSpPr>
            <p:nvPr/>
          </p:nvSpPr>
          <p:spPr bwMode="auto">
            <a:xfrm>
              <a:off x="5307" y="1359"/>
              <a:ext cx="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76" name="Line 17"/>
            <p:cNvSpPr>
              <a:spLocks noChangeShapeType="1"/>
            </p:cNvSpPr>
            <p:nvPr/>
          </p:nvSpPr>
          <p:spPr bwMode="auto">
            <a:xfrm>
              <a:off x="5307" y="2008"/>
              <a:ext cx="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77" name="Line 18"/>
            <p:cNvSpPr>
              <a:spLocks noChangeShapeType="1"/>
            </p:cNvSpPr>
            <p:nvPr/>
          </p:nvSpPr>
          <p:spPr bwMode="auto">
            <a:xfrm>
              <a:off x="5307" y="2612"/>
              <a:ext cx="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78" name="Line 19"/>
            <p:cNvSpPr>
              <a:spLocks noChangeShapeType="1"/>
            </p:cNvSpPr>
            <p:nvPr/>
          </p:nvSpPr>
          <p:spPr bwMode="auto">
            <a:xfrm>
              <a:off x="5307" y="3031"/>
              <a:ext cx="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79" name="Line 20"/>
            <p:cNvSpPr>
              <a:spLocks noChangeShapeType="1"/>
            </p:cNvSpPr>
            <p:nvPr/>
          </p:nvSpPr>
          <p:spPr bwMode="auto">
            <a:xfrm>
              <a:off x="5307" y="3445"/>
              <a:ext cx="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80" name="Line 22"/>
            <p:cNvSpPr>
              <a:spLocks noChangeShapeType="1"/>
            </p:cNvSpPr>
            <p:nvPr/>
          </p:nvSpPr>
          <p:spPr bwMode="auto">
            <a:xfrm>
              <a:off x="1296" y="2217"/>
              <a:ext cx="0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81" name="Line 23"/>
            <p:cNvSpPr>
              <a:spLocks noChangeShapeType="1"/>
            </p:cNvSpPr>
            <p:nvPr/>
          </p:nvSpPr>
          <p:spPr bwMode="auto">
            <a:xfrm>
              <a:off x="195" y="1371"/>
              <a:ext cx="0" cy="1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82" name="Line 24"/>
            <p:cNvSpPr>
              <a:spLocks noChangeShapeType="1"/>
            </p:cNvSpPr>
            <p:nvPr/>
          </p:nvSpPr>
          <p:spPr bwMode="auto">
            <a:xfrm rot="10779897">
              <a:off x="195" y="1370"/>
              <a:ext cx="2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83" name="Line 25"/>
            <p:cNvSpPr>
              <a:spLocks noChangeShapeType="1"/>
            </p:cNvSpPr>
            <p:nvPr/>
          </p:nvSpPr>
          <p:spPr bwMode="auto">
            <a:xfrm rot="-10738661">
              <a:off x="195" y="2023"/>
              <a:ext cx="24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84" name="Line 26"/>
            <p:cNvSpPr>
              <a:spLocks noChangeShapeType="1"/>
            </p:cNvSpPr>
            <p:nvPr/>
          </p:nvSpPr>
          <p:spPr bwMode="auto">
            <a:xfrm rot="-10738661">
              <a:off x="202" y="2683"/>
              <a:ext cx="24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8659" name="Text Box 29"/>
          <p:cNvSpPr txBox="1">
            <a:spLocks noChangeArrowheads="1"/>
          </p:cNvSpPr>
          <p:nvPr/>
        </p:nvSpPr>
        <p:spPr bwMode="auto">
          <a:xfrm rot="5400000">
            <a:off x="1685926" y="6227763"/>
            <a:ext cx="5719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98660" name="Title 28"/>
          <p:cNvSpPr>
            <a:spLocks noGrp="1"/>
          </p:cNvSpPr>
          <p:nvPr>
            <p:ph type="title" idx="4294967295"/>
          </p:nvPr>
        </p:nvSpPr>
        <p:spPr>
          <a:xfrm>
            <a:off x="1685926" y="274639"/>
            <a:ext cx="8874125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dirty="0"/>
              <a:t>Топические эффекты </a:t>
            </a:r>
            <a:r>
              <a:rPr lang="ru-RU" altLang="ru-RU" sz="3200" dirty="0" err="1"/>
              <a:t>гексапептида</a:t>
            </a:r>
            <a:r>
              <a:rPr lang="ru-RU" altLang="ru-RU" sz="3200" dirty="0"/>
              <a:t> (</a:t>
            </a:r>
            <a:r>
              <a:rPr lang="ru-RU" altLang="ru-RU" sz="3200" dirty="0" err="1"/>
              <a:t>имунофан</a:t>
            </a:r>
            <a:r>
              <a:rPr lang="ru-RU" altLang="ru-RU" sz="3200" dirty="0"/>
              <a:t>) </a:t>
            </a:r>
            <a:br>
              <a:rPr lang="ru-RU" altLang="ru-RU" sz="3200" dirty="0"/>
            </a:br>
            <a:endParaRPr lang="ru-RU" altLang="ru-RU" sz="2400" dirty="0"/>
          </a:p>
        </p:txBody>
      </p:sp>
      <p:sp>
        <p:nvSpPr>
          <p:cNvPr id="198661" name="Footer Placeholder 2"/>
          <p:cNvSpPr txBox="1">
            <a:spLocks noGrp="1"/>
          </p:cNvSpPr>
          <p:nvPr/>
        </p:nvSpPr>
        <p:spPr bwMode="auto">
          <a:xfrm>
            <a:off x="6888164" y="6524625"/>
            <a:ext cx="23320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000000"/>
                </a:solidFill>
              </a:rPr>
              <a:t> </a:t>
            </a:r>
            <a:endParaRPr lang="en-US" altLang="ru-RU" sz="1000">
              <a:solidFill>
                <a:srgbClr val="000000"/>
              </a:solidFill>
            </a:endParaRPr>
          </a:p>
        </p:txBody>
      </p:sp>
      <p:sp>
        <p:nvSpPr>
          <p:cNvPr id="198662" name="Slide Number Placeholder 3"/>
          <p:cNvSpPr txBox="1">
            <a:spLocks noGrp="1"/>
          </p:cNvSpPr>
          <p:nvPr/>
        </p:nvSpPr>
        <p:spPr bwMode="auto">
          <a:xfrm>
            <a:off x="10085389" y="6543676"/>
            <a:ext cx="581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869AAF8-9EF5-4F53-B385-90F6A50D3CC0}" type="slidenum">
              <a:rPr lang="en-US" altLang="ru-RU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70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BA99C98-1C83-1BB1-B60F-C8ACAC1D3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-58569"/>
            <a:ext cx="115406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3600" b="1" dirty="0">
                <a:solidFill>
                  <a:schemeClr val="tx1"/>
                </a:solidFill>
              </a:rPr>
              <a:t> </a:t>
            </a:r>
            <a:r>
              <a:rPr kumimoji="0" lang="ru-RU" alt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kumimoji="0" lang="ru-RU" altLang="ru-RU" sz="2400" b="1" dirty="0">
                <a:cs typeface="Times New Roman" panose="02020603050405020304" pitchFamily="18" charset="0"/>
              </a:rPr>
              <a:t>Микрофлора, высеваемая из зева  обследованных детей с </a:t>
            </a:r>
            <a:r>
              <a:rPr kumimoji="0" lang="ru-RU" altLang="ru-RU" sz="2400" b="1" dirty="0" err="1">
                <a:cs typeface="Times New Roman" panose="02020603050405020304" pitchFamily="18" charset="0"/>
              </a:rPr>
              <a:t>АтД</a:t>
            </a:r>
            <a:r>
              <a:rPr kumimoji="0" lang="ru-RU" altLang="ru-RU" sz="2400" b="1" dirty="0">
                <a:cs typeface="Times New Roman" panose="02020603050405020304" pitchFamily="18" charset="0"/>
              </a:rPr>
              <a:t>, ОРВИ и </a:t>
            </a:r>
            <a:r>
              <a:rPr kumimoji="0" lang="ru-RU" altLang="ru-RU" sz="2400" b="1" dirty="0" err="1">
                <a:cs typeface="Times New Roman" panose="02020603050405020304" pitchFamily="18" charset="0"/>
              </a:rPr>
              <a:t>тонзиллофарингитом</a:t>
            </a:r>
            <a:endParaRPr kumimoji="0" lang="ru-RU" altLang="ru-RU" sz="2400" b="1" dirty="0"/>
          </a:p>
        </p:txBody>
      </p:sp>
      <p:graphicFrame>
        <p:nvGraphicFramePr>
          <p:cNvPr id="64555" name="Group 43">
            <a:extLst>
              <a:ext uri="{FF2B5EF4-FFF2-40B4-BE49-F238E27FC236}">
                <a16:creationId xmlns:a16="http://schemas.microsoft.com/office/drawing/2014/main" id="{16BB90DD-8005-C801-480B-962966402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88481"/>
              </p:ext>
            </p:extLst>
          </p:nvPr>
        </p:nvGraphicFramePr>
        <p:xfrm>
          <a:off x="1692048" y="1305437"/>
          <a:ext cx="8729209" cy="5345078"/>
        </p:xfrm>
        <a:graphic>
          <a:graphicData uri="http://schemas.openxmlformats.org/drawingml/2006/table">
            <a:tbl>
              <a:tblPr/>
              <a:tblGrid>
                <a:gridCol w="5174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20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Возбудитель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детей, у которых          высевается возбудитель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ОРЗ  более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раз в год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Стафилококк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числе:     </a:t>
                      </a: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aureus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haemoliticus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80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66                             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9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Стрептококк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Streptococcus </a:t>
                      </a:r>
                      <a:r>
                        <a:rPr kumimoji="0" lang="en-US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haemoliticus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kumimoji="0" lang="el-GR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 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Neisseria </a:t>
                      </a:r>
                      <a:r>
                        <a:rPr kumimoji="0" lang="en-US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perflava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     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Corinaebactеrium pseudodiphtheriае</a:t>
                      </a:r>
                      <a:endParaRPr kumimoji="0" lang="en-US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Klebsiella pneumonia</a:t>
                      </a:r>
                      <a:endParaRPr kumimoji="0" lang="en-US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Candida albicans</a:t>
                      </a:r>
                      <a:endParaRPr kumimoji="0" lang="en-US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флоры не обнаружено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    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0" y="457200"/>
          <a:ext cx="7848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2" imgW="10163612" imgH="7248895" progId="Excel.Sheet.8">
                  <p:embed/>
                </p:oleObj>
              </mc:Choice>
              <mc:Fallback>
                <p:oleObj name="Лист" r:id="rId2" imgW="10163612" imgH="7248895" progId="Excel.Sheet.8">
                  <p:embed/>
                  <p:pic>
                    <p:nvPicPr>
                      <p:cNvPr id="76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7200"/>
                        <a:ext cx="78486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2286000" y="4800601"/>
          <a:ext cx="80010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4" imgW="5983224" imgH="1524000" progId="Word.Document.8">
                  <p:embed/>
                </p:oleObj>
              </mc:Choice>
              <mc:Fallback>
                <p:oleObj name="Документ" r:id="rId4" imgW="5983224" imgH="1524000" progId="Word.Document.8">
                  <p:embed/>
                  <p:pic>
                    <p:nvPicPr>
                      <p:cNvPr id="76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1"/>
                        <a:ext cx="8001000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264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/>
              <a:t>Эффективность </a:t>
            </a:r>
            <a:r>
              <a:rPr lang="ru-RU" altLang="ru-RU" sz="2400" b="1" dirty="0" err="1"/>
              <a:t>гексапептида</a:t>
            </a:r>
            <a:r>
              <a:rPr lang="ru-RU" altLang="ru-RU" sz="2400" b="1" dirty="0"/>
              <a:t> (</a:t>
            </a:r>
            <a:r>
              <a:rPr lang="ru-RU" altLang="ru-RU" sz="2400" b="1" dirty="0" err="1"/>
              <a:t>имунофан</a:t>
            </a:r>
            <a:r>
              <a:rPr lang="ru-RU" altLang="ru-RU" sz="2400" b="1" dirty="0"/>
              <a:t>) у детей с  атопическим дерматитом и рецидивирующим </a:t>
            </a:r>
            <a:r>
              <a:rPr lang="ru-RU" altLang="ru-RU" sz="2400" b="1" dirty="0" err="1"/>
              <a:t>тонзиллофарингитом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(6 месяцев наблюдения)  (</a:t>
            </a:r>
            <a:r>
              <a:rPr lang="ru-RU" altLang="ru-RU" sz="2400" b="1" dirty="0" err="1"/>
              <a:t>Т.П.Маркова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Д.Г.Чувиров</a:t>
            </a:r>
            <a:r>
              <a:rPr lang="ru-RU" altLang="ru-RU" sz="2400" b="1" dirty="0"/>
              <a:t>)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434" y="1718188"/>
            <a:ext cx="11369852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50 детей с атопическим дерматитом и рецидивирующим </a:t>
            </a:r>
            <a:r>
              <a:rPr lang="ru-RU" altLang="ru-RU" sz="2400" b="1" dirty="0" err="1">
                <a:solidFill>
                  <a:srgbClr val="C00000"/>
                </a:solidFill>
              </a:rPr>
              <a:t>тонзиллофарингитом</a:t>
            </a:r>
            <a:r>
              <a:rPr lang="ru-RU" altLang="ru-RU" sz="2400" b="1" dirty="0">
                <a:solidFill>
                  <a:srgbClr val="C00000"/>
                </a:solidFill>
              </a:rPr>
              <a:t>  в возрасте 6-10 лет получали </a:t>
            </a:r>
            <a:r>
              <a:rPr lang="ru-RU" altLang="ru-RU" sz="2400" b="1" dirty="0" err="1">
                <a:solidFill>
                  <a:srgbClr val="C00000"/>
                </a:solidFill>
              </a:rPr>
              <a:t>гексорал</a:t>
            </a:r>
            <a:r>
              <a:rPr lang="ru-RU" altLang="ru-RU" sz="2400" b="1" dirty="0">
                <a:solidFill>
                  <a:srgbClr val="C00000"/>
                </a:solidFill>
              </a:rPr>
              <a:t> х 2 раза в день в возрастных дозировках – 10 дней и </a:t>
            </a:r>
            <a:r>
              <a:rPr lang="ru-RU" altLang="ru-RU" sz="2400" b="1" dirty="0" err="1">
                <a:solidFill>
                  <a:srgbClr val="C00000"/>
                </a:solidFill>
              </a:rPr>
              <a:t>гексапептид</a:t>
            </a:r>
            <a:r>
              <a:rPr lang="ru-RU" altLang="ru-RU" sz="2400" b="1" dirty="0">
                <a:solidFill>
                  <a:srgbClr val="C00000"/>
                </a:solidFill>
              </a:rPr>
              <a:t> (</a:t>
            </a:r>
            <a:r>
              <a:rPr lang="ru-RU" altLang="ru-RU" sz="2400" b="1" dirty="0" err="1">
                <a:solidFill>
                  <a:srgbClr val="C00000"/>
                </a:solidFill>
              </a:rPr>
              <a:t>имунофан</a:t>
            </a:r>
            <a:r>
              <a:rPr lang="ru-RU" altLang="ru-RU" sz="2400" b="1" dirty="0">
                <a:solidFill>
                  <a:srgbClr val="C00000"/>
                </a:solidFill>
              </a:rPr>
              <a:t>) в виде назального спрея 45 мкг х 2 в день (25 детей), 10 дней.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Контрольная группа (25 детей) получала </a:t>
            </a:r>
            <a:r>
              <a:rPr lang="ru-RU" altLang="ru-RU" sz="2400" b="1" dirty="0" err="1">
                <a:solidFill>
                  <a:srgbClr val="C00000"/>
                </a:solidFill>
              </a:rPr>
              <a:t>гексорал</a:t>
            </a:r>
            <a:r>
              <a:rPr lang="ru-RU" altLang="ru-RU" sz="2400" b="1" dirty="0">
                <a:solidFill>
                  <a:srgbClr val="C00000"/>
                </a:solidFill>
              </a:rPr>
              <a:t> в возрастных дозировках – 10 дней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В мазках из зева 90% (45 детей) высевался </a:t>
            </a:r>
            <a:r>
              <a:rPr lang="en-US" altLang="ru-RU" sz="2400" b="1" dirty="0">
                <a:solidFill>
                  <a:srgbClr val="C00000"/>
                </a:solidFill>
              </a:rPr>
              <a:t>Staphylococcus </a:t>
            </a:r>
            <a:r>
              <a:rPr lang="en-US" altLang="ru-RU" sz="2400" b="1" dirty="0" err="1">
                <a:solidFill>
                  <a:srgbClr val="C00000"/>
                </a:solidFill>
              </a:rPr>
              <a:t>aureus</a:t>
            </a:r>
            <a:r>
              <a:rPr lang="ru-RU" altLang="ru-RU" sz="2400" b="1" dirty="0">
                <a:solidFill>
                  <a:srgbClr val="C00000"/>
                </a:solidFill>
              </a:rPr>
              <a:t>. В мазках из носа чаще высевался</a:t>
            </a:r>
            <a:r>
              <a:rPr lang="en-US" altLang="ru-RU" sz="2400" b="1" dirty="0">
                <a:solidFill>
                  <a:srgbClr val="C00000"/>
                </a:solidFill>
              </a:rPr>
              <a:t> Streptococcus </a:t>
            </a:r>
            <a:r>
              <a:rPr lang="en-US" altLang="ru-RU" sz="2400" b="1" dirty="0" err="1">
                <a:solidFill>
                  <a:srgbClr val="C00000"/>
                </a:solidFill>
              </a:rPr>
              <a:t>viridens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Дисбактериоз кишечника – у 50% (25 детей) высевался </a:t>
            </a:r>
            <a:r>
              <a:rPr lang="en-US" altLang="ru-RU" sz="2400" b="1" dirty="0">
                <a:solidFill>
                  <a:srgbClr val="C00000"/>
                </a:solidFill>
              </a:rPr>
              <a:t>Staphylococcus aureus</a:t>
            </a:r>
            <a:r>
              <a:rPr lang="ru-RU" altLang="ru-RU" sz="2400" b="1" dirty="0">
                <a:solidFill>
                  <a:srgbClr val="C00000"/>
                </a:solidFill>
              </a:rPr>
              <a:t>. Дети получали </a:t>
            </a:r>
            <a:r>
              <a:rPr lang="ru-RU" altLang="ru-RU" sz="2400" b="1" dirty="0" err="1">
                <a:solidFill>
                  <a:srgbClr val="C00000"/>
                </a:solidFill>
              </a:rPr>
              <a:t>пиобактериофаг</a:t>
            </a:r>
            <a:r>
              <a:rPr lang="ru-RU" altLang="ru-RU" sz="2400" b="1" dirty="0">
                <a:solidFill>
                  <a:srgbClr val="C00000"/>
                </a:solidFill>
              </a:rPr>
              <a:t> поливалентный в возрастных дозировках в течение 2-х недель.</a:t>
            </a:r>
          </a:p>
        </p:txBody>
      </p:sp>
    </p:spTree>
    <p:extLst>
      <p:ext uri="{BB962C8B-B14F-4D97-AF65-F5344CB8AC3E}">
        <p14:creationId xmlns:p14="http://schemas.microsoft.com/office/powerpoint/2010/main" val="2916500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78425" y="101600"/>
            <a:ext cx="10835149" cy="130939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гексапептила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имунофан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 у детей  с 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АтД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(локальная форма) и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тонзиллофарингитом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(6 месяцев наблюдения)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а. кол-во пациентов с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Staph </a:t>
            </a: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(зев)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б. % детей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в. частота у ребенка в месяц  (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Т.П.Маркова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Д.Г.Чувиров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graphicFrame>
        <p:nvGraphicFramePr>
          <p:cNvPr id="20070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81200" y="1531939"/>
          <a:ext cx="40386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4057616" imgH="2171700" progId="MSGraph.Chart.8">
                  <p:embed followColorScheme="full"/>
                </p:oleObj>
              </mc:Choice>
              <mc:Fallback>
                <p:oleObj name="Диаграмма" r:id="rId3" imgW="4057616" imgH="2171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31939"/>
                        <a:ext cx="4038600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27725" y="1552576"/>
          <a:ext cx="40386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5" imgW="4057616" imgH="2171700" progId="MSGraph.Chart.8">
                  <p:embed followColorScheme="full"/>
                </p:oleObj>
              </mc:Choice>
              <mc:Fallback>
                <p:oleObj name="Диаграмма" r:id="rId5" imgW="4057616" imgH="2171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1552576"/>
                        <a:ext cx="4038600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71750" y="3849688"/>
          <a:ext cx="6884988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7" imgW="6038816" imgH="2638335" progId="MSGraph.Chart.8">
                  <p:embed followColorScheme="full"/>
                </p:oleObj>
              </mc:Choice>
              <mc:Fallback>
                <p:oleObj name="Диаграмма" r:id="rId7" imgW="6038816" imgH="263833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849688"/>
                        <a:ext cx="6884988" cy="30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8472488" y="328453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б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7032625" y="623728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4151313" y="328453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014878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744200" cy="1445342"/>
          </a:xfrm>
        </p:spPr>
        <p:txBody>
          <a:bodyPr>
            <a:normAutofit/>
          </a:bodyPr>
          <a:lstStyle/>
          <a:p>
            <a:r>
              <a:rPr kumimoji="1" lang="ru-RU" altLang="ru-RU" sz="2800" b="1" dirty="0">
                <a:latin typeface="Times New Roman" panose="02020603050405020304" pitchFamily="18" charset="0"/>
              </a:rPr>
              <a:t>Уровень </a:t>
            </a:r>
            <a:r>
              <a:rPr kumimoji="1" lang="en-US" altLang="ru-RU" sz="2800" b="1" dirty="0">
                <a:latin typeface="Times New Roman" panose="02020603050405020304" pitchFamily="18" charset="0"/>
              </a:rPr>
              <a:t>IgA </a:t>
            </a:r>
            <a:r>
              <a:rPr kumimoji="1" lang="ru-RU" altLang="ru-RU" sz="2800" b="1" dirty="0">
                <a:latin typeface="Times New Roman" panose="02020603050405020304" pitchFamily="18" charset="0"/>
              </a:rPr>
              <a:t>в слюне у детей с </a:t>
            </a:r>
            <a:r>
              <a:rPr kumimoji="1" lang="ru-RU" altLang="ru-RU" sz="2800" b="1" dirty="0" err="1">
                <a:latin typeface="Times New Roman" panose="02020603050405020304" pitchFamily="18" charset="0"/>
              </a:rPr>
              <a:t>атопическим</a:t>
            </a:r>
            <a:r>
              <a:rPr kumimoji="1" lang="ru-RU" altLang="ru-RU" sz="2800" b="1" dirty="0">
                <a:latin typeface="Times New Roman" panose="02020603050405020304" pitchFamily="18" charset="0"/>
              </a:rPr>
              <a:t>  дерматитом и рецидивирующим </a:t>
            </a:r>
            <a:r>
              <a:rPr kumimoji="1" lang="ru-RU" altLang="ru-RU" sz="2800" b="1" dirty="0" err="1">
                <a:latin typeface="Times New Roman" panose="02020603050405020304" pitchFamily="18" charset="0"/>
              </a:rPr>
              <a:t>тонзиллофарингитом</a:t>
            </a:r>
            <a:r>
              <a:rPr kumimoji="1" lang="ru-RU" altLang="ru-RU" sz="2800" b="1" dirty="0">
                <a:latin typeface="Times New Roman" panose="02020603050405020304" pitchFamily="18" charset="0"/>
              </a:rPr>
              <a:t> (</a:t>
            </a:r>
            <a:r>
              <a:rPr kumimoji="1" lang="ru-RU" altLang="ru-RU" sz="2800" b="1" dirty="0" err="1">
                <a:latin typeface="Times New Roman" panose="02020603050405020304" pitchFamily="18" charset="0"/>
              </a:rPr>
              <a:t>пкг</a:t>
            </a:r>
            <a:r>
              <a:rPr kumimoji="1" lang="en-US" altLang="ru-RU" sz="2800" b="1" dirty="0">
                <a:latin typeface="Times New Roman" panose="02020603050405020304" pitchFamily="18" charset="0"/>
              </a:rPr>
              <a:t>/</a:t>
            </a:r>
            <a:r>
              <a:rPr kumimoji="1" lang="ru-RU" altLang="ru-RU" sz="2800" b="1" dirty="0">
                <a:latin typeface="Times New Roman" panose="02020603050405020304" pitchFamily="18" charset="0"/>
              </a:rPr>
              <a:t>мл). 1 – контрольная группа</a:t>
            </a:r>
            <a:r>
              <a:rPr kumimoji="1" lang="en-US" altLang="ru-RU" sz="2800" b="1" dirty="0">
                <a:latin typeface="Times New Roman" panose="02020603050405020304" pitchFamily="18" charset="0"/>
              </a:rPr>
              <a:t>;</a:t>
            </a:r>
            <a:r>
              <a:rPr kumimoji="1" lang="ru-RU" altLang="ru-RU" sz="2800" b="1" dirty="0">
                <a:latin typeface="Times New Roman" panose="02020603050405020304" pitchFamily="18" charset="0"/>
              </a:rPr>
              <a:t> 2 – получавшие </a:t>
            </a:r>
            <a:r>
              <a:rPr kumimoji="1" lang="ru-RU" altLang="ru-RU" sz="2800" b="1" dirty="0" err="1">
                <a:latin typeface="Times New Roman" panose="02020603050405020304" pitchFamily="18" charset="0"/>
              </a:rPr>
              <a:t>имунофан</a:t>
            </a:r>
            <a:endParaRPr lang="ru-RU" sz="2800" dirty="0"/>
          </a:p>
        </p:txBody>
      </p:sp>
      <p:graphicFrame>
        <p:nvGraphicFramePr>
          <p:cNvPr id="3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487323"/>
              </p:ext>
            </p:extLst>
          </p:nvPr>
        </p:nvGraphicFramePr>
        <p:xfrm>
          <a:off x="1980406" y="1844675"/>
          <a:ext cx="8002587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7715216" imgH="3514725" progId="MSGraph.Chart.8">
                  <p:embed/>
                </p:oleObj>
              </mc:Choice>
              <mc:Fallback>
                <p:oleObj name="Диаграмма" r:id="rId2" imgW="7715216" imgH="3514725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406" y="1844675"/>
                        <a:ext cx="8002587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0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МКБ -10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486833" y="1196152"/>
            <a:ext cx="10130367" cy="465854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Кодирование по МКБ: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L20 </a:t>
            </a:r>
            <a:r>
              <a:rPr lang="ru-RU" dirty="0" err="1">
                <a:solidFill>
                  <a:schemeClr val="tx1"/>
                </a:solidFill>
              </a:rPr>
              <a:t>Атопический</a:t>
            </a:r>
            <a:r>
              <a:rPr lang="ru-RU" dirty="0">
                <a:solidFill>
                  <a:schemeClr val="tx1"/>
                </a:solidFill>
              </a:rPr>
              <a:t> дерматит </a:t>
            </a:r>
          </a:p>
          <a:p>
            <a:r>
              <a:rPr lang="ru-RU" dirty="0">
                <a:solidFill>
                  <a:schemeClr val="tx1"/>
                </a:solidFill>
              </a:rPr>
              <a:t>L20.0 Почесуха </a:t>
            </a:r>
            <a:r>
              <a:rPr lang="ru-RU" dirty="0" err="1">
                <a:solidFill>
                  <a:schemeClr val="tx1"/>
                </a:solidFill>
              </a:rPr>
              <a:t>Бенье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L20.8 Другие </a:t>
            </a:r>
            <a:r>
              <a:rPr lang="ru-RU" dirty="0" err="1">
                <a:solidFill>
                  <a:schemeClr val="tx1"/>
                </a:solidFill>
              </a:rPr>
              <a:t>атопические</a:t>
            </a:r>
            <a:r>
              <a:rPr lang="ru-RU" dirty="0">
                <a:solidFill>
                  <a:schemeClr val="tx1"/>
                </a:solidFill>
              </a:rPr>
              <a:t> дерматиты: </a:t>
            </a:r>
          </a:p>
          <a:p>
            <a:r>
              <a:rPr lang="ru-RU" dirty="0">
                <a:solidFill>
                  <a:schemeClr val="tx1"/>
                </a:solidFill>
              </a:rPr>
              <a:t>Экзема: </a:t>
            </a:r>
          </a:p>
          <a:p>
            <a:pPr lvl="0"/>
            <a:r>
              <a:rPr lang="ru-RU" dirty="0" err="1">
                <a:solidFill>
                  <a:schemeClr val="tx1"/>
                </a:solidFill>
              </a:rPr>
              <a:t>сгибательная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детская (острая), (хроническая)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эндогенная (аллергическая) </a:t>
            </a:r>
          </a:p>
          <a:p>
            <a:r>
              <a:rPr lang="ru-RU" dirty="0" err="1">
                <a:solidFill>
                  <a:schemeClr val="tx1"/>
                </a:solidFill>
              </a:rPr>
              <a:t>Нейродерматит</a:t>
            </a:r>
            <a:r>
              <a:rPr lang="ru-RU" dirty="0">
                <a:solidFill>
                  <a:schemeClr val="tx1"/>
                </a:solidFill>
              </a:rPr>
              <a:t>: </a:t>
            </a:r>
          </a:p>
          <a:p>
            <a:pPr lvl="0"/>
            <a:r>
              <a:rPr lang="ru-RU" dirty="0" err="1">
                <a:solidFill>
                  <a:schemeClr val="tx1"/>
                </a:solidFill>
              </a:rPr>
              <a:t>атопический</a:t>
            </a:r>
            <a:r>
              <a:rPr lang="ru-RU" dirty="0">
                <a:solidFill>
                  <a:schemeClr val="tx1"/>
                </a:solidFill>
              </a:rPr>
              <a:t> (локализованный)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 (диффузный)</a:t>
            </a:r>
          </a:p>
          <a:p>
            <a:r>
              <a:rPr lang="ru-RU" dirty="0">
                <a:solidFill>
                  <a:schemeClr val="tx1"/>
                </a:solidFill>
              </a:rPr>
              <a:t> L20.9 </a:t>
            </a:r>
            <a:r>
              <a:rPr lang="ru-RU" dirty="0" err="1">
                <a:solidFill>
                  <a:schemeClr val="tx1"/>
                </a:solidFill>
              </a:rPr>
              <a:t>Атопический</a:t>
            </a:r>
            <a:r>
              <a:rPr lang="ru-RU" dirty="0">
                <a:solidFill>
                  <a:schemeClr val="tx1"/>
                </a:solidFill>
              </a:rPr>
              <a:t> дерматит неуточненный.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643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/>
              <a:t>Эффективность </a:t>
            </a:r>
            <a:r>
              <a:rPr lang="ru-RU" altLang="ru-RU" sz="2400" b="1" dirty="0" err="1"/>
              <a:t>гексапептида</a:t>
            </a:r>
            <a:r>
              <a:rPr lang="ru-RU" altLang="ru-RU" sz="2400" b="1" dirty="0"/>
              <a:t> (</a:t>
            </a:r>
            <a:r>
              <a:rPr lang="ru-RU" altLang="ru-RU" sz="2400" b="1" dirty="0" err="1"/>
              <a:t>имунофан</a:t>
            </a:r>
            <a:r>
              <a:rPr lang="ru-RU" altLang="ru-RU" sz="2400" b="1" dirty="0"/>
              <a:t>) у детей с  </a:t>
            </a:r>
            <a:r>
              <a:rPr lang="ru-RU" altLang="ru-RU" sz="2400" b="1" dirty="0" err="1"/>
              <a:t>АтД</a:t>
            </a:r>
            <a:r>
              <a:rPr lang="ru-RU" altLang="ru-RU" sz="2400" b="1" dirty="0"/>
              <a:t> (локальная форма), ОРВИ и рецидивирующим </a:t>
            </a:r>
            <a:r>
              <a:rPr lang="ru-RU" altLang="ru-RU" sz="2400" b="1" dirty="0" err="1"/>
              <a:t>тонзиллофарингитом</a:t>
            </a:r>
            <a:r>
              <a:rPr lang="ru-RU" altLang="ru-RU" sz="2400" b="1" dirty="0"/>
              <a:t> (6 месяцев наблюдения) (</a:t>
            </a:r>
            <a:r>
              <a:rPr lang="ru-RU" altLang="ru-RU" sz="2400" b="1" dirty="0" err="1"/>
              <a:t>Т.П.Маркова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Д.Г.Чувиров</a:t>
            </a:r>
            <a:r>
              <a:rPr lang="ru-RU" altLang="ru-RU" sz="2400" b="1" dirty="0"/>
              <a:t>) 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825625"/>
            <a:ext cx="10813025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Гексапептид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Имунофан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(при инфицировании </a:t>
            </a:r>
            <a:r>
              <a:rPr lang="en-US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 </a:t>
            </a:r>
            <a:r>
              <a:rPr lang="en-US" alt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в 2,4 раза снижение частоты ОРВИ,  количество детей с лимфаденопатией</a:t>
            </a:r>
            <a:r>
              <a:rPr lang="en-US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1,6 раза, частоты рецидивирующего бронхита, рецидивирующего </a:t>
            </a:r>
            <a:r>
              <a:rPr lang="ru-RU" alt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тонзиллофарингита</a:t>
            </a:r>
            <a:r>
              <a:rPr lang="en-US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2 раза, назначение антибиотиков – в 2 раза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862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ю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5828" name="Picture 4" descr="DSC069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539875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3359150" y="2781301"/>
            <a:ext cx="5041900" cy="11906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3600" b="1">
                <a:solidFill>
                  <a:schemeClr val="tx1"/>
                </a:solidFill>
              </a:rPr>
              <a:t>Спасибо за внимание!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3600" b="1">
                <a:solidFill>
                  <a:schemeClr val="tx1"/>
                </a:solidFill>
              </a:rPr>
              <a:t>logot12@list.ru</a:t>
            </a:r>
            <a:endParaRPr kumimoji="0" lang="ru-RU" altLang="ru-RU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0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112" y="749612"/>
            <a:ext cx="110598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76438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Гипотезы развития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иммунологическая и барьерная.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Мутации в гене FLG, находящемся на длинном плече 1-й хромосомы (1q21), приводят к нарушению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эпидермального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барьера, проникновению через кожу аллергенов и их воздействию на иммунную систему. Впервые мутация гена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филагрина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была обнаружена в 2006 году, а в настоящее время идентифицированы четыре наиболее часто встречающиеся мутации в гене FLG — R501X, 2282de14, R2447X и S3247X.  Мутации имеют от 20 до 50% пациентов с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АтД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 являются причиной дефектного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эпидермального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барьера. </a:t>
            </a:r>
            <a:r>
              <a:rPr lang="ru-RU" sz="2400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некроза опухоли (TNF) вместе с Th2-цитокинами IL-4, IL-13 и IL-31 усиливает секрецию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стромального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лимфопоэтина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TSLP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кератиноцитами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разрушает структуру липидов за счет уменьшения продуцирования длинноцепочечных свободных жирных кислот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церамидов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Суперантигены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ведущую роль играют антигены золотистого стафилококка,  активирующие одну из цепей TCR-рецептора (Vβ), независимо от взаимодействия с антигеном</a:t>
            </a:r>
            <a:r>
              <a:rPr lang="ru-RU" sz="2400" dirty="0"/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влиянием TSLP идет синтез IL-4,  образование Th2-клеток 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ИЛ-31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6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9" name="Picture 5" descr="shema_kuznets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27" y="333375"/>
            <a:ext cx="63627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2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692150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Дендритные клетки и микробы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367214" y="1343364"/>
            <a:ext cx="2952750" cy="5762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     патоген     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7104064" y="1484314"/>
            <a:ext cx="877887" cy="1584325"/>
          </a:xfrm>
          <a:prstGeom prst="curvedLeftArrow">
            <a:avLst>
              <a:gd name="adj1" fmla="val 36094"/>
              <a:gd name="adj2" fmla="val 7218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981950" y="1484314"/>
            <a:ext cx="2686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Микробные продукты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взаимодействуют с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поверхностными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рецепторами АПК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888164" y="836614"/>
            <a:ext cx="71437" cy="358775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672264" y="836614"/>
            <a:ext cx="71437" cy="358775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032625" y="836614"/>
            <a:ext cx="71438" cy="358775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032626" y="836613"/>
            <a:ext cx="2682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/>
              <a:t>Сывороточные белки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224339" y="16287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711450" y="5300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4008439" y="1341439"/>
            <a:ext cx="1428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4008439" y="1412876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3719514" y="14128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524000" y="1196976"/>
            <a:ext cx="233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иммуноглобулины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4008439" y="1773239"/>
            <a:ext cx="1428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4224339" y="1773239"/>
            <a:ext cx="1428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4008439" y="1628775"/>
            <a:ext cx="1428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711451" y="1700213"/>
            <a:ext cx="156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комплемент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6096001" y="1844675"/>
            <a:ext cx="73025" cy="215900"/>
          </a:xfrm>
          <a:prstGeom prst="cloudCallout">
            <a:avLst>
              <a:gd name="adj1" fmla="val -1054347"/>
              <a:gd name="adj2" fmla="val 3889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6311901" y="2060575"/>
            <a:ext cx="73025" cy="215900"/>
          </a:xfrm>
          <a:prstGeom prst="cloudCallout">
            <a:avLst>
              <a:gd name="adj1" fmla="val -1054347"/>
              <a:gd name="adj2" fmla="val 3889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6527801" y="2276475"/>
            <a:ext cx="73025" cy="215900"/>
          </a:xfrm>
          <a:prstGeom prst="cloudCallout">
            <a:avLst>
              <a:gd name="adj1" fmla="val -1054347"/>
              <a:gd name="adj2" fmla="val 3889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6743701" y="2492375"/>
            <a:ext cx="73025" cy="215900"/>
          </a:xfrm>
          <a:prstGeom prst="cloudCallout">
            <a:avLst>
              <a:gd name="adj1" fmla="val -1054347"/>
              <a:gd name="adj2" fmla="val 3889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6167439" y="2420938"/>
            <a:ext cx="73025" cy="215900"/>
          </a:xfrm>
          <a:prstGeom prst="cloudCallout">
            <a:avLst>
              <a:gd name="adj1" fmla="val 30435"/>
              <a:gd name="adj2" fmla="val 52206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 rot="4756410">
            <a:off x="4702175" y="1851025"/>
            <a:ext cx="2446338" cy="5297488"/>
          </a:xfrm>
          <a:prstGeom prst="irregularSeal2">
            <a:avLst/>
          </a:prstGeom>
          <a:solidFill>
            <a:srgbClr val="F3CB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527800" y="3141663"/>
            <a:ext cx="1385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С лектины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008439" y="3068638"/>
            <a:ext cx="1914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/>
              <a:t>Toll</a:t>
            </a:r>
            <a:r>
              <a:rPr lang="ru-RU" altLang="ru-RU" sz="1800"/>
              <a:t> рецепторы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900239" y="4168776"/>
            <a:ext cx="141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интегрины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981201" y="5105401"/>
            <a:ext cx="177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/>
              <a:t>Fc</a:t>
            </a:r>
            <a:r>
              <a:rPr lang="ru-RU" altLang="ru-RU" sz="1800"/>
              <a:t> рецепторы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8020051" y="3592513"/>
            <a:ext cx="1755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Рецепторы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 комплемента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851400" y="4240213"/>
            <a:ext cx="1970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0"/>
              <a:t>Каскад сигналов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4872038" y="3357563"/>
            <a:ext cx="4318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3216276" y="4365625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V="1">
            <a:off x="3810000" y="4648200"/>
            <a:ext cx="9271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6096001" y="3500438"/>
            <a:ext cx="7207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6816725" y="4005263"/>
            <a:ext cx="129540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6816725" y="5229225"/>
            <a:ext cx="647700" cy="935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7104063" y="5373688"/>
            <a:ext cx="576262" cy="863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7104063" y="5157789"/>
            <a:ext cx="647700" cy="9350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7104064" y="5013326"/>
            <a:ext cx="936625" cy="12239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6796088" y="6184901"/>
            <a:ext cx="2487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0">
                <a:solidFill>
                  <a:srgbClr val="FF0000"/>
                </a:solidFill>
              </a:rPr>
              <a:t>Продукция цитокинов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2547938" y="5608638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FF0000"/>
                </a:solidFill>
              </a:rPr>
              <a:t>Экспрессия  костимулирующих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FF0000"/>
                </a:solidFill>
              </a:rPr>
              <a:t>молекул </a:t>
            </a:r>
            <a:r>
              <a:rPr lang="en-US" altLang="ru-RU" sz="1800">
                <a:solidFill>
                  <a:srgbClr val="FF0000"/>
                </a:solidFill>
              </a:rPr>
              <a:t>CD80, CD86, MHCII </a:t>
            </a:r>
            <a:r>
              <a:rPr lang="ru-RU" altLang="ru-RU" sz="1800">
                <a:solidFill>
                  <a:srgbClr val="FF0000"/>
                </a:solidFill>
              </a:rPr>
              <a:t>класса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7372350" y="4456113"/>
            <a:ext cx="263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Маннозный рецептор</a:t>
            </a:r>
          </a:p>
        </p:txBody>
      </p:sp>
    </p:spTree>
    <p:extLst>
      <p:ext uri="{BB962C8B-B14F-4D97-AF65-F5344CB8AC3E}">
        <p14:creationId xmlns:p14="http://schemas.microsoft.com/office/powerpoint/2010/main" val="167576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549275"/>
          </a:xfrm>
          <a:solidFill>
            <a:schemeClr val="folHlink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/>
              <a:t>Дифференцировка </a:t>
            </a:r>
            <a:r>
              <a:rPr lang="en-US" sz="2800" b="1"/>
              <a:t>CD4 </a:t>
            </a:r>
            <a:r>
              <a:rPr lang="ru-RU" sz="2800" b="1"/>
              <a:t>клеток и их функции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1992313" y="2997200"/>
            <a:ext cx="1130300" cy="10096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>
                <a:solidFill>
                  <a:schemeClr val="bg1"/>
                </a:solidFill>
              </a:rPr>
              <a:t>Th naive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2782888" y="1412876"/>
            <a:ext cx="122555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2855913" y="3933825"/>
            <a:ext cx="1008062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008438" y="14128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863975" y="5445125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3216276" y="35004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4727575" y="49418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GATA3</a:t>
            </a:r>
            <a:endParaRPr lang="ru-RU" altLang="ru-RU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4727575" y="2997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ROR</a:t>
            </a:r>
            <a:r>
              <a:rPr lang="en-US" altLang="ru-RU">
                <a:sym typeface="Symbol" panose="05050102010706020507" pitchFamily="18" charset="2"/>
              </a:rPr>
              <a:t>t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RORC</a:t>
            </a: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4727575" y="9810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6024564" y="1341438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6096001" y="3284538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5951539" y="52292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851401" y="4953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/>
              <a:t>TH1</a:t>
            </a:r>
            <a:endParaRPr lang="ru-RU" altLang="ru-RU" sz="2400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851400" y="4456113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/>
              <a:t>Th2</a:t>
            </a:r>
            <a:endParaRPr lang="ru-RU" altLang="ru-RU" sz="2400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943475" y="25654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656139" y="249237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sz="2400"/>
              <a:t>Th17</a:t>
            </a:r>
            <a:endParaRPr lang="ru-RU" altLang="ru-RU" sz="2400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727575" y="836614"/>
            <a:ext cx="933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T-BET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   </a:t>
            </a:r>
            <a:endParaRPr lang="ru-RU" altLang="ru-RU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3216276" y="350043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/>
              <a:t>IL-1</a:t>
            </a:r>
            <a:endParaRPr lang="ru-RU" altLang="ru-RU" sz="1800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 rot="-3108645">
            <a:off x="2953544" y="1745457"/>
            <a:ext cx="77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IL-12</a:t>
            </a:r>
            <a:endParaRPr lang="ru-RU" altLang="ru-RU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951538" y="25654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951538" y="4076701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IL23</a:t>
            </a:r>
            <a:endParaRPr lang="ru-RU" alt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H="1" flipV="1">
            <a:off x="6311900" y="35004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951538" y="4797426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IL-4</a:t>
            </a:r>
            <a:endParaRPr lang="ru-RU" altLang="ru-RU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888164" y="981076"/>
            <a:ext cx="29860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/>
              <a:t>ЗАЩИТА ХОЗЯИНА от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/>
              <a:t>ВНУТРИКЛЕТОЧНЫХ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/>
              <a:t> ПАТОГЕНОВ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АУТОИММУНИТЕТ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959601" y="2755901"/>
            <a:ext cx="30591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/>
              <a:t>ЗАЩИТА ХОЗЯИНА ОТ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/>
              <a:t>ЭКСТРАКЛЕТОЧНЫХ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/>
              <a:t>ПАТОГЕНОВ,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/>
              <a:t>ВОСПАЛЕНИЕ,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АУТОИММУНИТЕТ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6940551" y="4673601"/>
            <a:ext cx="29003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0"/>
              <a:t>  </a:t>
            </a:r>
            <a:r>
              <a:rPr lang="ru-RU" altLang="ru-RU" sz="1800"/>
              <a:t>ЗАЩИТА ХОЗЯИНА ОТ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  ПАРАЗИТОВ,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  АЛЛЕРГИЯ,	</a:t>
            </a:r>
            <a:br>
              <a:rPr lang="ru-RU" altLang="ru-RU" sz="1800"/>
            </a:br>
            <a:r>
              <a:rPr lang="ru-RU" altLang="ru-RU" sz="1800"/>
              <a:t>  АСТМА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096000" y="2924176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sz="1800"/>
              <a:t>IL</a:t>
            </a:r>
            <a:r>
              <a:rPr lang="ru-RU" altLang="ru-RU" sz="1800"/>
              <a:t>-17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5880100" y="981076"/>
            <a:ext cx="372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IFN</a:t>
            </a:r>
            <a:r>
              <a:rPr lang="ru-RU" altLang="ru-RU"/>
              <a:t>-</a:t>
            </a:r>
            <a:r>
              <a:rPr lang="ru-RU" altLang="ru-RU">
                <a:sym typeface="Symbol" panose="05050102010706020507" pitchFamily="18" charset="2"/>
              </a:rPr>
              <a:t>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5932489" y="5511801"/>
            <a:ext cx="776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IL-5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IL-13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008439" y="3500438"/>
            <a:ext cx="1279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sz="1800"/>
              <a:t>IL-6</a:t>
            </a:r>
            <a:endParaRPr lang="ru-RU" altLang="ru-RU" sz="1800"/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 rot="3781566">
            <a:off x="3240088" y="441166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IL-4</a:t>
            </a:r>
            <a:endParaRPr lang="ru-RU" altLang="ru-RU"/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3071814" y="3141664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IL-6, TGF-</a:t>
            </a:r>
            <a:r>
              <a:rPr lang="en-US" altLang="ru-RU"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25635" name="AutoShape 35"/>
          <p:cNvSpPr>
            <a:spLocks noChangeArrowheads="1"/>
          </p:cNvSpPr>
          <p:nvPr/>
        </p:nvSpPr>
        <p:spPr bwMode="auto">
          <a:xfrm>
            <a:off x="1524001" y="4365625"/>
            <a:ext cx="1800225" cy="64928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25636" name="AutoShape 36"/>
          <p:cNvSpPr>
            <a:spLocks noChangeArrowheads="1"/>
          </p:cNvSpPr>
          <p:nvPr/>
        </p:nvSpPr>
        <p:spPr bwMode="auto">
          <a:xfrm>
            <a:off x="2424114" y="4076701"/>
            <a:ext cx="287337" cy="3587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8A7B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2208213" y="49418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/>
              <a:t>  DC</a:t>
            </a:r>
            <a:endParaRPr lang="ru-RU" altLang="ru-RU" sz="1800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1992314" y="4124326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/>
              <a:t>Ag</a:t>
            </a:r>
            <a:endParaRPr lang="ru-RU" altLang="ru-RU"/>
          </a:p>
        </p:txBody>
      </p:sp>
      <p:cxnSp>
        <p:nvCxnSpPr>
          <p:cNvPr id="25639" name="AutoShape 39"/>
          <p:cNvCxnSpPr>
            <a:cxnSpLocks noChangeShapeType="1"/>
            <a:stCxn id="25610" idx="1"/>
            <a:endCxn id="25634" idx="0"/>
          </p:cNvCxnSpPr>
          <p:nvPr/>
        </p:nvCxnSpPr>
        <p:spPr bwMode="auto">
          <a:xfrm rot="-5400000" flipH="1" flipV="1">
            <a:off x="4337844" y="2618582"/>
            <a:ext cx="11113" cy="1035050"/>
          </a:xfrm>
          <a:prstGeom prst="curvedConnector3">
            <a:avLst>
              <a:gd name="adj1" fmla="val -32571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3575051" y="3141663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6024563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5642" name="AutoShape 42"/>
          <p:cNvCxnSpPr>
            <a:cxnSpLocks noChangeShapeType="1"/>
          </p:cNvCxnSpPr>
          <p:nvPr/>
        </p:nvCxnSpPr>
        <p:spPr bwMode="auto">
          <a:xfrm rot="-5400000">
            <a:off x="4212432" y="2720182"/>
            <a:ext cx="144462" cy="314642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05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782888" y="457200"/>
            <a:ext cx="6513512" cy="762000"/>
          </a:xfrm>
        </p:spPr>
        <p:txBody>
          <a:bodyPr/>
          <a:lstStyle/>
          <a:p>
            <a:r>
              <a:rPr lang="ru-RU" sz="2400">
                <a:solidFill>
                  <a:srgbClr val="C00000"/>
                </a:solidFill>
              </a:rPr>
              <a:t>Видоспецифичные  аллергенные эпитопы</a:t>
            </a:r>
          </a:p>
        </p:txBody>
      </p:sp>
      <p:sp>
        <p:nvSpPr>
          <p:cNvPr id="37890" name="Текст 2"/>
          <p:cNvSpPr>
            <a:spLocks noGrp="1"/>
          </p:cNvSpPr>
          <p:nvPr>
            <p:ph type="body" sz="half" idx="1"/>
          </p:nvPr>
        </p:nvSpPr>
        <p:spPr>
          <a:xfrm>
            <a:off x="2711450" y="1341438"/>
            <a:ext cx="7488238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AT" sz="1800" dirty="0"/>
              <a:t>                                 </a:t>
            </a:r>
            <a:r>
              <a:rPr lang="ru-RU" sz="1800" dirty="0"/>
              <a:t>- </a:t>
            </a:r>
            <a:r>
              <a:rPr lang="ru-RU" sz="2000" dirty="0"/>
              <a:t>Маркеры  источника аллергенов</a:t>
            </a:r>
          </a:p>
          <a:p>
            <a:pPr>
              <a:buFont typeface="Arial" charset="0"/>
              <a:buNone/>
            </a:pPr>
            <a:r>
              <a:rPr lang="ru-RU" sz="2000" dirty="0"/>
              <a:t>Ценность обнаружения </a:t>
            </a:r>
            <a:r>
              <a:rPr lang="ru-RU" sz="2000" dirty="0" err="1"/>
              <a:t>видо</a:t>
            </a:r>
            <a:r>
              <a:rPr lang="ru-RU" sz="2000" dirty="0"/>
              <a:t>-специфичных компонентов аллергенов — в возможности отделить первичный  аллерген, индуцирующий ограниченные реакции лишь к одному специфическому источнику</a:t>
            </a:r>
          </a:p>
        </p:txBody>
      </p:sp>
      <p:graphicFrame>
        <p:nvGraphicFramePr>
          <p:cNvPr id="37891" name="Диаграмма 4"/>
          <p:cNvGraphicFramePr>
            <a:graphicFrameLocks/>
          </p:cNvGraphicFramePr>
          <p:nvPr/>
        </p:nvGraphicFramePr>
        <p:xfrm>
          <a:off x="3884613" y="3090863"/>
          <a:ext cx="5214937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18628" imgH="3414056" progId="Excel.Chart.8">
                  <p:embed/>
                </p:oleObj>
              </mc:Choice>
              <mc:Fallback>
                <p:oleObj r:id="rId2" imgW="5218628" imgH="341405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3090863"/>
                        <a:ext cx="5214937" cy="341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6588" y="3141663"/>
            <a:ext cx="2159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9950" y="4579938"/>
            <a:ext cx="2286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4425" y="5084763"/>
            <a:ext cx="234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432175" y="4797425"/>
            <a:ext cx="933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Phl p 1, </a:t>
            </a:r>
          </a:p>
          <a:p>
            <a:r>
              <a:rPr lang="uk-UA">
                <a:latin typeface="Calibri" pitchFamily="34" charset="0"/>
              </a:rPr>
              <a:t>Phl p 5,</a:t>
            </a:r>
          </a:p>
          <a:p>
            <a:r>
              <a:rPr lang="uk-UA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5016500" y="4868863"/>
            <a:ext cx="1223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solidFill>
                  <a:schemeClr val="bg1"/>
                </a:solidFill>
                <a:latin typeface="Calibri" pitchFamily="34" charset="0"/>
              </a:rPr>
              <a:t>тимофеевка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7319963" y="3141663"/>
            <a:ext cx="957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Amb a 1</a:t>
            </a:r>
            <a:endParaRPr lang="ru-RU">
              <a:latin typeface="Calibri" pitchFamily="34" charset="0"/>
            </a:endParaRPr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7896225" y="580548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Fel d 1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 rot="3431807">
            <a:off x="6304756" y="5528469"/>
            <a:ext cx="1223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Calibri" pitchFamily="34" charset="0"/>
              </a:rPr>
              <a:t>кошка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7900" name="TextBox 13"/>
          <p:cNvSpPr txBox="1">
            <a:spLocks noChangeArrowheads="1"/>
          </p:cNvSpPr>
          <p:nvPr/>
        </p:nvSpPr>
        <p:spPr bwMode="auto">
          <a:xfrm rot="-2703256">
            <a:off x="6312695" y="3888581"/>
            <a:ext cx="1223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Calibri" pitchFamily="34" charset="0"/>
              </a:rPr>
              <a:t>амброзия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37901" name="Picture 4" descr="https://encrypted-tbn3.gstatic.com/images?q=tbn:ANd9GcRblIgwnl75hqix8OsxXPEAP3oM9K5-Wpn77E3WmidKOE0zvL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32850" y="2997200"/>
            <a:ext cx="1114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25" descr="https://encrypted-tbn3.gstatic.com/images?q=tbn:ANd9GcTlSWBGu9cj2wm4Hz4yEEYNxxaErkIIGbViQSX6PFeew8O6pgg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2038" y="5013325"/>
            <a:ext cx="9032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2" descr="https://encrypted-tbn2.gstatic.com/images?q=tbn:ANd9GcRkh6WTXUjA1zQLcwmgsUy7QWIxakPfQ7tIr7eIipKuGVPS5g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86150" y="2962275"/>
            <a:ext cx="9350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TextBox 18"/>
          <p:cNvSpPr txBox="1">
            <a:spLocks noChangeArrowheads="1"/>
          </p:cNvSpPr>
          <p:nvPr/>
        </p:nvSpPr>
        <p:spPr bwMode="auto">
          <a:xfrm>
            <a:off x="4565650" y="3235325"/>
            <a:ext cx="827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Bet v 1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5664200" y="3552825"/>
            <a:ext cx="1223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береза</a:t>
            </a:r>
          </a:p>
        </p:txBody>
      </p:sp>
    </p:spTree>
    <p:extLst>
      <p:ext uri="{BB962C8B-B14F-4D97-AF65-F5344CB8AC3E}">
        <p14:creationId xmlns:p14="http://schemas.microsoft.com/office/powerpoint/2010/main" val="385969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25" y="319088"/>
            <a:ext cx="7956550" cy="546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ЦИТОКИНОВЫЙ СТАТУС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01018" y="1878330"/>
            <a:ext cx="8640763" cy="4244976"/>
          </a:xfrm>
        </p:spPr>
        <p:txBody>
          <a:bodyPr>
            <a:normAutofit fontScale="85000" lnSpcReduction="10000"/>
          </a:bodyPr>
          <a:lstStyle/>
          <a:p>
            <a:pPr marL="609600" indent="-609600" algn="just">
              <a:lnSpc>
                <a:spcPct val="80000"/>
              </a:lnSpc>
              <a:defRPr/>
            </a:pPr>
            <a:r>
              <a:rPr lang="ru-RU" b="1" dirty="0" err="1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Интерлейкины</a:t>
            </a: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(ИЛ-1 - ИЛ-29)</a:t>
            </a: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Интерфероны (ИФН-альфа, ИФН-бета, ИФН- гамма)</a:t>
            </a: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Факторы некроза опухоли                                  (ФНО-альфа, ФНО-бета)</a:t>
            </a: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ru-RU" b="1" dirty="0" err="1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Колониестимулирующие</a:t>
            </a: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факторы                                 (Г-КСФ, М-КСФ, ГМ-КСФ)</a:t>
            </a: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ru-RU" b="1" dirty="0" err="1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Хемокины</a:t>
            </a: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(СХС, альфа-</a:t>
            </a:r>
            <a:r>
              <a:rPr lang="ru-RU" b="1" dirty="0" err="1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хемокины</a:t>
            </a:r>
            <a:r>
              <a:rPr lang="en-US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; </a:t>
            </a: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СС, бета-</a:t>
            </a:r>
            <a:r>
              <a:rPr lang="ru-RU" b="1" dirty="0" err="1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хемокины</a:t>
            </a:r>
            <a:r>
              <a:rPr lang="en-US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; </a:t>
            </a: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С, гамма-</a:t>
            </a:r>
            <a:r>
              <a:rPr lang="ru-RU" b="1" dirty="0" err="1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хемокины</a:t>
            </a:r>
            <a:r>
              <a:rPr lang="en-US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; </a:t>
            </a: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СХЗС, дельта-</a:t>
            </a:r>
            <a:r>
              <a:rPr lang="ru-RU" b="1" dirty="0" err="1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хемокины</a:t>
            </a: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</a:t>
            </a:r>
            <a:r>
              <a:rPr lang="en-US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Oppenheim J., 1991</a:t>
            </a:r>
            <a:endParaRPr lang="ru-RU" b="1" dirty="0">
              <a:solidFill>
                <a:srgbClr val="D247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Семейство ростовых факторов (</a:t>
            </a:r>
            <a:r>
              <a:rPr lang="en-US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TGF-</a:t>
            </a: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бета1</a:t>
            </a:r>
            <a:r>
              <a:rPr lang="en-US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; TGF-</a:t>
            </a: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бета</a:t>
            </a:r>
            <a:r>
              <a:rPr lang="en-US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2;     TGF-</a:t>
            </a:r>
            <a:r>
              <a:rPr lang="ru-RU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бета</a:t>
            </a:r>
            <a:r>
              <a:rPr lang="en-US" b="1" dirty="0">
                <a:solidFill>
                  <a:srgbClr val="D247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3; BMP; GDF; GDNF; Nodal; Lefty; MIS)</a:t>
            </a:r>
            <a:endParaRPr lang="ru-RU" b="1" dirty="0">
              <a:solidFill>
                <a:srgbClr val="D247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 algn="ctr">
              <a:lnSpc>
                <a:spcPct val="80000"/>
              </a:lnSpc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</a:t>
            </a:r>
            <a:endParaRPr lang="el-GR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74916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18_TF02923944" id="{FD452A96-9397-4E55-B13E-1287DFC5A149}" vid="{D91014FE-B126-4C64-8B83-8CAA7B08148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PowerPoint!</Template>
  <TotalTime>1265</TotalTime>
  <Words>2189</Words>
  <Application>Microsoft Office PowerPoint</Application>
  <PresentationFormat>Широкоэкранный</PresentationFormat>
  <Paragraphs>249</Paragraphs>
  <Slides>31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Calibri</vt:lpstr>
      <vt:lpstr>Century Gothic</vt:lpstr>
      <vt:lpstr>Georgia</vt:lpstr>
      <vt:lpstr>Segoe UI</vt:lpstr>
      <vt:lpstr>Segoe UI Light</vt:lpstr>
      <vt:lpstr>Symbol</vt:lpstr>
      <vt:lpstr>Times New Roman</vt:lpstr>
      <vt:lpstr>WelcomeDoc</vt:lpstr>
      <vt:lpstr>Microsoft Excel Chart</vt:lpstr>
      <vt:lpstr>Лист</vt:lpstr>
      <vt:lpstr>Документ</vt:lpstr>
      <vt:lpstr>Диаграмма</vt:lpstr>
      <vt:lpstr>    Атопический дерматит. Мукозальный иммунитет. Дисбиоз слизистых.   Маркова Т.П. , д.м.н., профессор  Зав. кафедрой иммунопатологии и иммунодиагностики  ФГБУ ФНКЦ  Академия постдипломного образования ФМБА России </vt:lpstr>
      <vt:lpstr>Презентация PowerPoint</vt:lpstr>
      <vt:lpstr>МКБ -10</vt:lpstr>
      <vt:lpstr>Презентация PowerPoint</vt:lpstr>
      <vt:lpstr>Презентация PowerPoint</vt:lpstr>
      <vt:lpstr>Дендритные клетки и микробы</vt:lpstr>
      <vt:lpstr>Дифференцировка CD4 клеток и их функции</vt:lpstr>
      <vt:lpstr>Видоспецифичные  аллергенные эпитопы</vt:lpstr>
      <vt:lpstr>ЦИТОКИНОВЫЙ СТАТУС</vt:lpstr>
      <vt:lpstr>ЦИТОКИНОВЫЙ СТАТУС</vt:lpstr>
      <vt:lpstr>Роль эпителиальных клеток </vt:lpstr>
      <vt:lpstr>Роль  провоспалительных цитокинов в  системном  и местном воспалении</vt:lpstr>
      <vt:lpstr>Результаты воздействия интерлейкина-5 на эозинофилы </vt:lpstr>
      <vt:lpstr>Механизм действия анти ИЛ-5</vt:lpstr>
      <vt:lpstr>Этапы вмешательства таргетной терапии при воспалении дыхательных путей</vt:lpstr>
      <vt:lpstr>Презентация PowerPoint</vt:lpstr>
      <vt:lpstr>Эвазия патогенов</vt:lpstr>
      <vt:lpstr>Презентация PowerPoint</vt:lpstr>
      <vt:lpstr>ЭТИОЛОГИЧЕСКИЕ ФАКТОРЫ ГНОЙНЫХ ПОРАЖЕНИЙ КОЖИ</vt:lpstr>
      <vt:lpstr>Презентация PowerPoint</vt:lpstr>
      <vt:lpstr>Антибиотикорезистентность и иммунодепрессия</vt:lpstr>
      <vt:lpstr>Таргетная терапия при стафилококковой инфекции</vt:lpstr>
      <vt:lpstr>Гексапептил (Имунофан) </vt:lpstr>
      <vt:lpstr>Топические эффекты гексапептида (имунофан)  </vt:lpstr>
      <vt:lpstr>Презентация PowerPoint</vt:lpstr>
      <vt:lpstr>Презентация PowerPoint</vt:lpstr>
      <vt:lpstr>Эффективность гексапептида (имунофан) у детей с  атопическим дерматитом и рецидивирующим тонзиллофарингитом (6 месяцев наблюдения)  (Т.П.Маркова, Д.Г.Чувиров)</vt:lpstr>
      <vt:lpstr>Эффективность гексапептила (имунофан) у детей  с  АтД (локальная форма) и тонзиллофарингитом  (6 месяцев наблюдения) а. кол-во пациентов с Staph aureus (зев) ; б. % детей; в. частота у ребенка в месяц  (Т.П.Маркова, Д.Г.Чувиров) </vt:lpstr>
      <vt:lpstr>Уровень IgA в слюне у детей с атопическим  дерматитом и рецидивирующим тонзиллофарингитом (пкг/мл). 1 – контрольная группа; 2 – получавшие имунофан</vt:lpstr>
      <vt:lpstr>Эффективность гексапептида (имунофан) у детей с  АтД (локальная форма), ОРВИ и рецидивирующим тонзиллофарингитом (6 месяцев наблюдения) (Т.П.Маркова, Д.Г.Чувиров) </vt:lpstr>
      <vt:lpstr>ю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PowerPoint!</dc:title>
  <dc:creator>Татьяна</dc:creator>
  <cp:keywords/>
  <cp:lastModifiedBy>Татьяна</cp:lastModifiedBy>
  <cp:revision>81</cp:revision>
  <dcterms:created xsi:type="dcterms:W3CDTF">2022-12-03T13:33:52Z</dcterms:created>
  <dcterms:modified xsi:type="dcterms:W3CDTF">2024-12-01T13:59:13Z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