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12" r:id="rId30"/>
    <p:sldId id="313" r:id="rId31"/>
    <p:sldId id="315" r:id="rId32"/>
    <p:sldId id="316" r:id="rId33"/>
    <p:sldId id="317" r:id="rId34"/>
    <p:sldId id="318" r:id="rId35"/>
    <p:sldId id="319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43" r:id="rId49"/>
    <p:sldId id="336" r:id="rId50"/>
    <p:sldId id="337" r:id="rId51"/>
    <p:sldId id="338" r:id="rId52"/>
    <p:sldId id="339" r:id="rId53"/>
    <p:sldId id="340" r:id="rId54"/>
    <p:sldId id="341" r:id="rId55"/>
    <p:sldId id="342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7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8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7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7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8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BA85-C242-4631-A7B0-5D58AB6B414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5540-5E22-4C14-A35A-DD425E87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ФИЗИЧЕСКАЯ АКТИВНОСТЬ И ПАТОЛОГИЯ ВНУТРЕННИХ ОРГАНОВ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доктор медицинских наук, </a:t>
            </a:r>
          </a:p>
          <a:p>
            <a:r>
              <a:rPr lang="ru-RU" dirty="0" smtClean="0"/>
              <a:t>профессор А.Н.Ильницкий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64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Микробиота кишечника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регулярные </a:t>
            </a:r>
            <a:r>
              <a:rPr lang="ru-RU" dirty="0"/>
              <a:t>физические нагрузки </a:t>
            </a:r>
            <a:r>
              <a:rPr lang="ru-RU" dirty="0" smtClean="0"/>
              <a:t>изменяют </a:t>
            </a:r>
            <a:r>
              <a:rPr lang="ru-RU" dirty="0"/>
              <a:t>состав и функциональные возможности кишечной микробиоты независимо от </a:t>
            </a:r>
            <a:r>
              <a:rPr lang="ru-RU" dirty="0" smtClean="0"/>
              <a:t>диеты;</a:t>
            </a:r>
          </a:p>
          <a:p>
            <a:r>
              <a:rPr lang="ru-RU" dirty="0" smtClean="0"/>
              <a:t>увеличение доступности </a:t>
            </a:r>
            <a:r>
              <a:rPr lang="ru-RU" dirty="0"/>
              <a:t>короткоцепочечных жирных кислот, в частности </a:t>
            </a:r>
            <a:r>
              <a:rPr lang="ru-RU" dirty="0" smtClean="0"/>
              <a:t>бутирата;</a:t>
            </a:r>
          </a:p>
          <a:p>
            <a:r>
              <a:rPr lang="ru-RU" dirty="0" smtClean="0"/>
              <a:t>при прекращении тренировок изменения </a:t>
            </a:r>
            <a:r>
              <a:rPr lang="ru-RU" dirty="0"/>
              <a:t>в </a:t>
            </a:r>
            <a:r>
              <a:rPr lang="ru-RU" dirty="0" err="1"/>
              <a:t>микробиоте</a:t>
            </a:r>
            <a:r>
              <a:rPr lang="ru-RU" dirty="0"/>
              <a:t> были в значительной степени обращены вспять при повторном измерении после 6-недельного </a:t>
            </a:r>
            <a:r>
              <a:rPr lang="ru-RU" dirty="0" smtClean="0"/>
              <a:t>«сидячего» образа жизни;</a:t>
            </a:r>
          </a:p>
          <a:p>
            <a:r>
              <a:rPr lang="ru-RU" dirty="0"/>
              <a:t>м</a:t>
            </a:r>
            <a:r>
              <a:rPr lang="ru-RU" dirty="0" smtClean="0"/>
              <a:t>еханизмы изменения микробиоты: изменение </a:t>
            </a:r>
            <a:r>
              <a:rPr lang="ru-RU" dirty="0"/>
              <a:t>экспрессии генов внутриэпителиальных лимфоцитов для более благоприятного профиля </a:t>
            </a:r>
            <a:r>
              <a:rPr lang="ru-RU" dirty="0" smtClean="0"/>
              <a:t>воспаления, </a:t>
            </a:r>
            <a:r>
              <a:rPr lang="ru-RU" dirty="0"/>
              <a:t>влияние на кровоток в </a:t>
            </a:r>
            <a:r>
              <a:rPr lang="ru-RU" dirty="0" smtClean="0"/>
              <a:t>кишечнике, изменение </a:t>
            </a:r>
            <a:r>
              <a:rPr lang="ru-RU" dirty="0"/>
              <a:t>выделения желчных </a:t>
            </a:r>
            <a:r>
              <a:rPr lang="ru-RU" dirty="0" smtClean="0"/>
              <a:t>кислот.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58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Воздействие на микробиоту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пробиотические</a:t>
            </a:r>
            <a:r>
              <a:rPr lang="ru-RU" dirty="0" smtClean="0"/>
              <a:t> добавки </a:t>
            </a:r>
            <a:r>
              <a:rPr lang="ru-RU" dirty="0" err="1"/>
              <a:t>Saccharomyces</a:t>
            </a:r>
            <a:r>
              <a:rPr lang="ru-RU" dirty="0"/>
              <a:t> </a:t>
            </a:r>
            <a:r>
              <a:rPr lang="ru-RU" dirty="0" err="1" smtClean="0"/>
              <a:t>boulardii</a:t>
            </a:r>
            <a:r>
              <a:rPr lang="ru-RU" dirty="0" smtClean="0"/>
              <a:t>, </a:t>
            </a:r>
            <a:r>
              <a:rPr lang="ru-RU" dirty="0" err="1"/>
              <a:t>Lactobacillus</a:t>
            </a:r>
            <a:r>
              <a:rPr lang="ru-RU" dirty="0"/>
              <a:t> </a:t>
            </a:r>
            <a:r>
              <a:rPr lang="ru-RU" dirty="0" err="1"/>
              <a:t>casei</a:t>
            </a:r>
            <a:r>
              <a:rPr lang="ru-RU" dirty="0"/>
              <a:t> </a:t>
            </a:r>
            <a:r>
              <a:rPr lang="ru-RU" dirty="0" smtClean="0"/>
              <a:t>LC122, </a:t>
            </a:r>
            <a:r>
              <a:rPr lang="ru-RU" dirty="0" err="1" smtClean="0"/>
              <a:t>Bifidobacterium</a:t>
            </a:r>
            <a:r>
              <a:rPr lang="ru-RU" dirty="0" smtClean="0"/>
              <a:t> </a:t>
            </a:r>
            <a:r>
              <a:rPr lang="ru-RU" dirty="0" err="1" smtClean="0"/>
              <a:t>longum</a:t>
            </a:r>
            <a:r>
              <a:rPr lang="ru-RU" dirty="0" smtClean="0"/>
              <a:t> BL986, </a:t>
            </a:r>
            <a:r>
              <a:rPr lang="ru-RU" dirty="0" err="1"/>
              <a:t>Lactobacillus</a:t>
            </a:r>
            <a:r>
              <a:rPr lang="ru-RU" dirty="0"/>
              <a:t> </a:t>
            </a:r>
            <a:r>
              <a:rPr lang="ru-RU" dirty="0" err="1"/>
              <a:t>paracasei</a:t>
            </a:r>
            <a:r>
              <a:rPr lang="ru-RU" dirty="0"/>
              <a:t> </a:t>
            </a:r>
            <a:r>
              <a:rPr lang="ru-RU" dirty="0" smtClean="0"/>
              <a:t>PS23, </a:t>
            </a:r>
            <a:r>
              <a:rPr lang="ru-RU" dirty="0" err="1"/>
              <a:t>Lactobacillus</a:t>
            </a:r>
            <a:r>
              <a:rPr lang="ru-RU" dirty="0"/>
              <a:t> </a:t>
            </a:r>
            <a:r>
              <a:rPr lang="ru-RU" dirty="0" err="1"/>
              <a:t>salivarius</a:t>
            </a:r>
            <a:r>
              <a:rPr lang="ru-RU" dirty="0"/>
              <a:t> </a:t>
            </a:r>
            <a:r>
              <a:rPr lang="ru-RU" dirty="0" smtClean="0"/>
              <a:t>SA-03, </a:t>
            </a:r>
            <a:r>
              <a:rPr lang="ru-RU" dirty="0" err="1"/>
              <a:t>Lactobacillus</a:t>
            </a:r>
            <a:r>
              <a:rPr lang="ru-RU" dirty="0"/>
              <a:t> </a:t>
            </a:r>
            <a:r>
              <a:rPr lang="ru-RU" dirty="0" err="1"/>
              <a:t>plantarum</a:t>
            </a:r>
            <a:r>
              <a:rPr lang="ru-RU" dirty="0"/>
              <a:t> </a:t>
            </a:r>
            <a:r>
              <a:rPr lang="ru-RU" dirty="0" smtClean="0"/>
              <a:t>TWK10, </a:t>
            </a:r>
            <a:r>
              <a:rPr lang="ru-RU" dirty="0"/>
              <a:t>и </a:t>
            </a:r>
            <a:r>
              <a:rPr lang="ru-RU" dirty="0" err="1"/>
              <a:t>Bifidobacterium</a:t>
            </a:r>
            <a:r>
              <a:rPr lang="ru-RU" dirty="0"/>
              <a:t> </a:t>
            </a:r>
            <a:r>
              <a:rPr lang="ru-RU" dirty="0" err="1" smtClean="0"/>
              <a:t>longum</a:t>
            </a:r>
            <a:r>
              <a:rPr lang="ru-RU" dirty="0" smtClean="0"/>
              <a:t> OLP-01 улучшают регенерацию мышц;</a:t>
            </a:r>
          </a:p>
          <a:p>
            <a:r>
              <a:rPr lang="ru-RU" dirty="0" err="1" smtClean="0"/>
              <a:t>куркумин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качестве </a:t>
            </a:r>
            <a:r>
              <a:rPr lang="ru-RU" dirty="0" err="1" smtClean="0"/>
              <a:t>пребиотика</a:t>
            </a:r>
            <a:r>
              <a:rPr lang="ru-RU" dirty="0" smtClean="0"/>
              <a:t> улучшал </a:t>
            </a:r>
            <a:r>
              <a:rPr lang="ru-RU" dirty="0"/>
              <a:t>состав </a:t>
            </a:r>
            <a:r>
              <a:rPr lang="ru-RU" dirty="0" smtClean="0"/>
              <a:t>микробиоты </a:t>
            </a:r>
            <a:r>
              <a:rPr lang="ru-RU" dirty="0"/>
              <a:t>кишечника, </a:t>
            </a:r>
            <a:r>
              <a:rPr lang="ru-RU" dirty="0" smtClean="0"/>
              <a:t>мышечную массу </a:t>
            </a:r>
            <a:r>
              <a:rPr lang="ru-RU" dirty="0"/>
              <a:t>и </a:t>
            </a:r>
            <a:r>
              <a:rPr lang="ru-RU" dirty="0" smtClean="0"/>
              <a:t>функции;</a:t>
            </a:r>
          </a:p>
          <a:p>
            <a:r>
              <a:rPr lang="ru-RU" dirty="0" smtClean="0"/>
              <a:t>диета </a:t>
            </a:r>
            <a:r>
              <a:rPr lang="ru-RU" dirty="0"/>
              <a:t>с высоким содержанием доступных для </a:t>
            </a:r>
            <a:r>
              <a:rPr lang="ru-RU" dirty="0" smtClean="0"/>
              <a:t>микробиоты углеводов, </a:t>
            </a:r>
            <a:r>
              <a:rPr lang="ru-RU" dirty="0"/>
              <a:t>устричный </a:t>
            </a:r>
            <a:r>
              <a:rPr lang="ru-RU" dirty="0" smtClean="0"/>
              <a:t>полипептид </a:t>
            </a:r>
            <a:r>
              <a:rPr lang="ru-RU" dirty="0"/>
              <a:t>и кефир, состоящий из молочнокислых бактерий, </a:t>
            </a:r>
            <a:r>
              <a:rPr lang="ru-RU" dirty="0" smtClean="0"/>
              <a:t>повышают </a:t>
            </a:r>
            <a:r>
              <a:rPr lang="ru-RU" dirty="0"/>
              <a:t>мышечную </a:t>
            </a:r>
            <a:r>
              <a:rPr lang="ru-RU" dirty="0" smtClean="0"/>
              <a:t>массу и </a:t>
            </a:r>
            <a:r>
              <a:rPr lang="ru-RU" dirty="0"/>
              <a:t>/ или производительность за счет перемещения кишечных </a:t>
            </a:r>
            <a:r>
              <a:rPr lang="ru-RU" dirty="0" smtClean="0"/>
              <a:t>микробов;</a:t>
            </a:r>
          </a:p>
          <a:p>
            <a:r>
              <a:rPr lang="ru-RU" dirty="0" smtClean="0"/>
              <a:t>6-недельный </a:t>
            </a:r>
            <a:r>
              <a:rPr lang="ru-RU" dirty="0"/>
              <a:t>курс упражнений увеличивал количество фекального бутирата и </a:t>
            </a:r>
            <a:r>
              <a:rPr lang="ru-RU" dirty="0" smtClean="0"/>
              <a:t>оказывал положительное </a:t>
            </a:r>
            <a:r>
              <a:rPr lang="ru-RU" dirty="0"/>
              <a:t>влияние на мышечную функцию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12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Экзеркины</a:t>
            </a:r>
            <a:r>
              <a:rPr lang="ru-RU" b="1" dirty="0" smtClean="0">
                <a:solidFill>
                  <a:srgbClr val="00B050"/>
                </a:solidFill>
              </a:rPr>
              <a:t> и иммунная система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619249"/>
            <a:ext cx="9010650" cy="4848225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85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Экзеркины</a:t>
            </a:r>
            <a:r>
              <a:rPr lang="ru-RU" b="1" dirty="0" smtClean="0">
                <a:solidFill>
                  <a:srgbClr val="00B050"/>
                </a:solidFill>
              </a:rPr>
              <a:t> и нервная система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476375"/>
            <a:ext cx="10363200" cy="5200649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63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Экзеркины</a:t>
            </a:r>
            <a:r>
              <a:rPr lang="ru-RU" b="1" dirty="0" smtClean="0">
                <a:solidFill>
                  <a:srgbClr val="00B050"/>
                </a:solidFill>
              </a:rPr>
              <a:t> и когнитивные способности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всего жизненного цикла;</a:t>
            </a:r>
          </a:p>
          <a:p>
            <a:r>
              <a:rPr lang="ru-RU" dirty="0" smtClean="0"/>
              <a:t>дети и подростки от 6 до 17 лет –</a:t>
            </a:r>
            <a:r>
              <a:rPr lang="en-US" dirty="0" smtClean="0"/>
              <a:t> </a:t>
            </a:r>
            <a:r>
              <a:rPr lang="ru-RU" dirty="0" smtClean="0"/>
              <a:t>увеличение содержания нейротрофического фактора мозга – увеличение объема гиппокампа, белового вещества – коррекция настроения;</a:t>
            </a:r>
          </a:p>
          <a:p>
            <a:r>
              <a:rPr lang="ru-RU" dirty="0"/>
              <a:t>о</a:t>
            </a:r>
            <a:r>
              <a:rPr lang="ru-RU" dirty="0" smtClean="0"/>
              <a:t>т 18 до 50 лет – улучшение настроения за счет модуляции продукции нейротрофического фактора мозга;</a:t>
            </a:r>
          </a:p>
          <a:p>
            <a:r>
              <a:rPr lang="ru-RU" dirty="0"/>
              <a:t>л</a:t>
            </a:r>
            <a:r>
              <a:rPr lang="ru-RU" dirty="0" smtClean="0"/>
              <a:t>юди старше 50 лет – увеличение продукции нейротрофического фактора мозга и инсулиноподобного фактора роста – 1 – улучшение структуры головного мозга (серое вещество, белое вещество и гиппокамп) – улучшение сна и настроения.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45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35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ОЦЕНКА СТАТУСА 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ФИЗИЧЕСКОЙ АКТИВНОСТИ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16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Домены физической активности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способность к ходьбе;</a:t>
            </a:r>
          </a:p>
          <a:p>
            <a:r>
              <a:rPr lang="ru-RU" dirty="0"/>
              <a:t>б</a:t>
            </a:r>
            <a:r>
              <a:rPr lang="ru-RU" dirty="0" smtClean="0"/>
              <a:t>аланс;</a:t>
            </a:r>
          </a:p>
          <a:p>
            <a:r>
              <a:rPr lang="ru-RU" dirty="0"/>
              <a:t>к</a:t>
            </a:r>
            <a:r>
              <a:rPr lang="ru-RU" dirty="0" smtClean="0"/>
              <a:t>ардиореспираторная выносливость;</a:t>
            </a:r>
          </a:p>
          <a:p>
            <a:r>
              <a:rPr lang="ru-RU" dirty="0"/>
              <a:t>г</a:t>
            </a:r>
            <a:r>
              <a:rPr lang="ru-RU" dirty="0" smtClean="0"/>
              <a:t>ибкость;</a:t>
            </a:r>
          </a:p>
          <a:p>
            <a:r>
              <a:rPr lang="ru-RU" dirty="0"/>
              <a:t>м</a:t>
            </a:r>
            <a:r>
              <a:rPr lang="ru-RU" dirty="0" smtClean="0"/>
              <a:t>ышечная сила;</a:t>
            </a:r>
          </a:p>
          <a:p>
            <a:r>
              <a:rPr lang="ru-RU" dirty="0" smtClean="0"/>
              <a:t>ловкость.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50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Способность к ходьбе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ест с 6-минутной ходьбой - </a:t>
            </a:r>
            <a:r>
              <a:rPr lang="ru-RU" dirty="0"/>
              <a:t>ставится задача пройти как можно большую дистанцию за 6 минут в собственном темпе, после чего пройденное расстояние регистрируется. Исследуемому разрешено замедлять темп и останавливаться во время теста, но при наличии возможности следует сразу возобновлять ходьбу, поскольку секундомер при этом не </a:t>
            </a:r>
            <a:r>
              <a:rPr lang="ru-RU" dirty="0" smtClean="0"/>
              <a:t>останавливается, по </a:t>
            </a:r>
            <a:r>
              <a:rPr lang="ru-RU" dirty="0"/>
              <a:t>истечении 6 минут определяется, сколько метров </a:t>
            </a:r>
            <a:r>
              <a:rPr lang="ru-RU" dirty="0" smtClean="0"/>
              <a:t>пройдено;</a:t>
            </a:r>
          </a:p>
          <a:p>
            <a:r>
              <a:rPr lang="ru-RU" dirty="0" smtClean="0"/>
              <a:t>максимальная скорость ходьбы;</a:t>
            </a:r>
          </a:p>
          <a:p>
            <a:r>
              <a:rPr lang="ru-RU" dirty="0"/>
              <a:t>ц</a:t>
            </a:r>
            <a:r>
              <a:rPr lang="ru-RU" dirty="0" smtClean="0"/>
              <a:t>ифровые анализаторы походки;</a:t>
            </a:r>
          </a:p>
          <a:p>
            <a:r>
              <a:rPr lang="ru-RU" dirty="0"/>
              <a:t>п</a:t>
            </a:r>
            <a:r>
              <a:rPr lang="ru-RU" dirty="0" smtClean="0"/>
              <a:t>равило 400 метров за 15 минут.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97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Баланс и равновесие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оценка баланса в позе Ромберга;</a:t>
            </a:r>
          </a:p>
          <a:p>
            <a:r>
              <a:rPr lang="ru-RU" dirty="0"/>
              <a:t>т</a:t>
            </a:r>
            <a:r>
              <a:rPr lang="ru-RU" dirty="0" smtClean="0"/>
              <a:t>ест Фламинго;</a:t>
            </a:r>
          </a:p>
          <a:p>
            <a:r>
              <a:rPr lang="ru-RU" dirty="0"/>
              <a:t>т</a:t>
            </a:r>
            <a:r>
              <a:rPr lang="ru-RU" dirty="0" smtClean="0"/>
              <a:t>андем тест.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24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Тест Фламинго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</a:t>
            </a:r>
            <a:r>
              <a:rPr lang="ru-RU" dirty="0" smtClean="0"/>
              <a:t>спытуемый </a:t>
            </a:r>
            <a:r>
              <a:rPr lang="ru-RU" dirty="0"/>
              <a:t>снимает обувь и занимает исходное положение: стойка на одной ноге, вторая сгибается в колене и прижимается стопой к внутренней стороне колена опорной ноги, руки на </a:t>
            </a:r>
            <a:r>
              <a:rPr lang="ru-RU" dirty="0" smtClean="0"/>
              <a:t>поясе;</a:t>
            </a:r>
          </a:p>
          <a:p>
            <a:r>
              <a:rPr lang="ru-RU" dirty="0" smtClean="0"/>
              <a:t>по </a:t>
            </a:r>
            <a:r>
              <a:rPr lang="ru-RU" dirty="0"/>
              <a:t>готовности испытуемый отрывает пятку опорной ноги от пола, в это же время запускается </a:t>
            </a:r>
            <a:r>
              <a:rPr lang="ru-RU" dirty="0" smtClean="0"/>
              <a:t>секундомер;</a:t>
            </a:r>
          </a:p>
          <a:p>
            <a:r>
              <a:rPr lang="ru-RU" dirty="0" smtClean="0"/>
              <a:t>задача </a:t>
            </a:r>
            <a:r>
              <a:rPr lang="ru-RU" dirty="0"/>
              <a:t>сохранять данную позу настолько долго, насколько это </a:t>
            </a:r>
            <a:r>
              <a:rPr lang="ru-RU" dirty="0" smtClean="0"/>
              <a:t>возможно;</a:t>
            </a:r>
          </a:p>
          <a:p>
            <a:r>
              <a:rPr lang="ru-RU" dirty="0" smtClean="0"/>
              <a:t>секундомер </a:t>
            </a:r>
            <a:r>
              <a:rPr lang="ru-RU" dirty="0"/>
              <a:t>останавливается в случаях:</a:t>
            </a:r>
          </a:p>
          <a:p>
            <a:pPr marL="0" indent="0">
              <a:buNone/>
            </a:pPr>
            <a:r>
              <a:rPr lang="ru-RU" dirty="0"/>
              <a:t>а) рука (руки) была убрана с пояса;</a:t>
            </a:r>
          </a:p>
          <a:p>
            <a:pPr marL="0" indent="0">
              <a:buNone/>
            </a:pPr>
            <a:r>
              <a:rPr lang="ru-RU" dirty="0"/>
              <a:t>б) совершён поворот на опорной ноге в любую из сторон;</a:t>
            </a:r>
          </a:p>
          <a:p>
            <a:pPr marL="0" indent="0">
              <a:buNone/>
            </a:pPr>
            <a:r>
              <a:rPr lang="ru-RU" dirty="0"/>
              <a:t>в) потерян контакт между стопой второй ноги и коленом опорной;</a:t>
            </a:r>
          </a:p>
          <a:p>
            <a:pPr marL="0" indent="0">
              <a:buNone/>
            </a:pPr>
            <a:r>
              <a:rPr lang="ru-RU" dirty="0"/>
              <a:t>г) совершено касание пяткой опорной ноги пола.</a:t>
            </a:r>
          </a:p>
          <a:p>
            <a:r>
              <a:rPr lang="ru-RU" dirty="0"/>
              <a:t>п</a:t>
            </a:r>
            <a:r>
              <a:rPr lang="ru-RU" dirty="0" smtClean="0"/>
              <a:t>олученный </a:t>
            </a:r>
            <a:r>
              <a:rPr lang="ru-RU" dirty="0"/>
              <a:t>результат фиксируется в секундах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94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Движение как лекарство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важность физической активности, физических упражнений и кардиореспираторной тренировки в профилактике и лечении хронических заболеваний, таких как сердечно-сосудистая патология, ожирение, сахарный диабет 2 типа, снижение когнитивных способностей и многие виды рака, при одновременном укреплении иммунной системы, продолжительности жизни, долголетия и жизнеспособности;</a:t>
            </a:r>
          </a:p>
          <a:p>
            <a:r>
              <a:rPr lang="ru-RU" dirty="0" smtClean="0"/>
              <a:t>термины "физические упражнения" и "физическая активность" обычно используются взаимозаменяемо, физические упражнения правильнее рассматривать как преднамеренная физическая активность, такая как аэробные тренировки, силовые тренировки или высокоинтенсивные  интервальные тренировки;</a:t>
            </a:r>
          </a:p>
          <a:p>
            <a:r>
              <a:rPr lang="ru-RU" dirty="0" smtClean="0"/>
              <a:t>физическая активность включает в себя не столько физические упражнения, сколько обычную профессиональную и/или домашнюю деятельность.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14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Тест Фламинго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081214"/>
            <a:ext cx="8315325" cy="4095749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07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PT - Остеопороз: принципы терапии PowerPoint Presentation - ID:5208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5775"/>
            <a:ext cx="10515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15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Кардиореспираторная выносливость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эргометрия (велотренажер или тредмил);</a:t>
            </a:r>
          </a:p>
          <a:p>
            <a:r>
              <a:rPr lang="ru-RU" dirty="0" smtClean="0"/>
              <a:t>3 – 4 минутный степ-тест.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14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Оценка толерантности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 физической нагрузке (велоэргомертрия)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ПОСОБ ОЦЕНКИ ТОЛЕРАНТНОСТИ СЕРДЦА К ФИЗИЧЕСКОЙ НАГРУЗКЕ И МОНИ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90688"/>
            <a:ext cx="7734300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16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Гибкость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5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Тест упражнения на гибкость тела и возр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825625"/>
            <a:ext cx="51720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3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Мышечная сила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ценка силы кисти (динамометрически);</a:t>
            </a:r>
          </a:p>
          <a:p>
            <a:r>
              <a:rPr lang="ru-RU" dirty="0"/>
              <a:t>о</a:t>
            </a:r>
            <a:r>
              <a:rPr lang="ru-RU" dirty="0" smtClean="0"/>
              <a:t>ценка силы мышц ног по величине прыжка;</a:t>
            </a:r>
          </a:p>
          <a:p>
            <a:r>
              <a:rPr lang="ru-RU" dirty="0"/>
              <a:t>с</a:t>
            </a:r>
            <a:r>
              <a:rPr lang="ru-RU" dirty="0" smtClean="0"/>
              <a:t>ила мышц спины (сгибание/разгибание – величина амплитуды);</a:t>
            </a:r>
          </a:p>
          <a:p>
            <a:r>
              <a:rPr lang="ru-RU" dirty="0"/>
              <a:t>п</a:t>
            </a:r>
            <a:r>
              <a:rPr lang="ru-RU" dirty="0" smtClean="0"/>
              <a:t>одъем по лестнице;</a:t>
            </a:r>
          </a:p>
          <a:p>
            <a:r>
              <a:rPr lang="ru-RU" dirty="0"/>
              <a:t>с</a:t>
            </a:r>
            <a:r>
              <a:rPr lang="ru-RU" dirty="0" smtClean="0"/>
              <a:t>ила голени и предплечья (по силе сопротивления);</a:t>
            </a:r>
          </a:p>
          <a:p>
            <a:r>
              <a:rPr lang="ru-RU" dirty="0"/>
              <a:t>п</a:t>
            </a:r>
            <a:r>
              <a:rPr lang="ru-RU" dirty="0" smtClean="0"/>
              <a:t>одъем со стула.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94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Ловкость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Физическое качество-ловкость - Физкультура - Презентации - ВУ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6525"/>
            <a:ext cx="862012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06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35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ДВИЖЕНИЕ КАК ЛЕКАРСТВО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895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Состояние дел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 уровню физической активности (ВОЗ)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/>
              <a:t>четверти взрослого населения мира (1,4 миллиарда взрослых) недостаточно физически </a:t>
            </a:r>
            <a:r>
              <a:rPr lang="ru-RU" dirty="0" smtClean="0"/>
              <a:t>активны;</a:t>
            </a:r>
            <a:endParaRPr lang="ru-RU" dirty="0"/>
          </a:p>
          <a:p>
            <a:r>
              <a:rPr lang="ru-RU" dirty="0" smtClean="0"/>
              <a:t>приблизительно </a:t>
            </a:r>
            <a:r>
              <a:rPr lang="ru-RU" dirty="0"/>
              <a:t>у каждой третьей женщины и каждого четвертого мужчины отсутствует достаточный для сохранения здоровья уровень физической </a:t>
            </a:r>
            <a:r>
              <a:rPr lang="ru-RU" dirty="0" smtClean="0"/>
              <a:t>активности;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ровни </a:t>
            </a:r>
            <a:r>
              <a:rPr lang="ru-RU" dirty="0"/>
              <a:t>недостаточной физической активности населения в странах с высоким уровнем дохода в два раза выше, чем в странах с низким уровнем </a:t>
            </a:r>
            <a:r>
              <a:rPr lang="ru-RU" dirty="0" smtClean="0"/>
              <a:t>дохода;</a:t>
            </a:r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2001 </a:t>
            </a:r>
            <a:r>
              <a:rPr lang="ru-RU" dirty="0" smtClean="0"/>
              <a:t>года </a:t>
            </a:r>
            <a:r>
              <a:rPr lang="ru-RU" dirty="0"/>
              <a:t>уровни физической активности во всем мире не </a:t>
            </a:r>
            <a:r>
              <a:rPr lang="ru-RU" dirty="0" smtClean="0"/>
              <a:t>повысились;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 текущий </a:t>
            </a:r>
            <a:r>
              <a:rPr lang="ru-RU" dirty="0"/>
              <a:t>период </a:t>
            </a:r>
            <a:r>
              <a:rPr lang="ru-RU" dirty="0" smtClean="0"/>
              <a:t>в </a:t>
            </a:r>
            <a:r>
              <a:rPr lang="ru-RU" dirty="0"/>
              <a:t>странах с высоким уровнем дохода распространенность недостаточной физической активности увеличилась на 5% (с 31,6% до 36,8%). 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15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Польза физической активности: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взрослые и пожилые люди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нижение смертности </a:t>
            </a:r>
            <a:r>
              <a:rPr lang="ru-RU" dirty="0"/>
              <a:t>от всех </a:t>
            </a:r>
            <a:r>
              <a:rPr lang="ru-RU" dirty="0" smtClean="0"/>
              <a:t>причин, в том числе от </a:t>
            </a:r>
            <a:r>
              <a:rPr lang="ru-RU" dirty="0"/>
              <a:t>сердечно-сосудистых заболеваний;</a:t>
            </a:r>
          </a:p>
          <a:p>
            <a:r>
              <a:rPr lang="ru-RU" dirty="0" smtClean="0"/>
              <a:t>-//- заболеваемости </a:t>
            </a:r>
            <a:r>
              <a:rPr lang="ru-RU" dirty="0"/>
              <a:t>гипертонией;</a:t>
            </a:r>
          </a:p>
          <a:p>
            <a:r>
              <a:rPr lang="ru-RU" dirty="0" smtClean="0"/>
              <a:t>-//- заболеваемости </a:t>
            </a:r>
            <a:r>
              <a:rPr lang="ru-RU" dirty="0"/>
              <a:t>раком отдельных локализаций (рак мочевого пузыря, груди, толстой кишки, эндометрия, </a:t>
            </a:r>
            <a:r>
              <a:rPr lang="ru-RU" dirty="0" err="1"/>
              <a:t>аденокарцинома</a:t>
            </a:r>
            <a:r>
              <a:rPr lang="ru-RU" dirty="0"/>
              <a:t>, рак желудка и почек);</a:t>
            </a:r>
          </a:p>
          <a:p>
            <a:r>
              <a:rPr lang="ru-RU" dirty="0" smtClean="0"/>
              <a:t>-//- заболеваемости сахарным </a:t>
            </a:r>
            <a:r>
              <a:rPr lang="ru-RU" dirty="0"/>
              <a:t>диабетом 2-го типа;</a:t>
            </a:r>
          </a:p>
          <a:p>
            <a:r>
              <a:rPr lang="ru-RU" dirty="0"/>
              <a:t>п</a:t>
            </a:r>
            <a:r>
              <a:rPr lang="ru-RU" dirty="0" smtClean="0"/>
              <a:t>рофилактика синдрома падений;</a:t>
            </a:r>
            <a:endParaRPr lang="ru-RU" dirty="0"/>
          </a:p>
          <a:p>
            <a:r>
              <a:rPr lang="ru-RU" dirty="0" smtClean="0"/>
              <a:t>улучшение </a:t>
            </a:r>
            <a:r>
              <a:rPr lang="ru-RU" dirty="0"/>
              <a:t>психического </a:t>
            </a:r>
            <a:r>
              <a:rPr lang="ru-RU" dirty="0" smtClean="0"/>
              <a:t>здоровья </a:t>
            </a:r>
            <a:r>
              <a:rPr lang="ru-RU" dirty="0"/>
              <a:t>(уменьшает симптомы депрессии);</a:t>
            </a:r>
          </a:p>
          <a:p>
            <a:r>
              <a:rPr lang="ru-RU" dirty="0" smtClean="0"/>
              <a:t>-//- когнитивного здоровья;</a:t>
            </a:r>
            <a:endParaRPr lang="ru-RU" dirty="0"/>
          </a:p>
          <a:p>
            <a:r>
              <a:rPr lang="ru-RU" dirty="0" smtClean="0"/>
              <a:t>-//- сна;</a:t>
            </a:r>
            <a:endParaRPr lang="ru-RU" dirty="0"/>
          </a:p>
          <a:p>
            <a:r>
              <a:rPr lang="ru-RU" dirty="0" smtClean="0"/>
              <a:t>повышение эффективности </a:t>
            </a:r>
            <a:r>
              <a:rPr lang="ru-RU" dirty="0"/>
              <a:t>мер по уменьшению степени ожирения. 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7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Экзеркины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факторы, опосредующие пользу физических упражнений, давно признаны;</a:t>
            </a:r>
          </a:p>
          <a:p>
            <a:r>
              <a:rPr lang="ru-RU" dirty="0" smtClean="0"/>
              <a:t>молочная кислота, ее секреция в скелетных мышцах была выявлена более 100 лет назад;</a:t>
            </a:r>
          </a:p>
          <a:p>
            <a:r>
              <a:rPr lang="ru-RU" dirty="0" smtClean="0"/>
              <a:t>в 1961 году Гольдштейн предположил о существовании неинсулинового гуморального фактора, который регулирует влияние физических упражнений на утилизацию глюкозы скелетными мышцами и печенью;</a:t>
            </a:r>
          </a:p>
          <a:p>
            <a:r>
              <a:rPr lang="ru-RU" dirty="0"/>
              <a:t>в</a:t>
            </a:r>
            <a:r>
              <a:rPr lang="ru-RU" dirty="0" smtClean="0"/>
              <a:t> настоящее время теория экзеркинов активно разрабатывается.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70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Польза физической активности: беременные женщины и женщины в послеродовом периоде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Физическая активность благоприятно отражается на следующих показателях, связанных со здоровьем матери и плода: снижаются риски</a:t>
            </a:r>
          </a:p>
          <a:p>
            <a:r>
              <a:rPr lang="ru-RU" dirty="0" err="1"/>
              <a:t>преэклампсии</a:t>
            </a:r>
            <a:r>
              <a:rPr lang="ru-RU" dirty="0"/>
              <a:t>,</a:t>
            </a:r>
          </a:p>
          <a:p>
            <a:r>
              <a:rPr lang="ru-RU" dirty="0" err="1"/>
              <a:t>гестационной</a:t>
            </a:r>
            <a:r>
              <a:rPr lang="ru-RU" dirty="0"/>
              <a:t> гипертензии,</a:t>
            </a:r>
          </a:p>
          <a:p>
            <a:r>
              <a:rPr lang="ru-RU" dirty="0" err="1"/>
              <a:t>гестационного</a:t>
            </a:r>
            <a:r>
              <a:rPr lang="ru-RU" dirty="0"/>
              <a:t> диабета </a:t>
            </a:r>
            <a:r>
              <a:rPr lang="ru-RU" dirty="0" smtClean="0"/>
              <a:t>(снижение </a:t>
            </a:r>
            <a:r>
              <a:rPr lang="ru-RU" dirty="0"/>
              <a:t>риска на 30%),</a:t>
            </a:r>
          </a:p>
          <a:p>
            <a:r>
              <a:rPr lang="ru-RU" dirty="0"/>
              <a:t>чрезмерного </a:t>
            </a:r>
            <a:r>
              <a:rPr lang="ru-RU" dirty="0" err="1"/>
              <a:t>гестационного</a:t>
            </a:r>
            <a:r>
              <a:rPr lang="ru-RU" dirty="0"/>
              <a:t> увеличения массы тела,</a:t>
            </a:r>
          </a:p>
          <a:p>
            <a:r>
              <a:rPr lang="ru-RU" dirty="0"/>
              <a:t>осложнений при родах,</a:t>
            </a:r>
          </a:p>
          <a:p>
            <a:r>
              <a:rPr lang="ru-RU" dirty="0"/>
              <a:t>послеродовой депрессии,</a:t>
            </a:r>
          </a:p>
          <a:p>
            <a:r>
              <a:rPr lang="ru-RU" dirty="0"/>
              <a:t>уменьшается количество осложнений у новорожденных;</a:t>
            </a:r>
          </a:p>
          <a:p>
            <a:pPr marL="0" indent="0">
              <a:buNone/>
            </a:pPr>
            <a:r>
              <a:rPr lang="ru-RU" dirty="0"/>
              <a:t>при этом физическая активность не оказывает негативного влияния на вес ребенка при рождении и не повышает риск мертворождения.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96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Объем физической активности: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взрослые до 64 лет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уделять аэробной физической активности умеренной интенсивности не менее 150‑300 минут в неделю;</a:t>
            </a:r>
          </a:p>
          <a:p>
            <a:r>
              <a:rPr lang="ru-RU" dirty="0"/>
              <a:t>или аэробной физической активности высокой интенсивности не менее 75‑150 минут в неделю; или уделять время аналогичному по нагрузке сочетанию физической активности средней и высокой интенсивности в течение недели;</a:t>
            </a:r>
          </a:p>
          <a:p>
            <a:r>
              <a:rPr lang="ru-RU" dirty="0"/>
              <a:t>а также дважды в неделю или чаще уделять время физической активности средней или высокой интенсивности, направленной на развитие мышечной силы всех основных групп мышц, так как это приносит дополнительную пользу здоровью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799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Объем физической активности: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взрослые до 64 </a:t>
            </a:r>
            <a:r>
              <a:rPr lang="ru-RU" b="1" dirty="0" smtClean="0">
                <a:solidFill>
                  <a:srgbClr val="00B050"/>
                </a:solidFill>
              </a:rPr>
              <a:t>лет 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можно увеличить время, уделяемое аэробной физической активности умеренной интенсивности, с тем чтобы оно составило более 300 минут; или уделять аэробной физической активности высокой интенсивности более 150 минут в неделю; или уделять время аналогичному по нагрузке сочетанию физической активности средней и высокой интенсивности в течение недели, так как это приносит дополнительную пользу здоровью;</a:t>
            </a:r>
          </a:p>
          <a:p>
            <a:r>
              <a:rPr lang="ru-RU" dirty="0"/>
              <a:t>следует ограничить время, проводимое в положении сидя или лежа. Замена пребывания в положении сидя или лежа физически активной деятельностью любой интенсивности (в том числе низкой интенсивности) приносит пользу здоровью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чтобы уменьшить вредное воздействие на здоровье в основном малоподвижного образа жизни, все взрослые и пожилые люди должны стремиться превысить рекомендуемые уровни физической активности средней и высокой </a:t>
            </a:r>
            <a:r>
              <a:rPr lang="ru-RU" dirty="0" smtClean="0"/>
              <a:t>интенсивности.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299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Объем физической активности: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взрослые </a:t>
            </a:r>
            <a:r>
              <a:rPr lang="ru-RU" b="1" dirty="0" smtClean="0">
                <a:solidFill>
                  <a:srgbClr val="00B050"/>
                </a:solidFill>
              </a:rPr>
              <a:t>старше 65 </a:t>
            </a:r>
            <a:r>
              <a:rPr lang="ru-RU" b="1" dirty="0">
                <a:solidFill>
                  <a:srgbClr val="00B050"/>
                </a:solidFill>
              </a:rPr>
              <a:t>лет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же самое, что и взрослым предыдущей категории; </a:t>
            </a:r>
          </a:p>
          <a:p>
            <a:r>
              <a:rPr lang="ru-RU" dirty="0"/>
              <a:t>в рамках своей еженедельной физической активности пожилым людям рекомендуется 3 раза в неделю или чаще уделять время разнообразной многокомпонентной физической активности, в которой основной упор делается на тренировки по улучшению функционального равновесия и силовые тренировки умеренной и большей интенсивности, в целях повышения функциональных возможностей и предотвращения падений.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751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Беременные женщины и женщины в послеродовом периоде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Всем беременным женщинам и женщинам в послеродовом периоде, не имеющим противопоказаний, рекомендуется:</a:t>
            </a:r>
          </a:p>
          <a:p>
            <a:r>
              <a:rPr lang="ru-RU" dirty="0"/>
              <a:t>уделять аэробной физической активности умеренной интенсивности не менее 150 минут в неделю;</a:t>
            </a:r>
          </a:p>
          <a:p>
            <a:r>
              <a:rPr lang="ru-RU" dirty="0"/>
              <a:t>включать различные виды физической активности с аэробной нагрузкой и направленные на развитие мышечной силы;</a:t>
            </a:r>
          </a:p>
          <a:p>
            <a:r>
              <a:rPr lang="ru-RU" dirty="0"/>
              <a:t>рекомендуется ограничить время, проводимое в положении сидя или лежа. Замена пребывания в положении сидя или лежа физически активной деятельностью любой интенсивности (в том числе низкой интенсивности) приносит пользу для здоровья.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42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rgbClr val="00B050"/>
                </a:solidFill>
              </a:rPr>
              <a:t>С чего начать?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dirty="0" smtClean="0"/>
              <a:t>«браться за себя» лучше нач</a:t>
            </a:r>
            <a:r>
              <a:rPr lang="ru-RU" dirty="0" err="1" smtClean="0"/>
              <a:t>инать</a:t>
            </a:r>
            <a:r>
              <a:rPr lang="ru-RU" dirty="0" smtClean="0"/>
              <a:t> с нагрузок анаэробного характера – упражнений на сопротивление;</a:t>
            </a:r>
          </a:p>
          <a:p>
            <a:r>
              <a:rPr lang="ru-RU" dirty="0"/>
              <a:t>з</a:t>
            </a:r>
            <a:r>
              <a:rPr lang="ru-RU" dirty="0" smtClean="0"/>
              <a:t>атем подключать аэробные упражнения в объемах не меньших, чем указано в предыдущих слайдах;</a:t>
            </a:r>
          </a:p>
          <a:p>
            <a:r>
              <a:rPr lang="ru-RU" dirty="0"/>
              <a:t>п</a:t>
            </a:r>
            <a:r>
              <a:rPr lang="ru-RU" dirty="0" smtClean="0"/>
              <a:t>осле устойчивых занятий с нагрузками на сопротивление и аэробными физическими упражнениями можно добавить упражнения на растяжки (стретчинг), а людям старших возрастных групп рекомендованы упражнения на баланс (например, гимнастика тай-ши);</a:t>
            </a:r>
          </a:p>
          <a:p>
            <a:r>
              <a:rPr lang="ru-RU" dirty="0"/>
              <a:t>с</a:t>
            </a:r>
            <a:r>
              <a:rPr lang="ru-RU" dirty="0" smtClean="0"/>
              <a:t>овременный принцип – организовать время так, чтобы малейшие паузы заполнялись физической активностью (ни минуты покоя).   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964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Физическая активность (определение)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Физическая активность - это любые движения тела при помощи мышечной силы, сопровождающиеся расходом энергии, включая физическую активность на работе, в свободное время, а также обычные виды ежедневной физической деятельности.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958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Интенсивность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физической активности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dirty="0" smtClean="0"/>
              <a:t>Интенсивность физической активности - это темп занятий физической активностью или величина усилий, необходимых для осуществления какого-либо вида активности или упражнения. Ее можно охарактеризовать словами: насколько напряженно работает человек для выполнения определенного вида активности.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088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Метаболический эквивалент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dirty="0" smtClean="0"/>
              <a:t>Метаболический эквивалент (МЕТ) - отношение уровня метаболизма человека во время физической активности к уровню его метаболизма в состоянии покоя; </a:t>
            </a:r>
          </a:p>
          <a:p>
            <a:r>
              <a:rPr lang="ru-RU" dirty="0" smtClean="0"/>
              <a:t> один МЕТ – это количество энергии, затрачиваемое человеком в состоянии покоя и эквивалентное сжиганию 1 ккал/кг/час;</a:t>
            </a:r>
          </a:p>
          <a:p>
            <a:r>
              <a:rPr lang="ru-RU" dirty="0" smtClean="0"/>
              <a:t> умеренно активный человек сжигает в 3-6 раз больше калорий (3-6 МЕТ); </a:t>
            </a:r>
          </a:p>
          <a:p>
            <a:r>
              <a:rPr lang="ru-RU" dirty="0" smtClean="0"/>
              <a:t>высоко активный человек – более чем в 6 раз (&gt;6 MET).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54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Физическая активность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умеренной интенсивности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быстрая ходьба;</a:t>
            </a:r>
          </a:p>
          <a:p>
            <a:r>
              <a:rPr lang="ru-RU" dirty="0" smtClean="0"/>
              <a:t>танцы;</a:t>
            </a:r>
          </a:p>
          <a:p>
            <a:r>
              <a:rPr lang="ru-RU" dirty="0" smtClean="0"/>
              <a:t>работа в саду;</a:t>
            </a:r>
          </a:p>
          <a:p>
            <a:r>
              <a:rPr lang="ru-RU" dirty="0" smtClean="0"/>
              <a:t>работа по дому и хозяйству;</a:t>
            </a:r>
          </a:p>
          <a:p>
            <a:r>
              <a:rPr lang="ru-RU" dirty="0" smtClean="0"/>
              <a:t>традиционная охота и сбор урожая;</a:t>
            </a:r>
          </a:p>
          <a:p>
            <a:r>
              <a:rPr lang="ru-RU" dirty="0" smtClean="0"/>
              <a:t>активные игры и спортивные занятия с детьми/прогулки с домашними животными;</a:t>
            </a:r>
          </a:p>
          <a:p>
            <a:r>
              <a:rPr lang="ru-RU" dirty="0" smtClean="0"/>
              <a:t>основные строительные работы (например, кровельные или малярные работы);</a:t>
            </a:r>
          </a:p>
          <a:p>
            <a:r>
              <a:rPr lang="ru-RU" dirty="0" smtClean="0"/>
              <a:t>перенос/перемещение предметов умеренной тяжести (менее 20 кг).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90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История изучения экзеркинов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</a:t>
            </a:r>
            <a:r>
              <a:rPr lang="ru-RU" dirty="0" smtClean="0"/>
              <a:t>ак как скелетные </a:t>
            </a:r>
            <a:r>
              <a:rPr lang="ru-RU" dirty="0"/>
              <a:t>мышцы составляют примерно треть массы тела и играют важную роль в физических </a:t>
            </a:r>
            <a:r>
              <a:rPr lang="ru-RU" dirty="0" smtClean="0"/>
              <a:t>упражнениях, то эффекты </a:t>
            </a:r>
            <a:r>
              <a:rPr lang="ru-RU" dirty="0"/>
              <a:t>физической </a:t>
            </a:r>
            <a:r>
              <a:rPr lang="ru-RU" dirty="0" smtClean="0"/>
              <a:t>активности первоначально приписывались </a:t>
            </a:r>
            <a:r>
              <a:rPr lang="ru-RU" dirty="0" err="1" smtClean="0"/>
              <a:t>миокинам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миокин</a:t>
            </a:r>
            <a:r>
              <a:rPr lang="ru-RU" dirty="0" smtClean="0"/>
              <a:t> </a:t>
            </a:r>
            <a:r>
              <a:rPr lang="ru-RU" dirty="0"/>
              <a:t>IL-6 был наиболее широко изучен с момента его открытия в </a:t>
            </a:r>
            <a:r>
              <a:rPr lang="ru-RU" smtClean="0"/>
              <a:t>2000 году;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физической нагрузкой </a:t>
            </a:r>
            <a:r>
              <a:rPr lang="ru-RU" dirty="0" smtClean="0"/>
              <a:t>связаны другие гуморальные </a:t>
            </a:r>
            <a:r>
              <a:rPr lang="ru-RU" dirty="0"/>
              <a:t>факторы, </a:t>
            </a:r>
            <a:r>
              <a:rPr lang="ru-RU" dirty="0" smtClean="0"/>
              <a:t>с источниками </a:t>
            </a:r>
            <a:r>
              <a:rPr lang="ru-RU" dirty="0"/>
              <a:t>из сердца (</a:t>
            </a:r>
            <a:r>
              <a:rPr lang="ru-RU" dirty="0" err="1"/>
              <a:t>кардиокины</a:t>
            </a:r>
            <a:r>
              <a:rPr lang="ru-RU" dirty="0"/>
              <a:t>), печени (</a:t>
            </a:r>
            <a:r>
              <a:rPr lang="ru-RU" dirty="0" err="1"/>
              <a:t>гепатокины</a:t>
            </a:r>
            <a:r>
              <a:rPr lang="ru-RU" dirty="0"/>
              <a:t>), белой жировой ткани </a:t>
            </a:r>
            <a:r>
              <a:rPr lang="ru-RU" dirty="0" smtClean="0"/>
              <a:t>(WAT; </a:t>
            </a:r>
            <a:r>
              <a:rPr lang="ru-RU" dirty="0" err="1" smtClean="0"/>
              <a:t>адипокины</a:t>
            </a:r>
            <a:r>
              <a:rPr lang="ru-RU" dirty="0"/>
              <a:t>) и коричневой жировой ткани (BAT; </a:t>
            </a:r>
            <a:r>
              <a:rPr lang="ru-RU" dirty="0" err="1"/>
              <a:t>батокины</a:t>
            </a:r>
            <a:r>
              <a:rPr lang="ru-RU" dirty="0" smtClean="0"/>
              <a:t>), </a:t>
            </a:r>
            <a:r>
              <a:rPr lang="ru-RU" dirty="0"/>
              <a:t>нервной системы (</a:t>
            </a:r>
            <a:r>
              <a:rPr lang="ru-RU" dirty="0" err="1"/>
              <a:t>нейрокины</a:t>
            </a:r>
            <a:r>
              <a:rPr lang="ru-RU" dirty="0" smtClean="0"/>
              <a:t>);</a:t>
            </a:r>
          </a:p>
          <a:p>
            <a:r>
              <a:rPr lang="ru-RU" dirty="0"/>
              <a:t>г</a:t>
            </a:r>
            <a:r>
              <a:rPr lang="ru-RU" dirty="0" smtClean="0"/>
              <a:t>ормоны с </a:t>
            </a:r>
            <a:r>
              <a:rPr lang="ru-RU" dirty="0"/>
              <a:t>локальными </a:t>
            </a:r>
            <a:r>
              <a:rPr lang="ru-RU" dirty="0" err="1"/>
              <a:t>аутокринными</a:t>
            </a:r>
            <a:r>
              <a:rPr lang="ru-RU" dirty="0"/>
              <a:t> эффектами (влияющими на исходную клетку) и </a:t>
            </a:r>
            <a:r>
              <a:rPr lang="ru-RU" dirty="0" err="1"/>
              <a:t>паракринные</a:t>
            </a:r>
            <a:r>
              <a:rPr lang="ru-RU" dirty="0"/>
              <a:t> эффекты (воздействующие на соседние клетки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экзеркины</a:t>
            </a:r>
            <a:r>
              <a:rPr lang="ru-RU" dirty="0" smtClean="0"/>
              <a:t> </a:t>
            </a:r>
            <a:r>
              <a:rPr lang="ru-RU" dirty="0"/>
              <a:t>включают широкий спектр сигнальных </a:t>
            </a:r>
            <a:r>
              <a:rPr lang="ru-RU" dirty="0" smtClean="0"/>
              <a:t>молекул, </a:t>
            </a:r>
            <a:r>
              <a:rPr lang="ru-RU" dirty="0"/>
              <a:t>включая цитокины, нуклеиновые кислоты (</a:t>
            </a:r>
            <a:r>
              <a:rPr lang="ru-RU" dirty="0" err="1"/>
              <a:t>микроРНК</a:t>
            </a:r>
            <a:r>
              <a:rPr lang="ru-RU" dirty="0"/>
              <a:t> 17, </a:t>
            </a:r>
            <a:r>
              <a:rPr lang="ru-RU" dirty="0" err="1"/>
              <a:t>мРНК</a:t>
            </a:r>
            <a:r>
              <a:rPr lang="ru-RU" dirty="0"/>
              <a:t> и </a:t>
            </a:r>
            <a:r>
              <a:rPr lang="ru-RU" dirty="0" err="1"/>
              <a:t>митохондриальную</a:t>
            </a:r>
            <a:r>
              <a:rPr lang="ru-RU" dirty="0"/>
              <a:t> ДНК), липиды и </a:t>
            </a:r>
            <a:r>
              <a:rPr lang="ru-RU" dirty="0" smtClean="0"/>
              <a:t>другие метаболиты.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12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Физическая активность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высокой интенсивности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бег;</a:t>
            </a:r>
          </a:p>
          <a:p>
            <a:r>
              <a:rPr lang="ru-RU" dirty="0" smtClean="0"/>
              <a:t>энергичный подъем в гору/восхождение;</a:t>
            </a:r>
          </a:p>
          <a:p>
            <a:r>
              <a:rPr lang="ru-RU" dirty="0" smtClean="0"/>
              <a:t>быстрая езда на велосипеде;</a:t>
            </a:r>
          </a:p>
          <a:p>
            <a:r>
              <a:rPr lang="ru-RU" dirty="0" smtClean="0"/>
              <a:t>аэробика;</a:t>
            </a:r>
          </a:p>
          <a:p>
            <a:r>
              <a:rPr lang="ru-RU" dirty="0" smtClean="0"/>
              <a:t>быстрое плавание;</a:t>
            </a:r>
          </a:p>
          <a:p>
            <a:r>
              <a:rPr lang="ru-RU" dirty="0" smtClean="0"/>
              <a:t>спортивные соревнования и игры (например, традиционные игры, футбол, волейбол, хоккей, баскетбол);</a:t>
            </a:r>
          </a:p>
          <a:p>
            <a:r>
              <a:rPr lang="ru-RU" dirty="0" smtClean="0"/>
              <a:t>энергичная работа с лопатой или рытье канав;</a:t>
            </a:r>
          </a:p>
          <a:p>
            <a:r>
              <a:rPr lang="ru-RU" dirty="0" smtClean="0"/>
              <a:t>перенос/перемещение тяжестей (более 20 кг).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32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Биохимия счастья: положительные эффекты физической активности 1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увеличение количество шагов – положительная динамика уровня холестерина;</a:t>
            </a:r>
          </a:p>
          <a:p>
            <a:r>
              <a:rPr lang="ru-RU" dirty="0" smtClean="0"/>
              <a:t>аэробные нагрузки короткой интенсивности – снижение риска сердечно-сосудистой патологии;</a:t>
            </a:r>
          </a:p>
          <a:p>
            <a:r>
              <a:rPr lang="ru-RU" dirty="0" smtClean="0"/>
              <a:t>аэробные нагрузки и упражнения на сопротивление (4 недели) – снижение жесткости стенки аорты;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82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Биохимия счастья: положительные эффекты физической активности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велотренировки (4 недели) – снижение уровня триглицеридов плазмы;</a:t>
            </a:r>
          </a:p>
          <a:p>
            <a:r>
              <a:rPr lang="ru-RU" dirty="0" smtClean="0"/>
              <a:t>сочетание аэробных нагрузок и упражнений на сопротивление – мобилизация жира и увеличение аэробного резерва;</a:t>
            </a:r>
          </a:p>
          <a:p>
            <a:r>
              <a:rPr lang="ru-RU" dirty="0" smtClean="0"/>
              <a:t>короткие анаэробные нагрузки (на сопротивление) – снижение артериального давления и замедление частоты сердечных сокращений;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423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Биохимия счастья: положительные эффекты физической активности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упражнения на сопротивление – снижение мышечной слабости, увеличение чувствительности к инсулину; повышение качества жизни. 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858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597" y="285728"/>
            <a:ext cx="8286807" cy="6000792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3354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200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-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596" y="285728"/>
            <a:ext cx="8286808" cy="6143668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390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Fitrace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травмы опорно-двигательного аппарата, аритмии и внезапная сердечная смерть, инфаркт миокарда, </a:t>
            </a:r>
            <a:r>
              <a:rPr lang="en-US" dirty="0" smtClean="0"/>
              <a:t> </a:t>
            </a:r>
            <a:r>
              <a:rPr lang="ru-RU" dirty="0" err="1" smtClean="0"/>
              <a:t>бронхоконстрикция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синдром </a:t>
            </a:r>
            <a:r>
              <a:rPr lang="ru-RU" dirty="0" err="1" smtClean="0"/>
              <a:t>перетренированности</a:t>
            </a:r>
            <a:r>
              <a:rPr lang="ru-RU" dirty="0" smtClean="0"/>
              <a:t>, то есть </a:t>
            </a:r>
            <a:r>
              <a:rPr lang="ru-RU" dirty="0" err="1" smtClean="0"/>
              <a:t>дезадаптация</a:t>
            </a:r>
            <a:r>
              <a:rPr lang="ru-RU" dirty="0" smtClean="0"/>
              <a:t> к чрезмерным физическим нагрузкам без адекватного отдыха;</a:t>
            </a:r>
            <a:endParaRPr lang="en-US" dirty="0" smtClean="0"/>
          </a:p>
          <a:p>
            <a:r>
              <a:rPr lang="ru-RU" dirty="0" smtClean="0"/>
              <a:t>длится месяцами, включая тяжелые симптомы на эндокринном, а также иммунологическом, неврологическом и психологическом уровнях;</a:t>
            </a:r>
            <a:endParaRPr lang="en-US" dirty="0" smtClean="0"/>
          </a:p>
          <a:p>
            <a:r>
              <a:rPr lang="ru-RU" dirty="0" smtClean="0"/>
              <a:t>повышение уровня гормонов стресса, противовоспалительных цитокинов и активных форм кислорода;</a:t>
            </a:r>
          </a:p>
          <a:p>
            <a:r>
              <a:rPr lang="ru-RU" dirty="0" smtClean="0"/>
              <a:t>инфекции  верхних дыхательных путей</a:t>
            </a:r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000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Гиподинамия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70ae3b5fa720909bcaf9a56b11b0a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291" y="1214422"/>
            <a:ext cx="6429419" cy="535785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0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35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ПЕРСПЕКТИВЫ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456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скусственный интеллект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войство интеллектуальных систем выполнять творческие функции, которые традиционно считаются прерогативой человека;</a:t>
            </a:r>
          </a:p>
          <a:p>
            <a:r>
              <a:rPr lang="ru-RU" dirty="0"/>
              <a:t>н</a:t>
            </a:r>
            <a:r>
              <a:rPr lang="ru-RU" dirty="0" smtClean="0"/>
              <a:t>аука и технология создания интеллектуальных машин, в том числе интеллектуальных компьютерных программ;</a:t>
            </a:r>
          </a:p>
          <a:p>
            <a:r>
              <a:rPr lang="ru-RU" dirty="0" smtClean="0"/>
              <a:t>связан </a:t>
            </a:r>
            <a:r>
              <a:rPr lang="ru-RU" dirty="0"/>
              <a:t>со сходной задачей использования компьютеров для </a:t>
            </a:r>
            <a:r>
              <a:rPr lang="ru-RU" dirty="0" smtClean="0"/>
              <a:t>понимания человеческого интеллекта, </a:t>
            </a:r>
            <a:r>
              <a:rPr lang="ru-RU" dirty="0"/>
              <a:t>но не обязательно ограничивается биологически правдоподобными </a:t>
            </a:r>
            <a:r>
              <a:rPr lang="ru-RU" dirty="0" smtClean="0"/>
              <a:t>методами;</a:t>
            </a:r>
          </a:p>
          <a:p>
            <a:r>
              <a:rPr lang="ru-RU" dirty="0"/>
              <a:t>в</a:t>
            </a:r>
            <a:r>
              <a:rPr lang="ru-RU" dirty="0" smtClean="0"/>
              <a:t> гериатрии – роботы, общающиеся с пациентами с деменцией; тревожные сигналы при падениях; моделирование среды проживая для повышения функциональности.</a:t>
            </a:r>
            <a:endParaRPr lang="ru-RU" baseline="300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01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Эффекты экзеркинов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690688"/>
            <a:ext cx="10525125" cy="4824412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849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Искусственный интеллект в спорте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ъёмка </a:t>
            </a:r>
            <a:r>
              <a:rPr lang="ru-RU" dirty="0"/>
              <a:t>матчей без </a:t>
            </a:r>
            <a:r>
              <a:rPr lang="ru-RU" dirty="0" smtClean="0"/>
              <a:t>оператора;</a:t>
            </a:r>
          </a:p>
          <a:p>
            <a:r>
              <a:rPr lang="ru-RU" dirty="0" smtClean="0"/>
              <a:t>отбор </a:t>
            </a:r>
            <a:r>
              <a:rPr lang="ru-RU" dirty="0"/>
              <a:t>игроков в </a:t>
            </a:r>
            <a:r>
              <a:rPr lang="ru-RU" dirty="0" smtClean="0"/>
              <a:t>команды;</a:t>
            </a:r>
          </a:p>
          <a:p>
            <a:r>
              <a:rPr lang="ru-RU" dirty="0" smtClean="0"/>
              <a:t>продвижение </a:t>
            </a:r>
            <a:r>
              <a:rPr lang="ru-RU" dirty="0"/>
              <a:t>матчей и </a:t>
            </a:r>
            <a:r>
              <a:rPr lang="ru-RU" dirty="0" smtClean="0"/>
              <a:t>маркетинг;</a:t>
            </a:r>
          </a:p>
          <a:p>
            <a:r>
              <a:rPr lang="ru-RU" dirty="0" smtClean="0"/>
              <a:t>персонализированные тренировки;</a:t>
            </a:r>
          </a:p>
          <a:p>
            <a:r>
              <a:rPr lang="ru-RU" dirty="0" smtClean="0"/>
              <a:t>подбор </a:t>
            </a:r>
            <a:r>
              <a:rPr lang="ru-RU" dirty="0"/>
              <a:t>стратегий для </a:t>
            </a:r>
            <a:r>
              <a:rPr lang="ru-RU" dirty="0" smtClean="0"/>
              <a:t>матча;</a:t>
            </a:r>
          </a:p>
          <a:p>
            <a:r>
              <a:rPr lang="ru-RU" dirty="0" smtClean="0"/>
              <a:t>прогнозирование </a:t>
            </a:r>
            <a:r>
              <a:rPr lang="ru-RU" dirty="0"/>
              <a:t>длительности восстановления </a:t>
            </a:r>
            <a:r>
              <a:rPr lang="ru-RU" dirty="0" smtClean="0"/>
              <a:t>при спортивной травме;</a:t>
            </a:r>
          </a:p>
          <a:p>
            <a:r>
              <a:rPr lang="ru-RU" dirty="0" smtClean="0"/>
              <a:t>прогнозирование </a:t>
            </a:r>
            <a:r>
              <a:rPr lang="ru-RU" dirty="0"/>
              <a:t>исходов матчей.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494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Персонификация занятий и диет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94" y="1825624"/>
            <a:ext cx="6544811" cy="4708525"/>
          </a:xfr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589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Жизнеспособность мышц на протяжении жизненного цикла: от клетки до общества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 старением снижается мышечная масса и функции, причем к восьмому десятилетию жизни теряется до половины мышечной массы, что приводит к ограничению подвижности, падениям, переломам;</a:t>
            </a:r>
          </a:p>
          <a:p>
            <a:r>
              <a:rPr lang="ru-RU" dirty="0" smtClean="0"/>
              <a:t>на старение мышц влияют не только врожденные генетические факторы, но и физическое и социальное окружение человека;</a:t>
            </a:r>
          </a:p>
          <a:p>
            <a:r>
              <a:rPr lang="ru-RU" dirty="0" smtClean="0"/>
              <a:t>подход обратного инжиниринга, чтобы понять пути развития мышц, дифференциации и последующего снижения;</a:t>
            </a:r>
          </a:p>
          <a:p>
            <a:r>
              <a:rPr lang="ru-RU" dirty="0"/>
              <a:t>с</a:t>
            </a:r>
            <a:r>
              <a:rPr lang="ru-RU" dirty="0" smtClean="0"/>
              <a:t>феры изучения: метаболизм, регенеративная медицина, наука о геноме, </a:t>
            </a:r>
            <a:r>
              <a:rPr lang="ru-RU" dirty="0" err="1" smtClean="0"/>
              <a:t>эпигенетика</a:t>
            </a:r>
            <a:r>
              <a:rPr lang="ru-RU" dirty="0" smtClean="0"/>
              <a:t>, математика, социальные науки, неравенство в области здравоохранения, биотехнологии, фармацевтика.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36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Ликвидация неравенств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области физической активности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ч</a:t>
            </a:r>
            <a:r>
              <a:rPr lang="ru-RU" dirty="0" smtClean="0"/>
              <a:t>исло лет, прожитых в состоянии хорошего здоровья в пожилом возрасте, ниже в социально неблагополучных общинах или общинах этнических меньшинств;</a:t>
            </a:r>
          </a:p>
          <a:p>
            <a:r>
              <a:rPr lang="ru-RU" dirty="0" smtClean="0"/>
              <a:t>физическая активность помогает улучшить физические и умственные функции и может обратить вспять некоторые последствия хронических заболеваний, чтобы пожилые люди оставались мобильными и независимыми;</a:t>
            </a:r>
          </a:p>
          <a:p>
            <a:r>
              <a:rPr lang="ru-RU" dirty="0" smtClean="0"/>
              <a:t>люди из социально неблагополучных групп или групп этнических меньшинств имеют более низкую физическую активность и недостаточно представлены в исследованиях;</a:t>
            </a:r>
          </a:p>
          <a:p>
            <a:r>
              <a:rPr lang="ru-RU" dirty="0" smtClean="0"/>
              <a:t>объединение подходов к исследованиям на молекулярном, клеточном и популяционном уровнях для выявления и устранения физических, экологических и психосоциальных барьеров, препятствующих физически активному образу жизни.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154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#</a:t>
            </a:r>
            <a:r>
              <a:rPr lang="ru-RU" b="1" dirty="0" smtClean="0">
                <a:solidFill>
                  <a:srgbClr val="00B050"/>
                </a:solidFill>
              </a:rPr>
              <a:t>продолжение будет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#</a:t>
            </a:r>
            <a:r>
              <a:rPr lang="ru-RU" b="1" dirty="0" smtClean="0">
                <a:solidFill>
                  <a:srgbClr val="00B050"/>
                </a:solidFill>
              </a:rPr>
              <a:t>неуязвимые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91" y="2290572"/>
            <a:ext cx="2089735" cy="3312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0572"/>
            <a:ext cx="2057400" cy="3312414"/>
          </a:xfrm>
          <a:prstGeom prst="rect">
            <a:avLst/>
          </a:prstGeom>
        </p:spPr>
      </p:pic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3800" y="6171723"/>
            <a:ext cx="838200" cy="68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149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1723"/>
            <a:ext cx="838200" cy="68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52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Универсальна ли польза?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контекст физических </a:t>
            </a:r>
            <a:r>
              <a:rPr lang="ru-RU" dirty="0" smtClean="0"/>
              <a:t>упражнений: время </a:t>
            </a:r>
            <a:r>
              <a:rPr lang="ru-RU" dirty="0"/>
              <a:t>выполнения упражнений относительно циркадных </a:t>
            </a:r>
            <a:r>
              <a:rPr lang="ru-RU" dirty="0" smtClean="0"/>
              <a:t>ритмов, </a:t>
            </a:r>
            <a:r>
              <a:rPr lang="ru-RU" dirty="0"/>
              <a:t>состояние питания </a:t>
            </a:r>
            <a:r>
              <a:rPr lang="ru-RU" dirty="0" smtClean="0"/>
              <a:t>натощак </a:t>
            </a:r>
            <a:r>
              <a:rPr lang="ru-RU" dirty="0"/>
              <a:t>или состав рациона питания после </a:t>
            </a:r>
            <a:r>
              <a:rPr lang="ru-RU" dirty="0" smtClean="0"/>
              <a:t>тренировки влияют </a:t>
            </a:r>
            <a:r>
              <a:rPr lang="ru-RU" dirty="0"/>
              <a:t>на метаболические </a:t>
            </a:r>
            <a:r>
              <a:rPr lang="ru-RU" dirty="0" smtClean="0"/>
              <a:t>исходы;</a:t>
            </a:r>
          </a:p>
          <a:p>
            <a:r>
              <a:rPr lang="ru-RU" dirty="0" smtClean="0"/>
              <a:t>генетика: исследование </a:t>
            </a:r>
            <a:r>
              <a:rPr lang="ru-RU" dirty="0"/>
              <a:t>"Здоровье, факторы риска, физические упражнения и генетика" (HERITAGE) включало 20 недель контролируемой аэробной тренировки у 481 </a:t>
            </a:r>
            <a:r>
              <a:rPr lang="ru-RU" dirty="0" smtClean="0"/>
              <a:t>здоровых взрослых людей </a:t>
            </a:r>
            <a:r>
              <a:rPr lang="ru-RU" dirty="0"/>
              <a:t>из 98 семей в двух </a:t>
            </a:r>
            <a:r>
              <a:rPr lang="ru-RU" dirty="0" smtClean="0"/>
              <a:t>поколениях;</a:t>
            </a:r>
          </a:p>
          <a:p>
            <a:r>
              <a:rPr lang="ru-RU" dirty="0" smtClean="0"/>
              <a:t>максимальная </a:t>
            </a:r>
            <a:r>
              <a:rPr lang="ru-RU" dirty="0"/>
              <a:t>оценка наследуемости реакции на аэробную способность составила примерно 47</a:t>
            </a:r>
            <a:r>
              <a:rPr lang="ru-RU" dirty="0" smtClean="0"/>
              <a:t>%;</a:t>
            </a:r>
          </a:p>
          <a:p>
            <a:r>
              <a:rPr lang="ru-RU" dirty="0" smtClean="0"/>
              <a:t>постоянные </a:t>
            </a:r>
            <a:r>
              <a:rPr lang="ru-RU" dirty="0"/>
              <a:t>тренировки </a:t>
            </a:r>
            <a:r>
              <a:rPr lang="ru-RU" dirty="0" smtClean="0"/>
              <a:t>сопровождались </a:t>
            </a:r>
            <a:r>
              <a:rPr lang="ru-RU" dirty="0"/>
              <a:t>"</a:t>
            </a:r>
            <a:r>
              <a:rPr lang="ru-RU" dirty="0" smtClean="0"/>
              <a:t>отсутствием </a:t>
            </a:r>
            <a:r>
              <a:rPr lang="ru-RU" dirty="0"/>
              <a:t>реакции" с точки зрения улучшения аэробных возможностей у ~ 20</a:t>
            </a:r>
            <a:r>
              <a:rPr lang="ru-RU" dirty="0" smtClean="0"/>
              <a:t>%, 7-15</a:t>
            </a:r>
            <a:r>
              <a:rPr lang="ru-RU" dirty="0"/>
              <a:t>% людей продемонстрировали "неблагоприятную реакцию" в отношении изменений систолического артериального давления, а также уровней холестерина ЛПВП, триглицеридов и инсулина </a:t>
            </a:r>
            <a:r>
              <a:rPr lang="ru-RU" dirty="0" smtClean="0"/>
              <a:t>натощак;</a:t>
            </a:r>
          </a:p>
          <a:p>
            <a:r>
              <a:rPr lang="ru-RU" dirty="0" err="1"/>
              <a:t>т</a:t>
            </a:r>
            <a:r>
              <a:rPr lang="ru-RU" dirty="0" err="1" smtClean="0"/>
              <a:t>аргетная</a:t>
            </a:r>
            <a:r>
              <a:rPr lang="ru-RU" dirty="0" smtClean="0"/>
              <a:t> тренировка на основе выявления уровня экзеркинов.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6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Экзеркины и </a:t>
            </a:r>
            <a:r>
              <a:rPr lang="ru-RU" b="1" dirty="0" err="1" smtClean="0">
                <a:solidFill>
                  <a:srgbClr val="00B050"/>
                </a:solidFill>
              </a:rPr>
              <a:t>кардиометаболическое</a:t>
            </a:r>
            <a:r>
              <a:rPr lang="ru-RU" b="1" dirty="0" smtClean="0">
                <a:solidFill>
                  <a:srgbClr val="00B050"/>
                </a:solidFill>
              </a:rPr>
              <a:t> здоровье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696575" cy="4948238"/>
          </a:xfrm>
          <a:prstGeom prst="rect">
            <a:avLst/>
          </a:prstGeo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85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Экзеркины и </a:t>
            </a:r>
            <a:r>
              <a:rPr lang="ru-RU" b="1" dirty="0" err="1">
                <a:solidFill>
                  <a:srgbClr val="00B050"/>
                </a:solidFill>
              </a:rPr>
              <a:t>кардиометаболическое</a:t>
            </a:r>
            <a:r>
              <a:rPr lang="ru-RU" b="1" dirty="0">
                <a:solidFill>
                  <a:srgbClr val="00B050"/>
                </a:solidFill>
              </a:rPr>
              <a:t> здоровье </a:t>
            </a:r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снижение риска </a:t>
            </a:r>
            <a:r>
              <a:rPr lang="ru-RU" dirty="0"/>
              <a:t>кардиометаболических заболеваний и </a:t>
            </a:r>
            <a:r>
              <a:rPr lang="ru-RU" dirty="0" smtClean="0"/>
              <a:t>смертности;</a:t>
            </a:r>
          </a:p>
          <a:p>
            <a:r>
              <a:rPr lang="ru-RU" dirty="0" smtClean="0"/>
              <a:t>физические </a:t>
            </a:r>
            <a:r>
              <a:rPr lang="ru-RU" dirty="0"/>
              <a:t>упражнения смягчают традиционные факторы риска сердечно-сосудистых заболеваний, такие как ожирение и дислипидемия, эти преимущества не полностью объясняют влияние физических упражнений на </a:t>
            </a:r>
            <a:r>
              <a:rPr lang="ru-RU" dirty="0" err="1"/>
              <a:t>кардиометаболическое</a:t>
            </a:r>
            <a:r>
              <a:rPr lang="ru-RU" dirty="0"/>
              <a:t> </a:t>
            </a:r>
            <a:r>
              <a:rPr lang="ru-RU" dirty="0" smtClean="0"/>
              <a:t>здоровье;</a:t>
            </a:r>
          </a:p>
          <a:p>
            <a:r>
              <a:rPr lang="ru-RU" dirty="0"/>
              <a:t>в</a:t>
            </a:r>
            <a:r>
              <a:rPr lang="ru-RU" dirty="0" smtClean="0"/>
              <a:t>лияние на системное </a:t>
            </a:r>
            <a:r>
              <a:rPr lang="ru-RU" dirty="0"/>
              <a:t>воспаление, нарушение энергетического </a:t>
            </a:r>
            <a:r>
              <a:rPr lang="ru-RU" dirty="0" smtClean="0"/>
              <a:t>баланса;</a:t>
            </a:r>
          </a:p>
          <a:p>
            <a:r>
              <a:rPr lang="ru-RU" dirty="0" smtClean="0"/>
              <a:t>усиление </a:t>
            </a:r>
            <a:r>
              <a:rPr lang="ru-RU" dirty="0" err="1" smtClean="0"/>
              <a:t>ангиогенеза</a:t>
            </a:r>
            <a:r>
              <a:rPr lang="ru-RU" dirty="0" smtClean="0"/>
              <a:t> и снижение выраженности ишемических явлений;</a:t>
            </a:r>
          </a:p>
          <a:p>
            <a:r>
              <a:rPr lang="ru-RU" dirty="0" smtClean="0"/>
              <a:t>улучшение функции эндотелия: взаимодействие </a:t>
            </a:r>
            <a:r>
              <a:rPr lang="ru-RU" dirty="0"/>
              <a:t>между эндотелием и установленными </a:t>
            </a:r>
            <a:r>
              <a:rPr lang="ru-RU" dirty="0" err="1"/>
              <a:t>экзеркинами</a:t>
            </a:r>
            <a:r>
              <a:rPr lang="ru-RU" dirty="0"/>
              <a:t>, такими как оксид азота52 и VEGF27, влияет на сосудистый тонус, воспаление, регенерацию и тромбоз и играет важную роль в сердечно-сосудистой и общей </a:t>
            </a:r>
            <a:r>
              <a:rPr lang="ru-RU" dirty="0" smtClean="0"/>
              <a:t>жизнеспособности.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66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Печень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физические </a:t>
            </a:r>
            <a:r>
              <a:rPr lang="ru-RU" dirty="0"/>
              <a:t>упражнения уменьшают </a:t>
            </a:r>
            <a:r>
              <a:rPr lang="ru-RU" dirty="0" err="1"/>
              <a:t>стеатоз</a:t>
            </a:r>
            <a:r>
              <a:rPr lang="ru-RU" dirty="0"/>
              <a:t> печени независимо от потери </a:t>
            </a:r>
            <a:r>
              <a:rPr lang="ru-RU" dirty="0" smtClean="0"/>
              <a:t>веса;</a:t>
            </a:r>
          </a:p>
          <a:p>
            <a:r>
              <a:rPr lang="ru-RU" dirty="0" smtClean="0"/>
              <a:t>печень - источник </a:t>
            </a:r>
            <a:r>
              <a:rPr lang="ru-RU" dirty="0"/>
              <a:t>многих циркулирующих белков, при этом ~2500 секретируемых печенью белков идентифицированы с использованием современных технологий жидкостной хроматографии и </a:t>
            </a:r>
            <a:r>
              <a:rPr lang="ru-RU" dirty="0" smtClean="0"/>
              <a:t>масс-спектроскопии;</a:t>
            </a:r>
          </a:p>
          <a:p>
            <a:r>
              <a:rPr lang="ru-RU" dirty="0" smtClean="0"/>
              <a:t>источник </a:t>
            </a:r>
            <a:r>
              <a:rPr lang="ru-RU" dirty="0"/>
              <a:t>многих острых цитокинов, чувствительных к физической </a:t>
            </a:r>
            <a:r>
              <a:rPr lang="ru-RU" dirty="0" smtClean="0"/>
              <a:t>нагрузке, эти </a:t>
            </a:r>
            <a:r>
              <a:rPr lang="ru-RU" dirty="0" err="1"/>
              <a:t>экзеркины</a:t>
            </a:r>
            <a:r>
              <a:rPr lang="ru-RU" dirty="0"/>
              <a:t> влияют на метаболизм глюкозы и/или липидов (например, </a:t>
            </a:r>
            <a:r>
              <a:rPr lang="ru-RU" dirty="0" err="1"/>
              <a:t>ангиопоэтин</a:t>
            </a:r>
            <a:r>
              <a:rPr lang="ru-RU" dirty="0"/>
              <a:t>-подобный белок 4 у людей и животных </a:t>
            </a:r>
            <a:r>
              <a:rPr lang="ru-RU" dirty="0" smtClean="0"/>
              <a:t>моделей), </a:t>
            </a:r>
            <a:r>
              <a:rPr lang="ru-RU" dirty="0"/>
              <a:t>потемнение </a:t>
            </a:r>
            <a:r>
              <a:rPr lang="ru-RU" dirty="0" smtClean="0"/>
              <a:t>белой жировой ткани (FGF21 </a:t>
            </a:r>
            <a:r>
              <a:rPr lang="ru-RU" dirty="0"/>
              <a:t>в мышиной </a:t>
            </a:r>
            <a:r>
              <a:rPr lang="ru-RU" dirty="0" smtClean="0"/>
              <a:t>модели), </a:t>
            </a:r>
            <a:r>
              <a:rPr lang="ru-RU" dirty="0" err="1"/>
              <a:t>липолиз</a:t>
            </a:r>
            <a:r>
              <a:rPr lang="ru-RU" dirty="0"/>
              <a:t>  ((FGF21 у людей и мышиная </a:t>
            </a:r>
            <a:r>
              <a:rPr lang="ru-RU" dirty="0" smtClean="0"/>
              <a:t>модель) </a:t>
            </a:r>
            <a:r>
              <a:rPr lang="ru-RU" dirty="0"/>
              <a:t>и поддержание клеточного гомеостаза (белок теплового шока 72 у </a:t>
            </a:r>
            <a:r>
              <a:rPr lang="ru-RU" dirty="0" smtClean="0"/>
              <a:t>людей).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98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2172</Words>
  <Application>Microsoft Office PowerPoint</Application>
  <PresentationFormat>Widescreen</PresentationFormat>
  <Paragraphs>236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ФИЗИЧЕСКАЯ АКТИВНОСТЬ И ПАТОЛОГИЯ ВНУТРЕННИХ ОРГАНОВ</vt:lpstr>
      <vt:lpstr>Движение как лекарство</vt:lpstr>
      <vt:lpstr>Экзеркины</vt:lpstr>
      <vt:lpstr>История изучения экзеркинов</vt:lpstr>
      <vt:lpstr>Эффекты экзеркинов</vt:lpstr>
      <vt:lpstr>Универсальна ли польза?</vt:lpstr>
      <vt:lpstr>Экзеркины и кардиометаболическое здоровье 1</vt:lpstr>
      <vt:lpstr>Экзеркины и кардиометаболическое здоровье 2</vt:lpstr>
      <vt:lpstr>Печень</vt:lpstr>
      <vt:lpstr>Микробиота кишечника</vt:lpstr>
      <vt:lpstr>Воздействие на микробиоту</vt:lpstr>
      <vt:lpstr>Экзеркины и иммунная система</vt:lpstr>
      <vt:lpstr>Экзеркины и нервная система</vt:lpstr>
      <vt:lpstr>Экзеркины и когнитивные способности</vt:lpstr>
      <vt:lpstr>PowerPoint Presentation</vt:lpstr>
      <vt:lpstr>Домены физической активности</vt:lpstr>
      <vt:lpstr>Способность к ходьбе</vt:lpstr>
      <vt:lpstr>Баланс и равновесие</vt:lpstr>
      <vt:lpstr>Тест Фламинго 1</vt:lpstr>
      <vt:lpstr>Тест Фламинго 2</vt:lpstr>
      <vt:lpstr>PowerPoint Presentation</vt:lpstr>
      <vt:lpstr>Кардиореспираторная выносливость</vt:lpstr>
      <vt:lpstr>Оценка толерантности  к физической нагрузке (велоэргомертрия)</vt:lpstr>
      <vt:lpstr>Гибкость</vt:lpstr>
      <vt:lpstr>Мышечная сила</vt:lpstr>
      <vt:lpstr>Ловкость</vt:lpstr>
      <vt:lpstr>PowerPoint Presentation</vt:lpstr>
      <vt:lpstr>Состояние дел  по уровню физической активности (ВОЗ)</vt:lpstr>
      <vt:lpstr>Польза физической активности:  взрослые и пожилые люди</vt:lpstr>
      <vt:lpstr>Польза физической активности: беременные женщины и женщины в послеродовом периоде</vt:lpstr>
      <vt:lpstr>Объем физической активности:  взрослые до 64 лет 1</vt:lpstr>
      <vt:lpstr>Объем физической активности:  взрослые до 64 лет 2</vt:lpstr>
      <vt:lpstr>Объем физической активности:  взрослые старше 65 лет</vt:lpstr>
      <vt:lpstr>Беременные женщины и женщины в послеродовом периоде</vt:lpstr>
      <vt:lpstr>С чего начать?</vt:lpstr>
      <vt:lpstr>Физическая активность (определение) </vt:lpstr>
      <vt:lpstr>Интенсивность  физической активности</vt:lpstr>
      <vt:lpstr>Метаболический эквивалент</vt:lpstr>
      <vt:lpstr>Физическая активность  умеренной интенсивности</vt:lpstr>
      <vt:lpstr>Физическая активность  высокой интенсивности</vt:lpstr>
      <vt:lpstr>Биохимия счастья: положительные эффекты физической активности 1 </vt:lpstr>
      <vt:lpstr>Биохимия счастья: положительные эффекты физической активности 2 </vt:lpstr>
      <vt:lpstr>Биохимия счастья: положительные эффекты физической активности 3 </vt:lpstr>
      <vt:lpstr>PowerPoint Presentation</vt:lpstr>
      <vt:lpstr>PowerPoint Presentation</vt:lpstr>
      <vt:lpstr>Fitrace</vt:lpstr>
      <vt:lpstr>Гиподинамия</vt:lpstr>
      <vt:lpstr>PowerPoint Presentation</vt:lpstr>
      <vt:lpstr>Искусственный интеллект</vt:lpstr>
      <vt:lpstr>Искусственный интеллект в спорте</vt:lpstr>
      <vt:lpstr>Персонификация занятий и диет</vt:lpstr>
      <vt:lpstr>Жизнеспособность мышц на протяжении жизненного цикла: от клетки до общества</vt:lpstr>
      <vt:lpstr>Ликвидация неравенств  в области физической активности</vt:lpstr>
      <vt:lpstr>#продолжение будет  #неуязвимые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47</cp:revision>
  <dcterms:created xsi:type="dcterms:W3CDTF">2022-04-07T07:42:28Z</dcterms:created>
  <dcterms:modified xsi:type="dcterms:W3CDTF">2022-11-07T11:12:31Z</dcterms:modified>
</cp:coreProperties>
</file>