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444" r:id="rId2"/>
    <p:sldId id="271" r:id="rId3"/>
    <p:sldId id="445" r:id="rId4"/>
    <p:sldId id="285" r:id="rId5"/>
    <p:sldId id="286" r:id="rId6"/>
    <p:sldId id="308" r:id="rId7"/>
    <p:sldId id="309" r:id="rId8"/>
    <p:sldId id="269" r:id="rId9"/>
    <p:sldId id="298" r:id="rId10"/>
    <p:sldId id="299" r:id="rId11"/>
    <p:sldId id="301" r:id="rId12"/>
    <p:sldId id="303" r:id="rId13"/>
    <p:sldId id="302" r:id="rId14"/>
    <p:sldId id="304" r:id="rId15"/>
    <p:sldId id="305" r:id="rId16"/>
    <p:sldId id="306" r:id="rId17"/>
    <p:sldId id="307" r:id="rId18"/>
    <p:sldId id="310" r:id="rId19"/>
    <p:sldId id="300" r:id="rId20"/>
    <p:sldId id="312" r:id="rId21"/>
    <p:sldId id="446" r:id="rId22"/>
    <p:sldId id="313" r:id="rId23"/>
    <p:sldId id="314" r:id="rId24"/>
    <p:sldId id="315" r:id="rId25"/>
    <p:sldId id="316" r:id="rId26"/>
    <p:sldId id="317" r:id="rId27"/>
    <p:sldId id="318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54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6D85D-D37A-4EA8-A828-D22740B928D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6A2A6-6ABC-429F-B805-4290D358A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5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86B0E-B162-4FD7-8C8C-9A08F9FDD3F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2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43FE-11A5-4C8B-974C-4C6490C6686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BD43FE-11A5-4C8B-974C-4C6490C6686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0D5373-9656-4A75-9BF2-8B2B5A8C2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D6C4725207312E21853493C4ED26A3F9B5ABB3807FE9BA8591C79E15ElFH" TargetMode="External"/><Relationship Id="rId7" Type="http://schemas.openxmlformats.org/officeDocument/2006/relationships/hyperlink" Target="https://archive.org/details/atlasofairbornep00bass" TargetMode="External"/><Relationship Id="rId2" Type="http://schemas.openxmlformats.org/officeDocument/2006/relationships/hyperlink" Target="https://www.cdc.gov/dpdx/resources/pdf/benchAids/entamoeba_benchai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CD6C4725207312E21853493C4ED26A3F9B50B23506FE9BA8591C79E15ElFH" TargetMode="External"/><Relationship Id="rId5" Type="http://schemas.openxmlformats.org/officeDocument/2006/relationships/hyperlink" Target="consultantplus://offline/ref=CD6C4725207312E21853493C4ED26A3F9B5CB43A05FE9BA8591C79E15ElFH" TargetMode="External"/><Relationship Id="rId4" Type="http://schemas.openxmlformats.org/officeDocument/2006/relationships/hyperlink" Target="consultantplus://offline/ref=CD6C4725207312E21853493C4ED26A3F9B50B13C01FE9BA8591C79E15ElF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join.skype.com/invite/iprogbMRXgFk" TargetMode="External"/><Relationship Id="rId4" Type="http://schemas.openxmlformats.org/officeDocument/2006/relationships/hyperlink" Target="mailto:denisova_ov@inbox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юшенкоИ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7426"/>
            <a:ext cx="9144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тюшенкоИ\Desktop\Макеты\Лого\Полный новый лого\Лого АПО ПОЛНЫЙ_вертика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4" y="1556792"/>
            <a:ext cx="53879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4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testinal_amebaeнепатогенные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68952" cy="63367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rgbClr val="7030A0"/>
                </a:solidFill>
              </a:rPr>
              <a:t>Идентификация паразитических жгутиконосцев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У человека паразитирует несколько видов жгутиковых, преимущественно в толстом кишечнике, некоторые из них существуют только в вегетативной форме (</a:t>
            </a:r>
            <a:r>
              <a:rPr lang="ru-RU" dirty="0" err="1"/>
              <a:t>Pentatrichomonas</a:t>
            </a:r>
            <a:r>
              <a:rPr lang="ru-RU" dirty="0"/>
              <a:t> </a:t>
            </a:r>
            <a:r>
              <a:rPr lang="ru-RU" dirty="0" err="1"/>
              <a:t>hominis</a:t>
            </a:r>
            <a:r>
              <a:rPr lang="ru-RU" dirty="0"/>
              <a:t>). </a:t>
            </a:r>
            <a:endParaRPr lang="en-US" dirty="0"/>
          </a:p>
          <a:p>
            <a:pPr algn="just"/>
            <a:r>
              <a:rPr lang="ru-RU" dirty="0"/>
              <a:t>Идентификация вегетативных форм этих организмов осуществляется, главным образом, при исследовании </a:t>
            </a:r>
            <a:r>
              <a:rPr lang="ru-RU" dirty="0" err="1"/>
              <a:t>нативного</a:t>
            </a:r>
            <a:r>
              <a:rPr lang="ru-RU" dirty="0"/>
              <a:t> мазка при малом увеличении микроскопа - окуляр x10, объектив x10 - с последующим изучением препарата, окрашенного раствором </a:t>
            </a:r>
            <a:r>
              <a:rPr lang="ru-RU" dirty="0" err="1"/>
              <a:t>Люголя</a:t>
            </a:r>
            <a:r>
              <a:rPr lang="ru-RU" dirty="0"/>
              <a:t>, при увеличении: окуляр x10, объектив x40. </a:t>
            </a:r>
            <a:endParaRPr lang="en-US" dirty="0"/>
          </a:p>
          <a:p>
            <a:pPr algn="just"/>
            <a:r>
              <a:rPr lang="ru-RU" dirty="0"/>
              <a:t>Основные критерии идентификации: характер движения, форма и размер паразита с дальнейшей оценкой наличия специальных органелл внутренней структуры клетки.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8280920" cy="61926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/>
              <a:t>Pentatrichomonas</a:t>
            </a:r>
            <a:r>
              <a:rPr lang="ru-RU" dirty="0"/>
              <a:t> </a:t>
            </a:r>
            <a:r>
              <a:rPr lang="ru-RU" dirty="0" err="1"/>
              <a:t>hominis</a:t>
            </a:r>
            <a:r>
              <a:rPr lang="ru-RU" dirty="0"/>
              <a:t> - кишечная трихомонада - сложно организованная клетка с характерным порхающим, толчкообразным движением за счет 5 жгутиков передней части тела, а также волнообразной перепонки - </a:t>
            </a:r>
            <a:r>
              <a:rPr lang="ru-RU" dirty="0" err="1"/>
              <a:t>ундулирующей</a:t>
            </a:r>
            <a:r>
              <a:rPr lang="ru-RU" dirty="0"/>
              <a:t> мембраны, вытянутой вдоль тела более чем на 2/3. </a:t>
            </a:r>
            <a:r>
              <a:rPr lang="ru-RU" dirty="0" err="1"/>
              <a:t>Аксостиль</a:t>
            </a:r>
            <a:r>
              <a:rPr lang="ru-RU" dirty="0"/>
              <a:t> - опорная нить, заканчивающаяся вне тела небольшим </a:t>
            </a:r>
            <a:r>
              <a:rPr lang="ru-RU" dirty="0" err="1"/>
              <a:t>шипиком</a:t>
            </a:r>
            <a:r>
              <a:rPr lang="ru-RU" dirty="0"/>
              <a:t>. Хорошо виден </a:t>
            </a:r>
            <a:r>
              <a:rPr lang="ru-RU" dirty="0" err="1"/>
              <a:t>цитостом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Chilomastix</a:t>
            </a:r>
            <a:r>
              <a:rPr lang="ru-RU" dirty="0"/>
              <a:t> </a:t>
            </a:r>
            <a:r>
              <a:rPr lang="ru-RU" dirty="0" err="1"/>
              <a:t>mesnili</a:t>
            </a:r>
            <a:r>
              <a:rPr lang="ru-RU" dirty="0"/>
              <a:t> - как и кишечная трихомонада имеет варьирующие размеры и своеобразную спирально закрученную грушевидную форму тела с 4 жгутами. Организм способен совершать активные </a:t>
            </a:r>
            <a:r>
              <a:rPr lang="ru-RU" dirty="0" err="1"/>
              <a:t>буравливающие</a:t>
            </a:r>
            <a:r>
              <a:rPr lang="ru-RU" dirty="0"/>
              <a:t> продвижения внутри кишечного детрита. В препарате можно наблюдать наличие вегетативных форм и цист одновременно. Цисты по форме напоминают лимончик за счет наплыва толстой оболочки клетки. Эти организмы могут интенсивно размножаться при растительной диете человека, образуя массивную популяцию на фоне временных расстройств кишечника.</a:t>
            </a:r>
          </a:p>
          <a:p>
            <a:pPr algn="just"/>
            <a:r>
              <a:rPr lang="ru-RU" dirty="0" err="1"/>
              <a:t>Lamblia</a:t>
            </a:r>
            <a:r>
              <a:rPr lang="ru-RU" dirty="0"/>
              <a:t> </a:t>
            </a:r>
            <a:r>
              <a:rPr lang="ru-RU" dirty="0" err="1"/>
              <a:t>intestinalis</a:t>
            </a:r>
            <a:r>
              <a:rPr lang="ru-RU" dirty="0"/>
              <a:t> - запоминающийся организм с билатеральной симметрией и 4 парами жгутиков. Расширенная передняя часть сформирована своеобразной структурой - </a:t>
            </a:r>
            <a:r>
              <a:rPr lang="ru-RU" dirty="0" err="1"/>
              <a:t>присасывательным</a:t>
            </a:r>
            <a:r>
              <a:rPr lang="ru-RU" dirty="0"/>
              <a:t> диском, на фоне которого хорошо видны овальные 2 ядра с крупными, окруженными светлой зоной, </a:t>
            </a:r>
            <a:r>
              <a:rPr lang="ru-RU" dirty="0" err="1"/>
              <a:t>эндосомами</a:t>
            </a:r>
            <a:r>
              <a:rPr lang="ru-RU" dirty="0"/>
              <a:t> (рис. 12). В отличие от трихомонад и </a:t>
            </a:r>
            <a:r>
              <a:rPr lang="ru-RU" dirty="0" err="1"/>
              <a:t>хиломастикса</a:t>
            </a:r>
            <a:r>
              <a:rPr lang="ru-RU" dirty="0"/>
              <a:t> у </a:t>
            </a:r>
            <a:r>
              <a:rPr lang="ru-RU" dirty="0" err="1"/>
              <a:t>лямблий</a:t>
            </a:r>
            <a:r>
              <a:rPr lang="ru-RU" dirty="0"/>
              <a:t> </a:t>
            </a:r>
            <a:r>
              <a:rPr lang="ru-RU" dirty="0" err="1"/>
              <a:t>цитостом</a:t>
            </a:r>
            <a:r>
              <a:rPr lang="ru-RU" dirty="0"/>
              <a:t> отсутствует. Они питаются </a:t>
            </a:r>
            <a:r>
              <a:rPr lang="ru-RU" dirty="0" err="1"/>
              <a:t>осмотически</a:t>
            </a:r>
            <a:r>
              <a:rPr lang="ru-RU" dirty="0"/>
              <a:t>, являясь паразитами тонкого кишечника, закрепляясь на его поверхности при помощи специальных органелл и синусоидального движения (биения) центральных жгутов, хорошо заметных в </a:t>
            </a:r>
            <a:r>
              <a:rPr lang="ru-RU" dirty="0" err="1"/>
              <a:t>нативных</a:t>
            </a:r>
            <a:r>
              <a:rPr lang="ru-RU" dirty="0"/>
              <a:t> прижизненных препаратах. </a:t>
            </a:r>
            <a:r>
              <a:rPr lang="ru-RU" dirty="0" err="1"/>
              <a:t>Лямблий</a:t>
            </a:r>
            <a:r>
              <a:rPr lang="ru-RU" dirty="0"/>
              <a:t> можно идентифицировать в </a:t>
            </a:r>
            <a:r>
              <a:rPr lang="ru-RU" dirty="0" err="1"/>
              <a:t>диарейном</a:t>
            </a:r>
            <a:r>
              <a:rPr lang="ru-RU" dirty="0"/>
              <a:t>, кашицеобразном и оформленном стуле. Отмечена периодичность их выделений в просвет кишечника, что требует повторного лабораторного исследования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lomastix_lifecycl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5256584" cy="6120680"/>
          </a:xfrm>
          <a:ln>
            <a:solidFill>
              <a:srgbClr val="FFC000"/>
            </a:solidFill>
          </a:ln>
        </p:spPr>
      </p:pic>
      <p:pic>
        <p:nvPicPr>
          <p:cNvPr id="46082" name="Picture 2" descr="C:\Users\Poliklinika\Pictures\c_mesnili_cyst_нативный препар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764704"/>
            <a:ext cx="2952328" cy="53285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sz="2800" dirty="0"/>
            </a:br>
            <a:r>
              <a:rPr lang="en-US" sz="3200" b="1" dirty="0" err="1">
                <a:solidFill>
                  <a:srgbClr val="7030A0"/>
                </a:solidFill>
              </a:rPr>
              <a:t>Giardia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intestinalis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lamblia</a:t>
            </a:r>
            <a:r>
              <a:rPr lang="en-US" sz="3200" b="1" dirty="0">
                <a:solidFill>
                  <a:srgbClr val="7030A0"/>
                </a:solidFill>
              </a:rPr>
              <a:t>)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Pentatrichomonas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hominis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endParaRPr lang="ru-RU" sz="31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кишечная трихомонад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2880320" cy="4104456"/>
          </a:xfr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28800"/>
            <a:ext cx="2390775" cy="303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32656"/>
            <a:ext cx="25922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rgbClr val="7030A0"/>
                </a:solidFill>
              </a:rPr>
              <a:t>Идентификация </a:t>
            </a:r>
            <a:r>
              <a:rPr lang="ru-RU" dirty="0" err="1">
                <a:solidFill>
                  <a:srgbClr val="7030A0"/>
                </a:solidFill>
              </a:rPr>
              <a:t>бластоцистов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err="1">
                <a:solidFill>
                  <a:srgbClr val="7030A0"/>
                </a:solidFill>
              </a:rPr>
              <a:t>Blastocystis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sp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бластоцисты</a:t>
            </a:r>
            <a:r>
              <a:rPr lang="ru-RU" dirty="0"/>
              <a:t> - полиморфный паразит толстого кишечника. </a:t>
            </a:r>
          </a:p>
          <a:p>
            <a:r>
              <a:rPr lang="ru-RU" dirty="0"/>
              <a:t>Различают три существенно варьирующих в размерах формы </a:t>
            </a:r>
            <a:r>
              <a:rPr lang="ru-RU" dirty="0" err="1"/>
              <a:t>бластоцистов</a:t>
            </a:r>
            <a:r>
              <a:rPr lang="ru-RU" dirty="0"/>
              <a:t> (от 5 до 20 мкм и более).</a:t>
            </a:r>
          </a:p>
          <a:p>
            <a:r>
              <a:rPr lang="ru-RU" dirty="0" err="1"/>
              <a:t>Вакуолярная</a:t>
            </a:r>
            <a:r>
              <a:rPr lang="ru-RU" dirty="0"/>
              <a:t> форма - наиболее часто встречаемая форма</a:t>
            </a:r>
          </a:p>
          <a:p>
            <a:r>
              <a:rPr lang="ru-RU" dirty="0"/>
              <a:t>Гранулярная форма имеет сходные структуры с </a:t>
            </a:r>
            <a:r>
              <a:rPr lang="ru-RU" dirty="0" err="1"/>
              <a:t>вакуолярной</a:t>
            </a:r>
            <a:r>
              <a:rPr lang="ru-RU" dirty="0"/>
              <a:t> формой </a:t>
            </a:r>
            <a:r>
              <a:rPr lang="ru-RU" dirty="0" err="1"/>
              <a:t>бластоцистов</a:t>
            </a:r>
            <a:r>
              <a:rPr lang="ru-RU" dirty="0"/>
              <a:t>, за исключением четко выраженных гранул, которые обнаруживаются как внутри периферического слоя цитоплазмы, так и внутри центральной вакуоли.</a:t>
            </a:r>
          </a:p>
          <a:p>
            <a:r>
              <a:rPr lang="ru-RU" dirty="0" err="1"/>
              <a:t>Амебоидная</a:t>
            </a:r>
            <a:r>
              <a:rPr lang="ru-RU" dirty="0"/>
              <a:t> форма - редко обнаруживаемая форма </a:t>
            </a:r>
            <a:r>
              <a:rPr lang="ru-RU" dirty="0" err="1"/>
              <a:t>бластоцистов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>
                <a:solidFill>
                  <a:srgbClr val="7030A0"/>
                </a:solidFill>
              </a:rPr>
              <a:t>Blastocystis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sp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672408" cy="233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bhominis_cyst_dicбластоцис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96752"/>
            <a:ext cx="3672408" cy="424847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Содержимое 7" descr="bhominis_cyst_wtm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573016"/>
            <a:ext cx="3782144" cy="303272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4824" t="16676" r="26074" b="14149"/>
          <a:stretch>
            <a:fillRect/>
          </a:stretch>
        </p:blipFill>
        <p:spPr bwMode="auto">
          <a:xfrm>
            <a:off x="827584" y="1556792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7221" t="10088" r="48309" b="86618"/>
          <a:stretch>
            <a:fillRect/>
          </a:stretch>
        </p:blipFill>
        <p:spPr bwMode="auto">
          <a:xfrm>
            <a:off x="1043608" y="116632"/>
            <a:ext cx="74168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24544" t="15521" r="25757" b="13365"/>
          <a:stretch>
            <a:fillRect/>
          </a:stretch>
        </p:blipFill>
        <p:spPr bwMode="auto">
          <a:xfrm>
            <a:off x="395536" y="1268760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Полезные источники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https://www.cdc.gov/dpdx/resources/pdf/benchAids/entamoeba_benchaid.pdf</a:t>
            </a:r>
            <a:endParaRPr lang="en-US" dirty="0"/>
          </a:p>
          <a:p>
            <a:pPr lvl="0"/>
            <a:r>
              <a:rPr lang="ru-RU" b="1" dirty="0"/>
              <a:t>"МУ 4.2.2039-05. 4.2. Методы контроля. Биологические и микробиологические факторы. Техника сбора и транспортирования биоматериалов в микробиологические лаборатории. Методические указания" (утв. </a:t>
            </a:r>
            <a:r>
              <a:rPr lang="ru-RU" b="1" dirty="0" err="1"/>
              <a:t>Роспотребнадзором</a:t>
            </a:r>
            <a:r>
              <a:rPr lang="ru-RU" b="1" dirty="0"/>
              <a:t> 23.12.2005)</a:t>
            </a:r>
          </a:p>
          <a:p>
            <a:pPr lvl="0"/>
            <a:r>
              <a:rPr lang="ru-RU" b="1" dirty="0"/>
              <a:t>"Р 3.1.3013-12. 3.1. Эпидемиология, профилактика инфекционных болезней. Руководство по составлению документа, подтверждающего безопасность биологически опасного объекта. Руководство" (утв. Главным государственным санитарным врачом РФ 11.04.2012)</a:t>
            </a:r>
          </a:p>
          <a:p>
            <a:pPr lvl="0"/>
            <a:r>
              <a:rPr lang="ru-RU" b="1" dirty="0">
                <a:hlinkClick r:id="rId3"/>
              </a:rPr>
              <a:t>ГОСТ Р 53022.1-2008</a:t>
            </a:r>
            <a:r>
              <a:rPr lang="ru-RU" b="1" dirty="0"/>
              <a:t>. Технологии лабораторные клинические. Требования к качеству клинических лабораторных исследований. Часть 1. Правила менеджмента качества клинических лабораторных исследований</a:t>
            </a:r>
          </a:p>
          <a:p>
            <a:pPr lvl="0"/>
            <a:r>
              <a:rPr lang="ru-RU" b="1" dirty="0">
                <a:hlinkClick r:id="rId4"/>
              </a:rPr>
              <a:t>ГОСТ Р 53022.2-2008</a:t>
            </a:r>
            <a:r>
              <a:rPr lang="ru-RU" b="1" dirty="0"/>
              <a:t>. Технологии лабораторные клинические. Требования к качеству клинических лабораторных исследований. Часть 2. Оценка аналитической надежности методов исследования (точность, чувствительность, специфичность)</a:t>
            </a:r>
          </a:p>
          <a:p>
            <a:pPr lvl="0"/>
            <a:r>
              <a:rPr lang="ru-RU" b="1" dirty="0">
                <a:hlinkClick r:id="rId5"/>
              </a:rPr>
              <a:t>ГОСТ Р 53022.3-2008</a:t>
            </a:r>
            <a:r>
              <a:rPr lang="ru-RU" b="1" dirty="0"/>
              <a:t>. Технологии лабораторные клинические. Требования к качеству клинических лабораторных исследований. Часть 3. Правила оценки клинической информативности лабораторных тестов</a:t>
            </a:r>
          </a:p>
          <a:p>
            <a:pPr lvl="0"/>
            <a:r>
              <a:rPr lang="ru-RU" b="1" dirty="0">
                <a:hlinkClick r:id="rId6"/>
              </a:rPr>
              <a:t>ГОСТ Р 53022.4-2008</a:t>
            </a:r>
            <a:r>
              <a:rPr lang="ru-RU" b="1" dirty="0"/>
              <a:t>. Технологии лабораторные клинические. Требования к качеству клинических лабораторных исследований. Часть 4. Правила разработки требований к своевременности предоставления лабораторной информации</a:t>
            </a:r>
          </a:p>
          <a:p>
            <a:r>
              <a:rPr lang="ru-RU" u="sng" dirty="0">
                <a:hlinkClick r:id="rId7"/>
              </a:rPr>
              <a:t>https://archive.org/details/atlasofairbornep00bass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>
            <a:extLst>
              <a:ext uri="{FF2B5EF4-FFF2-40B4-BE49-F238E27FC236}">
                <a16:creationId xmlns:a16="http://schemas.microsoft.com/office/drawing/2014/main" id="{CFDE297E-6F99-4FA6-918F-C2C543D9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91344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77069977-33B9-4BC9-B290-98CC7900B674}"/>
              </a:ext>
            </a:extLst>
          </p:cNvPr>
          <p:cNvSpPr txBox="1">
            <a:spLocks/>
          </p:cNvSpPr>
          <p:nvPr/>
        </p:nvSpPr>
        <p:spPr>
          <a:xfrm>
            <a:off x="325438" y="1652588"/>
            <a:ext cx="7594600" cy="1050925"/>
          </a:xfrm>
          <a:prstGeom prst="rect">
            <a:avLst/>
          </a:prstGeom>
        </p:spPr>
        <p:txBody>
          <a:bodyPr lIns="78203" tIns="123821" rIns="78203" bIns="39101">
            <a:normAutofit fontScale="55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sz="5400" dirty="0">
                <a:solidFill>
                  <a:srgbClr val="660033"/>
                </a:solidFill>
              </a:rPr>
              <a:t>Кафедра клинической лабораторной диагностики и патологической анатомии</a:t>
            </a:r>
            <a:endParaRPr lang="ru-RU" altLang="ru-RU" sz="5656" b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8196" name="Рисунок 10">
            <a:extLst>
              <a:ext uri="{FF2B5EF4-FFF2-40B4-BE49-F238E27FC236}">
                <a16:creationId xmlns:a16="http://schemas.microsoft.com/office/drawing/2014/main" id="{056B23F8-4B9B-4839-B0E2-F93224BB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325438" y="447675"/>
            <a:ext cx="46069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B91FAC5E-E899-4AAF-B11A-64505272C216}"/>
              </a:ext>
            </a:extLst>
          </p:cNvPr>
          <p:cNvSpPr txBox="1">
            <a:spLocks/>
          </p:cNvSpPr>
          <p:nvPr/>
        </p:nvSpPr>
        <p:spPr>
          <a:xfrm>
            <a:off x="325438" y="3071813"/>
            <a:ext cx="7594600" cy="1049337"/>
          </a:xfrm>
          <a:prstGeom prst="rect">
            <a:avLst/>
          </a:prstGeom>
        </p:spPr>
        <p:txBody>
          <a:bodyPr lIns="78203" tIns="123821" rIns="78203" bIns="39101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endParaRPr lang="ru-RU" altLang="ru-RU" sz="4618" b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04A31-64D8-40EF-88F7-AFCAF0A7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170487"/>
            <a:ext cx="7772400" cy="59848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Светлана Вячеславовна Кулешова,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Москва, 2022</a:t>
            </a:r>
            <a:br>
              <a:rPr lang="ru-RU" sz="1100" b="1" dirty="0">
                <a:solidFill>
                  <a:srgbClr val="7030A0"/>
                </a:solidFill>
              </a:rPr>
            </a:br>
            <a:endParaRPr lang="ru-RU" sz="1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CFE875-D32C-43C0-9D3C-838E09E87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30526"/>
            <a:ext cx="5073823" cy="196105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Особенности морфологии простейших , их патогенность, лабораторная  диагностика</a:t>
            </a:r>
          </a:p>
        </p:txBody>
      </p:sp>
      <p:pic>
        <p:nvPicPr>
          <p:cNvPr id="10" name="Содержимое 3" descr="гематофаг-амеба.jpg">
            <a:extLst>
              <a:ext uri="{FF2B5EF4-FFF2-40B4-BE49-F238E27FC236}">
                <a16:creationId xmlns:a16="http://schemas.microsoft.com/office/drawing/2014/main" id="{34339106-3321-4E21-B1DB-8BC89315336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509120"/>
            <a:ext cx="2674640" cy="216024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3B704-EF1E-4AAA-813B-FB0833F4A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>
            <a:normAutofit/>
          </a:bodyPr>
          <a:lstStyle/>
          <a:p>
            <a:r>
              <a:rPr lang="ru-RU"/>
              <a:t>Приложение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DC00F0-5823-4EB7-9E45-AD8EBABF7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>
            <a:normAutofit/>
          </a:bodyPr>
          <a:lstStyle/>
          <a:p>
            <a:r>
              <a:rPr lang="ru-RU" b="1" dirty="0"/>
              <a:t>Вопросы для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368677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C8817FF-4E0A-4A6E-8128-0525CD7C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Вопрос 1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757D88D-D7E0-45C4-B12D-4A92F71CD76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Что это за находка?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каком материале обнаруживаем?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Какой препарат (нативный, окрашенный –че?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Какое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уведичение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амеба гистолитика трофозоит сдс.jpg">
            <a:extLst>
              <a:ext uri="{FF2B5EF4-FFF2-40B4-BE49-F238E27FC236}">
                <a16:creationId xmlns:a16="http://schemas.microsoft.com/office/drawing/2014/main" id="{0F547474-71A1-4ADE-9EEE-7C4F06AED1D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600200"/>
            <a:ext cx="4495800" cy="4495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29850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57E6B-5ED0-44FA-8F7B-6B63411A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Вопрос для закрепления материала: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B8EF05-54A4-4995-BBE5-45D7CD3D7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980728"/>
            <a:ext cx="7704856" cy="5112568"/>
          </a:xfrm>
        </p:spPr>
      </p:pic>
    </p:spTree>
    <p:extLst>
      <p:ext uri="{BB962C8B-B14F-4D97-AF65-F5344CB8AC3E}">
        <p14:creationId xmlns:p14="http://schemas.microsoft.com/office/powerpoint/2010/main" val="1016020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72B41-559B-403A-9092-10B5C8EE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Вопрос для закрепления материала – что это?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375EF-C912-4F28-BFCC-55A066C19D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99792" y="3573016"/>
            <a:ext cx="77724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104">
            <a:extLst>
              <a:ext uri="{FF2B5EF4-FFF2-40B4-BE49-F238E27FC236}">
                <a16:creationId xmlns:a16="http://schemas.microsoft.com/office/drawing/2014/main" id="{C21579F0-607E-41BA-982E-C3FA3DF08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55" y="2128391"/>
            <a:ext cx="5113337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10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64A32-0B57-4C80-A8E1-6375352E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FE0C04-A0D5-45DA-908C-E5F86D4DC6C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35FE56-4CB4-49EA-89E6-A7FCAF8B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3" y="1700808"/>
            <a:ext cx="1255118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3BE5757-2241-43DD-A065-7DB16FB0F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93708"/>
              </p:ext>
            </p:extLst>
          </p:nvPr>
        </p:nvGraphicFramePr>
        <p:xfrm>
          <a:off x="1547664" y="1700808"/>
          <a:ext cx="6264696" cy="4246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Slide" r:id="rId3" imgW="4570586" imgH="3427608" progId="PowerPoint.Slide.12">
                  <p:embed/>
                </p:oleObj>
              </mc:Choice>
              <mc:Fallback>
                <p:oleObj name="Slide" r:id="rId3" imgW="4570586" imgH="3427608" progId="PowerPoint.Slide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700808"/>
                        <a:ext cx="6264696" cy="4246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989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C159-FDB5-45CB-AC83-E6524516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77965-4770-4F00-91BE-D6FCD3A7A3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9233" y="3212975"/>
            <a:ext cx="8912999" cy="54827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3CD4B2-720B-401E-AA8C-8AB22A69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50" y="1765176"/>
            <a:ext cx="1048588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53FDDCA-6656-492C-9BB8-76DA21F16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823329"/>
              </p:ext>
            </p:extLst>
          </p:nvPr>
        </p:nvGraphicFramePr>
        <p:xfrm>
          <a:off x="1475656" y="1765176"/>
          <a:ext cx="5233839" cy="4112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Slide" r:id="rId3" imgW="4570586" imgH="3427608" progId="PowerPoint.Slide.12">
                  <p:embed/>
                </p:oleObj>
              </mc:Choice>
              <mc:Fallback>
                <p:oleObj name="Slide" r:id="rId3" imgW="4570586" imgH="3427608" progId="PowerPoint.Slide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5176"/>
                        <a:ext cx="5233839" cy="4112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076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5C78-A8E5-42F6-9516-FA1B038EE4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Вопросы для повторения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027C1-D8D7-4F72-9685-D9D9B94502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C87A50-FDFF-405F-A97B-253B139E7D76}"/>
              </a:ext>
            </a:extLst>
          </p:cNvPr>
          <p:cNvSpPr/>
          <p:nvPr/>
        </p:nvSpPr>
        <p:spPr>
          <a:xfrm>
            <a:off x="1331640" y="2288688"/>
            <a:ext cx="5616624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 простейшим, не образующим цист, относятся: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Chilomasti</a:t>
            </a:r>
            <a:r>
              <a:rPr lang="ru-RU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</a:t>
            </a:r>
            <a:r>
              <a:rPr lang="en-US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endParaRPr lang="ru-RU" sz="1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</a:t>
            </a:r>
            <a:r>
              <a:rPr lang="en-US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Trichomonas</a:t>
            </a:r>
            <a:endParaRPr lang="ru-RU" sz="1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</a:t>
            </a:r>
            <a:r>
              <a:rPr lang="en-US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Entamoeba</a:t>
            </a:r>
            <a:endParaRPr lang="ru-RU" sz="1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</a:t>
            </a:r>
            <a:r>
              <a:rPr lang="en-US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Lamblia</a:t>
            </a:r>
            <a:endParaRPr lang="ru-RU" sz="1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MS Mincho" panose="02020609040205080304" pitchFamily="49" charset="-128"/>
              </a:rPr>
              <a:t>Д</a:t>
            </a:r>
            <a:r>
              <a:rPr lang="en-US">
                <a:latin typeface="Times New Roman" panose="02020603050405020304" pitchFamily="18" charset="0"/>
                <a:ea typeface="MS Mincho" panose="02020609040205080304" pitchFamily="49" charset="-128"/>
              </a:rPr>
              <a:t>.Endolimax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70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136DF-8F6C-4104-BD43-6A645A81FB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Вопросы для повторения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B4A2A-92C1-4E01-B377-BCD46B7454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Для подтверждения острого кишечного амебиаза имеет значение обнаружение:</a:t>
            </a:r>
          </a:p>
          <a:p>
            <a:r>
              <a:rPr lang="ru-RU" dirty="0"/>
              <a:t>A. вегетативной просветной формы </a:t>
            </a:r>
            <a:r>
              <a:rPr lang="ru-RU" dirty="0" err="1"/>
              <a:t>F.histolytica</a:t>
            </a:r>
            <a:endParaRPr lang="ru-RU" dirty="0"/>
          </a:p>
          <a:p>
            <a:r>
              <a:rPr lang="ru-RU" dirty="0"/>
              <a:t>Б. вегетативной тканевой формы </a:t>
            </a:r>
            <a:r>
              <a:rPr lang="ru-RU" dirty="0" err="1"/>
              <a:t>F.histolytica</a:t>
            </a:r>
            <a:r>
              <a:rPr lang="ru-RU" dirty="0"/>
              <a:t> с </a:t>
            </a:r>
            <a:r>
              <a:rPr lang="ru-RU" dirty="0" err="1"/>
              <a:t>фагоцитированными</a:t>
            </a:r>
            <a:r>
              <a:rPr lang="ru-RU" dirty="0"/>
              <a:t> эритроцитами.</a:t>
            </a:r>
          </a:p>
          <a:p>
            <a:r>
              <a:rPr lang="ru-RU" dirty="0"/>
              <a:t>В. </a:t>
            </a:r>
            <a:r>
              <a:rPr lang="ru-RU" dirty="0" err="1"/>
              <a:t>предцистной</a:t>
            </a:r>
            <a:r>
              <a:rPr lang="ru-RU" dirty="0"/>
              <a:t> формы  </a:t>
            </a:r>
            <a:r>
              <a:rPr lang="ru-RU" dirty="0" err="1"/>
              <a:t>F.histolytica</a:t>
            </a:r>
            <a:endParaRPr lang="ru-RU" dirty="0"/>
          </a:p>
          <a:p>
            <a:r>
              <a:rPr lang="ru-RU" dirty="0"/>
              <a:t>Г. все перечисленное верно</a:t>
            </a:r>
          </a:p>
          <a:p>
            <a:r>
              <a:rPr lang="ru-RU" dirty="0"/>
              <a:t>Д. все перечисленное неверно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210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7834" y="232121"/>
            <a:ext cx="18079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rgbClr val="0072CE"/>
              </a:solidFill>
              <a:latin typeface="OfficinaSansC" charset="0"/>
              <a:ea typeface="OfficinaSansC" charset="0"/>
              <a:cs typeface="OfficinaSansC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749" y="740498"/>
            <a:ext cx="7530077" cy="338554"/>
          </a:xfrm>
          <a:prstGeom prst="rect">
            <a:avLst/>
          </a:prstGeom>
          <a:solidFill>
            <a:srgbClr val="0072CE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постдипломного образования ФГБУ ФНКЦ ФМБА России</a:t>
            </a:r>
          </a:p>
        </p:txBody>
      </p:sp>
      <p:pic>
        <p:nvPicPr>
          <p:cNvPr id="1026" name="Picture 2" descr="C:\Users\АртюшенкоИ\Desktop\Макеты\Лого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2" y="56256"/>
            <a:ext cx="594742" cy="6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81066" y="3140967"/>
            <a:ext cx="7920880" cy="3484911"/>
          </a:xfrm>
          <a:prstGeom prst="roundRect">
            <a:avLst/>
          </a:prstGeom>
          <a:ln w="19050">
            <a:solidFill>
              <a:srgbClr val="FF6A1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/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/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/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Контакты: телефон завуча - +7-985-644-80-90, электронная поста – </a:t>
            </a: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4"/>
              </a:rPr>
              <a:t>denisova_ov@inbox.ru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/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005BD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Почтовый адрес Академии ПДО ФНКЦ ФМБА России</a:t>
            </a:r>
            <a:r>
              <a:rPr lang="ru-RU" b="0" i="0" dirty="0">
                <a:solidFill>
                  <a:srgbClr val="005BD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l"/>
            <a:r>
              <a:rPr lang="ru-RU" b="0" i="0" dirty="0">
                <a:solidFill>
                  <a:srgbClr val="005BD1"/>
                </a:solidFill>
                <a:effectLst/>
                <a:latin typeface="Arial" panose="020B0604020202020204" pitchFamily="34" charset="0"/>
              </a:rPr>
              <a:t>125371 г. Москва, Волоколамское шоссе, дом 91, кафедра</a:t>
            </a:r>
          </a:p>
          <a:p>
            <a:pPr algn="l"/>
            <a:r>
              <a:rPr lang="ru-RU" dirty="0">
                <a:solidFill>
                  <a:srgbClr val="005BD1"/>
                </a:solidFill>
                <a:latin typeface="Arial" panose="020B0604020202020204" pitchFamily="34" charset="0"/>
              </a:rPr>
              <a:t>Клинической лабораторной диагностики и патологической анатомии</a:t>
            </a:r>
          </a:p>
          <a:p>
            <a:pPr algn="l"/>
            <a:r>
              <a:rPr lang="ru-RU" b="0" i="0" dirty="0">
                <a:solidFill>
                  <a:srgbClr val="005BD1"/>
                </a:solidFill>
                <a:effectLst/>
                <a:latin typeface="Arial" panose="020B0604020202020204" pitchFamily="34" charset="0"/>
              </a:rPr>
              <a:t>Зав. Учебной частью Денисовой Ольге Владимировне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br>
              <a:rPr lang="en-US" dirty="0"/>
            </a:br>
            <a:endParaRPr lang="en-US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652C07-86A8-4D0B-A6B4-B2AA1929D420}"/>
              </a:ext>
            </a:extLst>
          </p:cNvPr>
          <p:cNvSpPr txBox="1"/>
          <p:nvPr/>
        </p:nvSpPr>
        <p:spPr>
          <a:xfrm>
            <a:off x="1835696" y="1556792"/>
            <a:ext cx="51108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US" b="0" i="0" u="none" strike="noStrike" dirty="0">
                <a:solidFill>
                  <a:srgbClr val="005BD1"/>
                </a:solidFill>
                <a:effectLst/>
                <a:latin typeface="Arial" panose="020B0604020202020204" pitchFamily="34" charset="0"/>
                <a:hlinkClick r:id="rId5"/>
              </a:rPr>
            </a:b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25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717032"/>
            <a:ext cx="5000660" cy="23762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Светлана Вячеславовна Кулешова, </a:t>
            </a:r>
          </a:p>
          <a:p>
            <a:r>
              <a:rPr lang="ru-RU" b="1" dirty="0">
                <a:solidFill>
                  <a:srgbClr val="7030A0"/>
                </a:solidFill>
              </a:rPr>
              <a:t>Кафедра клинической лабораторной  диагностики Академии ФГБОУ ФНКЦ ФМБА,</a:t>
            </a:r>
          </a:p>
          <a:p>
            <a:r>
              <a:rPr lang="ru-RU" b="1" dirty="0">
                <a:solidFill>
                  <a:srgbClr val="7030A0"/>
                </a:solidFill>
              </a:rPr>
              <a:t>Москва, 2021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229600" cy="3071834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169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772400" cy="9941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Протозойные</a:t>
            </a:r>
            <a:r>
              <a:rPr lang="ru-RU" sz="2800" b="1" dirty="0">
                <a:solidFill>
                  <a:srgbClr val="7030A0"/>
                </a:solidFill>
              </a:rPr>
              <a:t> инфекции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80920" cy="51125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кишечника обусловлены паразитированием в кишечнике одноклеточных </a:t>
            </a:r>
            <a:r>
              <a:rPr lang="ru-RU" dirty="0" err="1"/>
              <a:t>эукариотных</a:t>
            </a:r>
            <a:r>
              <a:rPr lang="ru-RU" dirty="0"/>
              <a:t> организмов разных типов царства </a:t>
            </a:r>
            <a:r>
              <a:rPr lang="ru-RU" dirty="0" err="1"/>
              <a:t>Protista</a:t>
            </a:r>
            <a:r>
              <a:rPr lang="ru-RU" dirty="0"/>
              <a:t>: </a:t>
            </a:r>
            <a:r>
              <a:rPr lang="ru-RU" dirty="0" err="1"/>
              <a:t>Rizopoda</a:t>
            </a:r>
            <a:r>
              <a:rPr lang="ru-RU" dirty="0"/>
              <a:t> (паразитические амебы), </a:t>
            </a:r>
            <a:r>
              <a:rPr lang="ru-RU" dirty="0" err="1"/>
              <a:t>Polymastigota</a:t>
            </a:r>
            <a:r>
              <a:rPr lang="ru-RU" dirty="0"/>
              <a:t> (жгутиконосцы), </a:t>
            </a:r>
            <a:r>
              <a:rPr lang="ru-RU" dirty="0" err="1"/>
              <a:t>Sporozoa</a:t>
            </a:r>
            <a:r>
              <a:rPr lang="ru-RU" dirty="0"/>
              <a:t> (кокцидии) и </a:t>
            </a:r>
            <a:r>
              <a:rPr lang="ru-RU" dirty="0" err="1"/>
              <a:t>Ciliophora</a:t>
            </a:r>
            <a:r>
              <a:rPr lang="ru-RU" dirty="0"/>
              <a:t> (инфузория). Многие паразитические организмы распространены повсеместно (паразитические амебы, </a:t>
            </a:r>
            <a:r>
              <a:rPr lang="ru-RU" dirty="0" err="1"/>
              <a:t>бластоцисты</a:t>
            </a:r>
            <a:r>
              <a:rPr lang="ru-RU" dirty="0"/>
              <a:t>, </a:t>
            </a:r>
            <a:r>
              <a:rPr lang="ru-RU" dirty="0" err="1"/>
              <a:t>диентамебы</a:t>
            </a:r>
            <a:r>
              <a:rPr lang="ru-RU" dirty="0"/>
              <a:t>, </a:t>
            </a:r>
            <a:r>
              <a:rPr lang="ru-RU" dirty="0" err="1"/>
              <a:t>лямблии</a:t>
            </a:r>
            <a:r>
              <a:rPr lang="ru-RU" dirty="0"/>
              <a:t>). Однако значительное число видов встречается преимущественно в тропической и субтропической зоне (дизентерийная амеба, изоспора, </a:t>
            </a:r>
            <a:r>
              <a:rPr lang="ru-RU" dirty="0" err="1"/>
              <a:t>циклоспора</a:t>
            </a:r>
            <a:r>
              <a:rPr lang="ru-RU" dirty="0"/>
              <a:t>) и/или в регионах с развитым свиноводством и животноводством (балантидии, </a:t>
            </a:r>
            <a:r>
              <a:rPr lang="ru-RU" dirty="0" err="1"/>
              <a:t>криптоспоридии</a:t>
            </a:r>
            <a:r>
              <a:rPr lang="ru-RU" dirty="0"/>
              <a:t>, </a:t>
            </a:r>
            <a:r>
              <a:rPr lang="ru-RU" dirty="0" err="1"/>
              <a:t>саркоцисты</a:t>
            </a:r>
            <a:r>
              <a:rPr lang="ru-RU" dirty="0"/>
              <a:t>).</a:t>
            </a:r>
          </a:p>
          <a:p>
            <a:pPr algn="just"/>
            <a:r>
              <a:rPr lang="ru-RU" dirty="0"/>
              <a:t>Для каждого вида характерна своя экологическая ниша. В тонком кишечнике, за исключением жгутиконосца </a:t>
            </a:r>
            <a:r>
              <a:rPr lang="ru-RU" dirty="0" err="1"/>
              <a:t>Lamblia</a:t>
            </a:r>
            <a:r>
              <a:rPr lang="ru-RU" dirty="0"/>
              <a:t> </a:t>
            </a:r>
            <a:r>
              <a:rPr lang="ru-RU" dirty="0" err="1"/>
              <a:t>intestinalis</a:t>
            </a:r>
            <a:r>
              <a:rPr lang="ru-RU" dirty="0"/>
              <a:t>, преобладающими видами простейших являются кокцидии: изоспоры, </a:t>
            </a:r>
            <a:r>
              <a:rPr lang="ru-RU" dirty="0" err="1"/>
              <a:t>криптоспоридии</a:t>
            </a:r>
            <a:r>
              <a:rPr lang="ru-RU" dirty="0"/>
              <a:t>, </a:t>
            </a:r>
            <a:r>
              <a:rPr lang="ru-RU" dirty="0" err="1"/>
              <a:t>саркоцисты</a:t>
            </a:r>
            <a:r>
              <a:rPr lang="ru-RU" dirty="0"/>
              <a:t> и </a:t>
            </a:r>
            <a:r>
              <a:rPr lang="ru-RU" dirty="0" err="1"/>
              <a:t>циклоспоры</a:t>
            </a:r>
            <a:r>
              <a:rPr lang="ru-RU" dirty="0"/>
              <a:t>. В их жизненном цикле существуют эндогенные внутриклеточные стадии, развивающиеся в эпителии кишечника или имеющие тропизм к области его </a:t>
            </a:r>
            <a:r>
              <a:rPr lang="ru-RU" dirty="0" err="1"/>
              <a:t>микроворсинок</a:t>
            </a:r>
            <a:r>
              <a:rPr lang="ru-RU" dirty="0"/>
              <a:t> (</a:t>
            </a:r>
            <a:r>
              <a:rPr lang="ru-RU" dirty="0" err="1"/>
              <a:t>криптоспоридии</a:t>
            </a:r>
            <a:r>
              <a:rPr lang="ru-RU" dirty="0"/>
              <a:t>). Толстый кишечник колонизируют паразитические амебы, балантидии, </a:t>
            </a:r>
            <a:r>
              <a:rPr lang="ru-RU" dirty="0" err="1"/>
              <a:t>бластоцисты</a:t>
            </a:r>
            <a:r>
              <a:rPr lang="ru-RU" dirty="0"/>
              <a:t> и при определенных условиях их представители </a:t>
            </a:r>
            <a:r>
              <a:rPr lang="ru-RU" dirty="0" err="1"/>
              <a:t>Entamoeba</a:t>
            </a:r>
            <a:r>
              <a:rPr lang="ru-RU" dirty="0"/>
              <a:t> </a:t>
            </a:r>
            <a:r>
              <a:rPr lang="ru-RU" dirty="0" err="1"/>
              <a:t>histolytica</a:t>
            </a:r>
            <a:r>
              <a:rPr lang="ru-RU" dirty="0"/>
              <a:t> </a:t>
            </a:r>
            <a:r>
              <a:rPr lang="ru-RU" dirty="0" err="1"/>
              <a:t>u</a:t>
            </a:r>
            <a:r>
              <a:rPr lang="ru-RU" dirty="0"/>
              <a:t> </a:t>
            </a:r>
            <a:r>
              <a:rPr lang="ru-RU" dirty="0" err="1"/>
              <a:t>Balantidium</a:t>
            </a:r>
            <a:r>
              <a:rPr lang="ru-RU" dirty="0"/>
              <a:t> </a:t>
            </a:r>
            <a:r>
              <a:rPr lang="ru-RU" dirty="0" err="1"/>
              <a:t>coli</a:t>
            </a:r>
            <a:r>
              <a:rPr lang="ru-RU" dirty="0"/>
              <a:t> могут нарушать целостность слизистой.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Диагностика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err="1"/>
              <a:t>Протозойные</a:t>
            </a:r>
            <a:r>
              <a:rPr lang="ru-RU" dirty="0"/>
              <a:t> инфекции кишечника диагностируются прямыми методами по обнаружению в биологическом материале (кал, дуоденальное содержимое - проба А) простейших на разных стадиях развития - </a:t>
            </a:r>
            <a:r>
              <a:rPr lang="ru-RU" dirty="0" err="1"/>
              <a:t>трофозоитов</a:t>
            </a:r>
            <a:r>
              <a:rPr lang="ru-RU" dirty="0"/>
              <a:t> и цист.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Для этого используют микроскопические методы диагностики.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Диагностические признаки </a:t>
            </a:r>
          </a:p>
        </p:txBody>
      </p:sp>
      <p:pic>
        <p:nvPicPr>
          <p:cNvPr id="4" name="Содержимое 3" descr="простейшие-сводная-таблиц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85860"/>
            <a:ext cx="8640960" cy="51674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E. </a:t>
            </a:r>
            <a:r>
              <a:rPr lang="ru-RU" b="1" i="1" dirty="0" err="1">
                <a:solidFill>
                  <a:srgbClr val="7030A0"/>
                </a:solidFill>
              </a:rPr>
              <a:t>histolytica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относится к типу простейших </a:t>
            </a:r>
            <a:r>
              <a:rPr lang="ru-RU" i="1" dirty="0"/>
              <a:t>(</a:t>
            </a:r>
            <a:r>
              <a:rPr lang="ru-RU" i="1" dirty="0" err="1"/>
              <a:t>Protozoa</a:t>
            </a:r>
            <a:r>
              <a:rPr lang="ru-RU" i="1" dirty="0"/>
              <a:t>). </a:t>
            </a:r>
            <a:r>
              <a:rPr lang="ru-RU" dirty="0"/>
              <a:t>В фекалиях человека можно выявить 5 видов амеб: </a:t>
            </a:r>
            <a:r>
              <a:rPr lang="ru-RU" i="1" dirty="0"/>
              <a:t>E. </a:t>
            </a:r>
            <a:r>
              <a:rPr lang="ru-RU" i="1" dirty="0" err="1"/>
              <a:t>histolytica</a:t>
            </a:r>
            <a:r>
              <a:rPr lang="ru-RU" i="1" dirty="0"/>
              <a:t>, E. </a:t>
            </a:r>
            <a:r>
              <a:rPr lang="ru-RU" i="1" dirty="0" err="1"/>
              <a:t>coli</a:t>
            </a:r>
            <a:r>
              <a:rPr lang="ru-RU" i="1" dirty="0"/>
              <a:t>, E. </a:t>
            </a:r>
            <a:r>
              <a:rPr lang="ru-RU" i="1" dirty="0" err="1"/>
              <a:t>nana</a:t>
            </a:r>
            <a:r>
              <a:rPr lang="ru-RU" i="1" dirty="0"/>
              <a:t>, </a:t>
            </a:r>
            <a:r>
              <a:rPr lang="ru-RU" i="1" dirty="0" err="1"/>
              <a:t>Iodameba</a:t>
            </a:r>
            <a:r>
              <a:rPr lang="ru-RU" i="1" dirty="0"/>
              <a:t> </a:t>
            </a:r>
            <a:r>
              <a:rPr lang="ru-RU" i="1" dirty="0" err="1"/>
              <a:t>buetschlii</a:t>
            </a:r>
            <a:r>
              <a:rPr lang="ru-RU" i="1" dirty="0"/>
              <a:t> и </a:t>
            </a:r>
            <a:r>
              <a:rPr lang="ru-RU" i="1" dirty="0" err="1"/>
              <a:t>Dientamoeba</a:t>
            </a:r>
            <a:r>
              <a:rPr lang="ru-RU" i="1" dirty="0"/>
              <a:t> </a:t>
            </a:r>
            <a:r>
              <a:rPr lang="ru-RU" i="1" dirty="0" err="1"/>
              <a:t>fragilis</a:t>
            </a:r>
            <a:r>
              <a:rPr lang="ru-RU" i="1" dirty="0"/>
              <a:t>. </a:t>
            </a:r>
            <a:endParaRPr lang="en-US" i="1" dirty="0"/>
          </a:p>
          <a:p>
            <a:pPr algn="just"/>
            <a:r>
              <a:rPr lang="ru-RU" dirty="0"/>
              <a:t>У человека имеются 2 популяции амеб: патогенная </a:t>
            </a:r>
            <a:r>
              <a:rPr lang="ru-RU" i="1" dirty="0"/>
              <a:t>E. </a:t>
            </a:r>
            <a:r>
              <a:rPr lang="ru-RU" i="1" dirty="0" err="1"/>
              <a:t>histolytica</a:t>
            </a:r>
            <a:r>
              <a:rPr lang="ru-RU" i="1" dirty="0"/>
              <a:t> </a:t>
            </a:r>
            <a:r>
              <a:rPr lang="ru-RU" dirty="0"/>
              <a:t>и непатогенная </a:t>
            </a:r>
            <a:r>
              <a:rPr lang="ru-RU" i="1" dirty="0"/>
              <a:t>E. </a:t>
            </a:r>
            <a:r>
              <a:rPr lang="ru-RU" i="1" dirty="0" err="1"/>
              <a:t>dispar</a:t>
            </a:r>
            <a:r>
              <a:rPr lang="ru-RU" i="1" dirty="0"/>
              <a:t>, </a:t>
            </a:r>
            <a:r>
              <a:rPr lang="ru-RU" dirty="0"/>
              <a:t>морфологически неотличимые. Основным фактором вирулентности у </a:t>
            </a:r>
            <a:r>
              <a:rPr lang="ru-RU" i="1" dirty="0"/>
              <a:t>E. </a:t>
            </a:r>
            <a:r>
              <a:rPr lang="ru-RU" i="1" dirty="0" err="1"/>
              <a:t>histolytica</a:t>
            </a:r>
            <a:r>
              <a:rPr lang="ru-RU" i="1" dirty="0"/>
              <a:t> </a:t>
            </a:r>
            <a:r>
              <a:rPr lang="ru-RU" dirty="0"/>
              <a:t>(патогенной) является </a:t>
            </a:r>
            <a:r>
              <a:rPr lang="ru-RU" dirty="0" err="1"/>
              <a:t>цистеинпротеиназа</a:t>
            </a:r>
            <a:r>
              <a:rPr lang="ru-RU" dirty="0"/>
              <a:t> (патогенный </a:t>
            </a:r>
            <a:r>
              <a:rPr lang="ru-RU" dirty="0" err="1"/>
              <a:t>эритрофаг</a:t>
            </a:r>
            <a:r>
              <a:rPr lang="ru-RU" dirty="0"/>
              <a:t>), которая отсутствует у </a:t>
            </a:r>
            <a:r>
              <a:rPr lang="ru-RU" i="1" dirty="0"/>
              <a:t>E. </a:t>
            </a:r>
            <a:r>
              <a:rPr lang="ru-RU" i="1" dirty="0" err="1"/>
              <a:t>dispar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Идентификация дизентерийной амебы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Амебиаз - единственная </a:t>
            </a:r>
            <a:r>
              <a:rPr lang="ru-RU" dirty="0" err="1"/>
              <a:t>протозойная</a:t>
            </a:r>
            <a:r>
              <a:rPr lang="ru-RU" dirty="0"/>
              <a:t> кишечная инфекция, при которой в процессе паразитирования дизентерийной амебы может возникать особая, доступная для диагностики, морфологическая форма, отражающая развитие патологического процесса в тканях и органах хозяина. </a:t>
            </a:r>
          </a:p>
          <a:p>
            <a:pPr algn="just"/>
            <a:r>
              <a:rPr lang="ru-RU" b="1" i="1" dirty="0"/>
              <a:t>Идентификация тканевой (именуемой еще как </a:t>
            </a:r>
            <a:r>
              <a:rPr lang="ru-RU" b="1" i="1" dirty="0" err="1"/>
              <a:t>гематофаг</a:t>
            </a:r>
            <a:r>
              <a:rPr lang="ru-RU" b="1" i="1" dirty="0"/>
              <a:t>) формы E. </a:t>
            </a:r>
            <a:r>
              <a:rPr lang="ru-RU" b="1" i="1" dirty="0" err="1"/>
              <a:t>histolytica</a:t>
            </a:r>
            <a:r>
              <a:rPr lang="ru-RU" b="1" i="1" dirty="0"/>
              <a:t> </a:t>
            </a:r>
            <a:r>
              <a:rPr lang="ru-RU" dirty="0"/>
              <a:t>в слизисто-гнойном, диффузно окрашенном кровью каловом экссудате с адекватностью свидетельствует о наличии специфических поражений кишечника при амебной дизентерии.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858218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Если результат микроскопического изучения </a:t>
            </a:r>
            <a:r>
              <a:rPr lang="ru-RU" sz="2000" dirty="0" err="1"/>
              <a:t>нативного</a:t>
            </a:r>
            <a:r>
              <a:rPr lang="ru-RU" sz="2000" dirty="0"/>
              <a:t> мазка приводит к обнаружению </a:t>
            </a:r>
            <a:r>
              <a:rPr lang="ru-RU" sz="2000" dirty="0" err="1"/>
              <a:t>трофозоитов</a:t>
            </a:r>
            <a:r>
              <a:rPr lang="ru-RU" sz="2000" dirty="0"/>
              <a:t>, способных к поступательному передвижению путем быстрого формирования гиалиновых прозрачных цитоплазматических выростов (псевдоподий), а мелкозернистая цитоплазма не имеет других включений, кроме </a:t>
            </a:r>
            <a:r>
              <a:rPr lang="ru-RU" sz="2000" dirty="0" err="1"/>
              <a:t>заглоченных</a:t>
            </a:r>
            <a:r>
              <a:rPr lang="ru-RU" sz="2000" dirty="0"/>
              <a:t> эритроцитов, то это исследование рассматривается как диагностический критерий идентификации E. </a:t>
            </a:r>
            <a:r>
              <a:rPr lang="ru-RU" sz="2000" dirty="0" err="1"/>
              <a:t>histolytica</a:t>
            </a:r>
            <a:r>
              <a:rPr lang="ru-RU" sz="2000" dirty="0"/>
              <a:t> - ее тканевой формы.</a:t>
            </a:r>
            <a:endParaRPr lang="ru-RU" dirty="0"/>
          </a:p>
        </p:txBody>
      </p:sp>
      <p:pic>
        <p:nvPicPr>
          <p:cNvPr id="4" name="Содержимое 3" descr="гематофаг-амеб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4104456" cy="4104456"/>
          </a:xfrm>
          <a:ln>
            <a:solidFill>
              <a:srgbClr val="FFC000"/>
            </a:solidFill>
          </a:ln>
        </p:spPr>
      </p:pic>
      <p:pic>
        <p:nvPicPr>
          <p:cNvPr id="5" name="Содержимое 3" descr="амеба гистолитика трофозоит сд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04864"/>
            <a:ext cx="3960440" cy="410445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319</TotalTime>
  <Words>1223</Words>
  <Application>Microsoft Office PowerPoint</Application>
  <PresentationFormat>Экран (4:3)</PresentationFormat>
  <Paragraphs>88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OfficinaSansC</vt:lpstr>
      <vt:lpstr>Times New Roman</vt:lpstr>
      <vt:lpstr>Wingdings 2</vt:lpstr>
      <vt:lpstr>Справедливость</vt:lpstr>
      <vt:lpstr>Slide</vt:lpstr>
      <vt:lpstr>Презентация PowerPoint</vt:lpstr>
      <vt:lpstr>Светлана Вячеславовна Кулешова,  Москва, 2022 </vt:lpstr>
      <vt:lpstr>Презентация PowerPoint</vt:lpstr>
      <vt:lpstr>Протозойные инфекции </vt:lpstr>
      <vt:lpstr>Диагностика </vt:lpstr>
      <vt:lpstr>Диагностические признаки </vt:lpstr>
      <vt:lpstr>E. histolytica </vt:lpstr>
      <vt:lpstr>Идентификация дизентерийной амебы </vt:lpstr>
      <vt:lpstr>Если результат микроскопического изучения нативного мазка приводит к обнаружению трофозоитов, способных к поступательному передвижению путем быстрого формирования гиалиновых прозрачных цитоплазматических выростов (псевдоподий), а мелкозернистая цитоплазма не имеет других включений, кроме заглоченных эритроцитов, то это исследование рассматривается как диагностический критерий идентификации E. histolytica - ее тканевой формы.</vt:lpstr>
      <vt:lpstr>Презентация PowerPoint</vt:lpstr>
      <vt:lpstr> Идентификация паразитических жгутиконосцев</vt:lpstr>
      <vt:lpstr>Презентация PowerPoint</vt:lpstr>
      <vt:lpstr>Презентация PowerPoint</vt:lpstr>
      <vt:lpstr>    Giardia intestinalis (lamblia)  Pentatrichomonas hominis </vt:lpstr>
      <vt:lpstr> Идентификация бластоцистов Blastocystis sp. </vt:lpstr>
      <vt:lpstr>Blastocystis sp</vt:lpstr>
      <vt:lpstr> </vt:lpstr>
      <vt:lpstr>Презентация PowerPoint</vt:lpstr>
      <vt:lpstr>Полезные источники литературы</vt:lpstr>
      <vt:lpstr>Приложение</vt:lpstr>
      <vt:lpstr>Вопрос 1</vt:lpstr>
      <vt:lpstr>Вопрос для закрепления материала:</vt:lpstr>
      <vt:lpstr>Вопрос для закрепления материала – что это?</vt:lpstr>
      <vt:lpstr>Презентация PowerPoint</vt:lpstr>
      <vt:lpstr>Презентация PowerPoint</vt:lpstr>
      <vt:lpstr>Вопросы для повторения</vt:lpstr>
      <vt:lpstr>Вопросы для повторения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Poliklinika</dc:creator>
  <cp:lastModifiedBy>Ольга Денисова</cp:lastModifiedBy>
  <cp:revision>38</cp:revision>
  <dcterms:created xsi:type="dcterms:W3CDTF">2017-10-23T10:21:38Z</dcterms:created>
  <dcterms:modified xsi:type="dcterms:W3CDTF">2023-02-08T20:29:13Z</dcterms:modified>
</cp:coreProperties>
</file>