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embeddings/oleObject6.bin" ContentType="application/vnd.openxmlformats-officedocument.oleObject"/>
  <Override PartName="/ppt/embeddings/oleObject4.bin" ContentType="application/vnd.openxmlformats-officedocument.oleObject"/>
  <Override PartName="/ppt/notesSlides/notesSlide9.xml" ContentType="application/vnd.openxmlformats-officedocument.presentationml.notesSlide+xml"/>
  <Override PartName="/ppt/embeddings/oleObject2.bin" ContentType="application/vnd.openxmlformats-officedocument.oleObject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ms-office.legacyDiagramText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embeddings/oleObject5.bin" ContentType="application/vnd.openxmlformats-officedocument.oleObject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embeddings/oleObject3.bin" ContentType="application/vnd.openxmlformats-officedocument.oleObject"/>
  <Override PartName="/ppt/notesSlides/notesSlide8.xml" ContentType="application/vnd.openxmlformats-officedocument.presentationml.notesSlide+xml"/>
  <Override PartName="/ppt/embeddings/oleObject1.bin" ContentType="application/vnd.openxmlformats-officedocument.oleObject"/>
  <Override PartName="/ppt/notesSlides/notesSlide6.xml" ContentType="application/vnd.openxmlformats-officedocument.presentationml.notesSlide+xml"/>
  <Override PartName="/ppt/legacyDocTextInfo.bin" ContentType="application/vnd.ms-office.legacyDocTextInfo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55"/>
  </p:notesMasterIdLst>
  <p:sldIdLst>
    <p:sldId id="268" r:id="rId2"/>
    <p:sldId id="295" r:id="rId3"/>
    <p:sldId id="316" r:id="rId4"/>
    <p:sldId id="343" r:id="rId5"/>
    <p:sldId id="273" r:id="rId6"/>
    <p:sldId id="283" r:id="rId7"/>
    <p:sldId id="408" r:id="rId8"/>
    <p:sldId id="409" r:id="rId9"/>
    <p:sldId id="410" r:id="rId10"/>
    <p:sldId id="411" r:id="rId11"/>
    <p:sldId id="412" r:id="rId12"/>
    <p:sldId id="413" r:id="rId13"/>
    <p:sldId id="414" r:id="rId14"/>
    <p:sldId id="415" r:id="rId15"/>
    <p:sldId id="416" r:id="rId16"/>
    <p:sldId id="417" r:id="rId17"/>
    <p:sldId id="418" r:id="rId18"/>
    <p:sldId id="419" r:id="rId19"/>
    <p:sldId id="291" r:id="rId20"/>
    <p:sldId id="342" r:id="rId21"/>
    <p:sldId id="298" r:id="rId22"/>
    <p:sldId id="270" r:id="rId23"/>
    <p:sldId id="294" r:id="rId24"/>
    <p:sldId id="269" r:id="rId25"/>
    <p:sldId id="377" r:id="rId26"/>
    <p:sldId id="370" r:id="rId27"/>
    <p:sldId id="375" r:id="rId28"/>
    <p:sldId id="378" r:id="rId29"/>
    <p:sldId id="376" r:id="rId30"/>
    <p:sldId id="380" r:id="rId31"/>
    <p:sldId id="379" r:id="rId32"/>
    <p:sldId id="332" r:id="rId33"/>
    <p:sldId id="296" r:id="rId34"/>
    <p:sldId id="292" r:id="rId35"/>
    <p:sldId id="333" r:id="rId36"/>
    <p:sldId id="334" r:id="rId37"/>
    <p:sldId id="335" r:id="rId38"/>
    <p:sldId id="350" r:id="rId39"/>
    <p:sldId id="319" r:id="rId40"/>
    <p:sldId id="371" r:id="rId41"/>
    <p:sldId id="352" r:id="rId42"/>
    <p:sldId id="320" r:id="rId43"/>
    <p:sldId id="354" r:id="rId44"/>
    <p:sldId id="355" r:id="rId45"/>
    <p:sldId id="337" r:id="rId46"/>
    <p:sldId id="339" r:id="rId47"/>
    <p:sldId id="340" r:id="rId48"/>
    <p:sldId id="341" r:id="rId49"/>
    <p:sldId id="293" r:id="rId50"/>
    <p:sldId id="349" r:id="rId51"/>
    <p:sldId id="318" r:id="rId52"/>
    <p:sldId id="420" r:id="rId53"/>
    <p:sldId id="348" r:id="rId5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760C"/>
    <a:srgbClr val="CCFF66"/>
    <a:srgbClr val="FFFF99"/>
    <a:srgbClr val="FF3300"/>
    <a:srgbClr val="F035F5"/>
    <a:srgbClr val="E83D08"/>
    <a:srgbClr val="7D32F8"/>
    <a:srgbClr val="7FE82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76" autoAdjust="0"/>
    <p:restoredTop sz="86468" autoAdjust="0"/>
  </p:normalViewPr>
  <p:slideViewPr>
    <p:cSldViewPr>
      <p:cViewPr varScale="1">
        <p:scale>
          <a:sx n="96" d="100"/>
          <a:sy n="96" d="100"/>
        </p:scale>
        <p:origin x="-134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microsoft.com/office/2006/relationships/legacyDocTextInfo" Target="legacyDocTextInfo.bin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6" Type="http://schemas.microsoft.com/office/2006/relationships/legacyDiagramText" Target="legacyDiagramText6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8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03D4EF99-F06C-4114-B4E5-89C32C107E5F}" type="slidenum">
              <a:rPr lang="ar-SA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1F3585-360D-4AC4-99B1-A72DE52BF773}" type="slidenum">
              <a:rPr lang="ar-SA" smtClean="0">
                <a:latin typeface="Arial" pitchFamily="34" charset="0"/>
              </a:rPr>
              <a:pPr/>
              <a:t>5</a:t>
            </a:fld>
            <a:endParaRPr lang="ru-RU" smtClean="0">
              <a:latin typeface="Arial" pitchFamily="34" charset="0"/>
            </a:endParaRPr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8B5B49-DDE8-4BBA-80DF-926277C3D579}" type="slidenum">
              <a:rPr lang="ar-SA" smtClean="0">
                <a:latin typeface="Arial" pitchFamily="34" charset="0"/>
              </a:rPr>
              <a:pPr/>
              <a:t>6</a:t>
            </a:fld>
            <a:endParaRPr lang="ru-RU" smtClean="0">
              <a:latin typeface="Arial" pitchFamily="34" charset="0"/>
            </a:endParaRPr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latin typeface="Arial" pitchFamily="34" charset="0"/>
              </a:rPr>
              <a:t>Лечение обострения включает в себя гормонотерапию (кортикостероиды или АКТГ), а также ангиопротекторы, антиагреганты и антиоксиданты.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28DB6A-E2BC-4A94-851B-7D3ED85351CA}" type="slidenum">
              <a:rPr lang="ar-SA" smtClean="0">
                <a:latin typeface="Arial" pitchFamily="34" charset="0"/>
              </a:rPr>
              <a:pPr/>
              <a:t>19</a:t>
            </a:fld>
            <a:endParaRPr lang="ru-RU" smtClean="0">
              <a:latin typeface="Arial" pitchFamily="34" charset="0"/>
            </a:endParaRPr>
          </a:p>
        </p:txBody>
      </p:sp>
      <p:sp>
        <p:nvSpPr>
          <p:cNvPr id="171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latin typeface="Arial" pitchFamily="34" charset="0"/>
              </a:rPr>
              <a:t>В лечении обострений возможно использование метода плазмафереза, как монотерапию, т.к. и совместно с гормонами. Для предотвращения острой реакции на плазму используют замороженную плазму, комплексные белковые заменители, т.к. высока вероятность выведения </a:t>
            </a:r>
            <a:r>
              <a:rPr lang="en-GB" smtClean="0">
                <a:latin typeface="Arial" pitchFamily="34" charset="0"/>
              </a:rPr>
              <a:t>Ig</a:t>
            </a:r>
            <a:r>
              <a:rPr lang="ru-RU" smtClean="0">
                <a:latin typeface="Arial" pitchFamily="34" charset="0"/>
              </a:rPr>
              <a:t> вводят сывороточный </a:t>
            </a:r>
            <a:r>
              <a:rPr lang="en-GB" smtClean="0">
                <a:latin typeface="Arial" pitchFamily="34" charset="0"/>
              </a:rPr>
              <a:t>Ig</a:t>
            </a:r>
            <a:r>
              <a:rPr lang="ru-RU" smtClean="0">
                <a:latin typeface="Arial" pitchFamily="34" charset="0"/>
              </a:rPr>
              <a:t>. При прогрессирующем варианте течения плазмаферез используют реже, в сочетании с цитостатиками.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F5C28C-7BC1-418B-A3A4-00CC583FCBDF}" type="slidenum">
              <a:rPr lang="ar-SA" smtClean="0">
                <a:latin typeface="Arial" pitchFamily="34" charset="0"/>
              </a:rPr>
              <a:pPr/>
              <a:t>20</a:t>
            </a:fld>
            <a:endParaRPr lang="ru-RU" smtClean="0">
              <a:latin typeface="Arial" pitchFamily="34" charset="0"/>
            </a:endParaRPr>
          </a:p>
        </p:txBody>
      </p:sp>
      <p:sp>
        <p:nvSpPr>
          <p:cNvPr id="172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8462FB-5728-4F8F-8A07-E9ACC3F729DD}" type="slidenum">
              <a:rPr lang="ar-SA" smtClean="0">
                <a:latin typeface="Arial" pitchFamily="34" charset="0"/>
              </a:rPr>
              <a:pPr/>
              <a:t>21</a:t>
            </a:fld>
            <a:endParaRPr lang="ru-RU" smtClean="0">
              <a:latin typeface="Arial" pitchFamily="34" charset="0"/>
            </a:endParaRPr>
          </a:p>
        </p:txBody>
      </p:sp>
      <p:sp>
        <p:nvSpPr>
          <p:cNvPr id="173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latin typeface="Arial" pitchFamily="34" charset="0"/>
              </a:rPr>
              <a:t>интерфероны-b: IFNb-1a (вводимый подкожно (п/к) — ребиф или внутримышечно (в/м) — авонекс) и IFNb-1b (вводимый п/к — бетаферон).После получения данных о снижении продукции интерферонов возникла попытка применить интерфероны и их индукторы. Выяснилось, что гамма интерферон ведет к обострению, а альфа- и бетафероны оказывают противовирусную активность, снижают выработку цитокинов и активность антигенов. На основе этих представлений синтезированы новые лекарственные препараты, которые относятся к препаратам 1 линии выбора лечения рецидивирующе-ремиттирующих форм РС.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F08210-E7ED-4660-8885-9530B722F994}" type="slidenum">
              <a:rPr lang="ar-SA" smtClean="0">
                <a:latin typeface="Arial" pitchFamily="34" charset="0"/>
              </a:rPr>
              <a:pPr/>
              <a:t>23</a:t>
            </a:fld>
            <a:endParaRPr lang="ru-RU" smtClean="0">
              <a:latin typeface="Arial" pitchFamily="34" charset="0"/>
            </a:endParaRPr>
          </a:p>
        </p:txBody>
      </p:sp>
      <p:sp>
        <p:nvSpPr>
          <p:cNvPr id="174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43BE2E-9D3E-433D-A62C-A8E46FB145BB}" type="slidenum">
              <a:rPr lang="ar-SA" smtClean="0">
                <a:latin typeface="Arial" pitchFamily="34" charset="0"/>
              </a:rPr>
              <a:pPr/>
              <a:t>24</a:t>
            </a:fld>
            <a:endParaRPr lang="ru-RU" smtClean="0">
              <a:latin typeface="Arial" pitchFamily="34" charset="0"/>
            </a:endParaRPr>
          </a:p>
        </p:txBody>
      </p:sp>
      <p:sp>
        <p:nvSpPr>
          <p:cNvPr id="175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latin typeface="Arial" pitchFamily="34" charset="0"/>
              </a:rPr>
              <a:t>Механизм действия копаксона обусловлен   конкурентным с ОБМ связыванием с молекулой МН</a:t>
            </a:r>
            <a:r>
              <a:rPr lang="en-GB" smtClean="0">
                <a:latin typeface="Arial" pitchFamily="34" charset="0"/>
              </a:rPr>
              <a:t>C,  </a:t>
            </a:r>
            <a:r>
              <a:rPr lang="ru-RU" smtClean="0">
                <a:latin typeface="Arial" pitchFamily="34" charset="0"/>
              </a:rPr>
              <a:t>которая участвует в презентировании антигенов, в стимуляции Т2 клеток, стимулирующих противовоспалительные цитокины ИЛ4,10, а также экспрессирует нейротрофический фактор. Экспериментальные данные позволяют предположить о наличии у копаксона способствовать нейрогенезу.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DB1C69-4EBE-48DF-9B97-DBCE6F3B2383}" type="slidenum">
              <a:rPr lang="ar-SA" smtClean="0">
                <a:latin typeface="Arial" pitchFamily="34" charset="0"/>
              </a:rPr>
              <a:pPr/>
              <a:t>32</a:t>
            </a:fld>
            <a:endParaRPr lang="ru-RU" smtClean="0">
              <a:latin typeface="Arial" pitchFamily="34" charset="0"/>
            </a:endParaRPr>
          </a:p>
        </p:txBody>
      </p:sp>
      <p:sp>
        <p:nvSpPr>
          <p:cNvPr id="176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2B211B-565C-45C6-98E1-469CE08F4320}" type="slidenum">
              <a:rPr lang="ar-SA" smtClean="0">
                <a:latin typeface="Arial" pitchFamily="34" charset="0"/>
              </a:rPr>
              <a:pPr/>
              <a:t>33</a:t>
            </a:fld>
            <a:endParaRPr lang="ru-RU" smtClean="0">
              <a:latin typeface="Arial" pitchFamily="34" charset="0"/>
            </a:endParaRPr>
          </a:p>
        </p:txBody>
      </p:sp>
      <p:sp>
        <p:nvSpPr>
          <p:cNvPr id="177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latin typeface="Arial" pitchFamily="34" charset="0"/>
              </a:rPr>
              <a:t>Циклофосфамид единственный проникает через ГЭБ,но имеет много побочных эффектов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727029-F497-4A43-951C-E6C43B3E32F4}" type="slidenum">
              <a:rPr lang="ar-S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7359E-0600-4193-928D-7D1C6448A7A0}" type="slidenum">
              <a:rPr lang="ar-S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6B6F0-FD2A-4E2F-A210-592DAAFE238F}" type="slidenum">
              <a:rPr lang="ar-S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55247-3010-4B8B-8D3B-BBCDE92950B5}" type="slidenum">
              <a:rPr lang="ar-S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830BA-3EA0-4AEF-A9F4-ABA8E4A65F91}" type="slidenum">
              <a:rPr lang="ar-S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5F8D8-8365-4372-AEB1-BA75598D6BCE}" type="slidenum">
              <a:rPr lang="ar-S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1C5D0-668F-409A-BD57-72A9929E24A0}" type="slidenum">
              <a:rPr lang="ar-S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4131D-F5A1-499E-A63F-A8B0A8C9AE98}" type="slidenum">
              <a:rPr lang="ar-S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FC661-D9D4-4140-9D7D-AEAC783B6381}" type="slidenum">
              <a:rPr lang="ar-S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64555-C9B6-4835-840B-679CCB5B0D6A}" type="slidenum">
              <a:rPr lang="ar-S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B0F1F-1B29-472D-A1F2-36DD634F51C2}" type="slidenum">
              <a:rPr lang="ar-S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8315B-0C13-4D1C-ABC8-7D41A62379EA}" type="slidenum">
              <a:rPr lang="ar-S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398AB-C441-4F4F-B59B-08605945CEAF}" type="slidenum">
              <a:rPr lang="ar-SA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945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98EBB65D-048E-44BA-BFD1-7E4C24ED294E}" type="slidenum">
              <a:rPr lang="ar-SA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8" r:id="rId12"/>
    <p:sldLayoutId id="214748368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dom1.ru/st/med/2/skler/pic/vra2.jp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pteka.dp.ua/out/photos/ph7846_0.jp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3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3.jpeg"/><Relationship Id="rId11" Type="http://schemas.openxmlformats.org/officeDocument/2006/relationships/oleObject" Target="../embeddings/oleObject5.bin"/><Relationship Id="rId5" Type="http://schemas.openxmlformats.org/officeDocument/2006/relationships/image" Target="../media/image22.jpeg"/><Relationship Id="rId10" Type="http://schemas.openxmlformats.org/officeDocument/2006/relationships/image" Target="../media/image26.png"/><Relationship Id="rId4" Type="http://schemas.openxmlformats.org/officeDocument/2006/relationships/image" Target="../media/image21.jpeg"/><Relationship Id="rId9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3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0.png"/><Relationship Id="rId4" Type="http://schemas.openxmlformats.org/officeDocument/2006/relationships/image" Target="../media/image33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1.bin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214414" y="1285860"/>
            <a:ext cx="6192838" cy="3816350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rgbClr val="FF0000"/>
                </a:solidFill>
              </a:rPr>
              <a:t>РАССЕЯННЫЙ </a:t>
            </a:r>
            <a:r>
              <a:rPr lang="ru-RU" sz="4000" b="1" dirty="0" smtClean="0">
                <a:solidFill>
                  <a:srgbClr val="FF0000"/>
                </a:solidFill>
              </a:rPr>
              <a:t>СКЛЕРОЗ (</a:t>
            </a:r>
            <a:r>
              <a:rPr lang="ru-RU" sz="4000" b="1" dirty="0" smtClean="0">
                <a:solidFill>
                  <a:srgbClr val="FF0000"/>
                </a:solidFill>
              </a:rPr>
              <a:t>принципы  терапии,  </a:t>
            </a:r>
            <a:r>
              <a:rPr lang="ru-RU" sz="4000" b="1" dirty="0" err="1" smtClean="0">
                <a:solidFill>
                  <a:srgbClr val="FF0000"/>
                </a:solidFill>
              </a:rPr>
              <a:t>нейрореабилитации</a:t>
            </a:r>
            <a:r>
              <a:rPr lang="ru-RU" sz="4000" b="1" dirty="0" smtClean="0">
                <a:solidFill>
                  <a:srgbClr val="FF0000"/>
                </a:solidFill>
              </a:rPr>
              <a:t>)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endParaRPr lang="ru-RU" sz="40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8775" y="1196975"/>
          <a:ext cx="8424936" cy="2499991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5408915"/>
                <a:gridCol w="3016021"/>
              </a:tblGrid>
              <a:tr h="2499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</a:rPr>
                        <a:t>3.1.4.1.1. Препараты "</a:t>
                      </a:r>
                      <a:r>
                        <a:rPr lang="ru-RU" sz="1800" b="1" dirty="0">
                          <a:effectLst/>
                        </a:rPr>
                        <a:t>первой линии</a:t>
                      </a:r>
                      <a:r>
                        <a:rPr lang="ru-RU" sz="1800" b="0" dirty="0">
                          <a:effectLst/>
                        </a:rPr>
                        <a:t>" назначаются сразу после установки  диагноза </a:t>
                      </a:r>
                      <a:r>
                        <a:rPr lang="ru-RU" sz="1800" b="0" dirty="0" err="1">
                          <a:effectLst/>
                        </a:rPr>
                        <a:t>ремиттирующего</a:t>
                      </a:r>
                      <a:r>
                        <a:rPr lang="ru-RU" sz="1800" b="0" dirty="0">
                          <a:effectLst/>
                        </a:rPr>
                        <a:t> РС (первичная терапия с учетом течения РС и состояния  пациента, т.е. наличия противопоказаний)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273" marR="41273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600" b="0" dirty="0" smtClean="0">
                          <a:effectLst/>
                        </a:rPr>
                        <a:t>интерферон </a:t>
                      </a:r>
                      <a:r>
                        <a:rPr lang="ru-RU" sz="1600" b="0" dirty="0">
                          <a:effectLst/>
                        </a:rPr>
                        <a:t>бета-1b,  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600" b="0" dirty="0">
                          <a:effectLst/>
                        </a:rPr>
                        <a:t>интерферон бета-1а (для п/к и в/м введения),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600" b="0" dirty="0" err="1" smtClean="0">
                          <a:effectLst/>
                        </a:rPr>
                        <a:t>глатирамера</a:t>
                      </a:r>
                      <a:r>
                        <a:rPr lang="ru-RU" sz="1600" b="0" dirty="0" smtClean="0">
                          <a:effectLst/>
                        </a:rPr>
                        <a:t> </a:t>
                      </a:r>
                      <a:r>
                        <a:rPr lang="ru-RU" sz="1600" b="0" dirty="0">
                          <a:effectLst/>
                        </a:rPr>
                        <a:t>ацетат,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600" b="0" dirty="0" err="1" smtClean="0">
                          <a:effectLst/>
                        </a:rPr>
                        <a:t>диметилфумарат</a:t>
                      </a:r>
                      <a:r>
                        <a:rPr lang="ru-RU" sz="1600" b="0" dirty="0">
                          <a:effectLst/>
                        </a:rPr>
                        <a:t>,  </a:t>
                      </a:r>
                    </a:p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600" b="0" dirty="0" err="1">
                          <a:effectLst/>
                        </a:rPr>
                        <a:t>терифлуномид</a:t>
                      </a:r>
                      <a:r>
                        <a:rPr lang="ru-RU" sz="1600" b="0" dirty="0">
                          <a:effectLst/>
                        </a:rPr>
                        <a:t>.    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</a:rPr>
                        <a:t> 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273" marR="41273" marT="0" marB="0">
                    <a:noFill/>
                  </a:tcPr>
                </a:tc>
              </a:tr>
            </a:tbl>
          </a:graphicData>
        </a:graphic>
      </p:graphicFrame>
      <p:sp>
        <p:nvSpPr>
          <p:cNvPr id="66570" name="Прямоугольник 5"/>
          <p:cNvSpPr>
            <a:spLocks noChangeArrowheads="1"/>
          </p:cNvSpPr>
          <p:nvPr/>
        </p:nvSpPr>
        <p:spPr bwMode="auto">
          <a:xfrm>
            <a:off x="6516688" y="260350"/>
            <a:ext cx="1811337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ru-RU"/>
              <a:t>к ним относятся 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5703888" y="177800"/>
            <a:ext cx="865187" cy="1019175"/>
          </a:xfrm>
          <a:prstGeom prst="down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1288" y="260350"/>
          <a:ext cx="8536560" cy="5442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16152"/>
                <a:gridCol w="2610771"/>
                <a:gridCol w="2809637"/>
              </a:tblGrid>
              <a:tr h="2509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ysClr val="windowText" lastClr="000000"/>
                          </a:solidFill>
                          <a:effectLst/>
                        </a:rPr>
                        <a:t>3.1.4.1.2. Препараты "второй линии"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273" marR="41273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ysClr val="windowText" lastClr="000000"/>
                          </a:solidFill>
                          <a:effectLst/>
                        </a:rPr>
                        <a:t>назначаются </a:t>
                      </a:r>
                      <a:r>
                        <a:rPr lang="ru-RU" sz="1800" b="0" dirty="0">
                          <a:solidFill>
                            <a:sysClr val="windowText" lastClr="000000"/>
                          </a:solidFill>
                          <a:effectLst/>
                        </a:rPr>
                        <a:t>при отсутствия эффекта от лечения средствами "первой линии" (схема «эскалации», см. Приложение Б):</a:t>
                      </a:r>
                      <a:endParaRPr lang="ru-RU" sz="1800" b="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273" marR="412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41338" indent="-276225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натализумаб</a:t>
                      </a:r>
                      <a:r>
                        <a:rPr lang="ru-RU" sz="1800" b="0" dirty="0">
                          <a:solidFill>
                            <a:sysClr val="windowText" lastClr="000000"/>
                          </a:solidFill>
                          <a:effectLst/>
                        </a:rPr>
                        <a:t>,</a:t>
                      </a:r>
                    </a:p>
                    <a:p>
                      <a:pPr marL="541338" indent="-276225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финголимод</a:t>
                      </a:r>
                      <a:r>
                        <a:rPr lang="ru-RU" sz="1800" b="0" dirty="0">
                          <a:solidFill>
                            <a:sysClr val="windowText" lastClr="000000"/>
                          </a:solidFill>
                          <a:effectLst/>
                        </a:rPr>
                        <a:t>,</a:t>
                      </a:r>
                    </a:p>
                    <a:p>
                      <a:pPr marL="541338" indent="-276225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алемтузумаб</a:t>
                      </a:r>
                      <a:r>
                        <a:rPr lang="ru-RU" sz="1800" b="0" dirty="0">
                          <a:solidFill>
                            <a:sysClr val="windowText" lastClr="000000"/>
                          </a:solidFill>
                          <a:effectLst/>
                        </a:rPr>
                        <a:t>, </a:t>
                      </a:r>
                    </a:p>
                    <a:p>
                      <a:pPr marL="541338" indent="-276225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митоксантрон</a:t>
                      </a:r>
                      <a:r>
                        <a:rPr lang="ru-RU" sz="1800" b="0" dirty="0">
                          <a:solidFill>
                            <a:sysClr val="windowText" lastClr="000000"/>
                          </a:solidFill>
                          <a:effectLst/>
                        </a:rPr>
                        <a:t>, </a:t>
                      </a:r>
                    </a:p>
                    <a:p>
                      <a:pPr marL="541338" indent="-276225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b="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окрелизумаб</a:t>
                      </a:r>
                      <a:r>
                        <a:rPr lang="ru-RU" sz="1800" b="0" dirty="0">
                          <a:solidFill>
                            <a:sysClr val="windowText" lastClr="000000"/>
                          </a:solidFill>
                          <a:effectLst/>
                        </a:rPr>
                        <a:t>.</a:t>
                      </a:r>
                      <a:endParaRPr lang="ru-RU" sz="1800" b="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273" marR="412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33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ysClr val="windowText" lastClr="000000"/>
                          </a:solidFill>
                          <a:effectLst/>
                        </a:rPr>
                        <a:t>При агрессивном течении и высоко-активном течении РС</a:t>
                      </a:r>
                      <a:endParaRPr lang="ru-RU" sz="18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273" marR="41273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ysClr val="windowText" lastClr="000000"/>
                          </a:solidFill>
                          <a:effectLst/>
                        </a:rPr>
                        <a:t>препараты второй линии могут </a:t>
                      </a:r>
                      <a:r>
                        <a:rPr lang="ru-RU" sz="1800" b="1" dirty="0">
                          <a:solidFill>
                            <a:sysClr val="windowText" lastClr="000000"/>
                          </a:solidFill>
                          <a:effectLst/>
                        </a:rPr>
                        <a:t>назначаться</a:t>
                      </a:r>
                      <a:r>
                        <a:rPr lang="ru-RU" sz="1800" dirty="0">
                          <a:solidFill>
                            <a:sysClr val="windowText" lastClr="000000"/>
                          </a:solidFill>
                          <a:effectLst/>
                        </a:rPr>
                        <a:t> сразу: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273" marR="412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541338" indent="-276225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алемтузумаб</a:t>
                      </a:r>
                      <a:r>
                        <a:rPr lang="ru-RU" sz="1800" dirty="0">
                          <a:solidFill>
                            <a:sysClr val="windowText" lastClr="000000"/>
                          </a:solidFill>
                          <a:effectLst/>
                        </a:rPr>
                        <a:t>, </a:t>
                      </a:r>
                    </a:p>
                    <a:p>
                      <a:pPr marL="541338" indent="-276225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митоксантрон</a:t>
                      </a:r>
                      <a:r>
                        <a:rPr lang="ru-RU" sz="1800" dirty="0">
                          <a:solidFill>
                            <a:sysClr val="windowText" lastClr="000000"/>
                          </a:solidFill>
                          <a:effectLst/>
                        </a:rPr>
                        <a:t>, </a:t>
                      </a:r>
                    </a:p>
                    <a:p>
                      <a:pPr marL="541338" indent="-276225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окрелизумаб</a:t>
                      </a:r>
                      <a:r>
                        <a:rPr lang="ru-RU" sz="1800" dirty="0">
                          <a:solidFill>
                            <a:sysClr val="windowText" lastClr="000000"/>
                          </a:solidFill>
                          <a:effectLst/>
                        </a:rPr>
                        <a:t> </a:t>
                      </a:r>
                      <a:r>
                        <a:rPr lang="en-US" sz="18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/>
                      </a:r>
                      <a:br>
                        <a:rPr lang="en-US" sz="1800" dirty="0" smtClean="0">
                          <a:solidFill>
                            <a:sysClr val="windowText" lastClr="000000"/>
                          </a:solidFill>
                          <a:effectLst/>
                        </a:rPr>
                      </a:br>
                      <a:r>
                        <a:rPr lang="ru-RU" sz="1800" dirty="0" smtClean="0">
                          <a:solidFill>
                            <a:sysClr val="windowText" lastClr="000000"/>
                          </a:solidFill>
                          <a:effectLst/>
                        </a:rPr>
                        <a:t>(</a:t>
                      </a:r>
                      <a:r>
                        <a:rPr lang="ru-RU" sz="1800" dirty="0">
                          <a:solidFill>
                            <a:sysClr val="windowText" lastClr="000000"/>
                          </a:solidFill>
                          <a:effectLst/>
                        </a:rPr>
                        <a:t>схема «индукции»)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273" marR="412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992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ysClr val="windowText" lastClr="000000"/>
                          </a:solidFill>
                          <a:effectLst/>
                        </a:rPr>
                        <a:t>Также при агрессивном течении РС</a:t>
                      </a:r>
                      <a:endParaRPr lang="ru-RU" sz="180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273" marR="41273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ysClr val="windowText" lastClr="000000"/>
                          </a:solidFill>
                          <a:effectLst/>
                        </a:rPr>
                        <a:t>сразу может </a:t>
                      </a:r>
                      <a:r>
                        <a:rPr lang="ru-RU" sz="1800" b="1" dirty="0">
                          <a:solidFill>
                            <a:sysClr val="windowText" lastClr="000000"/>
                          </a:solidFill>
                          <a:effectLst/>
                        </a:rPr>
                        <a:t>назначаться</a:t>
                      </a:r>
                      <a:endParaRPr lang="ru-RU" sz="1800" b="1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273" marR="412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541338" indent="-276225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err="1">
                          <a:solidFill>
                            <a:sysClr val="windowText" lastClr="000000"/>
                          </a:solidFill>
                          <a:effectLst/>
                        </a:rPr>
                        <a:t>натализумаб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273" marR="412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</a:tbl>
          </a:graphicData>
        </a:graphic>
      </p:graphicFrame>
      <p:sp>
        <p:nvSpPr>
          <p:cNvPr id="67604" name="Rectangle 1"/>
          <p:cNvSpPr>
            <a:spLocks noChangeArrowheads="1"/>
          </p:cNvSpPr>
          <p:nvPr/>
        </p:nvSpPr>
        <p:spPr bwMode="auto">
          <a:xfrm>
            <a:off x="179388" y="6211888"/>
            <a:ext cx="8785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altLang="ru-RU">
                <a:ea typeface="Calibri" pitchFamily="34" charset="0"/>
                <a:cs typeface="Times New Roman" pitchFamily="18" charset="0"/>
              </a:rPr>
              <a:t>Препараты, изменяющие течение РС (ПИТРС), разрешенные в РФ представлены в Приложении Г11.  </a:t>
            </a:r>
            <a:endParaRPr lang="ru-RU" altLang="ru-RU">
              <a:ea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Прямоугольник 3"/>
          <p:cNvSpPr>
            <a:spLocks noChangeArrowheads="1"/>
          </p:cNvSpPr>
          <p:nvPr/>
        </p:nvSpPr>
        <p:spPr bwMode="auto">
          <a:xfrm>
            <a:off x="393700" y="5202238"/>
            <a:ext cx="7131050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Aft>
                <a:spcPts val="500"/>
              </a:spcAft>
              <a:buFont typeface="Arial" pitchFamily="34" charset="0"/>
              <a:buChar char="•"/>
            </a:pPr>
            <a:r>
              <a:rPr lang="ru-RU"/>
              <a:t>Интерферон бета-1b, Ронбетал, </a:t>
            </a:r>
            <a:endParaRPr lang="en-US"/>
          </a:p>
          <a:p>
            <a:pPr marL="285750" indent="-285750">
              <a:spcAft>
                <a:spcPts val="500"/>
              </a:spcAft>
              <a:buFont typeface="Arial" pitchFamily="34" charset="0"/>
              <a:buChar char="•"/>
            </a:pPr>
            <a:r>
              <a:rPr lang="ru-RU"/>
              <a:t>Инфибета – не моложе 18 лет; опубликован позитивный опыт использования у детей и подростков.</a:t>
            </a:r>
          </a:p>
        </p:txBody>
      </p:sp>
      <p:sp>
        <p:nvSpPr>
          <p:cNvPr id="68611" name="Прямоугольник 4"/>
          <p:cNvSpPr>
            <a:spLocks noChangeArrowheads="1"/>
          </p:cNvSpPr>
          <p:nvPr/>
        </p:nvSpPr>
        <p:spPr bwMode="auto">
          <a:xfrm>
            <a:off x="107950" y="263525"/>
            <a:ext cx="887095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/>
              <a:t> низкодозный интерферон бета-1а для в/м введения</a:t>
            </a:r>
          </a:p>
        </p:txBody>
      </p:sp>
      <p:sp>
        <p:nvSpPr>
          <p:cNvPr id="68612" name="Прямоугольник 5"/>
          <p:cNvSpPr>
            <a:spLocks noChangeArrowheads="1"/>
          </p:cNvSpPr>
          <p:nvPr/>
        </p:nvSpPr>
        <p:spPr bwMode="auto">
          <a:xfrm>
            <a:off x="323850" y="1025525"/>
            <a:ext cx="8328025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Aft>
                <a:spcPts val="500"/>
              </a:spcAft>
              <a:buFont typeface="Arial" pitchFamily="34" charset="0"/>
              <a:buChar char="•"/>
            </a:pPr>
            <a:r>
              <a:rPr lang="ru-RU"/>
              <a:t>Авонекс – после 16 лет, (есть опыт использования в возрасте от 12 до 16 лет),</a:t>
            </a:r>
          </a:p>
          <a:p>
            <a:pPr marL="285750" indent="-285750">
              <a:spcAft>
                <a:spcPts val="500"/>
              </a:spcAft>
              <a:buFont typeface="Arial" pitchFamily="34" charset="0"/>
              <a:buChar char="•"/>
            </a:pPr>
            <a:r>
              <a:rPr lang="ru-RU"/>
              <a:t>Синновекс – после 12 лет</a:t>
            </a:r>
          </a:p>
        </p:txBody>
      </p:sp>
      <p:sp>
        <p:nvSpPr>
          <p:cNvPr id="68613" name="Прямоугольник 6"/>
          <p:cNvSpPr>
            <a:spLocks noChangeArrowheads="1"/>
          </p:cNvSpPr>
          <p:nvPr/>
        </p:nvSpPr>
        <p:spPr bwMode="auto">
          <a:xfrm>
            <a:off x="107950" y="2587625"/>
            <a:ext cx="88566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/>
              <a:t>высокодозный</a:t>
            </a:r>
            <a:r>
              <a:rPr lang="ru-RU"/>
              <a:t> </a:t>
            </a:r>
            <a:r>
              <a:rPr lang="ru-RU" sz="2800" b="1"/>
              <a:t>интерферон бета-1а для п/к введения:</a:t>
            </a:r>
          </a:p>
        </p:txBody>
      </p:sp>
      <p:sp>
        <p:nvSpPr>
          <p:cNvPr id="68614" name="Прямоугольник 7"/>
          <p:cNvSpPr>
            <a:spLocks noChangeArrowheads="1"/>
          </p:cNvSpPr>
          <p:nvPr/>
        </p:nvSpPr>
        <p:spPr bwMode="auto">
          <a:xfrm>
            <a:off x="360363" y="3335338"/>
            <a:ext cx="4211637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Aft>
                <a:spcPts val="500"/>
              </a:spcAft>
              <a:buFont typeface="Arial" pitchFamily="34" charset="0"/>
              <a:buChar char="•"/>
            </a:pPr>
            <a:r>
              <a:rPr lang="ru-RU"/>
              <a:t>Генфаксон – с 12 лет, </a:t>
            </a:r>
            <a:endParaRPr lang="en-US"/>
          </a:p>
          <a:p>
            <a:pPr marL="285750" indent="-285750">
              <a:spcAft>
                <a:spcPts val="500"/>
              </a:spcAft>
              <a:buFont typeface="Arial" pitchFamily="34" charset="0"/>
              <a:buChar char="•"/>
            </a:pPr>
            <a:r>
              <a:rPr lang="ru-RU"/>
              <a:t>Ребиф – с 12 лет; </a:t>
            </a:r>
          </a:p>
        </p:txBody>
      </p:sp>
      <p:sp>
        <p:nvSpPr>
          <p:cNvPr id="68615" name="Прямоугольник 8"/>
          <p:cNvSpPr>
            <a:spLocks noChangeArrowheads="1"/>
          </p:cNvSpPr>
          <p:nvPr/>
        </p:nvSpPr>
        <p:spPr bwMode="auto">
          <a:xfrm>
            <a:off x="287338" y="4679950"/>
            <a:ext cx="8497887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/>
              <a:t>интерферон</a:t>
            </a:r>
            <a:r>
              <a:rPr lang="ru-RU"/>
              <a:t> </a:t>
            </a:r>
            <a:r>
              <a:rPr lang="ru-RU" sz="2800" b="1"/>
              <a:t>бета-1b: 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03213" y="476250"/>
          <a:ext cx="8352928" cy="25816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12917"/>
                <a:gridCol w="2996031"/>
                <a:gridCol w="2643980"/>
              </a:tblGrid>
              <a:tr h="113920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err="1">
                          <a:solidFill>
                            <a:schemeClr val="tx1"/>
                          </a:solidFill>
                          <a:effectLst/>
                        </a:rPr>
                        <a:t>глатирамера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 ацетат: 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86" marR="4288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65113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Копаксон-Тева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(20 мг) 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65113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Копаксон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40 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4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Аксоглатиран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ФС </a:t>
                      </a:r>
                    </a:p>
                    <a:p>
                      <a:pPr marL="265113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Глатират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65113" indent="0"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Тимексон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2886" marR="428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18 лет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86" marR="4288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277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err="1">
                          <a:solidFill>
                            <a:schemeClr val="tx1"/>
                          </a:solidFill>
                          <a:effectLst/>
                        </a:rPr>
                        <a:t>натализумаб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: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86" marR="42886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65113" indent="0"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Тизабри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2886" marR="428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21590" indent="-2159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 18 лет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  <a:effectLst/>
                        </a:rPr>
                        <a:t/>
                      </a:r>
                      <a:br>
                        <a:rPr lang="en-US" sz="1400" b="0" dirty="0" smtClean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</a:rPr>
                        <a:t>опубликован 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</a:rPr>
                        <a:t>позитивный опыт использования у детей и подростков.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86" marR="4288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</a:tbl>
          </a:graphicData>
        </a:graphic>
      </p:graphicFrame>
      <p:sp>
        <p:nvSpPr>
          <p:cNvPr id="69648" name="Прямоугольник 4"/>
          <p:cNvSpPr>
            <a:spLocks noChangeArrowheads="1"/>
          </p:cNvSpPr>
          <p:nvPr/>
        </p:nvSpPr>
        <p:spPr bwMode="auto">
          <a:xfrm>
            <a:off x="303213" y="3441700"/>
            <a:ext cx="85375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Уровень убедительности рекомендаций С (уровень достоверности доказательств </a:t>
            </a:r>
            <a:r>
              <a:rPr lang="en-US"/>
              <a:t>)</a:t>
            </a:r>
            <a:r>
              <a:rPr lang="ru-RU"/>
              <a:t>–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0825" y="4149725"/>
          <a:ext cx="8363272" cy="24149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74640"/>
                <a:gridCol w="3086000"/>
                <a:gridCol w="2602632"/>
              </a:tblGrid>
              <a:tr h="5040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</a:rPr>
                        <a:t>финголимод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: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9" marR="4511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Гилениа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400" b="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28600"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Несклер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119" marR="451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 </a:t>
                      </a:r>
                      <a:r>
                        <a:rPr lang="ru-RU" sz="24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 18 лет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9" marR="4511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30955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терифлуномид: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9" marR="4511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Абаджио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119" marR="451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2286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9" marR="451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955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диметилфумарат: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9" marR="4511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Текфидера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119" marR="451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2286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9" marR="451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955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алемтузумаб: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9" marR="4511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Лемтрада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119" marR="451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2286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9" marR="451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1479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</a:rPr>
                        <a:t>окрелизумаб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: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9" marR="45119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Окревус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119" marR="451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vMerge="1">
                  <a:txBody>
                    <a:bodyPr/>
                    <a:lstStyle/>
                    <a:p>
                      <a:pPr marL="228600"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19" marR="4511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Прямоугольник 3"/>
          <p:cNvSpPr>
            <a:spLocks noChangeArrowheads="1"/>
          </p:cNvSpPr>
          <p:nvPr/>
        </p:nvSpPr>
        <p:spPr bwMode="auto">
          <a:xfrm>
            <a:off x="358775" y="1350963"/>
            <a:ext cx="8461375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отсутствием обострений, </a:t>
            </a:r>
          </a:p>
          <a:p>
            <a:r>
              <a:rPr lang="ru-RU"/>
              <a:t>прогрессирования инвалидности (по шкале EDSS) </a:t>
            </a:r>
            <a:r>
              <a:rPr lang="en-US"/>
              <a:t> </a:t>
            </a:r>
            <a:r>
              <a:rPr lang="ru-RU"/>
              <a:t>и </a:t>
            </a:r>
          </a:p>
          <a:p>
            <a:r>
              <a:rPr lang="ru-RU"/>
              <a:t>признаков активности по данным МРТ (отсутствие новых или увеличенных очагов на Т2-взвешенных изображениях или очагов, накапливающих контраст на Т1-взвешенных изображениях).</a:t>
            </a:r>
          </a:p>
          <a:p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179388" y="188913"/>
            <a:ext cx="8640762" cy="9366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dirty="0">
                <a:solidFill>
                  <a:schemeClr val="tx1"/>
                </a:solidFill>
              </a:rPr>
              <a:t>3.1.4.2.7. Оптимальный ответ на терапию ПИТРС определяется критерием NEDA (</a:t>
            </a:r>
            <a:r>
              <a:rPr lang="ru-RU" sz="2000" dirty="0" err="1">
                <a:solidFill>
                  <a:schemeClr val="tx1"/>
                </a:solidFill>
              </a:rPr>
              <a:t>No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Evidence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of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Disease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Activity</a:t>
            </a:r>
            <a:r>
              <a:rPr lang="ru-RU" sz="2000" dirty="0">
                <a:solidFill>
                  <a:schemeClr val="tx1"/>
                </a:solidFill>
              </a:rPr>
              <a:t>), или «нет данных за активность заболевания» - НДАЗ): </a:t>
            </a:r>
          </a:p>
        </p:txBody>
      </p:sp>
      <p:sp>
        <p:nvSpPr>
          <p:cNvPr id="70660" name="Прямоугольник 5"/>
          <p:cNvSpPr>
            <a:spLocks noChangeArrowheads="1"/>
          </p:cNvSpPr>
          <p:nvPr/>
        </p:nvSpPr>
        <p:spPr bwMode="hidden">
          <a:xfrm>
            <a:off x="323850" y="3105150"/>
            <a:ext cx="83518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При этом длительная терапия должна быть безопасна и хорошо переноситься пациентом [13].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49225" y="4149725"/>
            <a:ext cx="8640763" cy="9350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dirty="0">
                <a:solidFill>
                  <a:schemeClr val="tx1"/>
                </a:solidFill>
              </a:rPr>
              <a:t>3.1.4.2.8. Замена препарата ПИТРС при недостаточной эффективности или наличии проблем с переносимостью и безопасностью:</a:t>
            </a:r>
          </a:p>
          <a:p>
            <a:pPr>
              <a:defRPr/>
            </a:pP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70662" name="Прямоугольник 10"/>
          <p:cNvSpPr>
            <a:spLocks noChangeArrowheads="1"/>
          </p:cNvSpPr>
          <p:nvPr/>
        </p:nvSpPr>
        <p:spPr bwMode="auto">
          <a:xfrm>
            <a:off x="279400" y="5157788"/>
            <a:ext cx="8429625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«Горизонтальная замена» – замена на другой препарат «первой» линии».</a:t>
            </a:r>
          </a:p>
          <a:p>
            <a:r>
              <a:rPr lang="ru-RU"/>
              <a:t> «Вертикальная замена» (эскалация терапии) – замена на препарат «второй линии»</a:t>
            </a:r>
          </a:p>
          <a:p>
            <a:r>
              <a:rPr lang="ru-RU"/>
              <a:t> (Приложение Б, Алгоритм 3.2.). </a:t>
            </a:r>
          </a:p>
        </p:txBody>
      </p:sp>
      <p:sp>
        <p:nvSpPr>
          <p:cNvPr id="70663" name="Прямоугольник 11"/>
          <p:cNvSpPr>
            <a:spLocks noChangeArrowheads="1"/>
          </p:cNvSpPr>
          <p:nvPr/>
        </p:nvSpPr>
        <p:spPr bwMode="auto">
          <a:xfrm>
            <a:off x="358775" y="6294438"/>
            <a:ext cx="82756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При активном течении заболевания предпочтительнее «вертикальная замена».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9375" y="3249613"/>
            <a:ext cx="211138" cy="3587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79375" y="6283325"/>
            <a:ext cx="211138" cy="3603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0825" y="220663"/>
          <a:ext cx="8542784" cy="58887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24336"/>
                <a:gridCol w="5518448"/>
              </a:tblGrid>
              <a:tr h="25922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Амбулаторным больным, 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</a:rPr>
                        <a:t/>
                      </a:r>
                      <a:b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</a:rPr>
                        <a:t>которые 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могут быть осмотрены в условиях поликлиники (EDSS 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не более 6,5 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баллов), не получающим ПИТРС проводится: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273" marR="4127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"/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осмотр невролога (не реже 1 раза в 6 месяцев);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"/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общий анализ крови и мочи (с их оценкой, не реже 1 раза в 6 месяцев);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"/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консультации узких специалистов (терапевта, уролога, окулиста, психиатра,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</a:rPr>
                        <a:t>физитерапевта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</a:rPr>
                        <a:t>реабилитолога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) по потребности;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"/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рентгенография (флюорография) органов грудной полости (не реже 1 раза в 2 года);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"/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рекомендации по питанию и лечебной физкультуре;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Symbol"/>
                        <a:buChar char=""/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назначение симптоматической терапии; 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273" marR="41273" marT="0" marB="0">
                    <a:noFill/>
                  </a:tcPr>
                </a:tc>
              </a:tr>
              <a:tr h="29643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Пациентам с выраженным стойким неврологическим дефицитом 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при невозможности осмотра в условиях поликлиники (EDSS 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более 6,5 баллов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) проводится: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273" marR="41273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"/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осмотр терапевта (на дому, не реже 1 раза в 6 месяцев);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"/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осмотр невролога (на дому, не реже 1 раза в 12 месяцев);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"/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общий анализ крови и мочи (с забором дома, с обязательной оценкой, не реже 1 раза в 6 месяцев);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"/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рентгенография (флюорография) органов грудной полости (не реже 1 раза в год);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"/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консультации узких специалистов терапевта, уролога, окулиста, психиатра,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</a:rPr>
                        <a:t>физитерапевта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1600" b="0" dirty="0" err="1">
                          <a:solidFill>
                            <a:schemeClr val="tx1"/>
                          </a:solidFill>
                          <a:effectLst/>
                        </a:rPr>
                        <a:t>реабилитолога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)  по потребности;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"/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 рекомендации по питанию и лечебной физкультуре;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"/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 назначение симптоматической терапии.  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273" marR="41273" marT="0" marB="0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Прямоугольник 3"/>
          <p:cNvSpPr>
            <a:spLocks noChangeArrowheads="1"/>
          </p:cNvSpPr>
          <p:nvPr/>
        </p:nvSpPr>
        <p:spPr bwMode="auto">
          <a:xfrm>
            <a:off x="250825" y="190500"/>
            <a:ext cx="84788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/>
              <a:t>Побочные эффекты и осложнения </a:t>
            </a:r>
            <a:r>
              <a:rPr lang="en-US" sz="3600"/>
              <a:t/>
            </a:r>
            <a:br>
              <a:rPr lang="en-US" sz="3600"/>
            </a:br>
            <a:r>
              <a:rPr lang="ru-RU" sz="3600"/>
              <a:t>терапии ПИТРС </a:t>
            </a:r>
          </a:p>
        </p:txBody>
      </p:sp>
      <p:sp>
        <p:nvSpPr>
          <p:cNvPr id="8" name="Фигура, имеющая форму буквы L 7"/>
          <p:cNvSpPr/>
          <p:nvPr/>
        </p:nvSpPr>
        <p:spPr>
          <a:xfrm>
            <a:off x="250825" y="1700213"/>
            <a:ext cx="1979613" cy="3673475"/>
          </a:xfrm>
          <a:prstGeom prst="corner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85863" y="1700213"/>
            <a:ext cx="7543800" cy="32321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spcAft>
                <a:spcPts val="1000"/>
              </a:spcAft>
              <a:defRPr/>
            </a:pPr>
            <a:r>
              <a:rPr lang="ru-RU" sz="2400" dirty="0">
                <a:solidFill>
                  <a:schemeClr val="tx1"/>
                </a:solidFill>
              </a:rPr>
              <a:t>(гриппоподобный синдром при использовании интерферонов*, </a:t>
            </a:r>
          </a:p>
          <a:p>
            <a:pPr>
              <a:spcAft>
                <a:spcPts val="1000"/>
              </a:spcAft>
              <a:defRPr/>
            </a:pPr>
            <a:r>
              <a:rPr lang="ru-RU" sz="2400" dirty="0">
                <a:solidFill>
                  <a:schemeClr val="tx1"/>
                </a:solidFill>
              </a:rPr>
              <a:t>местные побочные эффекты инъекционных ПИТРС*,</a:t>
            </a:r>
          </a:p>
          <a:p>
            <a:pPr>
              <a:spcAft>
                <a:spcPts val="1000"/>
              </a:spcAft>
              <a:defRPr/>
            </a:pPr>
            <a:r>
              <a:rPr lang="ru-RU" sz="2400" dirty="0">
                <a:solidFill>
                  <a:schemeClr val="tx1"/>
                </a:solidFill>
              </a:rPr>
              <a:t>остеопороз и эрозивно-язвенная патология ЖКТ при лечении </a:t>
            </a:r>
            <a:r>
              <a:rPr lang="ru-RU" sz="2400" dirty="0" err="1">
                <a:solidFill>
                  <a:schemeClr val="tx1"/>
                </a:solidFill>
              </a:rPr>
              <a:t>глюкокортикостероидами</a:t>
            </a:r>
            <a:r>
              <a:rPr lang="ru-RU" sz="2400" dirty="0">
                <a:solidFill>
                  <a:schemeClr val="tx1"/>
                </a:solidFill>
              </a:rPr>
              <a:t>) </a:t>
            </a:r>
            <a:endParaRPr lang="ru-RU" sz="2400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Прямоугольник 5"/>
          <p:cNvSpPr>
            <a:spLocks noChangeArrowheads="1"/>
          </p:cNvSpPr>
          <p:nvPr/>
        </p:nvSpPr>
        <p:spPr bwMode="auto">
          <a:xfrm>
            <a:off x="323850" y="1484313"/>
            <a:ext cx="8135938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9388" indent="-179388"/>
            <a:r>
              <a:rPr lang="ru-RU" sz="1600"/>
              <a:t>• Интерфероны-бета – усиление депрессии, усиление спастического повышения тонуса, повышение риска припадков при наличии эпилепсии в анамнезе </a:t>
            </a:r>
          </a:p>
          <a:p>
            <a:pPr marL="179388" indent="-179388"/>
            <a:r>
              <a:rPr lang="ru-RU" sz="1600"/>
              <a:t>• Терифлуномид – у женщин детородного возраста - тщательная контрацепция, патология поджелудочной железы </a:t>
            </a:r>
          </a:p>
          <a:p>
            <a:pPr marL="179388" indent="-179388"/>
            <a:r>
              <a:rPr lang="ru-RU" sz="1600"/>
              <a:t>• Диметилфумарат – гастроинтестинальные проблемы, симпатические реакции («жжение и горение» и др.), лимфопения и риск ПМЛ </a:t>
            </a:r>
          </a:p>
          <a:p>
            <a:pPr marL="179388" indent="-179388"/>
            <a:r>
              <a:rPr lang="ru-RU" sz="1600"/>
              <a:t>• Митоксантрон – существенное повышение риска развития лейкозов, повышение риска развития патологии сердца </a:t>
            </a:r>
          </a:p>
          <a:p>
            <a:pPr marL="179388" indent="-179388"/>
            <a:r>
              <a:rPr lang="ru-RU" sz="1600"/>
              <a:t>• Натализумаб – острые аллергические реакции на введение, риск ПМЛ в зависимости от наличия JC-инфекции и титра антител к этому вирусу, а также от предшествующей иммуносупрессии и длительности курса, при отмене препарата –IRIS и обострения РС, нельзя сочетать с другими ПИТРС</a:t>
            </a:r>
          </a:p>
          <a:p>
            <a:pPr marL="179388" indent="-179388"/>
            <a:r>
              <a:rPr lang="ru-RU" sz="1600"/>
              <a:t> • Финголимод – брадикардия и нарушения ритма сердца, нельзя при наличии сердечно-сосудистых заболеваний, особенно с брадикардией, при применении препаратов, замедляющих сердечный ритм, отек макулы (в малой степени), лимфопения и риск ПМЛ и других инфекций, риск обострения при отмене препарата </a:t>
            </a:r>
          </a:p>
          <a:p>
            <a:pPr marL="179388" indent="-179388"/>
            <a:r>
              <a:rPr lang="ru-RU" sz="1600"/>
              <a:t>• Алемтузумаб – острые аллергические реакции на введение, риск оппортунистических инфекций, патология щитовидной железы, ИТП и другие аутоиммунные реакции </a:t>
            </a:r>
          </a:p>
          <a:p>
            <a:pPr marL="179388" indent="-179388"/>
            <a:r>
              <a:rPr lang="ru-RU" sz="1600"/>
              <a:t>• Окрелизумаб – острые аллергические реакции на введение, риск оппортунистических инфекций </a:t>
            </a:r>
          </a:p>
        </p:txBody>
      </p:sp>
      <p:sp>
        <p:nvSpPr>
          <p:cNvPr id="73731" name="Прямоугольник 6"/>
          <p:cNvSpPr>
            <a:spLocks noChangeArrowheads="1"/>
          </p:cNvSpPr>
          <p:nvPr/>
        </p:nvSpPr>
        <p:spPr bwMode="auto">
          <a:xfrm>
            <a:off x="107950" y="244475"/>
            <a:ext cx="85677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000000"/>
                </a:solidFill>
              </a:rPr>
              <a:t>При начале и проведении ПИТРС </a:t>
            </a:r>
            <a:r>
              <a:rPr lang="ru-RU" sz="2000" u="sng">
                <a:solidFill>
                  <a:srgbClr val="000000"/>
                </a:solidFill>
              </a:rPr>
              <a:t>необходимо учитывать </a:t>
            </a:r>
            <a:r>
              <a:rPr lang="ru-RU" sz="2000">
                <a:solidFill>
                  <a:srgbClr val="000000"/>
                </a:solidFill>
              </a:rPr>
              <a:t>соматическое состояние пациента и </a:t>
            </a:r>
            <a:r>
              <a:rPr lang="ru-RU" sz="2000" u="sng">
                <a:solidFill>
                  <a:srgbClr val="000000"/>
                </a:solidFill>
              </a:rPr>
              <a:t>возможные побочные реакции</a:t>
            </a:r>
            <a:r>
              <a:rPr lang="ru-RU" sz="200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73732" name="Прямоугольник 7"/>
          <p:cNvSpPr>
            <a:spLocks noChangeArrowheads="1"/>
          </p:cNvSpPr>
          <p:nvPr/>
        </p:nvSpPr>
        <p:spPr bwMode="auto">
          <a:xfrm>
            <a:off x="107950" y="1004888"/>
            <a:ext cx="8640763" cy="3683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0000"/>
                </a:solidFill>
              </a:rPr>
              <a:t>Особое внимание нужно уделить следующим состояниям на фоне терапии ПИТРС: 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Прямоугольник 3"/>
          <p:cNvSpPr>
            <a:spLocks noChangeArrowheads="1"/>
          </p:cNvSpPr>
          <p:nvPr/>
        </p:nvSpPr>
        <p:spPr bwMode="auto">
          <a:xfrm>
            <a:off x="4584700" y="655638"/>
            <a:ext cx="4572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  <a:p>
            <a:r>
              <a:rPr lang="ru-RU"/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0825" y="401638"/>
            <a:ext cx="6481763" cy="25955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dirty="0" err="1">
                <a:solidFill>
                  <a:schemeClr val="tx1"/>
                </a:solidFill>
              </a:rPr>
              <a:t>Митоксантрон</a:t>
            </a:r>
            <a:r>
              <a:rPr lang="ru-RU" dirty="0">
                <a:solidFill>
                  <a:schemeClr val="tx1"/>
                </a:solidFill>
              </a:rPr>
              <a:t> рекомендуется назначать больным молодого возраста (до 40 лет) при быстром прогрессировании заболевания при вторично-прогрессирующем РС при и отсутствии эффективности ПИТРС и </a:t>
            </a:r>
            <a:r>
              <a:rPr lang="ru-RU" dirty="0" err="1">
                <a:solidFill>
                  <a:schemeClr val="tx1"/>
                </a:solidFill>
              </a:rPr>
              <a:t>глюкокортикостероидной</a:t>
            </a:r>
            <a:r>
              <a:rPr lang="ru-RU" dirty="0">
                <a:solidFill>
                  <a:schemeClr val="tx1"/>
                </a:solidFill>
              </a:rPr>
              <a:t> терапии с целью снижения частоты и тяжести обострений и замедления темпа прогрессирования заболевания (уровень доказательности В). </a:t>
            </a:r>
          </a:p>
          <a:p>
            <a:pPr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03350" y="3213100"/>
            <a:ext cx="7129463" cy="24225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dirty="0">
                <a:solidFill>
                  <a:schemeClr val="tx1"/>
                </a:solidFill>
              </a:rPr>
              <a:t>В период лечения и в течение 3 месяцев после отмены препарата следует обеспечить эффективные меры предохранения.</a:t>
            </a:r>
            <a:endParaRPr lang="en-US" dirty="0">
              <a:solidFill>
                <a:schemeClr val="tx1"/>
              </a:solidFill>
            </a:endParaRPr>
          </a:p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dirty="0">
                <a:solidFill>
                  <a:schemeClr val="tx1"/>
                </a:solidFill>
              </a:rPr>
              <a:t>Более подробную информацию см. «ПИТРС второй линии»</a:t>
            </a:r>
          </a:p>
        </p:txBody>
      </p:sp>
      <p:sp>
        <p:nvSpPr>
          <p:cNvPr id="74757" name="Прямоугольник 6"/>
          <p:cNvSpPr>
            <a:spLocks noChangeArrowheads="1"/>
          </p:cNvSpPr>
          <p:nvPr/>
        </p:nvSpPr>
        <p:spPr bwMode="auto">
          <a:xfrm>
            <a:off x="3059113" y="5949950"/>
            <a:ext cx="55483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0000"/>
                </a:solidFill>
              </a:rPr>
              <a:t>Мониторинг терапии: (см. ниже «мониторинг терапии ПИТРС» Приложение Б).  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5" descr="Картинка 35 из 178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4663" y="333375"/>
            <a:ext cx="4391025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35" name="Text Box 6"/>
          <p:cNvSpPr txBox="1">
            <a:spLocks noChangeArrowheads="1"/>
          </p:cNvSpPr>
          <p:nvPr/>
        </p:nvSpPr>
        <p:spPr bwMode="auto">
          <a:xfrm>
            <a:off x="250825" y="333375"/>
            <a:ext cx="4033838" cy="271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</a:rPr>
              <a:t>Плазмаферез</a:t>
            </a:r>
          </a:p>
          <a:p>
            <a:endParaRPr lang="en-GB" sz="2000">
              <a:solidFill>
                <a:srgbClr val="FF0000"/>
              </a:solidFill>
            </a:endParaRPr>
          </a:p>
          <a:p>
            <a:r>
              <a:rPr lang="en-GB" sz="2000">
                <a:solidFill>
                  <a:schemeClr val="accent2"/>
                </a:solidFill>
              </a:rPr>
              <a:t>Khatri BO et al.,1985</a:t>
            </a:r>
            <a:endParaRPr lang="ru-RU" sz="2000">
              <a:solidFill>
                <a:schemeClr val="accent2"/>
              </a:solidFill>
            </a:endParaRPr>
          </a:p>
          <a:p>
            <a:r>
              <a:rPr lang="ru-RU" sz="2000">
                <a:solidFill>
                  <a:schemeClr val="accent2"/>
                </a:solidFill>
              </a:rPr>
              <a:t>А.И.Федин,С.А.Румянцева,1986</a:t>
            </a:r>
          </a:p>
          <a:p>
            <a:r>
              <a:rPr lang="ru-RU" sz="2000">
                <a:solidFill>
                  <a:schemeClr val="accent2"/>
                </a:solidFill>
              </a:rPr>
              <a:t>В.Я.Неретин и соавт.,1988</a:t>
            </a:r>
            <a:endParaRPr lang="en-GB" sz="2000">
              <a:solidFill>
                <a:schemeClr val="accent2"/>
              </a:solidFill>
            </a:endParaRPr>
          </a:p>
          <a:p>
            <a:r>
              <a:rPr lang="en-GB" sz="2000">
                <a:solidFill>
                  <a:schemeClr val="accent2"/>
                </a:solidFill>
              </a:rPr>
              <a:t>Weiner HL et al.,1989</a:t>
            </a:r>
          </a:p>
          <a:p>
            <a:r>
              <a:rPr lang="en-GB" sz="2000">
                <a:solidFill>
                  <a:schemeClr val="accent2"/>
                </a:solidFill>
              </a:rPr>
              <a:t>Medenica RD et al.,1994</a:t>
            </a:r>
            <a:endParaRPr lang="ru-RU" sz="2000">
              <a:solidFill>
                <a:schemeClr val="accent2"/>
              </a:solidFill>
            </a:endParaRPr>
          </a:p>
          <a:p>
            <a:endParaRPr lang="ru-RU" sz="2000">
              <a:solidFill>
                <a:schemeClr val="accent2"/>
              </a:solidFill>
            </a:endParaRPr>
          </a:p>
        </p:txBody>
      </p:sp>
      <p:sp>
        <p:nvSpPr>
          <p:cNvPr id="95236" name="Text Box 7"/>
          <p:cNvSpPr txBox="1">
            <a:spLocks noChangeArrowheads="1"/>
          </p:cNvSpPr>
          <p:nvPr/>
        </p:nvSpPr>
        <p:spPr bwMode="auto">
          <a:xfrm>
            <a:off x="0" y="3141663"/>
            <a:ext cx="41402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/>
              <a:t>Иммуномодулирующее действие связано с выведением антител, продуктов  распада миелина, антигенов, цитокинов.</a:t>
            </a:r>
          </a:p>
        </p:txBody>
      </p:sp>
      <p:sp>
        <p:nvSpPr>
          <p:cNvPr id="95237" name="Text Box 8"/>
          <p:cNvSpPr txBox="1">
            <a:spLocks noChangeArrowheads="1"/>
          </p:cNvSpPr>
          <p:nvPr/>
        </p:nvSpPr>
        <p:spPr bwMode="auto">
          <a:xfrm>
            <a:off x="0" y="4797425"/>
            <a:ext cx="92456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            Проведение плазмафереза - 1 раз в неделю с обменом плазмы, составляющей  5% от веса тела. Курс  4 -10 сеансов. При обострении и прогрессировании в сочетании с плазмаферезом возможно использование метипреда или АКТГ, цитостатиков.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7" name="Rectangle 2"/>
          <p:cNvSpPr>
            <a:spLocks noGrp="1" noChangeArrowheads="1"/>
          </p:cNvSpPr>
          <p:nvPr>
            <p:ph type="title"/>
          </p:nvPr>
        </p:nvSpPr>
        <p:spPr>
          <a:xfrm>
            <a:off x="1071538" y="0"/>
            <a:ext cx="7715250" cy="1084263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rgbClr val="CC0000"/>
                </a:solidFill>
              </a:rPr>
              <a:t>Вопросы терапии</a:t>
            </a:r>
          </a:p>
        </p:txBody>
      </p:sp>
      <p:pic>
        <p:nvPicPr>
          <p:cNvPr id="13328" name="Picture 4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39750" y="260350"/>
            <a:ext cx="1714500" cy="1343025"/>
          </a:xfrm>
          <a:noFill/>
        </p:spPr>
      </p:pic>
      <p:graphicFrame>
        <p:nvGraphicFramePr>
          <p:cNvPr id="13314" name="Organization Chart 8"/>
          <p:cNvGraphicFramePr>
            <a:graphicFrameLocks/>
          </p:cNvGraphicFramePr>
          <p:nvPr>
            <p:ph sz="half" idx="2"/>
          </p:nvPr>
        </p:nvGraphicFramePr>
        <p:xfrm>
          <a:off x="611188" y="981075"/>
          <a:ext cx="8402637" cy="4608513"/>
        </p:xfrm>
        <a:graphic>
          <a:graphicData uri="http://schemas.openxmlformats.org/drawingml/2006/compatibility">
            <com:legacyDrawing xmlns:com="http://schemas.openxmlformats.org/drawingml/2006/compatibility" spid="_x0000_s13314"/>
          </a:graphicData>
        </a:graphic>
      </p:graphicFrame>
      <p:sp>
        <p:nvSpPr>
          <p:cNvPr id="13329" name="Text Box 31"/>
          <p:cNvSpPr txBox="1">
            <a:spLocks noChangeArrowheads="1"/>
          </p:cNvSpPr>
          <p:nvPr/>
        </p:nvSpPr>
        <p:spPr bwMode="auto">
          <a:xfrm>
            <a:off x="2176463" y="5589588"/>
            <a:ext cx="5348287" cy="4572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   Симптоматическая терапия</a:t>
            </a:r>
          </a:p>
        </p:txBody>
      </p:sp>
      <p:sp>
        <p:nvSpPr>
          <p:cNvPr id="13330" name="Text Box 32"/>
          <p:cNvSpPr txBox="1">
            <a:spLocks noChangeArrowheads="1"/>
          </p:cNvSpPr>
          <p:nvPr/>
        </p:nvSpPr>
        <p:spPr bwMode="auto">
          <a:xfrm>
            <a:off x="1023938" y="1844675"/>
            <a:ext cx="374650" cy="3667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1.</a:t>
            </a:r>
          </a:p>
        </p:txBody>
      </p:sp>
      <p:sp>
        <p:nvSpPr>
          <p:cNvPr id="13331" name="Text Box 33"/>
          <p:cNvSpPr txBox="1">
            <a:spLocks noChangeArrowheads="1"/>
          </p:cNvSpPr>
          <p:nvPr/>
        </p:nvSpPr>
        <p:spPr bwMode="auto">
          <a:xfrm>
            <a:off x="1023938" y="5661025"/>
            <a:ext cx="452437" cy="3667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2.</a:t>
            </a:r>
          </a:p>
        </p:txBody>
      </p:sp>
      <p:sp>
        <p:nvSpPr>
          <p:cNvPr id="13332" name="Text Box 34"/>
          <p:cNvSpPr txBox="1">
            <a:spLocks noChangeArrowheads="1"/>
          </p:cNvSpPr>
          <p:nvPr/>
        </p:nvSpPr>
        <p:spPr bwMode="auto">
          <a:xfrm>
            <a:off x="1042988" y="6237288"/>
            <a:ext cx="433387" cy="3667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3.</a:t>
            </a:r>
          </a:p>
        </p:txBody>
      </p:sp>
      <p:sp>
        <p:nvSpPr>
          <p:cNvPr id="13333" name="Text Box 35"/>
          <p:cNvSpPr txBox="1">
            <a:spLocks noChangeArrowheads="1"/>
          </p:cNvSpPr>
          <p:nvPr/>
        </p:nvSpPr>
        <p:spPr bwMode="auto">
          <a:xfrm>
            <a:off x="2124075" y="6308725"/>
            <a:ext cx="5327650" cy="3968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/>
              <a:t>Реабилитационные мероприятия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ext Box 2"/>
          <p:cNvSpPr txBox="1">
            <a:spLocks noChangeArrowheads="1"/>
          </p:cNvSpPr>
          <p:nvPr/>
        </p:nvSpPr>
        <p:spPr bwMode="auto">
          <a:xfrm>
            <a:off x="1582738" y="260350"/>
            <a:ext cx="75612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</a:rPr>
              <a:t>Модулирование течения РС</a:t>
            </a:r>
          </a:p>
          <a:p>
            <a:pPr algn="ctr"/>
            <a:endParaRPr lang="ru-RU" sz="3200" b="1">
              <a:solidFill>
                <a:srgbClr val="FF0000"/>
              </a:solidFill>
            </a:endParaRPr>
          </a:p>
        </p:txBody>
      </p:sp>
      <p:sp>
        <p:nvSpPr>
          <p:cNvPr id="96259" name="Text Box 4"/>
          <p:cNvSpPr txBox="1">
            <a:spLocks noChangeArrowheads="1"/>
          </p:cNvSpPr>
          <p:nvPr/>
        </p:nvSpPr>
        <p:spPr bwMode="auto">
          <a:xfrm>
            <a:off x="323850" y="2060575"/>
            <a:ext cx="2303463" cy="406400"/>
          </a:xfrm>
          <a:prstGeom prst="rect">
            <a:avLst/>
          </a:prstGeom>
          <a:noFill/>
          <a:ln w="9525">
            <a:solidFill>
              <a:srgbClr val="5563E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accent2"/>
                </a:solidFill>
              </a:rPr>
              <a:t>ИНТЕРФЕРОНЫ</a:t>
            </a:r>
          </a:p>
        </p:txBody>
      </p:sp>
      <p:sp>
        <p:nvSpPr>
          <p:cNvPr id="96260" name="Text Box 9"/>
          <p:cNvSpPr txBox="1">
            <a:spLocks noChangeArrowheads="1"/>
          </p:cNvSpPr>
          <p:nvPr/>
        </p:nvSpPr>
        <p:spPr bwMode="auto">
          <a:xfrm>
            <a:off x="2771775" y="2060575"/>
            <a:ext cx="2232025" cy="1930400"/>
          </a:xfrm>
          <a:prstGeom prst="rect">
            <a:avLst/>
          </a:prstGeom>
          <a:noFill/>
          <a:ln w="9525">
            <a:solidFill>
              <a:srgbClr val="5563E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accent2"/>
                </a:solidFill>
              </a:rPr>
              <a:t>Синтетические полимеры, близкие по структуре к общему белку миелина</a:t>
            </a:r>
          </a:p>
        </p:txBody>
      </p:sp>
      <p:sp>
        <p:nvSpPr>
          <p:cNvPr id="96261" name="Line 10"/>
          <p:cNvSpPr>
            <a:spLocks noChangeShapeType="1"/>
          </p:cNvSpPr>
          <p:nvPr/>
        </p:nvSpPr>
        <p:spPr bwMode="auto">
          <a:xfrm flipH="1">
            <a:off x="1835150" y="1052513"/>
            <a:ext cx="0" cy="431800"/>
          </a:xfrm>
          <a:prstGeom prst="line">
            <a:avLst/>
          </a:prstGeom>
          <a:noFill/>
          <a:ln w="57150">
            <a:solidFill>
              <a:srgbClr val="5563E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6262" name="Line 11"/>
          <p:cNvSpPr>
            <a:spLocks noChangeShapeType="1"/>
          </p:cNvSpPr>
          <p:nvPr/>
        </p:nvSpPr>
        <p:spPr bwMode="auto">
          <a:xfrm>
            <a:off x="6372225" y="1052513"/>
            <a:ext cx="0" cy="431800"/>
          </a:xfrm>
          <a:prstGeom prst="line">
            <a:avLst/>
          </a:prstGeom>
          <a:noFill/>
          <a:ln w="57150">
            <a:solidFill>
              <a:srgbClr val="5563E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6263" name="Text Box 12"/>
          <p:cNvSpPr txBox="1">
            <a:spLocks noChangeArrowheads="1"/>
          </p:cNvSpPr>
          <p:nvPr/>
        </p:nvSpPr>
        <p:spPr bwMode="auto">
          <a:xfrm>
            <a:off x="395288" y="4005263"/>
            <a:ext cx="7921625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/>
              <a:t>Целью терапии является предотвращение обострений, стабилизация состояния, предупреждение трансформации в прогрессирующее течение  при ремиттирующем РС, а также снижение частоты обострения и замедления нарастания инвалидизация при вторично-прогредиентном РС</a:t>
            </a:r>
          </a:p>
        </p:txBody>
      </p:sp>
      <p:sp>
        <p:nvSpPr>
          <p:cNvPr id="96264" name="Line 13"/>
          <p:cNvSpPr>
            <a:spLocks noChangeShapeType="1"/>
          </p:cNvSpPr>
          <p:nvPr/>
        </p:nvSpPr>
        <p:spPr bwMode="auto">
          <a:xfrm>
            <a:off x="539750" y="6669088"/>
            <a:ext cx="78486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6265" name="Text Box 14"/>
          <p:cNvSpPr txBox="1">
            <a:spLocks noChangeArrowheads="1"/>
          </p:cNvSpPr>
          <p:nvPr/>
        </p:nvSpPr>
        <p:spPr bwMode="auto">
          <a:xfrm>
            <a:off x="5651500" y="2060575"/>
            <a:ext cx="2808288" cy="650875"/>
          </a:xfrm>
          <a:prstGeom prst="rect">
            <a:avLst/>
          </a:prstGeom>
          <a:noFill/>
          <a:ln w="9525">
            <a:solidFill>
              <a:srgbClr val="5563E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accent2"/>
                </a:solidFill>
              </a:rPr>
              <a:t>Иммуносупрессоры</a:t>
            </a:r>
          </a:p>
          <a:p>
            <a:endParaRPr lang="ru-RU"/>
          </a:p>
        </p:txBody>
      </p:sp>
      <p:sp>
        <p:nvSpPr>
          <p:cNvPr id="96266" name="Text Box 15"/>
          <p:cNvSpPr txBox="1">
            <a:spLocks noChangeArrowheads="1"/>
          </p:cNvSpPr>
          <p:nvPr/>
        </p:nvSpPr>
        <p:spPr bwMode="auto">
          <a:xfrm>
            <a:off x="5651500" y="2944813"/>
            <a:ext cx="2808288" cy="650875"/>
          </a:xfrm>
          <a:prstGeom prst="rect">
            <a:avLst/>
          </a:prstGeom>
          <a:noFill/>
          <a:ln w="9525">
            <a:solidFill>
              <a:srgbClr val="5563E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accent2"/>
                </a:solidFill>
              </a:rPr>
              <a:t>Иммуноглобулины</a:t>
            </a:r>
          </a:p>
          <a:p>
            <a:endParaRPr lang="ru-RU"/>
          </a:p>
        </p:txBody>
      </p:sp>
      <p:sp>
        <p:nvSpPr>
          <p:cNvPr id="96267" name="Text Box 16"/>
          <p:cNvSpPr txBox="1">
            <a:spLocks noChangeArrowheads="1"/>
          </p:cNvSpPr>
          <p:nvPr/>
        </p:nvSpPr>
        <p:spPr bwMode="auto">
          <a:xfrm>
            <a:off x="395288" y="1557338"/>
            <a:ext cx="4608512" cy="3762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FF0000"/>
                </a:solidFill>
              </a:rPr>
              <a:t>1- линия</a:t>
            </a:r>
          </a:p>
        </p:txBody>
      </p:sp>
      <p:sp>
        <p:nvSpPr>
          <p:cNvPr id="96268" name="Text Box 17"/>
          <p:cNvSpPr txBox="1">
            <a:spLocks noChangeArrowheads="1"/>
          </p:cNvSpPr>
          <p:nvPr/>
        </p:nvSpPr>
        <p:spPr bwMode="auto">
          <a:xfrm>
            <a:off x="5651500" y="1557338"/>
            <a:ext cx="2808288" cy="3762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FF0000"/>
                </a:solidFill>
              </a:rPr>
              <a:t>2-я линия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ext Box 2"/>
          <p:cNvSpPr txBox="1">
            <a:spLocks noChangeArrowheads="1"/>
          </p:cNvSpPr>
          <p:nvPr/>
        </p:nvSpPr>
        <p:spPr bwMode="auto">
          <a:xfrm>
            <a:off x="395288" y="188913"/>
            <a:ext cx="7561262" cy="124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</a:rPr>
              <a:t>Модулирование течения РС</a:t>
            </a:r>
          </a:p>
          <a:p>
            <a:r>
              <a:rPr lang="ru-RU" sz="2400" b="1"/>
              <a:t>Препараты, изменяющие течение РС (ПИТРС)</a:t>
            </a:r>
          </a:p>
          <a:p>
            <a:pPr algn="ctr"/>
            <a:endParaRPr lang="ru-RU" sz="2400" b="1"/>
          </a:p>
        </p:txBody>
      </p:sp>
      <p:sp>
        <p:nvSpPr>
          <p:cNvPr id="97283" name="Text Box 3"/>
          <p:cNvSpPr txBox="1">
            <a:spLocks noChangeArrowheads="1"/>
          </p:cNvSpPr>
          <p:nvPr/>
        </p:nvSpPr>
        <p:spPr bwMode="auto">
          <a:xfrm>
            <a:off x="827088" y="1484313"/>
            <a:ext cx="7705725" cy="347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accent2"/>
                </a:solidFill>
              </a:rPr>
              <a:t>Бетаферон- бета-ИФН</a:t>
            </a:r>
            <a:r>
              <a:rPr lang="en-GB" sz="2000" b="1">
                <a:solidFill>
                  <a:schemeClr val="accent2"/>
                </a:solidFill>
              </a:rPr>
              <a:t>-1b</a:t>
            </a:r>
            <a:r>
              <a:rPr lang="ru-RU" sz="2000" b="1">
                <a:solidFill>
                  <a:schemeClr val="accent2"/>
                </a:solidFill>
              </a:rPr>
              <a:t> (“Шеринг”)</a:t>
            </a:r>
            <a:r>
              <a:rPr lang="ru-RU"/>
              <a:t> назначается в дозе 8 млн. международных единиц (ММЕ или 250 мг) подкожно через день длительно (не менее 12 месяцев). Побочные реакции при введении бетаферона заключаются в локальных реакциях в месте введения, общих гриппоподобных состояниях (озноб, лихорадка, суставные, мышечные боли), депрессия.</a:t>
            </a:r>
          </a:p>
          <a:p>
            <a:r>
              <a:rPr lang="ru-RU" sz="2000" b="1">
                <a:solidFill>
                  <a:schemeClr val="accent2"/>
                </a:solidFill>
              </a:rPr>
              <a:t>Ребиф - бета-ИФН</a:t>
            </a:r>
            <a:r>
              <a:rPr lang="en-GB" sz="2000" b="1">
                <a:solidFill>
                  <a:schemeClr val="accent2"/>
                </a:solidFill>
              </a:rPr>
              <a:t>-1</a:t>
            </a:r>
            <a:r>
              <a:rPr lang="ru-RU" sz="2000" b="1">
                <a:solidFill>
                  <a:schemeClr val="accent2"/>
                </a:solidFill>
              </a:rPr>
              <a:t>a (“Сероно”)</a:t>
            </a:r>
            <a:r>
              <a:rPr lang="ru-RU"/>
              <a:t> вводится подкожно по 44 мкг (или 22 мкг) через день длительно, годами (не менее 12 месяцев).</a:t>
            </a:r>
          </a:p>
          <a:p>
            <a:r>
              <a:rPr lang="ru-RU" sz="2000" b="1">
                <a:solidFill>
                  <a:schemeClr val="accent2"/>
                </a:solidFill>
              </a:rPr>
              <a:t>Авонекс -  бета-ИФН</a:t>
            </a:r>
            <a:r>
              <a:rPr lang="en-GB" sz="2000" b="1">
                <a:solidFill>
                  <a:schemeClr val="accent2"/>
                </a:solidFill>
              </a:rPr>
              <a:t>-1</a:t>
            </a:r>
            <a:r>
              <a:rPr lang="ru-RU" sz="2000" b="1">
                <a:solidFill>
                  <a:schemeClr val="accent2"/>
                </a:solidFill>
              </a:rPr>
              <a:t>a</a:t>
            </a:r>
            <a:r>
              <a:rPr lang="ru-RU" sz="2000"/>
              <a:t> </a:t>
            </a:r>
            <a:r>
              <a:rPr lang="ru-RU" sz="2000" b="1">
                <a:solidFill>
                  <a:schemeClr val="accent2"/>
                </a:solidFill>
              </a:rPr>
              <a:t>(“Гедеон Рихтер”)</a:t>
            </a:r>
            <a:r>
              <a:rPr lang="ru-RU"/>
              <a:t> вводится подкожно по 30 мкг 1 раз в неделю длительно.</a:t>
            </a:r>
          </a:p>
          <a:p>
            <a:r>
              <a:rPr lang="ru-RU"/>
              <a:t>Побочные эффекты у препаратов бета-ИФН-1a те же, что и у бета-ИФН-1b, но развиваются несколько реже.</a:t>
            </a:r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2771775" y="1052513"/>
            <a:ext cx="297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chemeClr val="accent2"/>
                </a:solidFill>
              </a:rPr>
              <a:t>ИНТЕРФЕРОНЫ</a:t>
            </a:r>
          </a:p>
        </p:txBody>
      </p:sp>
      <p:sp>
        <p:nvSpPr>
          <p:cNvPr id="97285" name="Text Box 7"/>
          <p:cNvSpPr txBox="1">
            <a:spLocks noChangeArrowheads="1"/>
          </p:cNvSpPr>
          <p:nvPr/>
        </p:nvSpPr>
        <p:spPr bwMode="auto">
          <a:xfrm>
            <a:off x="7359650" y="207963"/>
            <a:ext cx="1212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0000"/>
                </a:solidFill>
              </a:rPr>
              <a:t>1-я линия</a:t>
            </a:r>
          </a:p>
        </p:txBody>
      </p:sp>
      <p:pic>
        <p:nvPicPr>
          <p:cNvPr id="97286" name="Picture 8" descr="Ребиф 22 (Rebif 22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7763" y="4581525"/>
            <a:ext cx="2592387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287" name="Picture 9" descr="avonex-upa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19475" y="4941888"/>
            <a:ext cx="2808288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288" name="Picture 10" descr="betafero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00113" y="4868863"/>
            <a:ext cx="261778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 Box 5"/>
          <p:cNvSpPr txBox="1">
            <a:spLocks noChangeArrowheads="1"/>
          </p:cNvSpPr>
          <p:nvPr/>
        </p:nvSpPr>
        <p:spPr bwMode="auto">
          <a:xfrm>
            <a:off x="0" y="323850"/>
            <a:ext cx="91440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</a:rPr>
              <a:t>Механизмы действия ИНТЕРФЕРОНА-</a:t>
            </a:r>
            <a:r>
              <a:rPr lang="en-GB" sz="3200" b="1">
                <a:solidFill>
                  <a:srgbClr val="FF0000"/>
                </a:solidFill>
              </a:rPr>
              <a:t>b</a:t>
            </a:r>
          </a:p>
          <a:p>
            <a:pPr algn="ctr"/>
            <a:r>
              <a:rPr lang="en-GB" sz="2400">
                <a:solidFill>
                  <a:srgbClr val="0101B3"/>
                </a:solidFill>
              </a:rPr>
              <a:t>(Serono International S.A.,2004)</a:t>
            </a:r>
            <a:endParaRPr lang="ru-RU" sz="2400">
              <a:solidFill>
                <a:srgbClr val="0101B3"/>
              </a:solidFill>
            </a:endParaRPr>
          </a:p>
        </p:txBody>
      </p:sp>
      <p:graphicFrame>
        <p:nvGraphicFramePr>
          <p:cNvPr id="15362" name="Object 7"/>
          <p:cNvGraphicFramePr>
            <a:graphicFrameLocks noChangeAspect="1"/>
          </p:cNvGraphicFramePr>
          <p:nvPr/>
        </p:nvGraphicFramePr>
        <p:xfrm>
          <a:off x="0" y="1412875"/>
          <a:ext cx="9144000" cy="5445125"/>
        </p:xfrm>
        <a:graphic>
          <a:graphicData uri="http://schemas.openxmlformats.org/presentationml/2006/ole">
            <p:oleObj spid="_x0000_s15362" name="Bitmap Image" r:id="rId3" imgW="8783276" imgH="4580952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ext Box 4"/>
          <p:cNvSpPr txBox="1">
            <a:spLocks noChangeArrowheads="1"/>
          </p:cNvSpPr>
          <p:nvPr/>
        </p:nvSpPr>
        <p:spPr bwMode="auto">
          <a:xfrm>
            <a:off x="1582738" y="260350"/>
            <a:ext cx="756126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</a:rPr>
              <a:t>Модулирование течения РС</a:t>
            </a:r>
          </a:p>
          <a:p>
            <a:pPr algn="ctr"/>
            <a:endParaRPr lang="ru-RU" sz="2800" b="1">
              <a:solidFill>
                <a:srgbClr val="FF0000"/>
              </a:solidFill>
            </a:endParaRPr>
          </a:p>
        </p:txBody>
      </p:sp>
      <p:sp>
        <p:nvSpPr>
          <p:cNvPr id="98307" name="Text Box 7"/>
          <p:cNvSpPr txBox="1">
            <a:spLocks noChangeArrowheads="1"/>
          </p:cNvSpPr>
          <p:nvPr/>
        </p:nvSpPr>
        <p:spPr bwMode="auto">
          <a:xfrm>
            <a:off x="250825" y="1125538"/>
            <a:ext cx="86423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chemeClr val="accent2"/>
                </a:solidFill>
              </a:rPr>
              <a:t>Синтетические полимеры, близкие по структуре к общему белку миелина</a:t>
            </a:r>
          </a:p>
        </p:txBody>
      </p:sp>
      <p:sp>
        <p:nvSpPr>
          <p:cNvPr id="98308" name="Text Box 8"/>
          <p:cNvSpPr txBox="1">
            <a:spLocks noChangeArrowheads="1"/>
          </p:cNvSpPr>
          <p:nvPr/>
        </p:nvSpPr>
        <p:spPr bwMode="auto">
          <a:xfrm>
            <a:off x="323850" y="2565400"/>
            <a:ext cx="5472113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accent2"/>
                </a:solidFill>
              </a:rPr>
              <a:t>Препарат ГЛАТИРАМЕРА АЦЕТАТ (КОПАКСОН, «</a:t>
            </a:r>
            <a:r>
              <a:rPr lang="en-GB" sz="2000" b="1">
                <a:solidFill>
                  <a:schemeClr val="accent2"/>
                </a:solidFill>
              </a:rPr>
              <a:t>TEVA</a:t>
            </a:r>
            <a:r>
              <a:rPr lang="ru-RU" sz="2000" b="1">
                <a:solidFill>
                  <a:schemeClr val="accent2"/>
                </a:solidFill>
              </a:rPr>
              <a:t>») – </a:t>
            </a:r>
            <a:r>
              <a:rPr lang="ru-RU" sz="2000"/>
              <a:t>полимер из 4 аминокислот: </a:t>
            </a:r>
            <a:r>
              <a:rPr lang="en-GB" sz="2000"/>
              <a:t>L-</a:t>
            </a:r>
            <a:r>
              <a:rPr lang="ru-RU" sz="2000"/>
              <a:t>аланин,</a:t>
            </a:r>
            <a:r>
              <a:rPr lang="en-GB" sz="2000"/>
              <a:t>L-</a:t>
            </a:r>
            <a:r>
              <a:rPr lang="ru-RU" sz="2000"/>
              <a:t>глутамин,</a:t>
            </a:r>
            <a:r>
              <a:rPr lang="en-GB" sz="2000"/>
              <a:t>L-</a:t>
            </a:r>
            <a:r>
              <a:rPr lang="ru-RU" sz="2000"/>
              <a:t>лизин, </a:t>
            </a:r>
            <a:r>
              <a:rPr lang="en-GB" sz="2000"/>
              <a:t>L-</a:t>
            </a:r>
            <a:r>
              <a:rPr lang="ru-RU" sz="2000"/>
              <a:t>тирозин.</a:t>
            </a:r>
          </a:p>
          <a:p>
            <a:r>
              <a:rPr lang="ru-RU" sz="2000"/>
              <a:t>Применяется в дозе 20 мг подкожно ежедневно длительно (не менее 12 месяцев). Из побочных эффектов отмечаются умеренные местные реакции, гриппоподобные состояния, общее недомогание, дурнота, боли в эпигастральной области, иногда – панические возбуждения. </a:t>
            </a:r>
          </a:p>
        </p:txBody>
      </p:sp>
      <p:sp>
        <p:nvSpPr>
          <p:cNvPr id="98309" name="Text Box 9"/>
          <p:cNvSpPr txBox="1">
            <a:spLocks noChangeArrowheads="1"/>
          </p:cNvSpPr>
          <p:nvPr/>
        </p:nvSpPr>
        <p:spPr bwMode="auto">
          <a:xfrm>
            <a:off x="7359650" y="207963"/>
            <a:ext cx="1212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0000"/>
                </a:solidFill>
              </a:rPr>
              <a:t>1-я линия</a:t>
            </a:r>
          </a:p>
        </p:txBody>
      </p:sp>
      <p:pic>
        <p:nvPicPr>
          <p:cNvPr id="98310" name="Picture 13" descr="Картинка 4 из 11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5963" y="2997200"/>
            <a:ext cx="3024187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1042988" y="0"/>
            <a:ext cx="77771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</a:rPr>
              <a:t>Механизмы действия КОПАКСОНА</a:t>
            </a:r>
          </a:p>
        </p:txBody>
      </p:sp>
      <p:sp>
        <p:nvSpPr>
          <p:cNvPr id="16388" name="Text Box 6"/>
          <p:cNvSpPr txBox="1">
            <a:spLocks noChangeArrowheads="1"/>
          </p:cNvSpPr>
          <p:nvPr/>
        </p:nvSpPr>
        <p:spPr bwMode="auto">
          <a:xfrm>
            <a:off x="1476375" y="549275"/>
            <a:ext cx="64801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b="1">
                <a:solidFill>
                  <a:srgbClr val="0101B3"/>
                </a:solidFill>
              </a:rPr>
              <a:t>(Neuhaus O et al.,2001; Ziemssen T. et al.,2002)</a:t>
            </a:r>
            <a:endParaRPr lang="ru-RU" b="1">
              <a:solidFill>
                <a:srgbClr val="0101B3"/>
              </a:solidFill>
            </a:endParaRPr>
          </a:p>
        </p:txBody>
      </p:sp>
      <p:sp>
        <p:nvSpPr>
          <p:cNvPr id="16389" name="Text Box 8"/>
          <p:cNvSpPr txBox="1">
            <a:spLocks noChangeArrowheads="1"/>
          </p:cNvSpPr>
          <p:nvPr/>
        </p:nvSpPr>
        <p:spPr bwMode="auto">
          <a:xfrm>
            <a:off x="376238" y="6021388"/>
            <a:ext cx="87677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600" b="1">
                <a:solidFill>
                  <a:srgbClr val="0101B3"/>
                </a:solidFill>
              </a:rPr>
              <a:t>TCR</a:t>
            </a:r>
            <a:r>
              <a:rPr lang="ru-RU" sz="1600" b="1"/>
              <a:t> - Т- клеточный рецептор; </a:t>
            </a:r>
            <a:r>
              <a:rPr lang="ru-RU" sz="1600" b="1">
                <a:solidFill>
                  <a:srgbClr val="0101B3"/>
                </a:solidFill>
              </a:rPr>
              <a:t>МНС</a:t>
            </a:r>
            <a:r>
              <a:rPr lang="ru-RU" sz="1600" b="1"/>
              <a:t> – главный комплекс гистосовместимости; </a:t>
            </a:r>
            <a:r>
              <a:rPr lang="en-GB" sz="1600" b="1">
                <a:solidFill>
                  <a:srgbClr val="0101B3"/>
                </a:solidFill>
              </a:rPr>
              <a:t>Ag</a:t>
            </a:r>
            <a:r>
              <a:rPr lang="ru-RU" sz="1600" b="1"/>
              <a:t> – антиген; </a:t>
            </a:r>
            <a:r>
              <a:rPr lang="en-GB" sz="1600" b="1"/>
              <a:t> </a:t>
            </a:r>
            <a:r>
              <a:rPr lang="en-GB" sz="1600" b="1">
                <a:solidFill>
                  <a:srgbClr val="0101B3"/>
                </a:solidFill>
              </a:rPr>
              <a:t>BDNF</a:t>
            </a:r>
            <a:r>
              <a:rPr lang="ru-RU" sz="1600" b="1"/>
              <a:t>- нейротрофический фактор мозгового происхождения</a:t>
            </a:r>
          </a:p>
        </p:txBody>
      </p:sp>
      <p:graphicFrame>
        <p:nvGraphicFramePr>
          <p:cNvPr id="16386" name="Object 9"/>
          <p:cNvGraphicFramePr>
            <a:graphicFrameLocks noChangeAspect="1"/>
          </p:cNvGraphicFramePr>
          <p:nvPr/>
        </p:nvGraphicFramePr>
        <p:xfrm>
          <a:off x="395288" y="908050"/>
          <a:ext cx="8569325" cy="5949950"/>
        </p:xfrm>
        <a:graphic>
          <a:graphicData uri="http://schemas.openxmlformats.org/presentationml/2006/ole">
            <p:oleObj spid="_x0000_s16386" name="Photo Editor Photo" r:id="rId4" imgW="9716856" imgH="6020640" progId="">
              <p:embed/>
            </p:oleObj>
          </a:graphicData>
        </a:graphic>
      </p:graphicFrame>
      <p:sp>
        <p:nvSpPr>
          <p:cNvPr id="16390" name="Text Box 10"/>
          <p:cNvSpPr txBox="1">
            <a:spLocks noChangeArrowheads="1"/>
          </p:cNvSpPr>
          <p:nvPr/>
        </p:nvSpPr>
        <p:spPr bwMode="auto">
          <a:xfrm>
            <a:off x="0" y="6216650"/>
            <a:ext cx="19070638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b="1">
                <a:solidFill>
                  <a:srgbClr val="0101B3"/>
                </a:solidFill>
              </a:rPr>
              <a:t>TCR</a:t>
            </a:r>
            <a:r>
              <a:rPr lang="ru-RU" b="1"/>
              <a:t> - Т- клеточный рецептор; </a:t>
            </a:r>
            <a:r>
              <a:rPr lang="ru-RU" b="1">
                <a:solidFill>
                  <a:srgbClr val="0101B3"/>
                </a:solidFill>
              </a:rPr>
              <a:t>МНС</a:t>
            </a:r>
            <a:r>
              <a:rPr lang="ru-RU" b="1"/>
              <a:t> – главный комплекс гистосовместимости; </a:t>
            </a:r>
          </a:p>
          <a:p>
            <a:r>
              <a:rPr lang="en-GB" b="1">
                <a:solidFill>
                  <a:srgbClr val="0101B3"/>
                </a:solidFill>
              </a:rPr>
              <a:t>Ag</a:t>
            </a:r>
            <a:r>
              <a:rPr lang="ru-RU" b="1"/>
              <a:t> – антиген; </a:t>
            </a:r>
            <a:r>
              <a:rPr lang="en-GB" b="1"/>
              <a:t> </a:t>
            </a:r>
            <a:r>
              <a:rPr lang="en-GB" b="1">
                <a:solidFill>
                  <a:srgbClr val="0101B3"/>
                </a:solidFill>
              </a:rPr>
              <a:t>BDNF</a:t>
            </a:r>
            <a:r>
              <a:rPr lang="ru-RU" b="1"/>
              <a:t>- нейротрофический фактор мозгового происхождения</a:t>
            </a:r>
          </a:p>
          <a:p>
            <a:endParaRPr lang="ru-RU"/>
          </a:p>
        </p:txBody>
      </p:sp>
      <p:sp>
        <p:nvSpPr>
          <p:cNvPr id="16391" name="Text Box 15"/>
          <p:cNvSpPr txBox="1">
            <a:spLocks noChangeArrowheads="1"/>
          </p:cNvSpPr>
          <p:nvPr/>
        </p:nvSpPr>
        <p:spPr bwMode="auto">
          <a:xfrm>
            <a:off x="519113" y="1052513"/>
            <a:ext cx="837406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chemeClr val="bg1"/>
                </a:solidFill>
              </a:rPr>
              <a:t>Механизм действия копаксона обусловлен   конкурентным с ОБМ </a:t>
            </a:r>
          </a:p>
          <a:p>
            <a:pPr algn="ctr"/>
            <a:r>
              <a:rPr lang="ru-RU" sz="1600" b="1">
                <a:solidFill>
                  <a:schemeClr val="bg1"/>
                </a:solidFill>
              </a:rPr>
              <a:t>связыванием с молекулой МН</a:t>
            </a:r>
            <a:r>
              <a:rPr lang="en-GB" sz="1600" b="1">
                <a:solidFill>
                  <a:schemeClr val="bg1"/>
                </a:solidFill>
              </a:rPr>
              <a:t>C,  </a:t>
            </a:r>
            <a:r>
              <a:rPr lang="ru-RU" sz="1600" b="1">
                <a:solidFill>
                  <a:schemeClr val="bg1"/>
                </a:solidFill>
              </a:rPr>
              <a:t>которая участвует в презентировании антигенов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Заголовок 1"/>
          <p:cNvSpPr>
            <a:spLocks noGrp="1"/>
          </p:cNvSpPr>
          <p:nvPr>
            <p:ph type="title"/>
          </p:nvPr>
        </p:nvSpPr>
        <p:spPr>
          <a:xfrm>
            <a:off x="142875" y="285750"/>
            <a:ext cx="9001125" cy="13684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Сравнение эффективности современных средств </a:t>
            </a:r>
            <a:r>
              <a:rPr lang="ru-RU" sz="2800" b="1" dirty="0" err="1" smtClean="0">
                <a:solidFill>
                  <a:srgbClr val="FF0000"/>
                </a:solidFill>
              </a:rPr>
              <a:t>болезнь-модифицирующей</a:t>
            </a:r>
            <a:r>
              <a:rPr lang="ru-RU" sz="2800" b="1" dirty="0" smtClean="0">
                <a:solidFill>
                  <a:srgbClr val="FF0000"/>
                </a:solidFill>
              </a:rPr>
              <a:t> терапии, рекомендуемых в качестве препаратов первого выбора при лечении РС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endParaRPr lang="ru-RU" sz="2000" b="1" dirty="0" smtClean="0">
              <a:solidFill>
                <a:srgbClr val="FF0000"/>
              </a:solidFill>
            </a:endParaRPr>
          </a:p>
        </p:txBody>
      </p:sp>
      <p:pic>
        <p:nvPicPr>
          <p:cNvPr id="9933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33463" y="1839913"/>
            <a:ext cx="7077075" cy="4048125"/>
          </a:xfrm>
          <a:noFill/>
        </p:spPr>
      </p:pic>
      <p:sp>
        <p:nvSpPr>
          <p:cNvPr id="99332" name="TextBox 4"/>
          <p:cNvSpPr txBox="1">
            <a:spLocks noChangeArrowheads="1"/>
          </p:cNvSpPr>
          <p:nvPr/>
        </p:nvSpPr>
        <p:spPr bwMode="auto">
          <a:xfrm>
            <a:off x="214313" y="1643063"/>
            <a:ext cx="8929687" cy="6461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FF0000"/>
                </a:solidFill>
              </a:rPr>
              <a:t>                       </a:t>
            </a:r>
            <a:r>
              <a:rPr lang="ru-RU" b="1">
                <a:solidFill>
                  <a:schemeClr val="accent2"/>
                </a:solidFill>
              </a:rPr>
              <a:t>  по данным 2-х летних клинических исследований</a:t>
            </a:r>
            <a:r>
              <a:rPr lang="ru-RU" b="1">
                <a:solidFill>
                  <a:srgbClr val="FF0000"/>
                </a:solidFill>
              </a:rPr>
              <a:t> 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FF3300"/>
                </a:solidFill>
              </a:rPr>
              <a:t>Показания к иммуномодулирующей терапии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marL="609600" indent="-609600" eaLnBrk="1" hangingPunct="1"/>
            <a:r>
              <a:rPr lang="ru-RU" smtClean="0"/>
              <a:t>При уровне инвалидизации по </a:t>
            </a:r>
            <a:r>
              <a:rPr lang="en-US" smtClean="0"/>
              <a:t>EDSS</a:t>
            </a:r>
            <a:r>
              <a:rPr lang="ru-RU" smtClean="0"/>
              <a:t> не более 6,5</a:t>
            </a:r>
          </a:p>
          <a:p>
            <a:pPr marL="609600" indent="-609600" eaLnBrk="1" hangingPunct="1"/>
            <a:r>
              <a:rPr lang="ru-RU" smtClean="0"/>
              <a:t>при ремитирующем течении РС</a:t>
            </a:r>
          </a:p>
          <a:p>
            <a:pPr marL="609600" indent="-609600" eaLnBrk="1" hangingPunct="1"/>
            <a:r>
              <a:rPr lang="ru-RU" smtClean="0"/>
              <a:t>при вторично прогрессирующем РС с обострениями</a:t>
            </a:r>
          </a:p>
          <a:p>
            <a:pPr marL="609600" indent="-609600" eaLnBrk="1" hangingPunct="1">
              <a:buFontTx/>
              <a:buNone/>
            </a:pPr>
            <a:r>
              <a:rPr lang="ru-RU" smtClean="0">
                <a:solidFill>
                  <a:srgbClr val="7D32F8"/>
                </a:solidFill>
              </a:rPr>
              <a:t>ПРИЧИНЫ ОТКАЗА:</a:t>
            </a:r>
          </a:p>
          <a:p>
            <a:pPr marL="609600" indent="-609600" eaLnBrk="1" hangingPunct="1"/>
            <a:r>
              <a:rPr lang="ru-RU" smtClean="0"/>
              <a:t>Побочные явления</a:t>
            </a:r>
          </a:p>
          <a:p>
            <a:pPr marL="609600" indent="-609600" eaLnBrk="1" hangingPunct="1"/>
            <a:r>
              <a:rPr lang="ru-RU" smtClean="0"/>
              <a:t>Частые инъекции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Заголовок 1"/>
          <p:cNvSpPr>
            <a:spLocks noGrp="1"/>
          </p:cNvSpPr>
          <p:nvPr>
            <p:ph type="title"/>
          </p:nvPr>
        </p:nvSpPr>
        <p:spPr>
          <a:xfrm>
            <a:off x="1714500" y="274638"/>
            <a:ext cx="6972300" cy="1143000"/>
          </a:xfrm>
        </p:spPr>
        <p:txBody>
          <a:bodyPr/>
          <a:lstStyle/>
          <a:p>
            <a:pPr eaLnBrk="1" hangingPunct="1"/>
            <a:r>
              <a:rPr lang="ru-RU" sz="2800" b="1" smtClean="0">
                <a:solidFill>
                  <a:srgbClr val="FF0000"/>
                </a:solidFill>
              </a:rPr>
              <a:t>Натализумаб </a:t>
            </a:r>
            <a:r>
              <a:rPr lang="ru-RU" sz="2800" b="1" smtClean="0">
                <a:solidFill>
                  <a:schemeClr val="accent2"/>
                </a:solidFill>
              </a:rPr>
              <a:t>(</a:t>
            </a:r>
            <a:r>
              <a:rPr lang="en-US" sz="2800" b="1" smtClean="0">
                <a:solidFill>
                  <a:schemeClr val="accent2"/>
                </a:solidFill>
              </a:rPr>
              <a:t>TYSABRI)</a:t>
            </a:r>
            <a:r>
              <a:rPr lang="ru-RU" sz="2800" b="1" smtClean="0">
                <a:solidFill>
                  <a:schemeClr val="accent2"/>
                </a:solidFill>
              </a:rPr>
              <a:t> </a:t>
            </a:r>
            <a:r>
              <a:rPr lang="ru-RU" sz="2800" b="1" smtClean="0">
                <a:solidFill>
                  <a:srgbClr val="FF0000"/>
                </a:solidFill>
              </a:rPr>
              <a:t>– класс моноклональных антител</a:t>
            </a:r>
          </a:p>
        </p:txBody>
      </p:sp>
      <p:sp>
        <p:nvSpPr>
          <p:cNvPr id="101379" name="Содержимое 2"/>
          <p:cNvSpPr>
            <a:spLocks noGrp="1"/>
          </p:cNvSpPr>
          <p:nvPr>
            <p:ph idx="1"/>
          </p:nvPr>
        </p:nvSpPr>
        <p:spPr>
          <a:xfrm>
            <a:off x="357188" y="1785938"/>
            <a:ext cx="8215312" cy="4186237"/>
          </a:xfrm>
        </p:spPr>
        <p:txBody>
          <a:bodyPr/>
          <a:lstStyle/>
          <a:p>
            <a:pPr eaLnBrk="1" hangingPunct="1"/>
            <a:r>
              <a:rPr lang="ru-RU" sz="2000" smtClean="0"/>
              <a:t>первый селективный ингибитор молекул адгезии</a:t>
            </a:r>
            <a:endParaRPr lang="en-US" sz="2000" smtClean="0"/>
          </a:p>
          <a:p>
            <a:pPr eaLnBrk="1" hangingPunct="1"/>
            <a:r>
              <a:rPr lang="ru-RU" sz="2000" smtClean="0"/>
              <a:t>связывается с a 4-субъединицей интегриновых рецепторов на поверхности активированных Т-лимфоцитов и ингибирует их трансмиграцию в ЦНС</a:t>
            </a:r>
          </a:p>
          <a:p>
            <a:pPr eaLnBrk="1" hangingPunct="1"/>
            <a:r>
              <a:rPr lang="ru-RU" sz="2000" smtClean="0"/>
              <a:t>В рамках исследования </a:t>
            </a:r>
            <a:r>
              <a:rPr lang="ru-RU" sz="2000" i="1" smtClean="0">
                <a:solidFill>
                  <a:schemeClr val="accent2"/>
                </a:solidFill>
              </a:rPr>
              <a:t>AFFIRM</a:t>
            </a:r>
            <a:r>
              <a:rPr lang="ru-RU" sz="2000" smtClean="0">
                <a:solidFill>
                  <a:schemeClr val="accent2"/>
                </a:solidFill>
              </a:rPr>
              <a:t> </a:t>
            </a:r>
            <a:r>
              <a:rPr lang="ru-RU" sz="2000" smtClean="0"/>
              <a:t> натализумаб достоверно снижал частоту клинических рецидивов на 68 % (p &lt; 0,001), риск стойкого прогрессирования нетрудоспособности в течение 12 недель — на 42 %, в течение 24 недель — на 54 % (p &lt; 0,001), количество </a:t>
            </a:r>
            <a:r>
              <a:rPr lang="en-US" sz="2000" smtClean="0"/>
              <a:t>Gd</a:t>
            </a:r>
            <a:r>
              <a:rPr lang="ru-RU" sz="2000" smtClean="0"/>
              <a:t>-контрастированных повреждений на 92 % (p &lt; 0,001) и новых или увеличенных Т2-гиперинтенсивных повреждений на 83 % (p &lt; 0,001)</a:t>
            </a:r>
            <a:endParaRPr lang="ru-RU" sz="1400" smtClean="0"/>
          </a:p>
        </p:txBody>
      </p:sp>
      <p:sp>
        <p:nvSpPr>
          <p:cNvPr id="101380" name="TextBox 3"/>
          <p:cNvSpPr txBox="1">
            <a:spLocks noChangeArrowheads="1"/>
          </p:cNvSpPr>
          <p:nvPr/>
        </p:nvSpPr>
        <p:spPr bwMode="auto">
          <a:xfrm>
            <a:off x="357188" y="5934075"/>
            <a:ext cx="878681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Polman C.H., O’Connor P.W., Havrdova E. et al. A randomized, placebo-controlled trial of natalizumab for relapsing multiple sclerosis // N. Engl. J. Med. — 2006. — 354. — 889-910.</a:t>
            </a:r>
            <a:endParaRPr lang="ru-RU"/>
          </a:p>
        </p:txBody>
      </p:sp>
      <p:pic>
        <p:nvPicPr>
          <p:cNvPr id="10138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285750"/>
            <a:ext cx="12763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</a:rPr>
              <a:t>Точки, в которых </a:t>
            </a:r>
            <a:r>
              <a:rPr lang="ru-RU" sz="3200" b="1" dirty="0" err="1" smtClean="0">
                <a:solidFill>
                  <a:schemeClr val="accent2"/>
                </a:solidFill>
              </a:rPr>
              <a:t>натализумаб</a:t>
            </a:r>
            <a:r>
              <a:rPr lang="ru-RU" sz="3200" b="1" dirty="0" smtClean="0">
                <a:solidFill>
                  <a:srgbClr val="FF0000"/>
                </a:solidFill>
              </a:rPr>
              <a:t> может ингибировать воспалительный процесс при РС</a:t>
            </a:r>
          </a:p>
        </p:txBody>
      </p:sp>
      <p:pic>
        <p:nvPicPr>
          <p:cNvPr id="10240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28688" y="1571625"/>
            <a:ext cx="6429375" cy="5072063"/>
          </a:xfrm>
          <a:noFill/>
        </p:spPr>
      </p:pic>
      <p:sp>
        <p:nvSpPr>
          <p:cNvPr id="102404" name="TextBox 4"/>
          <p:cNvSpPr txBox="1">
            <a:spLocks noChangeArrowheads="1"/>
          </p:cNvSpPr>
          <p:nvPr/>
        </p:nvSpPr>
        <p:spPr bwMode="auto">
          <a:xfrm>
            <a:off x="785813" y="6072188"/>
            <a:ext cx="7358062" cy="6461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Побочные эффекты</a:t>
            </a:r>
          </a:p>
        </p:txBody>
      </p:sp>
      <p:sp>
        <p:nvSpPr>
          <p:cNvPr id="10342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800" b="1" smtClean="0"/>
              <a:t>Наиболее тяжелым побочным эффектом лечения Тисабри является прогрессирующая мультифокальная лейкоэнцефалопатия</a:t>
            </a:r>
          </a:p>
          <a:p>
            <a:pPr eaLnBrk="1" hangingPunct="1"/>
            <a:r>
              <a:rPr lang="ru-RU" sz="2800" b="1" smtClean="0"/>
              <a:t>ПМЛ связана с активизацией в условиях иммунодефицита полиомавируса JCV (опортунистическая вирусная инфекция) в ЦНС </a:t>
            </a:r>
          </a:p>
          <a:p>
            <a:pPr eaLnBrk="1" hangingPunct="1"/>
            <a:r>
              <a:rPr lang="ru-RU" sz="2800" b="1" smtClean="0"/>
              <a:t>Частота ПМЛ при лечении Тисабри составляет по последним данным 1.2/10000 пациентов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4" descr="questio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1844675"/>
            <a:ext cx="3105150" cy="2827338"/>
          </a:xfrm>
          <a:noFill/>
        </p:spPr>
      </p:pic>
      <p:sp>
        <p:nvSpPr>
          <p:cNvPr id="92163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3851275" y="1052513"/>
            <a:ext cx="4835525" cy="507365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3600" smtClean="0">
                <a:solidFill>
                  <a:srgbClr val="CC0000"/>
                </a:solidFill>
              </a:rPr>
              <a:t>Вопросы к специалисту:</a:t>
            </a:r>
          </a:p>
          <a:p>
            <a:pPr algn="ctr" eaLnBrk="1" hangingPunct="1">
              <a:buFontTx/>
              <a:buNone/>
            </a:pPr>
            <a:r>
              <a:rPr lang="ru-RU" sz="3600" smtClean="0"/>
              <a:t>1.Когда необходимо начинать лечение?</a:t>
            </a:r>
          </a:p>
          <a:p>
            <a:pPr algn="ctr" eaLnBrk="1" hangingPunct="1">
              <a:buFontTx/>
              <a:buNone/>
            </a:pPr>
            <a:r>
              <a:rPr lang="ru-RU" sz="3600" smtClean="0"/>
              <a:t>2.Целесообразно ли лечить больных с РС  в период ремиссии?</a:t>
            </a:r>
            <a:endParaRPr lang="en-US" sz="3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42938" y="142875"/>
            <a:ext cx="7572375" cy="9572625"/>
          </a:xfrm>
          <a:noFill/>
        </p:spPr>
      </p:pic>
      <p:sp>
        <p:nvSpPr>
          <p:cNvPr id="104451" name="TextBox 5"/>
          <p:cNvSpPr txBox="1">
            <a:spLocks noChangeArrowheads="1"/>
          </p:cNvSpPr>
          <p:nvPr/>
        </p:nvSpPr>
        <p:spPr bwMode="auto">
          <a:xfrm>
            <a:off x="500063" y="4643438"/>
            <a:ext cx="1785937" cy="369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85813" y="214313"/>
            <a:ext cx="7429500" cy="6429375"/>
          </a:xfrm>
          <a:noFill/>
        </p:spPr>
      </p:pic>
      <p:sp>
        <p:nvSpPr>
          <p:cNvPr id="105475" name="TextBox 4"/>
          <p:cNvSpPr txBox="1">
            <a:spLocks noChangeArrowheads="1"/>
          </p:cNvSpPr>
          <p:nvPr/>
        </p:nvSpPr>
        <p:spPr bwMode="auto">
          <a:xfrm>
            <a:off x="785813" y="4143375"/>
            <a:ext cx="1785937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05476" name="TextBox 5"/>
          <p:cNvSpPr txBox="1">
            <a:spLocks noChangeArrowheads="1"/>
          </p:cNvSpPr>
          <p:nvPr/>
        </p:nvSpPr>
        <p:spPr bwMode="auto">
          <a:xfrm>
            <a:off x="6858000" y="6429375"/>
            <a:ext cx="1143000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785813" y="4214813"/>
            <a:ext cx="185737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 Box 2"/>
          <p:cNvSpPr txBox="1">
            <a:spLocks noChangeArrowheads="1"/>
          </p:cNvSpPr>
          <p:nvPr/>
        </p:nvSpPr>
        <p:spPr bwMode="auto">
          <a:xfrm>
            <a:off x="250825" y="6381750"/>
            <a:ext cx="22336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cs typeface="Arial" pitchFamily="34" charset="0"/>
              </a:rPr>
              <a:t>* </a:t>
            </a:r>
            <a:r>
              <a:rPr lang="en-US" sz="1600" b="1" i="1">
                <a:cs typeface="Arial" pitchFamily="34" charset="0"/>
              </a:rPr>
              <a:t>Bruck et.al. 2007</a:t>
            </a:r>
          </a:p>
        </p:txBody>
      </p:sp>
      <p:grpSp>
        <p:nvGrpSpPr>
          <p:cNvPr id="17413" name="Group 3"/>
          <p:cNvGrpSpPr>
            <a:grpSpLocks/>
          </p:cNvGrpSpPr>
          <p:nvPr/>
        </p:nvGrpSpPr>
        <p:grpSpPr bwMode="auto">
          <a:xfrm>
            <a:off x="539750" y="2133600"/>
            <a:ext cx="7969250" cy="2333625"/>
            <a:chOff x="10664" y="16535"/>
            <a:chExt cx="8622" cy="2193"/>
          </a:xfrm>
        </p:grpSpPr>
        <p:sp>
          <p:nvSpPr>
            <p:cNvPr id="17446" name="Text Box 4"/>
            <p:cNvSpPr txBox="1">
              <a:spLocks noChangeArrowheads="1"/>
            </p:cNvSpPr>
            <p:nvPr/>
          </p:nvSpPr>
          <p:spPr bwMode="auto">
            <a:xfrm>
              <a:off x="18133" y="17176"/>
              <a:ext cx="1153" cy="4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6767" tIns="48384" rIns="96767" bIns="48384">
              <a:spAutoFit/>
            </a:bodyPr>
            <a:lstStyle/>
            <a:p>
              <a:pPr defTabSz="852488">
                <a:spcBef>
                  <a:spcPct val="50000"/>
                </a:spcBef>
              </a:pPr>
              <a:endParaRPr lang="de-DE" sz="28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grpSp>
          <p:nvGrpSpPr>
            <p:cNvPr id="17447" name="Group 5"/>
            <p:cNvGrpSpPr>
              <a:grpSpLocks/>
            </p:cNvGrpSpPr>
            <p:nvPr/>
          </p:nvGrpSpPr>
          <p:grpSpPr bwMode="auto">
            <a:xfrm>
              <a:off x="10664" y="16535"/>
              <a:ext cx="7388" cy="2193"/>
              <a:chOff x="10664" y="16535"/>
              <a:chExt cx="7388" cy="2193"/>
            </a:xfrm>
          </p:grpSpPr>
          <p:grpSp>
            <p:nvGrpSpPr>
              <p:cNvPr id="17448" name="Group 6"/>
              <p:cNvGrpSpPr>
                <a:grpSpLocks/>
              </p:cNvGrpSpPr>
              <p:nvPr/>
            </p:nvGrpSpPr>
            <p:grpSpPr bwMode="auto">
              <a:xfrm>
                <a:off x="11247" y="16535"/>
                <a:ext cx="2270" cy="1577"/>
                <a:chOff x="10908" y="16103"/>
                <a:chExt cx="2270" cy="1577"/>
              </a:xfrm>
            </p:grpSpPr>
            <p:pic>
              <p:nvPicPr>
                <p:cNvPr id="17456" name="Picture 7" descr="Z142_3LFB200"/>
                <p:cNvPicPr>
                  <a:picLocks noChangeAspect="1" noChangeArrowheads="1"/>
                </p:cNvPicPr>
                <p:nvPr/>
              </p:nvPicPr>
              <p:blipFill>
                <a:blip r:embed="rId4">
                  <a:lum bright="24000" contrast="48000"/>
                </a:blip>
                <a:srcRect b="7689"/>
                <a:stretch>
                  <a:fillRect/>
                </a:stretch>
              </p:blipFill>
              <p:spPr bwMode="auto">
                <a:xfrm>
                  <a:off x="10911" y="16103"/>
                  <a:ext cx="2267" cy="157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grpSp>
              <p:nvGrpSpPr>
                <p:cNvPr id="17457" name="Group 8"/>
                <p:cNvGrpSpPr>
                  <a:grpSpLocks/>
                </p:cNvGrpSpPr>
                <p:nvPr/>
              </p:nvGrpSpPr>
              <p:grpSpPr bwMode="auto">
                <a:xfrm>
                  <a:off x="10908" y="17016"/>
                  <a:ext cx="907" cy="664"/>
                  <a:chOff x="10908" y="17142"/>
                  <a:chExt cx="907" cy="664"/>
                </a:xfrm>
              </p:grpSpPr>
              <p:pic>
                <p:nvPicPr>
                  <p:cNvPr id="17458" name="Picture 9" descr="Z142_3LFB40"/>
                  <p:cNvPicPr>
                    <a:picLocks noChangeAspect="1" noChangeArrowheads="1"/>
                  </p:cNvPicPr>
                  <p:nvPr/>
                </p:nvPicPr>
                <p:blipFill>
                  <a:blip r:embed="rId5">
                    <a:lum bright="24000" contrast="36000"/>
                  </a:blip>
                  <a:srcRect l="8742" t="7074" r="7700" b="11610"/>
                  <a:stretch>
                    <a:fillRect/>
                  </a:stretch>
                </p:blipFill>
                <p:spPr bwMode="auto">
                  <a:xfrm>
                    <a:off x="10908" y="17142"/>
                    <a:ext cx="907" cy="66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17459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11222" y="17172"/>
                    <a:ext cx="228" cy="144"/>
                  </a:xfrm>
                  <a:prstGeom prst="rect">
                    <a:avLst/>
                  </a:prstGeom>
                  <a:noFill/>
                  <a:ln w="19050">
                    <a:solidFill>
                      <a:srgbClr val="000099"/>
                    </a:solidFill>
                    <a:miter lim="800000"/>
                    <a:headEnd/>
                    <a:tailEnd/>
                  </a:ln>
                </p:spPr>
                <p:txBody>
                  <a:bodyPr lIns="96767" tIns="48384" rIns="96767" bIns="48384" anchor="ctr">
                    <a:spAutoFit/>
                  </a:bodyPr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7449" name="Group 11"/>
              <p:cNvGrpSpPr>
                <a:grpSpLocks/>
              </p:cNvGrpSpPr>
              <p:nvPr/>
            </p:nvGrpSpPr>
            <p:grpSpPr bwMode="auto">
              <a:xfrm>
                <a:off x="13549" y="16535"/>
                <a:ext cx="2269" cy="1576"/>
                <a:chOff x="13162" y="16103"/>
                <a:chExt cx="2269" cy="1576"/>
              </a:xfrm>
            </p:grpSpPr>
            <p:pic>
              <p:nvPicPr>
                <p:cNvPr id="17452" name="Picture 12" descr="115_1LFB200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 b="7689"/>
                <a:stretch>
                  <a:fillRect/>
                </a:stretch>
              </p:blipFill>
              <p:spPr bwMode="auto">
                <a:xfrm>
                  <a:off x="13164" y="16103"/>
                  <a:ext cx="2267" cy="157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grpSp>
              <p:nvGrpSpPr>
                <p:cNvPr id="17453" name="Group 13"/>
                <p:cNvGrpSpPr>
                  <a:grpSpLocks/>
                </p:cNvGrpSpPr>
                <p:nvPr/>
              </p:nvGrpSpPr>
              <p:grpSpPr bwMode="auto">
                <a:xfrm>
                  <a:off x="13162" y="17013"/>
                  <a:ext cx="907" cy="666"/>
                  <a:chOff x="13162" y="17139"/>
                  <a:chExt cx="907" cy="666"/>
                </a:xfrm>
              </p:grpSpPr>
              <p:pic>
                <p:nvPicPr>
                  <p:cNvPr id="17454" name="Picture 14" descr="115_1LFB40"/>
                  <p:cNvPicPr>
                    <a:picLocks noChangeAspect="1" noChangeArrowheads="1"/>
                  </p:cNvPicPr>
                  <p:nvPr/>
                </p:nvPicPr>
                <p:blipFill>
                  <a:blip r:embed="rId7">
                    <a:lum bright="24000" contrast="6000"/>
                  </a:blip>
                  <a:srcRect l="11638" t="9842" r="4227" b="8073"/>
                  <a:stretch>
                    <a:fillRect/>
                  </a:stretch>
                </p:blipFill>
                <p:spPr bwMode="auto">
                  <a:xfrm>
                    <a:off x="13162" y="17139"/>
                    <a:ext cx="907" cy="66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17455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13476" y="17158"/>
                    <a:ext cx="228" cy="144"/>
                  </a:xfrm>
                  <a:prstGeom prst="rect">
                    <a:avLst/>
                  </a:prstGeom>
                  <a:noFill/>
                  <a:ln w="19050">
                    <a:solidFill>
                      <a:srgbClr val="000099"/>
                    </a:solidFill>
                    <a:miter lim="800000"/>
                    <a:headEnd/>
                    <a:tailEnd/>
                  </a:ln>
                </p:spPr>
                <p:txBody>
                  <a:bodyPr lIns="96767" tIns="48384" rIns="96767" bIns="48384" anchor="ctr">
                    <a:spAutoFit/>
                  </a:bodyPr>
                  <a:lstStyle/>
                  <a:p>
                    <a:endParaRPr lang="ru-RU"/>
                  </a:p>
                </p:txBody>
              </p:sp>
            </p:grpSp>
          </p:grpSp>
          <p:graphicFrame>
            <p:nvGraphicFramePr>
              <p:cNvPr id="17411" name="Object 16"/>
              <p:cNvGraphicFramePr>
                <a:graphicFrameLocks noChangeAspect="1"/>
              </p:cNvGraphicFramePr>
              <p:nvPr/>
            </p:nvGraphicFramePr>
            <p:xfrm>
              <a:off x="15850" y="16535"/>
              <a:ext cx="2202" cy="1581"/>
            </p:xfrm>
            <a:graphic>
              <a:graphicData uri="http://schemas.openxmlformats.org/presentationml/2006/ole">
                <p:oleObj spid="_x0000_s17411" name="Prism Project" r:id="rId8" imgW="3781044" imgH="2424684" progId="">
                  <p:embed/>
                </p:oleObj>
              </a:graphicData>
            </a:graphic>
          </p:graphicFrame>
          <p:sp>
            <p:nvSpPr>
              <p:cNvPr id="17450" name="Text Box 17"/>
              <p:cNvSpPr txBox="1">
                <a:spLocks noChangeArrowheads="1"/>
              </p:cNvSpPr>
              <p:nvPr/>
            </p:nvSpPr>
            <p:spPr bwMode="auto">
              <a:xfrm>
                <a:off x="10664" y="17188"/>
                <a:ext cx="4635" cy="5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6767" tIns="48384" rIns="96767" bIns="48384">
                <a:spAutoFit/>
              </a:bodyPr>
              <a:lstStyle/>
              <a:p>
                <a:pPr defTabSz="852488">
                  <a:spcBef>
                    <a:spcPct val="50000"/>
                  </a:spcBef>
                </a:pPr>
                <a:endParaRPr lang="de-DE" sz="3200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17451" name="Text Box 18"/>
              <p:cNvSpPr txBox="1">
                <a:spLocks noChangeArrowheads="1"/>
              </p:cNvSpPr>
              <p:nvPr/>
            </p:nvSpPr>
            <p:spPr bwMode="auto">
              <a:xfrm>
                <a:off x="11232" y="18180"/>
                <a:ext cx="5183" cy="5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6767" tIns="48384" rIns="96767" bIns="48384">
                <a:spAutoFit/>
              </a:bodyPr>
              <a:lstStyle/>
              <a:p>
                <a:pPr defTabSz="852488">
                  <a:spcBef>
                    <a:spcPct val="50000"/>
                  </a:spcBef>
                </a:pPr>
                <a:endParaRPr lang="de-DE" sz="3200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</p:grpSp>
      </p:grpSp>
      <p:sp>
        <p:nvSpPr>
          <p:cNvPr id="17414" name="Text Box 19"/>
          <p:cNvSpPr txBox="1">
            <a:spLocks noChangeArrowheads="1"/>
          </p:cNvSpPr>
          <p:nvPr/>
        </p:nvSpPr>
        <p:spPr bwMode="auto">
          <a:xfrm>
            <a:off x="250825" y="1628775"/>
            <a:ext cx="40116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1">
              <a:spcBef>
                <a:spcPct val="50000"/>
              </a:spcBef>
            </a:pPr>
            <a:r>
              <a:rPr lang="ru-RU" sz="2000" b="1">
                <a:solidFill>
                  <a:srgbClr val="5456B6"/>
                </a:solidFill>
                <a:cs typeface="Arial" pitchFamily="34" charset="0"/>
              </a:rPr>
              <a:t>Демиелинизация</a:t>
            </a:r>
            <a:endParaRPr lang="en-US" sz="2000" b="1">
              <a:solidFill>
                <a:srgbClr val="5456B6"/>
              </a:solidFill>
              <a:cs typeface="Arial" pitchFamily="34" charset="0"/>
            </a:endParaRPr>
          </a:p>
        </p:txBody>
      </p:sp>
      <p:sp>
        <p:nvSpPr>
          <p:cNvPr id="17415" name="Text Box 20"/>
          <p:cNvSpPr txBox="1">
            <a:spLocks noChangeArrowheads="1"/>
          </p:cNvSpPr>
          <p:nvPr/>
        </p:nvSpPr>
        <p:spPr bwMode="auto">
          <a:xfrm>
            <a:off x="1835150" y="6049963"/>
            <a:ext cx="13668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b="1">
                <a:latin typeface="Tahoma" pitchFamily="34" charset="0"/>
                <a:cs typeface="Arial" pitchFamily="34" charset="0"/>
              </a:rPr>
              <a:t>До лечения</a:t>
            </a:r>
            <a:endParaRPr lang="en-US" sz="1400" b="1">
              <a:latin typeface="Tahoma" pitchFamily="34" charset="0"/>
              <a:cs typeface="Arial" pitchFamily="34" charset="0"/>
            </a:endParaRPr>
          </a:p>
        </p:txBody>
      </p:sp>
      <p:sp>
        <p:nvSpPr>
          <p:cNvPr id="17416" name="Text Box 21"/>
          <p:cNvSpPr txBox="1">
            <a:spLocks noChangeArrowheads="1"/>
          </p:cNvSpPr>
          <p:nvPr/>
        </p:nvSpPr>
        <p:spPr bwMode="auto">
          <a:xfrm>
            <a:off x="3779838" y="6049963"/>
            <a:ext cx="136683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b="1">
                <a:latin typeface="Tahoma" pitchFamily="34" charset="0"/>
                <a:cs typeface="Arial" pitchFamily="34" charset="0"/>
              </a:rPr>
              <a:t>После лечения</a:t>
            </a:r>
            <a:r>
              <a:rPr lang="en-US" sz="1400" b="1">
                <a:latin typeface="Tahoma" pitchFamily="34" charset="0"/>
                <a:cs typeface="Arial" pitchFamily="34" charset="0"/>
              </a:rPr>
              <a:t> </a:t>
            </a:r>
          </a:p>
        </p:txBody>
      </p:sp>
      <p:sp>
        <p:nvSpPr>
          <p:cNvPr id="17417" name="Text Box 22"/>
          <p:cNvSpPr txBox="1">
            <a:spLocks noChangeArrowheads="1"/>
          </p:cNvSpPr>
          <p:nvPr/>
        </p:nvSpPr>
        <p:spPr bwMode="auto">
          <a:xfrm>
            <a:off x="7740650" y="2636838"/>
            <a:ext cx="8651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>
                <a:latin typeface="Tahoma" pitchFamily="34" charset="0"/>
                <a:cs typeface="Arial" pitchFamily="34" charset="0"/>
              </a:rPr>
              <a:t>P&lt;0.01</a:t>
            </a:r>
          </a:p>
        </p:txBody>
      </p:sp>
      <p:grpSp>
        <p:nvGrpSpPr>
          <p:cNvPr id="17418" name="Group 23"/>
          <p:cNvGrpSpPr>
            <a:grpSpLocks/>
          </p:cNvGrpSpPr>
          <p:nvPr/>
        </p:nvGrpSpPr>
        <p:grpSpPr bwMode="auto">
          <a:xfrm>
            <a:off x="250825" y="4437063"/>
            <a:ext cx="7778750" cy="2171700"/>
            <a:chOff x="19918" y="8450"/>
            <a:chExt cx="8283" cy="2394"/>
          </a:xfrm>
        </p:grpSpPr>
        <p:sp>
          <p:nvSpPr>
            <p:cNvPr id="17430" name="Rectangle 24"/>
            <p:cNvSpPr>
              <a:spLocks noChangeArrowheads="1"/>
            </p:cNvSpPr>
            <p:nvPr/>
          </p:nvSpPr>
          <p:spPr bwMode="auto">
            <a:xfrm>
              <a:off x="23909" y="8450"/>
              <a:ext cx="13" cy="1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31" name="Rectangle 25"/>
            <p:cNvSpPr>
              <a:spLocks noChangeArrowheads="1"/>
            </p:cNvSpPr>
            <p:nvPr/>
          </p:nvSpPr>
          <p:spPr bwMode="auto">
            <a:xfrm>
              <a:off x="24705" y="8450"/>
              <a:ext cx="13" cy="1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32" name="Rectangle 26"/>
            <p:cNvSpPr>
              <a:spLocks noChangeArrowheads="1"/>
            </p:cNvSpPr>
            <p:nvPr/>
          </p:nvSpPr>
          <p:spPr bwMode="auto">
            <a:xfrm>
              <a:off x="25568" y="8450"/>
              <a:ext cx="13" cy="1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33" name="Rectangle 27"/>
            <p:cNvSpPr>
              <a:spLocks noChangeArrowheads="1"/>
            </p:cNvSpPr>
            <p:nvPr/>
          </p:nvSpPr>
          <p:spPr bwMode="auto">
            <a:xfrm>
              <a:off x="26365" y="8450"/>
              <a:ext cx="13" cy="1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34" name="Rectangle 28"/>
            <p:cNvSpPr>
              <a:spLocks noChangeArrowheads="1"/>
            </p:cNvSpPr>
            <p:nvPr/>
          </p:nvSpPr>
          <p:spPr bwMode="auto">
            <a:xfrm>
              <a:off x="27162" y="8450"/>
              <a:ext cx="13" cy="1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35" name="Rectangle 29"/>
            <p:cNvSpPr>
              <a:spLocks noChangeArrowheads="1"/>
            </p:cNvSpPr>
            <p:nvPr/>
          </p:nvSpPr>
          <p:spPr bwMode="auto">
            <a:xfrm>
              <a:off x="22813" y="8450"/>
              <a:ext cx="13" cy="432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pic>
          <p:nvPicPr>
            <p:cNvPr id="17436" name="Picture 30" descr="VB270402"/>
            <p:cNvPicPr>
              <a:picLocks noChangeAspect="1" noChangeArrowheads="1"/>
            </p:cNvPicPr>
            <p:nvPr/>
          </p:nvPicPr>
          <p:blipFill>
            <a:blip r:embed="rId9">
              <a:lum contrast="30000"/>
            </a:blip>
            <a:srcRect/>
            <a:stretch>
              <a:fillRect/>
            </a:stretch>
          </p:blipFill>
          <p:spPr bwMode="auto">
            <a:xfrm>
              <a:off x="22930" y="8480"/>
              <a:ext cx="2267" cy="17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37" name="Picture 31" descr="JC090408"/>
            <p:cNvPicPr>
              <a:picLocks noChangeAspect="1" noChangeArrowheads="1"/>
            </p:cNvPicPr>
            <p:nvPr/>
          </p:nvPicPr>
          <p:blipFill>
            <a:blip r:embed="rId10">
              <a:lum bright="-12000" contrast="18000"/>
            </a:blip>
            <a:srcRect/>
            <a:stretch>
              <a:fillRect/>
            </a:stretch>
          </p:blipFill>
          <p:spPr bwMode="auto">
            <a:xfrm>
              <a:off x="20603" y="8487"/>
              <a:ext cx="2267" cy="17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438" name="Text Box 32"/>
            <p:cNvSpPr txBox="1">
              <a:spLocks noChangeArrowheads="1"/>
            </p:cNvSpPr>
            <p:nvPr/>
          </p:nvSpPr>
          <p:spPr bwMode="auto">
            <a:xfrm>
              <a:off x="20712" y="10200"/>
              <a:ext cx="5182" cy="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6767" tIns="48384" rIns="96767" bIns="48384">
              <a:spAutoFit/>
            </a:bodyPr>
            <a:lstStyle/>
            <a:p>
              <a:pPr defTabSz="852488">
                <a:spcBef>
                  <a:spcPct val="50000"/>
                </a:spcBef>
              </a:pPr>
              <a:endParaRPr lang="de-DE" sz="2800">
                <a:solidFill>
                  <a:srgbClr val="FFCC00"/>
                </a:solidFill>
                <a:cs typeface="Times New Roman" pitchFamily="18" charset="0"/>
              </a:endParaRPr>
            </a:p>
          </p:txBody>
        </p:sp>
        <p:sp>
          <p:nvSpPr>
            <p:cNvPr id="17439" name="Text Box 33"/>
            <p:cNvSpPr txBox="1">
              <a:spLocks noChangeArrowheads="1"/>
            </p:cNvSpPr>
            <p:nvPr/>
          </p:nvSpPr>
          <p:spPr bwMode="auto">
            <a:xfrm>
              <a:off x="19918" y="9127"/>
              <a:ext cx="5184" cy="6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6767" tIns="48384" rIns="96767" bIns="48384">
              <a:spAutoFit/>
            </a:bodyPr>
            <a:lstStyle/>
            <a:p>
              <a:pPr defTabSz="852488">
                <a:spcBef>
                  <a:spcPct val="50000"/>
                </a:spcBef>
              </a:pPr>
              <a:endParaRPr lang="de-DE" sz="3200">
                <a:solidFill>
                  <a:srgbClr val="000000"/>
                </a:solidFill>
                <a:cs typeface="Times New Roman" pitchFamily="18" charset="0"/>
              </a:endParaRPr>
            </a:p>
          </p:txBody>
        </p:sp>
        <p:grpSp>
          <p:nvGrpSpPr>
            <p:cNvPr id="17440" name="Group 34"/>
            <p:cNvGrpSpPr>
              <a:grpSpLocks/>
            </p:cNvGrpSpPr>
            <p:nvPr/>
          </p:nvGrpSpPr>
          <p:grpSpPr bwMode="auto">
            <a:xfrm>
              <a:off x="25269" y="8722"/>
              <a:ext cx="2931" cy="2122"/>
              <a:chOff x="25347" y="8614"/>
              <a:chExt cx="2931" cy="2122"/>
            </a:xfrm>
          </p:grpSpPr>
          <p:graphicFrame>
            <p:nvGraphicFramePr>
              <p:cNvPr id="17410" name="Object 35"/>
              <p:cNvGraphicFramePr>
                <a:graphicFrameLocks noChangeAspect="1"/>
              </p:cNvGraphicFramePr>
              <p:nvPr/>
            </p:nvGraphicFramePr>
            <p:xfrm>
              <a:off x="25347" y="8614"/>
              <a:ext cx="2927" cy="1886"/>
            </p:xfrm>
            <a:graphic>
              <a:graphicData uri="http://schemas.openxmlformats.org/presentationml/2006/ole">
                <p:oleObj spid="_x0000_s17410" name="Prism Project" r:id="rId11" imgW="4646676" imgH="2994660" progId="">
                  <p:embed/>
                </p:oleObj>
              </a:graphicData>
            </a:graphic>
          </p:graphicFrame>
          <p:sp>
            <p:nvSpPr>
              <p:cNvPr id="17442" name="Text Box 36"/>
              <p:cNvSpPr txBox="1">
                <a:spLocks noChangeArrowheads="1"/>
              </p:cNvSpPr>
              <p:nvPr/>
            </p:nvSpPr>
            <p:spPr bwMode="auto">
              <a:xfrm>
                <a:off x="25350" y="10430"/>
                <a:ext cx="2928" cy="30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6767" tIns="48384" rIns="96767" bIns="48384">
                <a:spAutoFit/>
              </a:bodyPr>
              <a:lstStyle/>
              <a:p>
                <a:pPr defTabSz="852488">
                  <a:spcBef>
                    <a:spcPct val="50000"/>
                  </a:spcBef>
                </a:pPr>
                <a:r>
                  <a:rPr lang="de-DE" sz="1200">
                    <a:solidFill>
                      <a:srgbClr val="000000"/>
                    </a:solidFill>
                    <a:cs typeface="Times New Roman" pitchFamily="18" charset="0"/>
                  </a:rPr>
                  <a:t>	</a:t>
                </a:r>
                <a:r>
                  <a:rPr lang="de-DE" sz="1000">
                    <a:solidFill>
                      <a:srgbClr val="000000"/>
                    </a:solidFill>
                    <a:cs typeface="Times New Roman" pitchFamily="18" charset="0"/>
                  </a:rPr>
                  <a:t>	</a:t>
                </a:r>
                <a:endParaRPr lang="de-DE" sz="800">
                  <a:solidFill>
                    <a:srgbClr val="000000"/>
                  </a:solidFill>
                  <a:cs typeface="Times New Roman" pitchFamily="18" charset="0"/>
                </a:endParaRPr>
              </a:p>
            </p:txBody>
          </p:sp>
          <p:sp>
            <p:nvSpPr>
              <p:cNvPr id="17443" name="Line 37"/>
              <p:cNvSpPr>
                <a:spLocks noChangeShapeType="1"/>
              </p:cNvSpPr>
              <p:nvPr/>
            </p:nvSpPr>
            <p:spPr bwMode="auto">
              <a:xfrm flipH="1" flipV="1">
                <a:off x="26118" y="8700"/>
                <a:ext cx="0" cy="108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lIns="96767" tIns="48384" rIns="96767" bIns="48384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17444" name="Line 38"/>
              <p:cNvSpPr>
                <a:spLocks noChangeShapeType="1"/>
              </p:cNvSpPr>
              <p:nvPr/>
            </p:nvSpPr>
            <p:spPr bwMode="auto">
              <a:xfrm flipH="1" flipV="1">
                <a:off x="27640" y="8698"/>
                <a:ext cx="0" cy="69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lIns="96767" tIns="48384" rIns="96767" bIns="48384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17445" name="Line 39"/>
              <p:cNvSpPr>
                <a:spLocks noChangeShapeType="1"/>
              </p:cNvSpPr>
              <p:nvPr/>
            </p:nvSpPr>
            <p:spPr bwMode="auto">
              <a:xfrm>
                <a:off x="26118" y="8694"/>
                <a:ext cx="1518" cy="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lIns="96767" tIns="48384" rIns="96767" bIns="48384">
                <a:spAutoFit/>
              </a:bodyPr>
              <a:lstStyle/>
              <a:p>
                <a:endParaRPr lang="ru-RU"/>
              </a:p>
            </p:txBody>
          </p:sp>
        </p:grpSp>
        <p:sp>
          <p:nvSpPr>
            <p:cNvPr id="17441" name="Text Box 40"/>
            <p:cNvSpPr txBox="1">
              <a:spLocks noChangeArrowheads="1"/>
            </p:cNvSpPr>
            <p:nvPr/>
          </p:nvSpPr>
          <p:spPr bwMode="auto">
            <a:xfrm>
              <a:off x="25272" y="8474"/>
              <a:ext cx="2929" cy="44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96767" tIns="48384" rIns="96767" bIns="48384">
              <a:spAutoFit/>
            </a:bodyPr>
            <a:lstStyle/>
            <a:p>
              <a:pPr algn="ctr" defTabSz="852488">
                <a:spcBef>
                  <a:spcPct val="50000"/>
                </a:spcBef>
              </a:pPr>
              <a:r>
                <a:rPr lang="de-DE" sz="2000">
                  <a:solidFill>
                    <a:srgbClr val="000000"/>
                  </a:solidFill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17419" name="Text Box 41"/>
          <p:cNvSpPr txBox="1">
            <a:spLocks noChangeArrowheads="1"/>
          </p:cNvSpPr>
          <p:nvPr/>
        </p:nvSpPr>
        <p:spPr bwMode="auto">
          <a:xfrm>
            <a:off x="6516688" y="4365625"/>
            <a:ext cx="8651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>
                <a:latin typeface="Tahoma" pitchFamily="34" charset="0"/>
                <a:cs typeface="Arial" pitchFamily="34" charset="0"/>
              </a:rPr>
              <a:t>P&lt;0.01</a:t>
            </a:r>
          </a:p>
        </p:txBody>
      </p:sp>
      <p:sp>
        <p:nvSpPr>
          <p:cNvPr id="17420" name="Text Box 42"/>
          <p:cNvSpPr txBox="1">
            <a:spLocks noChangeArrowheads="1"/>
          </p:cNvSpPr>
          <p:nvPr/>
        </p:nvSpPr>
        <p:spPr bwMode="auto">
          <a:xfrm>
            <a:off x="179388" y="4076700"/>
            <a:ext cx="48244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1">
              <a:spcBef>
                <a:spcPct val="50000"/>
              </a:spcBef>
            </a:pPr>
            <a:r>
              <a:rPr lang="ru-RU" sz="2000" b="1">
                <a:solidFill>
                  <a:srgbClr val="FF0000"/>
                </a:solidFill>
                <a:cs typeface="Arial" pitchFamily="34" charset="0"/>
              </a:rPr>
              <a:t>Аксональная деструкция</a:t>
            </a:r>
            <a:r>
              <a:rPr lang="en-US" sz="2000" b="1">
                <a:cs typeface="Arial" pitchFamily="34" charset="0"/>
              </a:rPr>
              <a:t>  </a:t>
            </a:r>
          </a:p>
        </p:txBody>
      </p:sp>
      <p:sp>
        <p:nvSpPr>
          <p:cNvPr id="17421" name="Line 43"/>
          <p:cNvSpPr>
            <a:spLocks noChangeShapeType="1"/>
          </p:cNvSpPr>
          <p:nvPr/>
        </p:nvSpPr>
        <p:spPr bwMode="auto">
          <a:xfrm flipV="1">
            <a:off x="6156325" y="4652963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22" name="Line 44"/>
          <p:cNvSpPr>
            <a:spLocks noChangeShapeType="1"/>
          </p:cNvSpPr>
          <p:nvPr/>
        </p:nvSpPr>
        <p:spPr bwMode="auto">
          <a:xfrm>
            <a:off x="6156325" y="4652963"/>
            <a:ext cx="13684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23" name="Line 45"/>
          <p:cNvSpPr>
            <a:spLocks noChangeShapeType="1"/>
          </p:cNvSpPr>
          <p:nvPr/>
        </p:nvSpPr>
        <p:spPr bwMode="auto">
          <a:xfrm>
            <a:off x="7524750" y="4652963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24" name="Text Box 46"/>
          <p:cNvSpPr txBox="1">
            <a:spLocks noChangeArrowheads="1"/>
          </p:cNvSpPr>
          <p:nvPr/>
        </p:nvSpPr>
        <p:spPr bwMode="auto">
          <a:xfrm>
            <a:off x="6516688" y="6165850"/>
            <a:ext cx="504825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1">
              <a:spcBef>
                <a:spcPct val="50000"/>
              </a:spcBef>
            </a:pPr>
            <a:r>
              <a:rPr lang="en-US" sz="700">
                <a:latin typeface="Tahoma" pitchFamily="34" charset="0"/>
                <a:cs typeface="Arial" pitchFamily="34" charset="0"/>
              </a:rPr>
              <a:t>Day 0</a:t>
            </a:r>
          </a:p>
        </p:txBody>
      </p:sp>
      <p:sp>
        <p:nvSpPr>
          <p:cNvPr id="17425" name="Text Box 47"/>
          <p:cNvSpPr txBox="1">
            <a:spLocks noChangeArrowheads="1"/>
          </p:cNvSpPr>
          <p:nvPr/>
        </p:nvSpPr>
        <p:spPr bwMode="auto">
          <a:xfrm>
            <a:off x="7235825" y="6165850"/>
            <a:ext cx="577850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1">
              <a:spcBef>
                <a:spcPct val="50000"/>
              </a:spcBef>
            </a:pPr>
            <a:r>
              <a:rPr lang="en-US" sz="700">
                <a:latin typeface="Tahoma" pitchFamily="34" charset="0"/>
                <a:cs typeface="Arial" pitchFamily="34" charset="0"/>
              </a:rPr>
              <a:t>Day 10</a:t>
            </a:r>
          </a:p>
        </p:txBody>
      </p:sp>
      <p:sp>
        <p:nvSpPr>
          <p:cNvPr id="17426" name="Text Box 48"/>
          <p:cNvSpPr txBox="1">
            <a:spLocks noChangeArrowheads="1"/>
          </p:cNvSpPr>
          <p:nvPr/>
        </p:nvSpPr>
        <p:spPr bwMode="auto">
          <a:xfrm>
            <a:off x="1828800" y="3794125"/>
            <a:ext cx="13668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b="1">
                <a:latin typeface="Tahoma" pitchFamily="34" charset="0"/>
                <a:cs typeface="Arial" pitchFamily="34" charset="0"/>
              </a:rPr>
              <a:t>До лечения</a:t>
            </a:r>
            <a:endParaRPr lang="en-US" sz="1400" b="1">
              <a:latin typeface="Tahoma" pitchFamily="34" charset="0"/>
              <a:cs typeface="Arial" pitchFamily="34" charset="0"/>
            </a:endParaRPr>
          </a:p>
        </p:txBody>
      </p:sp>
      <p:sp>
        <p:nvSpPr>
          <p:cNvPr id="17427" name="Text Box 49"/>
          <p:cNvSpPr txBox="1">
            <a:spLocks noChangeArrowheads="1"/>
          </p:cNvSpPr>
          <p:nvPr/>
        </p:nvSpPr>
        <p:spPr bwMode="auto">
          <a:xfrm>
            <a:off x="3773488" y="3794125"/>
            <a:ext cx="136683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b="1">
                <a:latin typeface="Tahoma" pitchFamily="34" charset="0"/>
                <a:cs typeface="Arial" pitchFamily="34" charset="0"/>
              </a:rPr>
              <a:t>После лечения</a:t>
            </a:r>
            <a:endParaRPr lang="en-US" sz="1400" b="1">
              <a:latin typeface="Tahoma" pitchFamily="34" charset="0"/>
              <a:cs typeface="Arial" pitchFamily="34" charset="0"/>
            </a:endParaRPr>
          </a:p>
        </p:txBody>
      </p:sp>
      <p:sp>
        <p:nvSpPr>
          <p:cNvPr id="17428" name="Text Box 50"/>
          <p:cNvSpPr txBox="1">
            <a:spLocks noChangeArrowheads="1"/>
          </p:cNvSpPr>
          <p:nvPr/>
        </p:nvSpPr>
        <p:spPr bwMode="auto">
          <a:xfrm>
            <a:off x="468313" y="395288"/>
            <a:ext cx="84248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chemeClr val="accent2"/>
                </a:solidFill>
              </a:rPr>
              <a:t>Результаты иммуномодулирующей терапии Лаквинимодом 0,6мг/сут</a:t>
            </a:r>
          </a:p>
        </p:txBody>
      </p:sp>
      <p:sp>
        <p:nvSpPr>
          <p:cNvPr id="17429" name="Line 51"/>
          <p:cNvSpPr>
            <a:spLocks noChangeShapeType="1"/>
          </p:cNvSpPr>
          <p:nvPr/>
        </p:nvSpPr>
        <p:spPr bwMode="auto">
          <a:xfrm>
            <a:off x="684213" y="1412875"/>
            <a:ext cx="80645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ext Box 2"/>
          <p:cNvSpPr txBox="1">
            <a:spLocks noChangeArrowheads="1"/>
          </p:cNvSpPr>
          <p:nvPr/>
        </p:nvSpPr>
        <p:spPr bwMode="auto">
          <a:xfrm>
            <a:off x="1582738" y="260350"/>
            <a:ext cx="756126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</a:rPr>
              <a:t>Модулирование течения РС</a:t>
            </a:r>
          </a:p>
          <a:p>
            <a:pPr algn="ctr"/>
            <a:endParaRPr lang="ru-RU" sz="2800" b="1">
              <a:solidFill>
                <a:srgbClr val="FF0000"/>
              </a:solidFill>
            </a:endParaRPr>
          </a:p>
        </p:txBody>
      </p:sp>
      <p:sp>
        <p:nvSpPr>
          <p:cNvPr id="106499" name="Text Box 4"/>
          <p:cNvSpPr txBox="1">
            <a:spLocks noChangeArrowheads="1"/>
          </p:cNvSpPr>
          <p:nvPr/>
        </p:nvSpPr>
        <p:spPr bwMode="auto">
          <a:xfrm>
            <a:off x="1258888" y="908050"/>
            <a:ext cx="6408737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chemeClr val="accent2"/>
                </a:solidFill>
              </a:rPr>
              <a:t>                         Иммуносупрессоры:</a:t>
            </a:r>
          </a:p>
          <a:p>
            <a:pPr algn="ctr"/>
            <a:r>
              <a:rPr lang="ru-RU" sz="2400">
                <a:solidFill>
                  <a:schemeClr val="accent2"/>
                </a:solidFill>
              </a:rPr>
              <a:t>      </a:t>
            </a:r>
            <a:r>
              <a:rPr lang="ru-RU" sz="2400" b="1">
                <a:solidFill>
                  <a:schemeClr val="accent2"/>
                </a:solidFill>
              </a:rPr>
              <a:t> Ц</a:t>
            </a:r>
            <a:r>
              <a:rPr lang="ru-RU" sz="2000" b="1">
                <a:solidFill>
                  <a:schemeClr val="accent2"/>
                </a:solidFill>
              </a:rPr>
              <a:t>итостатики и антипролиферативные средства</a:t>
            </a:r>
          </a:p>
          <a:p>
            <a:r>
              <a:rPr lang="ru-RU" sz="2000" b="1">
                <a:solidFill>
                  <a:schemeClr val="accent2"/>
                </a:solidFill>
              </a:rPr>
              <a:t>Азатиоприн</a:t>
            </a:r>
            <a:r>
              <a:rPr lang="ru-RU" sz="2000"/>
              <a:t> – </a:t>
            </a:r>
            <a:r>
              <a:rPr lang="ru-RU"/>
              <a:t>1,5-3 мг/кг массы тела с возможным увеличением на  25мг/мес.</a:t>
            </a:r>
          </a:p>
          <a:p>
            <a:r>
              <a:rPr lang="ru-RU" sz="2000" b="1">
                <a:solidFill>
                  <a:schemeClr val="accent2"/>
                </a:solidFill>
              </a:rPr>
              <a:t>Циклофосфамид</a:t>
            </a:r>
            <a:r>
              <a:rPr lang="ru-RU"/>
              <a:t> - 400-800 мг в/в, разделяя на 4 дозы 2-7 раз в неделю</a:t>
            </a:r>
          </a:p>
          <a:p>
            <a:r>
              <a:rPr lang="ru-RU" sz="2000" b="1">
                <a:solidFill>
                  <a:schemeClr val="accent2"/>
                </a:solidFill>
              </a:rPr>
              <a:t>Циклоспорин А</a:t>
            </a:r>
            <a:r>
              <a:rPr lang="ru-RU"/>
              <a:t> – «иммунологический скальпель» 3-5 мг/кг массы 3 месяца</a:t>
            </a:r>
          </a:p>
          <a:p>
            <a:endParaRPr lang="ru-RU"/>
          </a:p>
        </p:txBody>
      </p:sp>
      <p:sp>
        <p:nvSpPr>
          <p:cNvPr id="106500" name="Text Box 5"/>
          <p:cNvSpPr txBox="1">
            <a:spLocks noChangeArrowheads="1"/>
          </p:cNvSpPr>
          <p:nvPr/>
        </p:nvSpPr>
        <p:spPr bwMode="auto">
          <a:xfrm>
            <a:off x="2339975" y="4005263"/>
            <a:ext cx="5327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chemeClr val="accent2"/>
                </a:solidFill>
              </a:rPr>
              <a:t>          иммуноглобулины</a:t>
            </a:r>
          </a:p>
        </p:txBody>
      </p:sp>
      <p:sp>
        <p:nvSpPr>
          <p:cNvPr id="106501" name="Text Box 7"/>
          <p:cNvSpPr txBox="1">
            <a:spLocks noChangeArrowheads="1"/>
          </p:cNvSpPr>
          <p:nvPr/>
        </p:nvSpPr>
        <p:spPr bwMode="auto">
          <a:xfrm>
            <a:off x="7359650" y="207963"/>
            <a:ext cx="1212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0000"/>
                </a:solidFill>
              </a:rPr>
              <a:t>2-я линия</a:t>
            </a:r>
          </a:p>
        </p:txBody>
      </p:sp>
      <p:sp>
        <p:nvSpPr>
          <p:cNvPr id="106502" name="Text Box 9"/>
          <p:cNvSpPr txBox="1">
            <a:spLocks noChangeArrowheads="1"/>
          </p:cNvSpPr>
          <p:nvPr/>
        </p:nvSpPr>
        <p:spPr bwMode="auto">
          <a:xfrm>
            <a:off x="1116013" y="4797425"/>
            <a:ext cx="6948487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5456B6"/>
                </a:solidFill>
              </a:rPr>
              <a:t>Сандоглобин (“Новартис) </a:t>
            </a:r>
            <a:r>
              <a:rPr lang="ru-RU" sz="2000"/>
              <a:t>по </a:t>
            </a:r>
            <a:r>
              <a:rPr lang="ru-RU"/>
              <a:t>2 мг на кг массы тела 3 дня, затем 1 раз в месяц по 0,4 мг на кг массы тела в течение двух месяцев, в сочетание с небольшой дозой азатиоприна (по 3 мг на кг массы тела в сутки 2 года, затем по 2 мг на кг массы тела в сутки в течение года).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ext Box 8"/>
          <p:cNvSpPr txBox="1">
            <a:spLocks noChangeArrowheads="1"/>
          </p:cNvSpPr>
          <p:nvPr/>
        </p:nvSpPr>
        <p:spPr bwMode="auto">
          <a:xfrm>
            <a:off x="1239838" y="13604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07523" name="Text Box 9"/>
          <p:cNvSpPr txBox="1">
            <a:spLocks noChangeArrowheads="1"/>
          </p:cNvSpPr>
          <p:nvPr/>
        </p:nvSpPr>
        <p:spPr bwMode="auto">
          <a:xfrm>
            <a:off x="0" y="260350"/>
            <a:ext cx="87487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chemeClr val="accent2"/>
                </a:solidFill>
              </a:rPr>
              <a:t>Лечение при неуклонном прогрессировании рассеянного склероза</a:t>
            </a:r>
          </a:p>
        </p:txBody>
      </p:sp>
      <p:sp>
        <p:nvSpPr>
          <p:cNvPr id="107524" name="Text Box 10"/>
          <p:cNvSpPr txBox="1">
            <a:spLocks noChangeArrowheads="1"/>
          </p:cNvSpPr>
          <p:nvPr/>
        </p:nvSpPr>
        <p:spPr bwMode="auto">
          <a:xfrm>
            <a:off x="663575" y="1863725"/>
            <a:ext cx="7940675" cy="327025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ru-RU" sz="2400" b="1">
                <a:solidFill>
                  <a:srgbClr val="FF0000"/>
                </a:solidFill>
              </a:rPr>
              <a:t>Принципы:</a:t>
            </a:r>
          </a:p>
          <a:p>
            <a:pPr marL="342900" indent="-342900"/>
            <a:endParaRPr lang="ru-RU" sz="2400" b="1">
              <a:solidFill>
                <a:srgbClr val="FF0000"/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ru-RU" sz="2000"/>
              <a:t>Назначение сильных иммуносупрессоров нецелесообразно</a:t>
            </a:r>
          </a:p>
          <a:p>
            <a:pPr marL="342900" indent="-342900">
              <a:buFontTx/>
              <a:buAutoNum type="arabicPeriod"/>
            </a:pPr>
            <a:r>
              <a:rPr lang="ru-RU" sz="2000"/>
              <a:t>Обосновано использование метаболических препаратов,</a:t>
            </a:r>
          </a:p>
          <a:p>
            <a:pPr marL="342900" indent="-342900"/>
            <a:r>
              <a:rPr lang="ru-RU" sz="2000"/>
              <a:t>     комплексного симптоматического и реабилитационного лечения</a:t>
            </a:r>
          </a:p>
          <a:p>
            <a:pPr marL="342900" indent="-342900"/>
            <a:r>
              <a:rPr lang="ru-RU" sz="2000"/>
              <a:t>3. Положительные эффекты дают повторные курсы препаратов АКТГ</a:t>
            </a:r>
          </a:p>
          <a:p>
            <a:pPr marL="342900" indent="-342900"/>
            <a:r>
              <a:rPr lang="ru-RU" sz="2000"/>
              <a:t>4. При неэффективности повторных курсов кортикостероидов </a:t>
            </a:r>
          </a:p>
          <a:p>
            <a:pPr marL="342900" indent="-342900"/>
            <a:r>
              <a:rPr lang="ru-RU" sz="2000"/>
              <a:t>    назначают цитостатики и антипролиферативные средства</a:t>
            </a:r>
          </a:p>
        </p:txBody>
      </p:sp>
      <p:sp>
        <p:nvSpPr>
          <p:cNvPr id="107525" name="Line 11"/>
          <p:cNvSpPr>
            <a:spLocks noChangeShapeType="1"/>
          </p:cNvSpPr>
          <p:nvPr/>
        </p:nvSpPr>
        <p:spPr bwMode="auto">
          <a:xfrm>
            <a:off x="323850" y="1341438"/>
            <a:ext cx="79930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700213"/>
            <a:ext cx="8229600" cy="4425950"/>
          </a:xfrm>
          <a:ln>
            <a:solidFill>
              <a:srgbClr val="FF0000"/>
            </a:solidFill>
          </a:ln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ru-RU" sz="2400" b="1" smtClean="0"/>
              <a:t>     </a:t>
            </a:r>
            <a:r>
              <a:rPr lang="ru-RU" sz="2400" b="1" smtClean="0">
                <a:solidFill>
                  <a:srgbClr val="FF0000"/>
                </a:solidFill>
              </a:rPr>
              <a:t>Выделяют три основные тенденции: 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ru-RU" sz="2400" b="1" smtClean="0"/>
              <a:t>больные с сохранением обострений и активными очагами, накапливающими контраст на МРТ, могут получать бета-ИФН или метотрексат 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ru-RU" sz="2400" b="1" smtClean="0"/>
              <a:t>больные с постепенно неуклонным прогрессированием могут получать метотрексат или митоксантрон 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ru-RU" sz="2400" b="1" smtClean="0"/>
              <a:t>больные со злокачественным быстропрогрессирующим течением могут получать циклофосфамид, циклоспорин А, азатиоприн, метотрексат или митоксантрон в сочетании с большими дозами кортикостероидов</a:t>
            </a:r>
          </a:p>
        </p:txBody>
      </p:sp>
      <p:sp>
        <p:nvSpPr>
          <p:cNvPr id="108547" name="Text Box 3"/>
          <p:cNvSpPr txBox="1">
            <a:spLocks noChangeArrowheads="1"/>
          </p:cNvSpPr>
          <p:nvPr/>
        </p:nvSpPr>
        <p:spPr bwMode="auto">
          <a:xfrm>
            <a:off x="395288" y="639763"/>
            <a:ext cx="84248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chemeClr val="accent2"/>
                </a:solidFill>
              </a:rPr>
              <a:t>Лечение вторично-прогредиентного РС</a:t>
            </a:r>
          </a:p>
        </p:txBody>
      </p:sp>
      <p:sp>
        <p:nvSpPr>
          <p:cNvPr id="108548" name="Line 4"/>
          <p:cNvSpPr>
            <a:spLocks noChangeShapeType="1"/>
          </p:cNvSpPr>
          <p:nvPr/>
        </p:nvSpPr>
        <p:spPr bwMode="auto">
          <a:xfrm>
            <a:off x="539750" y="1196975"/>
            <a:ext cx="79930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8229600" cy="4784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Blip>
                <a:blip r:embed="rId2"/>
              </a:buBlip>
            </a:pPr>
            <a:r>
              <a:rPr lang="ru-RU" sz="2400" b="1" smtClean="0"/>
              <a:t>        </a:t>
            </a:r>
            <a:r>
              <a:rPr lang="ru-RU" sz="2000" smtClean="0"/>
              <a:t>Эффективность в отношении вторичного прогрессирования доказана только при использовании бета-ИФН-1b </a:t>
            </a:r>
            <a:r>
              <a:rPr lang="ru-RU" sz="2000" smtClean="0">
                <a:solidFill>
                  <a:srgbClr val="3333CC"/>
                </a:solidFill>
              </a:rPr>
              <a:t>(бетаферона)</a:t>
            </a:r>
            <a:r>
              <a:rPr lang="ru-RU" sz="2000" smtClean="0"/>
              <a:t> по приведенным ранее схемам.</a:t>
            </a:r>
          </a:p>
          <a:p>
            <a:pPr eaLnBrk="1" hangingPunct="1">
              <a:lnSpc>
                <a:spcPct val="80000"/>
              </a:lnSpc>
              <a:buFontTx/>
              <a:buBlip>
                <a:blip r:embed="rId2"/>
              </a:buBlip>
            </a:pPr>
            <a:r>
              <a:rPr lang="ru-RU" sz="2000" smtClean="0"/>
              <a:t>          Из применяемых при РС цитостатиков, наиболее изучены эффекты </a:t>
            </a:r>
            <a:r>
              <a:rPr lang="ru-RU" sz="2000" smtClean="0">
                <a:solidFill>
                  <a:srgbClr val="3333CC"/>
                </a:solidFill>
              </a:rPr>
              <a:t>азатиоприна и циклофосфамида</a:t>
            </a:r>
            <a:r>
              <a:rPr lang="ru-RU" sz="2000" smtClean="0"/>
              <a:t>. Постоянный длительный прием азатиоприна не оказывает существенного влияния на скорость прогрессирования, но сопровождается многочисленными побочными эффектами. </a:t>
            </a:r>
          </a:p>
          <a:p>
            <a:pPr eaLnBrk="1" hangingPunct="1">
              <a:lnSpc>
                <a:spcPct val="80000"/>
              </a:lnSpc>
              <a:buFontTx/>
              <a:buBlip>
                <a:blip r:embed="rId2"/>
              </a:buBlip>
            </a:pPr>
            <a:r>
              <a:rPr lang="ru-RU" sz="2000" smtClean="0"/>
              <a:t>         </a:t>
            </a:r>
            <a:r>
              <a:rPr lang="ru-RU" sz="2000" smtClean="0">
                <a:solidFill>
                  <a:srgbClr val="3333CC"/>
                </a:solidFill>
              </a:rPr>
              <a:t>Циклофосфамид</a:t>
            </a:r>
            <a:r>
              <a:rPr lang="ru-RU" sz="2000" smtClean="0"/>
              <a:t> оказывает более выраженное влияние на прогрессирование болезни, но является и более токсичным. Для уменьшения выраженности побочных эффектов снижают суточную дозу препарата до 100-200 мг в сутки или проводят короткие курсы пульс-доз циклофосфамида (2 раза в год) в сочетании с кортикостероидами. При крайне злокачественном прогрессирующем течении РС он является средством выбора.</a:t>
            </a:r>
          </a:p>
        </p:txBody>
      </p:sp>
      <p:sp>
        <p:nvSpPr>
          <p:cNvPr id="109571" name="Text Box 3"/>
          <p:cNvSpPr txBox="1">
            <a:spLocks noChangeArrowheads="1"/>
          </p:cNvSpPr>
          <p:nvPr/>
        </p:nvSpPr>
        <p:spPr bwMode="auto">
          <a:xfrm>
            <a:off x="395288" y="333375"/>
            <a:ext cx="84248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chemeClr val="accent2"/>
                </a:solidFill>
              </a:rPr>
              <a:t>Лечение вторично-прогредиентного РС</a:t>
            </a:r>
            <a:endParaRPr lang="en-US" sz="3200" b="1">
              <a:solidFill>
                <a:schemeClr val="accent2"/>
              </a:solidFill>
            </a:endParaRPr>
          </a:p>
        </p:txBody>
      </p:sp>
      <p:sp>
        <p:nvSpPr>
          <p:cNvPr id="109572" name="Line 4"/>
          <p:cNvSpPr>
            <a:spLocks noChangeShapeType="1"/>
          </p:cNvSpPr>
          <p:nvPr/>
        </p:nvSpPr>
        <p:spPr bwMode="auto">
          <a:xfrm>
            <a:off x="179388" y="981075"/>
            <a:ext cx="84248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700213"/>
            <a:ext cx="8229600" cy="4425950"/>
          </a:xfrm>
        </p:spPr>
        <p:txBody>
          <a:bodyPr/>
          <a:lstStyle/>
          <a:p>
            <a:pPr eaLnBrk="1" hangingPunct="1">
              <a:buFontTx/>
              <a:buBlip>
                <a:blip r:embed="rId2"/>
              </a:buBlip>
            </a:pPr>
            <a:r>
              <a:rPr lang="ru-RU" sz="2800" b="1" smtClean="0"/>
              <a:t>        </a:t>
            </a:r>
            <a:r>
              <a:rPr lang="ru-RU" sz="2000" smtClean="0"/>
              <a:t>Одним из наиболее перспективных видов терапии вторичного прогрессирования РС является применение </a:t>
            </a:r>
            <a:r>
              <a:rPr lang="ru-RU" sz="2000" smtClean="0">
                <a:solidFill>
                  <a:srgbClr val="3333CC"/>
                </a:solidFill>
              </a:rPr>
              <a:t>метотрексата (7,5 мг внутрь),</a:t>
            </a:r>
            <a:r>
              <a:rPr lang="ru-RU" sz="2000" smtClean="0"/>
              <a:t> особенно при комбинации его с курсами метилпреднизолона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ru-RU" sz="2000" smtClean="0"/>
              <a:t>          В последнее время достаточно широко применяется </a:t>
            </a:r>
            <a:r>
              <a:rPr lang="ru-RU" sz="2000" smtClean="0">
                <a:solidFill>
                  <a:srgbClr val="3333CC"/>
                </a:solidFill>
              </a:rPr>
              <a:t>митоксантрон (новантрон, 20 мг в месяц)</a:t>
            </a:r>
            <a:r>
              <a:rPr lang="ru-RU" sz="2000" smtClean="0"/>
              <a:t> в сочетании с метилпреднизолоном (1000 мг в месяц), как метод показавший существенное замедление нарастания инвалидизации и образования очагов на МРТ, хотя и сопровождающийся частыми побочными эффектами</a:t>
            </a:r>
          </a:p>
          <a:p>
            <a:pPr eaLnBrk="1" hangingPunct="1">
              <a:buFontTx/>
              <a:buBlip>
                <a:blip r:embed="rId2"/>
              </a:buBlip>
            </a:pPr>
            <a:r>
              <a:rPr lang="ru-RU" sz="2000" smtClean="0"/>
              <a:t>        Замедление прогрессирования получено при использовании </a:t>
            </a:r>
            <a:r>
              <a:rPr lang="ru-RU" sz="2000" smtClean="0">
                <a:solidFill>
                  <a:srgbClr val="3333CC"/>
                </a:solidFill>
              </a:rPr>
              <a:t>кладрибина</a:t>
            </a:r>
            <a:r>
              <a:rPr lang="ru-RU" sz="2000" smtClean="0"/>
              <a:t> при вторичной прогредиентности РС</a:t>
            </a:r>
            <a:endParaRPr lang="en-US" sz="2000" smtClean="0"/>
          </a:p>
        </p:txBody>
      </p:sp>
      <p:sp>
        <p:nvSpPr>
          <p:cNvPr id="110595" name="Text Box 3"/>
          <p:cNvSpPr txBox="1">
            <a:spLocks noChangeArrowheads="1"/>
          </p:cNvSpPr>
          <p:nvPr/>
        </p:nvSpPr>
        <p:spPr bwMode="auto">
          <a:xfrm>
            <a:off x="395288" y="639763"/>
            <a:ext cx="84248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chemeClr val="accent2"/>
                </a:solidFill>
              </a:rPr>
              <a:t>Лечение вторично-прогредиентного РС</a:t>
            </a:r>
            <a:endParaRPr lang="en-US" sz="3200" b="1">
              <a:solidFill>
                <a:schemeClr val="accent2"/>
              </a:solidFill>
            </a:endParaRPr>
          </a:p>
        </p:txBody>
      </p:sp>
      <p:sp>
        <p:nvSpPr>
          <p:cNvPr id="110596" name="Line 4"/>
          <p:cNvSpPr>
            <a:spLocks noChangeShapeType="1"/>
          </p:cNvSpPr>
          <p:nvPr/>
        </p:nvSpPr>
        <p:spPr bwMode="auto">
          <a:xfrm>
            <a:off x="395288" y="1268413"/>
            <a:ext cx="82804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8686800" cy="1143000"/>
          </a:xfrm>
        </p:spPr>
        <p:txBody>
          <a:bodyPr/>
          <a:lstStyle/>
          <a:p>
            <a:pPr eaLnBrk="1" hangingPunct="1"/>
            <a:r>
              <a:rPr lang="ru-RU" sz="2800" b="1" smtClean="0">
                <a:solidFill>
                  <a:srgbClr val="FF0000"/>
                </a:solidFill>
              </a:rPr>
              <a:t>Препараты, замедляющие прогрессирование заболевания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16113"/>
            <a:ext cx="8686800" cy="4210050"/>
          </a:xfrm>
        </p:spPr>
        <p:txBody>
          <a:bodyPr/>
          <a:lstStyle/>
          <a:p>
            <a:pPr eaLnBrk="1" hangingPunct="1">
              <a:buClr>
                <a:schemeClr val="accent2"/>
              </a:buClr>
              <a:buFont typeface="Wingdings" pitchFamily="2" charset="2"/>
              <a:buChar char="§"/>
            </a:pPr>
            <a:r>
              <a:rPr lang="ru-RU" smtClean="0"/>
              <a:t>Ангиопротекторы</a:t>
            </a:r>
          </a:p>
          <a:p>
            <a:pPr eaLnBrk="1" hangingPunct="1">
              <a:buClr>
                <a:schemeClr val="accent2"/>
              </a:buClr>
              <a:buFont typeface="Wingdings" pitchFamily="2" charset="2"/>
              <a:buChar char="§"/>
            </a:pPr>
            <a:r>
              <a:rPr lang="ru-RU" smtClean="0"/>
              <a:t>Антиоксиданты</a:t>
            </a:r>
            <a:endParaRPr lang="ru-RU" smtClean="0">
              <a:solidFill>
                <a:schemeClr val="accent2"/>
              </a:solidFill>
            </a:endParaRPr>
          </a:p>
          <a:p>
            <a:pPr eaLnBrk="1" hangingPunct="1">
              <a:buClr>
                <a:schemeClr val="accent2"/>
              </a:buClr>
              <a:buFont typeface="Wingdings" pitchFamily="2" charset="2"/>
              <a:buChar char="§"/>
            </a:pPr>
            <a:r>
              <a:rPr lang="ru-RU" smtClean="0"/>
              <a:t>Антиагреганты</a:t>
            </a:r>
          </a:p>
          <a:p>
            <a:pPr eaLnBrk="1" hangingPunct="1">
              <a:buClr>
                <a:schemeClr val="accent2"/>
              </a:buClr>
              <a:buFont typeface="Wingdings" pitchFamily="2" charset="2"/>
              <a:buChar char="§"/>
            </a:pPr>
            <a:r>
              <a:rPr lang="ru-RU" smtClean="0"/>
              <a:t>Нейропротективные и нейротрофические препараты</a:t>
            </a:r>
          </a:p>
        </p:txBody>
      </p:sp>
      <p:sp>
        <p:nvSpPr>
          <p:cNvPr id="111620" name="Line 5"/>
          <p:cNvSpPr>
            <a:spLocks noChangeShapeType="1"/>
          </p:cNvSpPr>
          <p:nvPr/>
        </p:nvSpPr>
        <p:spPr bwMode="auto">
          <a:xfrm>
            <a:off x="684213" y="1341438"/>
            <a:ext cx="78486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1621" name="Text Box 6"/>
          <p:cNvSpPr txBox="1">
            <a:spLocks noChangeArrowheads="1"/>
          </p:cNvSpPr>
          <p:nvPr/>
        </p:nvSpPr>
        <p:spPr bwMode="auto">
          <a:xfrm>
            <a:off x="876300" y="5176838"/>
            <a:ext cx="76977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>
                <a:solidFill>
                  <a:schemeClr val="accent2"/>
                </a:solidFill>
              </a:rPr>
              <a:t>Используются курсовым лечением 2-3 раза в год, осенне-зимний</a:t>
            </a:r>
          </a:p>
          <a:p>
            <a:pPr algn="ctr"/>
            <a:r>
              <a:rPr lang="ru-RU" b="1">
                <a:solidFill>
                  <a:schemeClr val="accent2"/>
                </a:solidFill>
              </a:rPr>
              <a:t> и весенний  периоды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sz="half" idx="1"/>
          </p:nvPr>
        </p:nvSpPr>
        <p:spPr>
          <a:xfrm>
            <a:off x="457200" y="260350"/>
            <a:ext cx="4038600" cy="3744913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400" b="1" smtClean="0">
                <a:solidFill>
                  <a:srgbClr val="FF0000"/>
                </a:solidFill>
              </a:rPr>
              <a:t>Симптоматическая терапия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sz="1800" b="1" smtClean="0"/>
              <a:t>Миорелаксанты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sz="1800" b="1" smtClean="0"/>
              <a:t>Коррекция тазовых нарушений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sz="1800" b="1" smtClean="0"/>
              <a:t>Антибактериальная терапия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sz="1800" b="1" smtClean="0"/>
              <a:t>Вегетотропные и седативные препараты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sz="1800" b="1" smtClean="0"/>
              <a:t>Антидепрессанты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sz="1800" b="1" smtClean="0"/>
              <a:t>Метаболические средства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468313" y="3716338"/>
            <a:ext cx="4464050" cy="2665412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1800" b="1" smtClean="0">
                <a:solidFill>
                  <a:srgbClr val="FF0000"/>
                </a:solidFill>
              </a:rPr>
              <a:t>    </a:t>
            </a:r>
            <a:r>
              <a:rPr lang="ru-RU" sz="2400" b="1" smtClean="0">
                <a:solidFill>
                  <a:srgbClr val="FF0000"/>
                </a:solidFill>
              </a:rPr>
              <a:t>Медико-социальная   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sz="2400" b="1" smtClean="0">
                <a:solidFill>
                  <a:srgbClr val="FF0000"/>
                </a:solidFill>
              </a:rPr>
              <a:t>        реабилитация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sz="1800" b="1" smtClean="0"/>
              <a:t>Физиотерапия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sz="1800" b="1" smtClean="0"/>
              <a:t>ЛФК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sz="1800" b="1" smtClean="0"/>
              <a:t>Логопед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sz="1800" b="1" smtClean="0"/>
              <a:t>Диетолог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sz="1800" b="1" smtClean="0"/>
              <a:t>Нейропсихолог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ru-RU" sz="1800" b="1" smtClean="0"/>
              <a:t>Психотерапия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ru-RU" sz="1800" b="1" smtClean="0"/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sz="2400" smtClean="0"/>
          </a:p>
        </p:txBody>
      </p:sp>
      <p:pic>
        <p:nvPicPr>
          <p:cNvPr id="112644" name="Picture 4" descr="skl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7900" y="765175"/>
            <a:ext cx="3963988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3"/>
          <p:cNvSpPr>
            <a:spLocks noGrp="1" noChangeArrowheads="1"/>
          </p:cNvSpPr>
          <p:nvPr>
            <p:ph idx="1"/>
          </p:nvPr>
        </p:nvSpPr>
        <p:spPr>
          <a:xfrm>
            <a:off x="2411413" y="1600200"/>
            <a:ext cx="6275387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mtClean="0"/>
              <a:t>       </a:t>
            </a:r>
            <a:r>
              <a:rPr lang="ru-RU" smtClean="0">
                <a:solidFill>
                  <a:schemeClr val="accent2"/>
                </a:solidFill>
              </a:rPr>
              <a:t>Лечение необходимо начинать наиболее в ранние сроки заболевания. Лечение должно быть пожизненным, включать все направления патогенетической терапии, при необходимости симптоматические и реабилитационные мероприятия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mtClean="0"/>
          </a:p>
        </p:txBody>
      </p:sp>
      <p:pic>
        <p:nvPicPr>
          <p:cNvPr id="93187" name="Picture 4" descr="j02341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476250"/>
            <a:ext cx="195262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FF3300"/>
                </a:solidFill>
              </a:rPr>
              <a:t>Повышение  мышечного тонуса при РС обусловлено</a:t>
            </a:r>
            <a:r>
              <a:rPr lang="en-US" sz="3600" dirty="0" smtClean="0">
                <a:solidFill>
                  <a:srgbClr val="FF3300"/>
                </a:solidFill>
              </a:rPr>
              <a:t/>
            </a:r>
            <a:br>
              <a:rPr lang="en-US" sz="3600" dirty="0" smtClean="0">
                <a:solidFill>
                  <a:srgbClr val="FF3300"/>
                </a:solidFill>
              </a:rPr>
            </a:br>
            <a:endParaRPr lang="ru-RU" sz="3600" dirty="0" smtClean="0">
              <a:solidFill>
                <a:srgbClr val="FF3300"/>
              </a:solidFill>
            </a:endParaRPr>
          </a:p>
        </p:txBody>
      </p:sp>
      <p:sp>
        <p:nvSpPr>
          <p:cNvPr id="1136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mtClean="0"/>
              <a:t>поражением пирамидного тракта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образованием очагов демиелинизации в медиальных ретикулоспинальных проводниках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образованием очагов демиелинизации в дорзальных ретикулоспинальных проводниках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наличием очагов демиелинизации в вестибулоспинальном пути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4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FF3300"/>
                </a:solidFill>
              </a:rPr>
              <a:t>Применяемые </a:t>
            </a:r>
            <a:r>
              <a:rPr lang="ru-RU" sz="3200" b="1" dirty="0" err="1" smtClean="0">
                <a:solidFill>
                  <a:srgbClr val="FF3300"/>
                </a:solidFill>
              </a:rPr>
              <a:t>миорелаксанты</a:t>
            </a:r>
            <a:endParaRPr lang="ru-RU" sz="3200" b="1" dirty="0" smtClean="0">
              <a:solidFill>
                <a:srgbClr val="FF3300"/>
              </a:solidFill>
            </a:endParaRPr>
          </a:p>
        </p:txBody>
      </p:sp>
      <p:graphicFrame>
        <p:nvGraphicFramePr>
          <p:cNvPr id="203938" name="Group 162"/>
          <p:cNvGraphicFramePr>
            <a:graphicFrameLocks noGrp="1"/>
          </p:cNvGraphicFramePr>
          <p:nvPr>
            <p:ph type="tbl" idx="1"/>
          </p:nvPr>
        </p:nvGraphicFramePr>
        <p:xfrm>
          <a:off x="0" y="908050"/>
          <a:ext cx="9144000" cy="6003926"/>
        </p:xfrm>
        <a:graphic>
          <a:graphicData uri="http://schemas.openxmlformats.org/drawingml/2006/table">
            <a:tbl>
              <a:tblPr/>
              <a:tblGrid>
                <a:gridCol w="1662113"/>
                <a:gridCol w="1508125"/>
                <a:gridCol w="1330325"/>
                <a:gridCol w="4643437"/>
              </a:tblGrid>
              <a:tr h="6730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Препарат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Инициальная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     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доза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Мах доза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Примечание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809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Баклофен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от 5 мг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 раза/сут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мг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 раза/сут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Уменьшает клонусы, препарат первого выбора при болезненных тонических спазмах. Обладает противотревожным действием. При высоких дозах сонливость, гипотония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6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Дантролен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 мг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мг 4раза/сут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Уменьшает мышечную силу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9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Тизанидин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2-4 мг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32 мг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4раза/сут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Необходим мониторинг АСТ, АЛТ. При высоких дозах головокружение, сухость во рту, гипотония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285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Толперизон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150 мг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450 мг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3раза/сут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Имеется инъекционная форма. Миорелаксирующее действие слабее, чем у баклофена, тизанидина.Снижение мышечного тонуса иногда сопровождается сосудо-расширяющим действием, снижением АД. 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31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Диазепам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5-10 мг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30-50 мг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Терапевтическая эффективность непредсказуема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76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Габапентин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 мг 3 раза/сут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600-800 мг 4 раза/сут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Контроль глюкозы крови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4733" name="Line 118"/>
          <p:cNvSpPr>
            <a:spLocks noChangeShapeType="1"/>
          </p:cNvSpPr>
          <p:nvPr/>
        </p:nvSpPr>
        <p:spPr bwMode="auto">
          <a:xfrm>
            <a:off x="611188" y="765175"/>
            <a:ext cx="7920037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404813"/>
            <a:ext cx="8713788" cy="5429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lnSpc>
                <a:spcPct val="85000"/>
              </a:lnSpc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</a:rPr>
              <a:t>Дополнительные специальные методы борьбы со </a:t>
            </a:r>
            <a:r>
              <a:rPr lang="ru-RU" sz="3200" b="1" dirty="0" err="1" smtClean="0">
                <a:solidFill>
                  <a:srgbClr val="FF0000"/>
                </a:solidFill>
              </a:rPr>
              <a:t>спастичностью</a:t>
            </a:r>
            <a:endParaRPr lang="ru-RU" sz="3200" b="1" dirty="0" smtClean="0">
              <a:solidFill>
                <a:srgbClr val="FF0000"/>
              </a:solidFill>
            </a:endParaRPr>
          </a:p>
        </p:txBody>
      </p:sp>
      <p:sp>
        <p:nvSpPr>
          <p:cNvPr id="115715" name="Rectangle 3"/>
          <p:cNvSpPr>
            <a:spLocks noGrp="1" noChangeArrowheads="1"/>
          </p:cNvSpPr>
          <p:nvPr>
            <p:ph idx="1"/>
          </p:nvPr>
        </p:nvSpPr>
        <p:spPr>
          <a:xfrm>
            <a:off x="107950" y="1628775"/>
            <a:ext cx="8856663" cy="5157788"/>
          </a:xfrm>
        </p:spPr>
        <p:txBody>
          <a:bodyPr/>
          <a:lstStyle/>
          <a:p>
            <a:pPr eaLnBrk="1" hangingPunct="1">
              <a:lnSpc>
                <a:spcPct val="85000"/>
              </a:lnSpc>
              <a:buClr>
                <a:srgbClr val="FF0000"/>
              </a:buClr>
              <a:buFont typeface="Wingdings" pitchFamily="2" charset="2"/>
              <a:buBlip>
                <a:blip r:embed="rId2"/>
              </a:buBlip>
            </a:pPr>
            <a:r>
              <a:rPr lang="ru-RU" sz="2400" b="1" dirty="0" smtClean="0"/>
              <a:t>Физиотерапевтические мероприятия:</a:t>
            </a:r>
          </a:p>
          <a:p>
            <a:pPr eaLnBrk="1" hangingPunct="1">
              <a:lnSpc>
                <a:spcPct val="85000"/>
              </a:lnSpc>
              <a:spcBef>
                <a:spcPct val="15000"/>
              </a:spcBef>
              <a:buClr>
                <a:srgbClr val="FF0000"/>
              </a:buClr>
              <a:buFont typeface="Wingdings" pitchFamily="2" charset="2"/>
              <a:buNone/>
            </a:pPr>
            <a:r>
              <a:rPr lang="ru-RU" sz="2400" b="1" dirty="0" smtClean="0"/>
              <a:t>	</a:t>
            </a:r>
            <a:r>
              <a:rPr lang="ru-RU" sz="2400" b="1" dirty="0" smtClean="0">
                <a:sym typeface="Symbol" pitchFamily="18" charset="2"/>
              </a:rPr>
              <a:t> </a:t>
            </a:r>
            <a:r>
              <a:rPr lang="ru-RU" sz="2400" dirty="0" smtClean="0">
                <a:sym typeface="Symbol" pitchFamily="18" charset="2"/>
              </a:rPr>
              <a:t>электрофорез с </a:t>
            </a:r>
            <a:r>
              <a:rPr lang="ru-RU" sz="2400" dirty="0" err="1" smtClean="0">
                <a:sym typeface="Symbol" pitchFamily="18" charset="2"/>
              </a:rPr>
              <a:t>миорелаксантами</a:t>
            </a:r>
            <a:r>
              <a:rPr lang="ru-RU" sz="2400" dirty="0" smtClean="0">
                <a:sym typeface="Symbol" pitchFamily="18" charset="2"/>
              </a:rPr>
              <a:t>;</a:t>
            </a:r>
          </a:p>
          <a:p>
            <a:pPr eaLnBrk="1" hangingPunct="1">
              <a:lnSpc>
                <a:spcPct val="85000"/>
              </a:lnSpc>
              <a:buClr>
                <a:srgbClr val="FF0000"/>
              </a:buClr>
              <a:buFont typeface="Wingdings" pitchFamily="2" charset="2"/>
              <a:buNone/>
            </a:pPr>
            <a:r>
              <a:rPr lang="ru-RU" sz="2400" dirty="0" smtClean="0">
                <a:sym typeface="Symbol" pitchFamily="18" charset="2"/>
              </a:rPr>
              <a:t>	 </a:t>
            </a:r>
            <a:r>
              <a:rPr lang="ru-RU" sz="2400" dirty="0" err="1" smtClean="0">
                <a:sym typeface="Symbol" pitchFamily="18" charset="2"/>
              </a:rPr>
              <a:t>парафино</a:t>
            </a:r>
            <a:r>
              <a:rPr lang="ru-RU" sz="2400" dirty="0" smtClean="0">
                <a:sym typeface="Symbol" pitchFamily="18" charset="2"/>
              </a:rPr>
              <a:t>- и </a:t>
            </a:r>
            <a:r>
              <a:rPr lang="ru-RU" sz="2400" dirty="0" err="1" smtClean="0">
                <a:sym typeface="Symbol" pitchFamily="18" charset="2"/>
              </a:rPr>
              <a:t>озокеритотерапия</a:t>
            </a:r>
            <a:r>
              <a:rPr lang="ru-RU" sz="2400" dirty="0" smtClean="0">
                <a:sym typeface="Symbol" pitchFamily="18" charset="2"/>
              </a:rPr>
              <a:t>;  холод;</a:t>
            </a:r>
          </a:p>
          <a:p>
            <a:pPr eaLnBrk="1" hangingPunct="1">
              <a:lnSpc>
                <a:spcPct val="85000"/>
              </a:lnSpc>
              <a:buClr>
                <a:srgbClr val="FF0000"/>
              </a:buClr>
              <a:buFont typeface="Wingdings" pitchFamily="2" charset="2"/>
              <a:buNone/>
            </a:pPr>
            <a:r>
              <a:rPr lang="ru-RU" sz="2400" dirty="0" smtClean="0">
                <a:sym typeface="Symbol" pitchFamily="18" charset="2"/>
              </a:rPr>
              <a:t>	 рефлексотерапия, расслабляющий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Clr>
                <a:srgbClr val="FF0000"/>
              </a:buClr>
              <a:buFont typeface="Wingdings" pitchFamily="2" charset="2"/>
              <a:buNone/>
            </a:pPr>
            <a:r>
              <a:rPr lang="ru-RU" sz="2400" dirty="0" smtClean="0">
                <a:sym typeface="Symbol" pitchFamily="18" charset="2"/>
              </a:rPr>
              <a:t> 	   массаж, медленные растяжения и др.</a:t>
            </a:r>
          </a:p>
          <a:p>
            <a:pPr eaLnBrk="1" hangingPunct="1">
              <a:lnSpc>
                <a:spcPct val="85000"/>
              </a:lnSpc>
              <a:spcBef>
                <a:spcPct val="35000"/>
              </a:spcBef>
              <a:buClr>
                <a:srgbClr val="FF0000"/>
              </a:buClr>
              <a:buFont typeface="Wingdings" pitchFamily="2" charset="2"/>
              <a:buBlip>
                <a:blip r:embed="rId2"/>
              </a:buBlip>
            </a:pPr>
            <a:r>
              <a:rPr lang="ru-RU" sz="2400" b="1" dirty="0" smtClean="0"/>
              <a:t>Высокочастотная электростимуляция спинного мозга на уровне </a:t>
            </a:r>
            <a:r>
              <a:rPr lang="en-US" sz="2400" b="1" dirty="0" smtClean="0"/>
              <a:t>L-</a:t>
            </a:r>
            <a:r>
              <a:rPr lang="ru-RU" sz="2400" b="1" dirty="0" smtClean="0"/>
              <a:t>сегментов </a:t>
            </a:r>
          </a:p>
          <a:p>
            <a:pPr eaLnBrk="1" hangingPunct="1">
              <a:lnSpc>
                <a:spcPct val="85000"/>
              </a:lnSpc>
              <a:spcBef>
                <a:spcPct val="35000"/>
              </a:spcBef>
              <a:buClr>
                <a:srgbClr val="FF0000"/>
              </a:buClr>
              <a:buFont typeface="Wingdings" pitchFamily="2" charset="2"/>
              <a:buBlip>
                <a:blip r:embed="rId2"/>
              </a:buBlip>
            </a:pPr>
            <a:r>
              <a:rPr lang="ru-RU" sz="2400" b="1" dirty="0" smtClean="0"/>
              <a:t>ЛФК, </a:t>
            </a:r>
            <a:r>
              <a:rPr lang="ru-RU" sz="2400" b="1" dirty="0" err="1" smtClean="0"/>
              <a:t>биоуправление</a:t>
            </a:r>
            <a:r>
              <a:rPr lang="ru-RU" sz="2400" b="1" dirty="0" smtClean="0"/>
              <a:t> с обратной связью по ЭМГ</a:t>
            </a:r>
          </a:p>
          <a:p>
            <a:pPr eaLnBrk="1" hangingPunct="1">
              <a:lnSpc>
                <a:spcPct val="85000"/>
              </a:lnSpc>
              <a:spcBef>
                <a:spcPct val="35000"/>
              </a:spcBef>
              <a:buClr>
                <a:srgbClr val="FF0000"/>
              </a:buClr>
              <a:buFont typeface="Wingdings" pitchFamily="2" charset="2"/>
              <a:buBlip>
                <a:blip r:embed="rId2"/>
              </a:buBlip>
            </a:pPr>
            <a:r>
              <a:rPr lang="ru-RU" sz="2400" b="1" dirty="0" smtClean="0"/>
              <a:t>Хирургическое лечение: мио- и </a:t>
            </a:r>
            <a:r>
              <a:rPr lang="ru-RU" sz="2400" b="1" dirty="0" err="1" smtClean="0"/>
              <a:t>тендотомия</a:t>
            </a:r>
            <a:r>
              <a:rPr lang="ru-RU" sz="2400" b="1" dirty="0" smtClean="0"/>
              <a:t>, передняя и задняя </a:t>
            </a:r>
            <a:r>
              <a:rPr lang="ru-RU" sz="2400" b="1" dirty="0" err="1" smtClean="0"/>
              <a:t>ризотомия</a:t>
            </a:r>
            <a:r>
              <a:rPr lang="ru-RU" sz="2400" b="1" dirty="0" smtClean="0"/>
              <a:t>, невротомия</a:t>
            </a:r>
          </a:p>
          <a:p>
            <a:pPr eaLnBrk="1" hangingPunct="1">
              <a:lnSpc>
                <a:spcPct val="85000"/>
              </a:lnSpc>
              <a:spcBef>
                <a:spcPct val="35000"/>
              </a:spcBef>
              <a:buClr>
                <a:srgbClr val="FF0000"/>
              </a:buClr>
              <a:buFont typeface="Wingdings" pitchFamily="2" charset="2"/>
              <a:buBlip>
                <a:blip r:embed="rId2"/>
              </a:buBlip>
            </a:pPr>
            <a:r>
              <a:rPr lang="ru-RU" sz="2400" b="1" dirty="0" smtClean="0"/>
              <a:t>Введение лекарственных препаратов </a:t>
            </a:r>
            <a:r>
              <a:rPr lang="ru-RU" sz="2400" b="1" dirty="0" err="1" smtClean="0"/>
              <a:t>интратекально</a:t>
            </a:r>
            <a:r>
              <a:rPr lang="ru-RU" sz="2400" b="1" dirty="0" smtClean="0"/>
              <a:t> (</a:t>
            </a:r>
            <a:r>
              <a:rPr lang="ru-RU" sz="2400" b="1" dirty="0" err="1" smtClean="0"/>
              <a:t>баклофен</a:t>
            </a:r>
            <a:r>
              <a:rPr lang="ru-RU" sz="2400" b="1" dirty="0" smtClean="0"/>
              <a:t>); в </a:t>
            </a:r>
            <a:r>
              <a:rPr lang="ru-RU" sz="2400" b="1" dirty="0" err="1" smtClean="0"/>
              <a:t>спазмированные</a:t>
            </a:r>
            <a:r>
              <a:rPr lang="ru-RU" sz="2400" b="1" dirty="0" smtClean="0"/>
              <a:t> мышцы (</a:t>
            </a:r>
            <a:r>
              <a:rPr lang="ru-RU" sz="2400" b="1" dirty="0" err="1" smtClean="0"/>
              <a:t>толперизон</a:t>
            </a:r>
            <a:r>
              <a:rPr lang="ru-RU" sz="2400" b="1" dirty="0" smtClean="0"/>
              <a:t>)</a:t>
            </a:r>
            <a:r>
              <a:rPr lang="ru-RU" sz="2400" b="1" dirty="0" smtClean="0">
                <a:latin typeface="Arial Narrow" pitchFamily="34" charset="0"/>
              </a:rPr>
              <a:t>,</a:t>
            </a:r>
            <a:r>
              <a:rPr lang="ru-RU" sz="2400" b="1" dirty="0" smtClean="0"/>
              <a:t> фенола и алкоголя по ходу нервных </a:t>
            </a:r>
            <a:r>
              <a:rPr lang="ru-RU" sz="2400" b="1" dirty="0" smtClean="0"/>
              <a:t>стволов, </a:t>
            </a:r>
            <a:r>
              <a:rPr lang="ru-RU" sz="2400" b="1" dirty="0" err="1" smtClean="0"/>
              <a:t>ботулинотерапия</a:t>
            </a:r>
            <a:r>
              <a:rPr lang="ru-RU" sz="2400" b="1" dirty="0" smtClean="0"/>
              <a:t> </a:t>
            </a:r>
            <a:endParaRPr lang="ru-RU" sz="2400" b="1" dirty="0" smtClean="0"/>
          </a:p>
        </p:txBody>
      </p:sp>
      <p:sp>
        <p:nvSpPr>
          <p:cNvPr id="115716" name="Line 4"/>
          <p:cNvSpPr>
            <a:spLocks noChangeShapeType="1"/>
          </p:cNvSpPr>
          <p:nvPr/>
        </p:nvSpPr>
        <p:spPr bwMode="auto">
          <a:xfrm>
            <a:off x="395288" y="1268413"/>
            <a:ext cx="8424862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8316913" y="188913"/>
          <a:ext cx="647700" cy="312737"/>
        </p:xfrm>
        <a:graphic>
          <a:graphicData uri="http://schemas.openxmlformats.org/presentationml/2006/ole">
            <p:oleObj spid="_x0000_s18434" name="Image" r:id="rId3" imgW="1918814" imgH="927311" progId="">
              <p:embed/>
            </p:oleObj>
          </a:graphicData>
        </a:graphic>
      </p:graphicFrame>
      <p:sp>
        <p:nvSpPr>
          <p:cNvPr id="206851" name="Text Box 3"/>
          <p:cNvSpPr txBox="1">
            <a:spLocks noChangeArrowheads="1"/>
          </p:cNvSpPr>
          <p:nvPr/>
        </p:nvSpPr>
        <p:spPr bwMode="auto">
          <a:xfrm>
            <a:off x="323850" y="930275"/>
            <a:ext cx="6335713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>
                <a:solidFill>
                  <a:srgbClr val="E83D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ФУНКЦИОНАЛЬНАЯ </a:t>
            </a:r>
          </a:p>
          <a:p>
            <a:pPr algn="ctr">
              <a:defRPr/>
            </a:pPr>
            <a:r>
              <a:rPr lang="ru-RU" sz="4400" b="1">
                <a:solidFill>
                  <a:srgbClr val="E83D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НЕЙРОХИРУРГИЯ</a:t>
            </a:r>
          </a:p>
        </p:txBody>
      </p:sp>
      <p:sp>
        <p:nvSpPr>
          <p:cNvPr id="206852" name="Text Box 4"/>
          <p:cNvSpPr txBox="1">
            <a:spLocks noChangeArrowheads="1"/>
          </p:cNvSpPr>
          <p:nvPr/>
        </p:nvSpPr>
        <p:spPr bwMode="auto">
          <a:xfrm>
            <a:off x="250825" y="2565400"/>
            <a:ext cx="5905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7D32F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(ИЛИ ОПЕРАТИВНАЯ НЕВРОЛОГИЯ)</a:t>
            </a:r>
          </a:p>
        </p:txBody>
      </p:sp>
      <p:sp>
        <p:nvSpPr>
          <p:cNvPr id="206853" name="Text Box 5"/>
          <p:cNvSpPr txBox="1">
            <a:spLocks noChangeArrowheads="1"/>
          </p:cNvSpPr>
          <p:nvPr/>
        </p:nvSpPr>
        <p:spPr bwMode="auto">
          <a:xfrm>
            <a:off x="323850" y="4960938"/>
            <a:ext cx="46085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Профессор В.А. ШАБАЛОВ</a:t>
            </a:r>
          </a:p>
        </p:txBody>
      </p:sp>
      <p:sp>
        <p:nvSpPr>
          <p:cNvPr id="206854" name="Text Box 6"/>
          <p:cNvSpPr txBox="1">
            <a:spLocks noChangeArrowheads="1"/>
          </p:cNvSpPr>
          <p:nvPr/>
        </p:nvSpPr>
        <p:spPr bwMode="auto">
          <a:xfrm>
            <a:off x="323850" y="3213100"/>
            <a:ext cx="446405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НАПРАВЛЕННОЕ ИЗМЕНЕНИЕ ФУНКЦИИ </a:t>
            </a:r>
          </a:p>
          <a:p>
            <a:pPr algn="ctr">
              <a:defRPr/>
            </a:pPr>
            <a:r>
              <a:rPr lang="ru-RU" sz="2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РАЗЛИЧНЫХ ОТДЕЛОВ ЦЕНТРАЛЬНОЙ НЕРВНОЙ СИСТЕМЫ</a:t>
            </a:r>
            <a:endParaRPr lang="ru-RU" sz="28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18439" name="Group 7"/>
          <p:cNvGrpSpPr>
            <a:grpSpLocks/>
          </p:cNvGrpSpPr>
          <p:nvPr/>
        </p:nvGrpSpPr>
        <p:grpSpPr bwMode="auto">
          <a:xfrm>
            <a:off x="4932363" y="2420938"/>
            <a:ext cx="3889375" cy="4176712"/>
            <a:chOff x="4241" y="1434"/>
            <a:chExt cx="1200" cy="2121"/>
          </a:xfrm>
        </p:grpSpPr>
        <p:pic>
          <p:nvPicPr>
            <p:cNvPr id="18441" name="Picture 8" descr="shho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241" y="1797"/>
              <a:ext cx="1200" cy="1758"/>
            </a:xfrm>
            <a:prstGeom prst="rect">
              <a:avLst/>
            </a:prstGeom>
            <a:noFill/>
            <a:ln w="3175">
              <a:solidFill>
                <a:schemeClr val="bg1"/>
              </a:solidFill>
              <a:miter lim="800000"/>
              <a:headEnd/>
              <a:tailEnd/>
            </a:ln>
          </p:spPr>
        </p:pic>
        <p:sp>
          <p:nvSpPr>
            <p:cNvPr id="206857" name="Text Box 9"/>
            <p:cNvSpPr txBox="1">
              <a:spLocks noChangeArrowheads="1"/>
            </p:cNvSpPr>
            <p:nvPr/>
          </p:nvSpPr>
          <p:spPr bwMode="auto">
            <a:xfrm>
              <a:off x="4604" y="1434"/>
              <a:ext cx="544" cy="234"/>
            </a:xfrm>
            <a:prstGeom prst="rect">
              <a:avLst/>
            </a:prstGeom>
            <a:noFill/>
            <a:ln w="317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ru-RU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</p:grpSp>
      <p:sp>
        <p:nvSpPr>
          <p:cNvPr id="18440" name="Text Box 10"/>
          <p:cNvSpPr txBox="1">
            <a:spLocks noChangeArrowheads="1"/>
          </p:cNvSpPr>
          <p:nvPr/>
        </p:nvSpPr>
        <p:spPr bwMode="auto">
          <a:xfrm>
            <a:off x="2051050" y="136525"/>
            <a:ext cx="57610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b="1"/>
              <a:t>НИИ НЕЙРОХИРУРГИИ им. Н.Н. БУРДЕНКО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 descr="synchmed_cathet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765175"/>
            <a:ext cx="1824038" cy="2420938"/>
          </a:xfrm>
          <a:prstGeom prst="rect">
            <a:avLst/>
          </a:prstGeom>
          <a:noFill/>
          <a:ln w="31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16739" name="Picture 3" descr="synchmed_pmp_char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4075" y="1341438"/>
            <a:ext cx="3286125" cy="2428875"/>
          </a:xfrm>
          <a:prstGeom prst="rect">
            <a:avLst/>
          </a:prstGeom>
          <a:noFill/>
          <a:ln w="31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16740" name="Picture 4" descr="synchromed884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5375" y="3860800"/>
            <a:ext cx="2592388" cy="2381250"/>
          </a:xfrm>
          <a:prstGeom prst="rect">
            <a:avLst/>
          </a:prstGeom>
          <a:noFill/>
          <a:ln w="317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07877" name="Text Box 5"/>
          <p:cNvSpPr txBox="1">
            <a:spLocks noChangeArrowheads="1"/>
          </p:cNvSpPr>
          <p:nvPr/>
        </p:nvSpPr>
        <p:spPr bwMode="auto">
          <a:xfrm>
            <a:off x="1692275" y="188913"/>
            <a:ext cx="669607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rgbClr val="E83D08"/>
                </a:solidFill>
                <a:latin typeface="Times New Roman" pitchFamily="18" charset="0"/>
              </a:rPr>
              <a:t>ХРОНИЧЕСКАЯ ИНТРАТЕКАЛЬНАЯ ТЕРАПИЯ</a:t>
            </a:r>
          </a:p>
          <a:p>
            <a:pPr algn="ctr" eaLnBrk="0" hangingPunct="0">
              <a:defRPr/>
            </a:pPr>
            <a:r>
              <a:rPr lang="ru-RU" sz="2400" b="1">
                <a:solidFill>
                  <a:srgbClr val="E83D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БАКЛОСАНОМ (</a:t>
            </a:r>
            <a:r>
              <a:rPr lang="en-US" sz="2400" b="1">
                <a:solidFill>
                  <a:srgbClr val="E83D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ITB)</a:t>
            </a:r>
            <a:endParaRPr lang="ru-RU" sz="2400" b="1">
              <a:solidFill>
                <a:srgbClr val="E83D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>
              <a:defRPr/>
            </a:pPr>
            <a:endParaRPr lang="ru-RU" sz="2400" b="1">
              <a:solidFill>
                <a:srgbClr val="E83D08"/>
              </a:solidFill>
              <a:latin typeface="Times New Roman" pitchFamily="18" charset="0"/>
            </a:endParaRPr>
          </a:p>
        </p:txBody>
      </p:sp>
      <p:sp>
        <p:nvSpPr>
          <p:cNvPr id="116742" name="Rectangle 6"/>
          <p:cNvSpPr>
            <a:spLocks noChangeArrowheads="1"/>
          </p:cNvSpPr>
          <p:nvPr/>
        </p:nvSpPr>
        <p:spPr bwMode="auto">
          <a:xfrm>
            <a:off x="323850" y="4437063"/>
            <a:ext cx="653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b="1">
                <a:solidFill>
                  <a:srgbClr val="E83D08"/>
                </a:solidFill>
              </a:rPr>
              <a:t>ITB </a:t>
            </a:r>
            <a:r>
              <a:rPr lang="ru-RU" b="1">
                <a:solidFill>
                  <a:srgbClr val="E83D08"/>
                </a:solidFill>
              </a:rPr>
              <a:t> </a:t>
            </a:r>
          </a:p>
          <a:p>
            <a:pPr eaLnBrk="0" hangingPunct="0"/>
            <a:r>
              <a:rPr lang="ru-RU" b="1">
                <a:solidFill>
                  <a:srgbClr val="E83D08"/>
                </a:solidFill>
              </a:rPr>
              <a:t>ОБОРУДОВАНИЕ</a:t>
            </a:r>
          </a:p>
        </p:txBody>
      </p:sp>
      <p:sp>
        <p:nvSpPr>
          <p:cNvPr id="116743" name="Rectangle 7"/>
          <p:cNvSpPr>
            <a:spLocks noChangeArrowheads="1"/>
          </p:cNvSpPr>
          <p:nvPr/>
        </p:nvSpPr>
        <p:spPr bwMode="auto">
          <a:xfrm>
            <a:off x="179388" y="3108325"/>
            <a:ext cx="22320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400" b="1">
                <a:solidFill>
                  <a:srgbClr val="7D32F8"/>
                </a:solidFill>
                <a:latin typeface="Times New Roman" pitchFamily="18" charset="0"/>
              </a:rPr>
              <a:t>ЭНДОЛЮМБАЛЬНЫЙ </a:t>
            </a:r>
          </a:p>
          <a:p>
            <a:pPr eaLnBrk="0" hangingPunct="0"/>
            <a:r>
              <a:rPr lang="ru-RU" sz="1400" b="1">
                <a:solidFill>
                  <a:srgbClr val="7D32F8"/>
                </a:solidFill>
                <a:latin typeface="Times New Roman" pitchFamily="18" charset="0"/>
              </a:rPr>
              <a:t>КАТЕТЕР</a:t>
            </a:r>
          </a:p>
        </p:txBody>
      </p:sp>
      <p:sp>
        <p:nvSpPr>
          <p:cNvPr id="116744" name="Rectangle 8"/>
          <p:cNvSpPr>
            <a:spLocks noChangeArrowheads="1"/>
          </p:cNvSpPr>
          <p:nvPr/>
        </p:nvSpPr>
        <p:spPr bwMode="auto">
          <a:xfrm>
            <a:off x="2286000" y="3500438"/>
            <a:ext cx="45720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400" b="1">
                <a:solidFill>
                  <a:srgbClr val="7D32F8"/>
                </a:solidFill>
              </a:rPr>
              <a:t>ПРОГРАММИРУЕМАЯ ПОМПА</a:t>
            </a:r>
          </a:p>
          <a:p>
            <a:pPr eaLnBrk="0" hangingPunct="0"/>
            <a:r>
              <a:rPr lang="ru-RU" sz="1400" b="1">
                <a:solidFill>
                  <a:srgbClr val="7D32F8"/>
                </a:solidFill>
              </a:rPr>
              <a:t>(ОБЪЕМ 20 МЛ)</a:t>
            </a:r>
          </a:p>
        </p:txBody>
      </p:sp>
      <p:sp>
        <p:nvSpPr>
          <p:cNvPr id="116745" name="Rectangle 9"/>
          <p:cNvSpPr>
            <a:spLocks noChangeArrowheads="1"/>
          </p:cNvSpPr>
          <p:nvPr/>
        </p:nvSpPr>
        <p:spPr bwMode="auto">
          <a:xfrm>
            <a:off x="3348038" y="6165850"/>
            <a:ext cx="35099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400" b="1">
                <a:solidFill>
                  <a:srgbClr val="7D32F8"/>
                </a:solidFill>
              </a:rPr>
              <a:t>ПРОГРАММАТОР</a:t>
            </a:r>
          </a:p>
          <a:p>
            <a:pPr eaLnBrk="0" hangingPunct="0"/>
            <a:r>
              <a:rPr lang="ru-RU" sz="1400" b="1">
                <a:solidFill>
                  <a:srgbClr val="7D32F8"/>
                </a:solidFill>
              </a:rPr>
              <a:t>ВРАЧА</a:t>
            </a:r>
          </a:p>
        </p:txBody>
      </p:sp>
      <p:sp>
        <p:nvSpPr>
          <p:cNvPr id="207882" name="Rectangle 10"/>
          <p:cNvSpPr>
            <a:spLocks noChangeArrowheads="1"/>
          </p:cNvSpPr>
          <p:nvPr/>
        </p:nvSpPr>
        <p:spPr bwMode="auto">
          <a:xfrm>
            <a:off x="6227763" y="6308725"/>
            <a:ext cx="27368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ru-RU" sz="1400" b="1">
                <a:solidFill>
                  <a:srgbClr val="7D32F8"/>
                </a:solidFill>
                <a:latin typeface="Arial" charset="0"/>
              </a:rPr>
              <a:t>ИМПЛАНТАЦИЯ ПОМПЫ</a:t>
            </a:r>
          </a:p>
        </p:txBody>
      </p:sp>
      <p:grpSp>
        <p:nvGrpSpPr>
          <p:cNvPr id="116747" name="Group 11"/>
          <p:cNvGrpSpPr>
            <a:grpSpLocks/>
          </p:cNvGrpSpPr>
          <p:nvPr/>
        </p:nvGrpSpPr>
        <p:grpSpPr bwMode="auto">
          <a:xfrm>
            <a:off x="6732588" y="692150"/>
            <a:ext cx="2411412" cy="4249738"/>
            <a:chOff x="4241" y="1434"/>
            <a:chExt cx="1200" cy="2121"/>
          </a:xfrm>
        </p:grpSpPr>
        <p:pic>
          <p:nvPicPr>
            <p:cNvPr id="116749" name="Picture 12" descr="shho4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241" y="1797"/>
              <a:ext cx="1200" cy="1758"/>
            </a:xfrm>
            <a:prstGeom prst="rect">
              <a:avLst/>
            </a:prstGeom>
            <a:noFill/>
            <a:ln w="3175">
              <a:solidFill>
                <a:schemeClr val="bg1"/>
              </a:solidFill>
              <a:miter lim="800000"/>
              <a:headEnd/>
              <a:tailEnd/>
            </a:ln>
          </p:spPr>
        </p:pic>
        <p:sp>
          <p:nvSpPr>
            <p:cNvPr id="207885" name="Text Box 13"/>
            <p:cNvSpPr txBox="1">
              <a:spLocks noChangeArrowheads="1"/>
            </p:cNvSpPr>
            <p:nvPr/>
          </p:nvSpPr>
          <p:spPr bwMode="auto">
            <a:xfrm>
              <a:off x="4604" y="1434"/>
              <a:ext cx="544" cy="230"/>
            </a:xfrm>
            <a:prstGeom prst="rect">
              <a:avLst/>
            </a:prstGeom>
            <a:noFill/>
            <a:ln w="317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ru-RU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</p:grpSp>
      <p:pic>
        <p:nvPicPr>
          <p:cNvPr id="116748" name="Picture 14" descr="image03030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19925" y="4652963"/>
            <a:ext cx="2124075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25538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FF0000"/>
                </a:solidFill>
              </a:rPr>
              <a:t>Лечение тазовых нарушений</a:t>
            </a:r>
            <a:endParaRPr lang="en-US" sz="3200" b="1" smtClean="0">
              <a:solidFill>
                <a:srgbClr val="FF0000"/>
              </a:solidFill>
            </a:endParaRPr>
          </a:p>
        </p:txBody>
      </p:sp>
      <p:sp>
        <p:nvSpPr>
          <p:cNvPr id="1187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81075"/>
            <a:ext cx="8229600" cy="56880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600" smtClean="0"/>
              <a:t>        </a:t>
            </a:r>
            <a:r>
              <a:rPr lang="ru-RU" sz="1600" smtClean="0">
                <a:solidFill>
                  <a:srgbClr val="3333CC"/>
                </a:solidFill>
              </a:rPr>
              <a:t>Рекомендуется определённая последовательность действий при нарушении мочеиспускания у больных: </a:t>
            </a:r>
          </a:p>
          <a:p>
            <a:pPr eaLnBrk="1" hangingPunct="1">
              <a:lnSpc>
                <a:spcPct val="80000"/>
              </a:lnSpc>
              <a:buFontTx/>
              <a:buAutoNum type="arabicParenR"/>
            </a:pPr>
            <a:r>
              <a:rPr lang="ru-RU" sz="2000" smtClean="0"/>
              <a:t>антибактериальное лечение урологических инфекций под контролем анализов и посевов мочи; </a:t>
            </a:r>
          </a:p>
          <a:p>
            <a:pPr eaLnBrk="1" hangingPunct="1">
              <a:lnSpc>
                <a:spcPct val="80000"/>
              </a:lnSpc>
              <a:buFontTx/>
              <a:buAutoNum type="arabicParenR"/>
            </a:pPr>
            <a:r>
              <a:rPr lang="ru-RU" sz="2000" smtClean="0"/>
              <a:t>коррекция нейропсихологических нарушений, особенно депрессии; </a:t>
            </a:r>
          </a:p>
          <a:p>
            <a:pPr eaLnBrk="1" hangingPunct="1">
              <a:lnSpc>
                <a:spcPct val="80000"/>
              </a:lnSpc>
              <a:buFontTx/>
              <a:buAutoNum type="arabicParenR"/>
            </a:pPr>
            <a:r>
              <a:rPr lang="ru-RU" sz="2000" smtClean="0"/>
              <a:t>проведение уродинамического исследования (включая исследование объема остаточной мочи), УЗИ мочевого пузыря, реже – контрастной урографии; </a:t>
            </a:r>
          </a:p>
          <a:p>
            <a:pPr eaLnBrk="1" hangingPunct="1">
              <a:lnSpc>
                <a:spcPct val="80000"/>
              </a:lnSpc>
              <a:buFontTx/>
              <a:buAutoNum type="arabicParenR"/>
            </a:pPr>
            <a:r>
              <a:rPr lang="ru-RU" sz="2000" smtClean="0"/>
              <a:t>на основании данных клинико-инструментального обследования определяется тип нарушений – неудержание мочи (гиперрефлексия детрузора), задержка (гипорефлексия детрузора), комбинированные нарушения (диссинергия сфинктеров и детрузора);</a:t>
            </a:r>
          </a:p>
          <a:p>
            <a:pPr eaLnBrk="1" hangingPunct="1">
              <a:lnSpc>
                <a:spcPct val="80000"/>
              </a:lnSpc>
              <a:buFontTx/>
              <a:buAutoNum type="arabicParenR"/>
            </a:pPr>
            <a:r>
              <a:rPr lang="ru-RU" sz="2000" smtClean="0"/>
              <a:t>нормализация питьевого режима и сна, модификация режима дня и диетических привычек (исключение кофеина и алкоголя), проведение психотерапевтических мероприятий, применение методов магнето- и электростимуляции мочевого пузыря, тренировки мышц тазового дна, коррекция спастического повышения тонуса.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i="1" smtClean="0">
                <a:solidFill>
                  <a:srgbClr val="3333CC"/>
                </a:solidFill>
              </a:rPr>
              <a:t>Только затем желательно начинать медикаментозную терапию.</a:t>
            </a:r>
          </a:p>
        </p:txBody>
      </p:sp>
      <p:sp>
        <p:nvSpPr>
          <p:cNvPr id="118788" name="Line 4"/>
          <p:cNvSpPr>
            <a:spLocks noChangeShapeType="1"/>
          </p:cNvSpPr>
          <p:nvPr/>
        </p:nvSpPr>
        <p:spPr bwMode="auto">
          <a:xfrm>
            <a:off x="1187450" y="836613"/>
            <a:ext cx="6624638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25538"/>
          </a:xfrm>
        </p:spPr>
        <p:txBody>
          <a:bodyPr/>
          <a:lstStyle/>
          <a:p>
            <a:pPr eaLnBrk="1" hangingPunct="1"/>
            <a:r>
              <a:rPr lang="ru-RU" sz="3600" b="1" smtClean="0">
                <a:solidFill>
                  <a:srgbClr val="FF0000"/>
                </a:solidFill>
              </a:rPr>
              <a:t>Лечение тазовых нарушений</a:t>
            </a:r>
            <a:endParaRPr lang="en-US" sz="3600" b="1" smtClean="0">
              <a:solidFill>
                <a:srgbClr val="FF0000"/>
              </a:solidFill>
            </a:endParaRPr>
          </a:p>
        </p:txBody>
      </p:sp>
      <p:sp>
        <p:nvSpPr>
          <p:cNvPr id="1198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4313"/>
            <a:ext cx="8229600" cy="5184775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2000" smtClean="0"/>
              <a:t>        </a:t>
            </a:r>
            <a:r>
              <a:rPr lang="ru-RU" sz="2000" smtClean="0">
                <a:solidFill>
                  <a:srgbClr val="3333CC"/>
                </a:solidFill>
              </a:rPr>
              <a:t>При слабости или невозможности задержать мочу используют следующие препараты: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ru-RU" sz="2000" smtClean="0"/>
              <a:t>антихолинергические – оксибутинин (дриптан, дитропан), пробантин (пропантелин бромид), метантелин бромид, толтеродин (детрузитол), хлорид троспиума; 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ru-RU" sz="2000" smtClean="0"/>
              <a:t>спазмолитики (флавоксат, нифедипин); 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ru-RU" sz="2000" smtClean="0"/>
              <a:t>a -адреномиметики - имипрамин (тофранил, апоимипрамин, мелипрамин); 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ru-RU" sz="2000" smtClean="0"/>
              <a:t>синтетический аналог антидиуретического гормона – дисмопрессин (адиуретин, десмоспрей)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2000" smtClean="0"/>
              <a:t>          </a:t>
            </a:r>
            <a:r>
              <a:rPr lang="ru-RU" sz="2000" smtClean="0">
                <a:solidFill>
                  <a:srgbClr val="3333CC"/>
                </a:solidFill>
              </a:rPr>
              <a:t>При слабости или невозможности мочеиспускания применяют следующие средства: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ru-RU" sz="2000" smtClean="0"/>
              <a:t>холиномиметики (бетанехол, дистигмин-бромид, неостигмин); 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ru-RU" sz="2000" smtClean="0"/>
              <a:t>блокаторы a -симпатической активности (празолин, феноксибензамин, резерпин, гуанитидин сульфат);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ru-RU" sz="2000" smtClean="0"/>
              <a:t>миорелаксанты (баклофен, сирдалуд)</a:t>
            </a:r>
            <a:endParaRPr lang="en-US" sz="2000" smtClean="0"/>
          </a:p>
        </p:txBody>
      </p:sp>
      <p:sp>
        <p:nvSpPr>
          <p:cNvPr id="119812" name="Line 4"/>
          <p:cNvSpPr>
            <a:spLocks noChangeShapeType="1"/>
          </p:cNvSpPr>
          <p:nvPr/>
        </p:nvSpPr>
        <p:spPr bwMode="auto">
          <a:xfrm>
            <a:off x="539750" y="981075"/>
            <a:ext cx="7704138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Лечение атаксии и тремора</a:t>
            </a:r>
            <a:endParaRPr lang="en-US" smtClean="0">
              <a:solidFill>
                <a:srgbClr val="FF0000"/>
              </a:solidFill>
            </a:endParaRPr>
          </a:p>
        </p:txBody>
      </p:sp>
      <p:sp>
        <p:nvSpPr>
          <p:cNvPr id="12083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435975" cy="452596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Clr>
                <a:srgbClr val="5563E9"/>
              </a:buClr>
              <a:buFont typeface="Wingdings" pitchFamily="2" charset="2"/>
              <a:buNone/>
            </a:pPr>
            <a:r>
              <a:rPr lang="ru-RU" sz="2800" smtClean="0"/>
              <a:t>   </a:t>
            </a:r>
            <a:r>
              <a:rPr lang="ru-RU" sz="2800" smtClean="0">
                <a:solidFill>
                  <a:schemeClr val="accent2"/>
                </a:solidFill>
              </a:rPr>
              <a:t>Коррекция этих нарушений является одной из наиболее трудных задач симптоматической терапии РС</a:t>
            </a:r>
          </a:p>
          <a:p>
            <a:pPr eaLnBrk="1" hangingPunct="1">
              <a:lnSpc>
                <a:spcPct val="80000"/>
              </a:lnSpc>
              <a:buClr>
                <a:srgbClr val="5563E9"/>
              </a:buClr>
              <a:buFont typeface="Wingdings" pitchFamily="2" charset="2"/>
              <a:buNone/>
            </a:pPr>
            <a:r>
              <a:rPr lang="ru-RU" sz="2800" smtClean="0"/>
              <a:t>   Большое значение имеют немедикаментозные методы: </a:t>
            </a:r>
          </a:p>
          <a:p>
            <a:pPr eaLnBrk="1" hangingPunct="1">
              <a:lnSpc>
                <a:spcPct val="80000"/>
              </a:lnSpc>
              <a:buClr>
                <a:srgbClr val="5563E9"/>
              </a:buClr>
              <a:buFont typeface="Wingdings" pitchFamily="2" charset="2"/>
              <a:buChar char="§"/>
            </a:pPr>
            <a:r>
              <a:rPr lang="ru-RU" sz="2800" smtClean="0"/>
              <a:t>кинезиологическая компенсация</a:t>
            </a:r>
          </a:p>
          <a:p>
            <a:pPr eaLnBrk="1" hangingPunct="1">
              <a:lnSpc>
                <a:spcPct val="80000"/>
              </a:lnSpc>
              <a:buClr>
                <a:srgbClr val="5563E9"/>
              </a:buClr>
              <a:buFont typeface="Wingdings" pitchFamily="2" charset="2"/>
              <a:buChar char="§"/>
            </a:pPr>
            <a:r>
              <a:rPr lang="ru-RU" sz="2800" smtClean="0"/>
              <a:t>стабилометрия с применением специальных платформ</a:t>
            </a:r>
          </a:p>
          <a:p>
            <a:pPr eaLnBrk="1" hangingPunct="1">
              <a:lnSpc>
                <a:spcPct val="80000"/>
              </a:lnSpc>
              <a:buClr>
                <a:srgbClr val="5563E9"/>
              </a:buClr>
              <a:buFont typeface="Wingdings" pitchFamily="2" charset="2"/>
              <a:buChar char="§"/>
            </a:pPr>
            <a:r>
              <a:rPr lang="ru-RU" sz="2800" smtClean="0"/>
              <a:t>применение утяжеляющих браслетов</a:t>
            </a:r>
          </a:p>
          <a:p>
            <a:pPr eaLnBrk="1" hangingPunct="1">
              <a:lnSpc>
                <a:spcPct val="80000"/>
              </a:lnSpc>
              <a:buClr>
                <a:srgbClr val="5563E9"/>
              </a:buClr>
              <a:buFont typeface="Wingdings" pitchFamily="2" charset="2"/>
              <a:buChar char="§"/>
            </a:pPr>
            <a:r>
              <a:rPr lang="ru-RU" sz="2800" smtClean="0"/>
              <a:t>упражнений по восстановлению координации и разработка нового двигательного стереотипа</a:t>
            </a:r>
            <a:endParaRPr lang="en-US" sz="2800" smtClean="0"/>
          </a:p>
        </p:txBody>
      </p:sp>
      <p:sp>
        <p:nvSpPr>
          <p:cNvPr id="120836" name="Line 4"/>
          <p:cNvSpPr>
            <a:spLocks noChangeShapeType="1"/>
          </p:cNvSpPr>
          <p:nvPr/>
        </p:nvSpPr>
        <p:spPr bwMode="auto">
          <a:xfrm>
            <a:off x="684213" y="1341438"/>
            <a:ext cx="7704137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Лечение атаксии и тремора</a:t>
            </a:r>
            <a:endParaRPr lang="en-US" smtClean="0">
              <a:solidFill>
                <a:srgbClr val="FF0000"/>
              </a:solidFill>
            </a:endParaRPr>
          </a:p>
        </p:txBody>
      </p:sp>
      <p:sp>
        <p:nvSpPr>
          <p:cNvPr id="1218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Clr>
                <a:srgbClr val="5563E9"/>
              </a:buClr>
              <a:buFont typeface="Wingdings" pitchFamily="2" charset="2"/>
              <a:buChar char="§"/>
            </a:pPr>
            <a:r>
              <a:rPr lang="ru-RU" sz="1800" dirty="0" smtClean="0"/>
              <a:t>Медикаментозные возможности уменьшения тремора и </a:t>
            </a:r>
            <a:r>
              <a:rPr lang="ru-RU" sz="1800" dirty="0" err="1" smtClean="0"/>
              <a:t>дискоординации</a:t>
            </a:r>
            <a:r>
              <a:rPr lang="ru-RU" sz="1800" dirty="0" smtClean="0"/>
              <a:t> очень ограничен: </a:t>
            </a:r>
            <a:r>
              <a:rPr lang="ru-RU" sz="1800" dirty="0" smtClean="0">
                <a:solidFill>
                  <a:srgbClr val="3333CC"/>
                </a:solidFill>
              </a:rPr>
              <a:t>курсы витамина В6</a:t>
            </a:r>
            <a:r>
              <a:rPr lang="ru-RU" sz="1800" dirty="0" smtClean="0"/>
              <a:t> (1% раствор по 1 мл внутримышечно через день № 15), </a:t>
            </a:r>
            <a:r>
              <a:rPr lang="ru-RU" sz="1800" dirty="0" err="1" smtClean="0">
                <a:solidFill>
                  <a:srgbClr val="3333CC"/>
                </a:solidFill>
              </a:rPr>
              <a:t>бета-адреноблокаторы</a:t>
            </a:r>
            <a:r>
              <a:rPr lang="ru-RU" sz="1800" dirty="0" smtClean="0">
                <a:solidFill>
                  <a:srgbClr val="3333CC"/>
                </a:solidFill>
              </a:rPr>
              <a:t> (</a:t>
            </a:r>
            <a:r>
              <a:rPr lang="ru-RU" sz="1800" dirty="0" err="1" smtClean="0">
                <a:solidFill>
                  <a:srgbClr val="3333CC"/>
                </a:solidFill>
              </a:rPr>
              <a:t>анаприлин</a:t>
            </a:r>
            <a:r>
              <a:rPr lang="ru-RU" sz="1800" dirty="0" smtClean="0">
                <a:solidFill>
                  <a:srgbClr val="3333CC"/>
                </a:solidFill>
              </a:rPr>
              <a:t> до 120-160 мг в сутки)</a:t>
            </a:r>
            <a:r>
              <a:rPr lang="ru-RU" sz="1800" dirty="0" smtClean="0"/>
              <a:t> в сочетании с антидепрессантами (небольшими индивидуальными дозами </a:t>
            </a:r>
            <a:r>
              <a:rPr lang="ru-RU" sz="1800" dirty="0" err="1" smtClean="0">
                <a:solidFill>
                  <a:schemeClr val="accent2"/>
                </a:solidFill>
              </a:rPr>
              <a:t>амитриптилина</a:t>
            </a:r>
            <a:r>
              <a:rPr lang="ru-RU" sz="1800" dirty="0" smtClean="0">
                <a:solidFill>
                  <a:schemeClr val="accent2"/>
                </a:solidFill>
              </a:rPr>
              <a:t>,</a:t>
            </a:r>
            <a:r>
              <a:rPr lang="ru-RU" sz="1800" dirty="0" smtClean="0"/>
              <a:t> начиная с 40 мг в сутки).</a:t>
            </a:r>
          </a:p>
          <a:p>
            <a:pPr eaLnBrk="1" hangingPunct="1">
              <a:lnSpc>
                <a:spcPct val="80000"/>
              </a:lnSpc>
              <a:buClr>
                <a:srgbClr val="5563E9"/>
              </a:buClr>
              <a:buFont typeface="Wingdings" pitchFamily="2" charset="2"/>
              <a:buChar char="§"/>
            </a:pPr>
            <a:r>
              <a:rPr lang="ru-RU" sz="1800" dirty="0" smtClean="0"/>
              <a:t>Для купирования выраженного тремора, достигающего степени гиперкинеза, можно использовать </a:t>
            </a:r>
            <a:r>
              <a:rPr lang="ru-RU" sz="1800" dirty="0" err="1" smtClean="0">
                <a:solidFill>
                  <a:srgbClr val="3333CC"/>
                </a:solidFill>
              </a:rPr>
              <a:t>карбомазепин</a:t>
            </a:r>
            <a:r>
              <a:rPr lang="ru-RU" sz="1800" dirty="0" smtClean="0">
                <a:solidFill>
                  <a:srgbClr val="3333CC"/>
                </a:solidFill>
              </a:rPr>
              <a:t> </a:t>
            </a:r>
            <a:r>
              <a:rPr lang="ru-RU" sz="1800" dirty="0" smtClean="0"/>
              <a:t>(с постепенным увеличением дозы с 0,1 до 1,2г в сутки, в среднем 0,6 г).</a:t>
            </a:r>
          </a:p>
          <a:p>
            <a:pPr eaLnBrk="1" hangingPunct="1">
              <a:lnSpc>
                <a:spcPct val="80000"/>
              </a:lnSpc>
              <a:buClr>
                <a:srgbClr val="5563E9"/>
              </a:buClr>
              <a:buFont typeface="Wingdings" pitchFamily="2" charset="2"/>
              <a:buChar char="§"/>
            </a:pPr>
            <a:r>
              <a:rPr lang="ru-RU" sz="1800" dirty="0" smtClean="0"/>
              <a:t>При длительном использовании препарата рекомендуется постепенное снижение дозы или перерывы в приеме на 2-4 недели.</a:t>
            </a:r>
          </a:p>
          <a:p>
            <a:pPr eaLnBrk="1" hangingPunct="1">
              <a:lnSpc>
                <a:spcPct val="80000"/>
              </a:lnSpc>
              <a:buClr>
                <a:srgbClr val="5563E9"/>
              </a:buClr>
              <a:buFont typeface="Wingdings" pitchFamily="2" charset="2"/>
              <a:buChar char="§"/>
            </a:pPr>
            <a:r>
              <a:rPr lang="ru-RU" sz="1800" dirty="0" smtClean="0"/>
              <a:t>При выраженных гиперкинезах изредка используют </a:t>
            </a:r>
            <a:r>
              <a:rPr lang="ru-RU" sz="1800" dirty="0" err="1" smtClean="0">
                <a:solidFill>
                  <a:srgbClr val="3333CC"/>
                </a:solidFill>
              </a:rPr>
              <a:t>норакин</a:t>
            </a:r>
            <a:r>
              <a:rPr lang="ru-RU" sz="1800" dirty="0" smtClean="0"/>
              <a:t> по 0,01 мг в день, </a:t>
            </a:r>
            <a:r>
              <a:rPr lang="ru-RU" sz="1800" dirty="0" err="1" smtClean="0">
                <a:solidFill>
                  <a:srgbClr val="3333CC"/>
                </a:solidFill>
              </a:rPr>
              <a:t>циклодол</a:t>
            </a:r>
            <a:r>
              <a:rPr lang="ru-RU" sz="1800" dirty="0" smtClean="0">
                <a:solidFill>
                  <a:srgbClr val="3333CC"/>
                </a:solidFill>
              </a:rPr>
              <a:t> или </a:t>
            </a:r>
            <a:r>
              <a:rPr lang="ru-RU" sz="1800" dirty="0" err="1" smtClean="0">
                <a:solidFill>
                  <a:srgbClr val="3333CC"/>
                </a:solidFill>
              </a:rPr>
              <a:t>наком</a:t>
            </a:r>
            <a:r>
              <a:rPr lang="ru-RU" sz="1800" dirty="0" smtClean="0"/>
              <a:t> в небольших дозах. Есть данные об успешном лечении тремора </a:t>
            </a:r>
            <a:r>
              <a:rPr lang="ru-RU" sz="1800" dirty="0" err="1" smtClean="0">
                <a:solidFill>
                  <a:schemeClr val="accent2"/>
                </a:solidFill>
              </a:rPr>
              <a:t>изониазидом</a:t>
            </a:r>
            <a:r>
              <a:rPr lang="ru-RU" sz="1800" dirty="0" smtClean="0"/>
              <a:t> в дозе от 800 до 1600 мг, постепенно наращивая её с 300-400 мг.</a:t>
            </a:r>
          </a:p>
          <a:p>
            <a:pPr eaLnBrk="1" hangingPunct="1">
              <a:lnSpc>
                <a:spcPct val="80000"/>
              </a:lnSpc>
              <a:buClr>
                <a:srgbClr val="5563E9"/>
              </a:buClr>
              <a:buFont typeface="Wingdings" pitchFamily="2" charset="2"/>
              <a:buChar char="§"/>
            </a:pPr>
            <a:r>
              <a:rPr lang="ru-RU" sz="1800" dirty="0" smtClean="0"/>
              <a:t>Обнадеживает применение при треморе </a:t>
            </a:r>
            <a:r>
              <a:rPr lang="ru-RU" sz="1800" dirty="0" err="1" smtClean="0">
                <a:solidFill>
                  <a:srgbClr val="3333CC"/>
                </a:solidFill>
              </a:rPr>
              <a:t>онданстерона</a:t>
            </a:r>
            <a:r>
              <a:rPr lang="ru-RU" sz="1800" dirty="0" smtClean="0">
                <a:solidFill>
                  <a:srgbClr val="3333CC"/>
                </a:solidFill>
              </a:rPr>
              <a:t> или </a:t>
            </a:r>
            <a:r>
              <a:rPr lang="ru-RU" sz="1800" dirty="0" err="1" smtClean="0">
                <a:solidFill>
                  <a:srgbClr val="3333CC"/>
                </a:solidFill>
              </a:rPr>
              <a:t>зофрана</a:t>
            </a:r>
            <a:r>
              <a:rPr lang="ru-RU" sz="1800" dirty="0" smtClean="0"/>
              <a:t> (от 2 до 8 мл внутривенно или по 4 мг внутрь). У некоторых больных улучшение наступает на фоне применения </a:t>
            </a:r>
            <a:r>
              <a:rPr lang="ru-RU" sz="1800" dirty="0" err="1" smtClean="0">
                <a:solidFill>
                  <a:srgbClr val="3333CC"/>
                </a:solidFill>
              </a:rPr>
              <a:t>семакса</a:t>
            </a:r>
            <a:r>
              <a:rPr lang="ru-RU" sz="1800" dirty="0" smtClean="0">
                <a:solidFill>
                  <a:srgbClr val="3333CC"/>
                </a:solidFill>
              </a:rPr>
              <a:t> и глицина</a:t>
            </a:r>
            <a:r>
              <a:rPr lang="ru-RU" sz="1800" dirty="0" smtClean="0"/>
              <a:t>.</a:t>
            </a:r>
            <a:endParaRPr lang="en-US" sz="1800" dirty="0" smtClean="0"/>
          </a:p>
        </p:txBody>
      </p:sp>
      <p:sp>
        <p:nvSpPr>
          <p:cNvPr id="121860" name="Line 4"/>
          <p:cNvSpPr>
            <a:spLocks noChangeShapeType="1"/>
          </p:cNvSpPr>
          <p:nvPr/>
        </p:nvSpPr>
        <p:spPr bwMode="auto">
          <a:xfrm>
            <a:off x="900113" y="1341438"/>
            <a:ext cx="7272337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4"/>
          <p:cNvSpPr>
            <a:spLocks noChangeArrowheads="1"/>
          </p:cNvSpPr>
          <p:nvPr/>
        </p:nvSpPr>
        <p:spPr bwMode="auto">
          <a:xfrm>
            <a:off x="827088" y="1851025"/>
            <a:ext cx="7921625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68203" anchor="ctr">
            <a:spAutoFit/>
          </a:bodyPr>
          <a:lstStyle/>
          <a:p>
            <a:pPr algn="ctr"/>
            <a:r>
              <a:rPr lang="ru-RU" sz="2400" b="1"/>
              <a:t>ПОЛУЧЕНИЕ Т- КЛЕТОЧНОЙ ВАКЦИНЫ И ЕЕ ПРИМЕНЕНИЕ В ЛЕЧЕНИИ БОЛЬНЫХ РАССЕЯННЫМ СКЛЕРОЗОМ</a:t>
            </a:r>
          </a:p>
          <a:p>
            <a:pPr algn="ctr"/>
            <a:r>
              <a:rPr lang="ru-RU" sz="2400"/>
              <a:t/>
            </a:r>
            <a:br>
              <a:rPr lang="ru-RU" sz="2400"/>
            </a:br>
            <a:r>
              <a:rPr lang="ru-RU" sz="2400" i="1"/>
              <a:t>И.П.Иванова, Н.В.Банул, Д.М.Самарин, В.И.Селедцов, В.С.Ширинский</a:t>
            </a:r>
            <a:br>
              <a:rPr lang="ru-RU" sz="2400" i="1"/>
            </a:br>
            <a:r>
              <a:rPr lang="ru-RU" sz="2400" i="1"/>
              <a:t/>
            </a:r>
            <a:br>
              <a:rPr lang="ru-RU" sz="2400" i="1"/>
            </a:br>
            <a:r>
              <a:rPr lang="ru-RU" sz="2400" i="1"/>
              <a:t>Институт клинической иммунологии СО РАМН</a:t>
            </a:r>
            <a:r>
              <a:rPr lang="ru-RU" sz="2400"/>
              <a:t> </a:t>
            </a:r>
          </a:p>
        </p:txBody>
      </p:sp>
      <p:pic>
        <p:nvPicPr>
          <p:cNvPr id="123907" name="Picture 6" descr="logo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836613"/>
            <a:ext cx="121920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908" name="Rectangle 7"/>
          <p:cNvSpPr>
            <a:spLocks noChangeArrowheads="1"/>
          </p:cNvSpPr>
          <p:nvPr/>
        </p:nvSpPr>
        <p:spPr bwMode="auto">
          <a:xfrm>
            <a:off x="1752600" y="1095375"/>
            <a:ext cx="5638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/>
              <a:t>Центр Иммунотерапии и клеточных технологий</a:t>
            </a:r>
          </a:p>
          <a:p>
            <a:pPr eaLnBrk="0" hangingPunct="0"/>
            <a:endParaRPr lang="ru-RU"/>
          </a:p>
        </p:txBody>
      </p:sp>
      <p:sp>
        <p:nvSpPr>
          <p:cNvPr id="123909" name="Line 8"/>
          <p:cNvSpPr>
            <a:spLocks noChangeShapeType="1"/>
          </p:cNvSpPr>
          <p:nvPr/>
        </p:nvSpPr>
        <p:spPr bwMode="auto">
          <a:xfrm flipV="1">
            <a:off x="827088" y="5229225"/>
            <a:ext cx="7488237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3910" name="Text Box 10"/>
          <p:cNvSpPr txBox="1">
            <a:spLocks noChangeArrowheads="1"/>
          </p:cNvSpPr>
          <p:nvPr/>
        </p:nvSpPr>
        <p:spPr bwMode="auto">
          <a:xfrm>
            <a:off x="395288" y="188913"/>
            <a:ext cx="820896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00"/>
                </a:solidFill>
              </a:rPr>
              <a:t>Новые технологии в лечении рассеянного склероза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4"/>
          <p:cNvGraphicFramePr>
            <a:graphicFrameLocks noChangeAspect="1"/>
          </p:cNvGraphicFramePr>
          <p:nvPr/>
        </p:nvGraphicFramePr>
        <p:xfrm>
          <a:off x="1042988" y="1484313"/>
          <a:ext cx="7129462" cy="4967287"/>
        </p:xfrm>
        <a:graphic>
          <a:graphicData uri="http://schemas.openxmlformats.org/presentationml/2006/ole">
            <p:oleObj spid="_x0000_s14338" name="Photo Editor Photo" r:id="rId4" imgW="5172797" imgH="4161905" progId="">
              <p:embed/>
            </p:oleObj>
          </a:graphicData>
        </a:graphic>
      </p:graphicFrame>
      <p:sp>
        <p:nvSpPr>
          <p:cNvPr id="14339" name="Line 5"/>
          <p:cNvSpPr>
            <a:spLocks noChangeShapeType="1"/>
          </p:cNvSpPr>
          <p:nvPr/>
        </p:nvSpPr>
        <p:spPr bwMode="auto">
          <a:xfrm>
            <a:off x="1331913" y="2565400"/>
            <a:ext cx="503237" cy="14287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40" name="Line 6"/>
          <p:cNvSpPr>
            <a:spLocks noChangeShapeType="1"/>
          </p:cNvSpPr>
          <p:nvPr/>
        </p:nvSpPr>
        <p:spPr bwMode="auto">
          <a:xfrm flipV="1">
            <a:off x="7092950" y="2781300"/>
            <a:ext cx="287338" cy="2159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41" name="Line 7"/>
          <p:cNvSpPr>
            <a:spLocks noChangeShapeType="1"/>
          </p:cNvSpPr>
          <p:nvPr/>
        </p:nvSpPr>
        <p:spPr bwMode="auto">
          <a:xfrm>
            <a:off x="2987675" y="3284538"/>
            <a:ext cx="288925" cy="2159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42" name="Line 8"/>
          <p:cNvSpPr>
            <a:spLocks noChangeShapeType="1"/>
          </p:cNvSpPr>
          <p:nvPr/>
        </p:nvSpPr>
        <p:spPr bwMode="auto">
          <a:xfrm flipV="1">
            <a:off x="5364163" y="4652963"/>
            <a:ext cx="287337" cy="7143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43" name="Line 9"/>
          <p:cNvSpPr>
            <a:spLocks noChangeShapeType="1"/>
          </p:cNvSpPr>
          <p:nvPr/>
        </p:nvSpPr>
        <p:spPr bwMode="auto">
          <a:xfrm flipH="1" flipV="1">
            <a:off x="7596188" y="3573463"/>
            <a:ext cx="71437" cy="431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44" name="Line 10"/>
          <p:cNvSpPr>
            <a:spLocks noChangeShapeType="1"/>
          </p:cNvSpPr>
          <p:nvPr/>
        </p:nvSpPr>
        <p:spPr bwMode="auto">
          <a:xfrm flipV="1">
            <a:off x="4859338" y="5084763"/>
            <a:ext cx="288925" cy="5048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45" name="Line 12"/>
          <p:cNvSpPr>
            <a:spLocks noChangeShapeType="1"/>
          </p:cNvSpPr>
          <p:nvPr/>
        </p:nvSpPr>
        <p:spPr bwMode="auto">
          <a:xfrm flipH="1">
            <a:off x="6659563" y="3213100"/>
            <a:ext cx="360362" cy="2159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46" name="Line 13"/>
          <p:cNvSpPr>
            <a:spLocks noChangeShapeType="1"/>
          </p:cNvSpPr>
          <p:nvPr/>
        </p:nvSpPr>
        <p:spPr bwMode="auto">
          <a:xfrm>
            <a:off x="4572000" y="5949950"/>
            <a:ext cx="287338" cy="14287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47" name="Line 14"/>
          <p:cNvSpPr>
            <a:spLocks noChangeShapeType="1"/>
          </p:cNvSpPr>
          <p:nvPr/>
        </p:nvSpPr>
        <p:spPr bwMode="auto">
          <a:xfrm>
            <a:off x="6372225" y="5661025"/>
            <a:ext cx="215900" cy="3603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48" name="Line 15"/>
          <p:cNvSpPr>
            <a:spLocks noChangeShapeType="1"/>
          </p:cNvSpPr>
          <p:nvPr/>
        </p:nvSpPr>
        <p:spPr bwMode="auto">
          <a:xfrm>
            <a:off x="1403350" y="2133600"/>
            <a:ext cx="288925" cy="7143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49" name="Line 16"/>
          <p:cNvSpPr>
            <a:spLocks noChangeShapeType="1"/>
          </p:cNvSpPr>
          <p:nvPr/>
        </p:nvSpPr>
        <p:spPr bwMode="auto">
          <a:xfrm>
            <a:off x="2339975" y="1844675"/>
            <a:ext cx="144463" cy="2889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50" name="Text Box 17"/>
          <p:cNvSpPr txBox="1">
            <a:spLocks noChangeArrowheads="1"/>
          </p:cNvSpPr>
          <p:nvPr/>
        </p:nvSpPr>
        <p:spPr bwMode="auto">
          <a:xfrm>
            <a:off x="879475" y="398463"/>
            <a:ext cx="79787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FF0000"/>
                </a:solidFill>
              </a:rPr>
              <a:t>У больных РС, не получавших лечения, зона поражения</a:t>
            </a:r>
          </a:p>
          <a:p>
            <a:r>
              <a:rPr lang="ru-RU" sz="2000" b="1">
                <a:solidFill>
                  <a:srgbClr val="FF0000"/>
                </a:solidFill>
              </a:rPr>
              <a:t> увеличивается в среднем на 10% в год, а при многократных </a:t>
            </a:r>
          </a:p>
          <a:p>
            <a:r>
              <a:rPr lang="ru-RU" sz="2000" b="1">
                <a:solidFill>
                  <a:srgbClr val="FF0000"/>
                </a:solidFill>
              </a:rPr>
              <a:t> обострениях образуются большее количество очагов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Line 5"/>
          <p:cNvSpPr>
            <a:spLocks noChangeShapeType="1"/>
          </p:cNvSpPr>
          <p:nvPr/>
        </p:nvSpPr>
        <p:spPr bwMode="auto">
          <a:xfrm flipV="1">
            <a:off x="684213" y="3933825"/>
            <a:ext cx="7488237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4931" name="Text Box 6"/>
          <p:cNvSpPr txBox="1">
            <a:spLocks noChangeArrowheads="1"/>
          </p:cNvSpPr>
          <p:nvPr/>
        </p:nvSpPr>
        <p:spPr bwMode="auto">
          <a:xfrm>
            <a:off x="2195513" y="1341438"/>
            <a:ext cx="6542087" cy="283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Национальный медико-хирургический центр  им. Н. И. Пирогова</a:t>
            </a:r>
          </a:p>
          <a:p>
            <a:pPr algn="ctr"/>
            <a:r>
              <a:rPr lang="ru-RU" sz="2400" b="1"/>
              <a:t>Клиника гематологии и клеточной терапии имени А.А. Максимова</a:t>
            </a:r>
          </a:p>
          <a:p>
            <a:pPr algn="ctr"/>
            <a:r>
              <a:rPr lang="ru-RU" sz="2400"/>
              <a:t>Аутологичная трансплантация стволовых клеток – новый метод лечения рассеянного склероза</a:t>
            </a:r>
          </a:p>
          <a:p>
            <a:pPr algn="ctr"/>
            <a:endParaRPr lang="ru-RU" sz="2400"/>
          </a:p>
        </p:txBody>
      </p:sp>
      <p:sp>
        <p:nvSpPr>
          <p:cNvPr id="124932" name="Text Box 7"/>
          <p:cNvSpPr txBox="1">
            <a:spLocks noChangeArrowheads="1"/>
          </p:cNvSpPr>
          <p:nvPr/>
        </p:nvSpPr>
        <p:spPr bwMode="auto">
          <a:xfrm>
            <a:off x="395288" y="188913"/>
            <a:ext cx="820896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00"/>
                </a:solidFill>
              </a:rPr>
              <a:t>Новые технологии в лечении рассеянного склероза</a:t>
            </a:r>
          </a:p>
        </p:txBody>
      </p:sp>
      <p:sp>
        <p:nvSpPr>
          <p:cNvPr id="124933" name="Text Box 8"/>
          <p:cNvSpPr txBox="1">
            <a:spLocks noChangeArrowheads="1"/>
          </p:cNvSpPr>
          <p:nvPr/>
        </p:nvSpPr>
        <p:spPr bwMode="auto">
          <a:xfrm>
            <a:off x="250825" y="4076700"/>
            <a:ext cx="4033838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    Метод трансплантации стволовых клеток при рассеянном склерозе начали изучать в США и Европе одновременно с 1995 года.</a:t>
            </a:r>
          </a:p>
          <a:p>
            <a:r>
              <a:rPr lang="ru-RU" b="1"/>
              <a:t>    В России первая трансплантация стволовых клеток при рассеянном склерозе выполнена в 1999 году.</a:t>
            </a:r>
          </a:p>
        </p:txBody>
      </p:sp>
      <p:pic>
        <p:nvPicPr>
          <p:cNvPr id="124934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700213"/>
            <a:ext cx="1871662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4935" name="Text Box 10"/>
          <p:cNvSpPr txBox="1">
            <a:spLocks noChangeArrowheads="1"/>
          </p:cNvSpPr>
          <p:nvPr/>
        </p:nvSpPr>
        <p:spPr bwMode="auto">
          <a:xfrm>
            <a:off x="5416550" y="438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24936" name="Text Box 12"/>
          <p:cNvSpPr txBox="1">
            <a:spLocks noChangeArrowheads="1"/>
          </p:cNvSpPr>
          <p:nvPr/>
        </p:nvSpPr>
        <p:spPr bwMode="auto">
          <a:xfrm>
            <a:off x="5148263" y="4149725"/>
            <a:ext cx="3673475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CC0000"/>
                </a:solidFill>
              </a:rPr>
              <a:t>Клинические испытания трансплантации стволовых клеток для лечения РС  не завершены. </a:t>
            </a:r>
          </a:p>
          <a:p>
            <a:r>
              <a:rPr lang="ru-RU" b="1">
                <a:solidFill>
                  <a:srgbClr val="CC0000"/>
                </a:solidFill>
              </a:rPr>
              <a:t>Эффективность и безопасность данной процедуры для лечения РС </a:t>
            </a:r>
          </a:p>
          <a:p>
            <a:endParaRPr lang="ru-RU" b="1">
              <a:solidFill>
                <a:srgbClr val="CC0000"/>
              </a:solidFill>
            </a:endParaRPr>
          </a:p>
          <a:p>
            <a:r>
              <a:rPr lang="ru-RU" b="1">
                <a:solidFill>
                  <a:srgbClr val="CC0000"/>
                </a:solidFill>
              </a:rPr>
              <a:t>НЕ ДОКАЗАНЫ!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</a:rPr>
              <a:t>Лазерная терапия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при рассеянном склерозе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chemeClr val="accent2"/>
                </a:solidFill>
              </a:rPr>
              <a:t>(А.И.Федин,А.Н.Карнеев,Э.Ю.Соловьева,1999)</a:t>
            </a:r>
          </a:p>
        </p:txBody>
      </p:sp>
      <p:pic>
        <p:nvPicPr>
          <p:cNvPr id="125955" name="Picture 3" descr="3-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1700213"/>
            <a:ext cx="4038600" cy="3168650"/>
          </a:xfrm>
          <a:noFill/>
        </p:spPr>
      </p:pic>
      <p:pic>
        <p:nvPicPr>
          <p:cNvPr id="125956" name="Picture 4" descr="GP_Matrix_VLOK_2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1619250" y="4652963"/>
            <a:ext cx="2952750" cy="1871662"/>
          </a:xfrm>
          <a:noFill/>
        </p:spPr>
      </p:pic>
      <p:sp>
        <p:nvSpPr>
          <p:cNvPr id="125957" name="Text Box 5"/>
          <p:cNvSpPr txBox="1">
            <a:spLocks noChangeArrowheads="1"/>
          </p:cNvSpPr>
          <p:nvPr/>
        </p:nvSpPr>
        <p:spPr bwMode="auto">
          <a:xfrm>
            <a:off x="9593263" y="65897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25958" name="Text Box 6"/>
          <p:cNvSpPr txBox="1">
            <a:spLocks noChangeArrowheads="1"/>
          </p:cNvSpPr>
          <p:nvPr/>
        </p:nvSpPr>
        <p:spPr bwMode="auto">
          <a:xfrm>
            <a:off x="4840288" y="1700213"/>
            <a:ext cx="4124325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/>
              <a:t>Внутривенное лазерное </a:t>
            </a:r>
          </a:p>
          <a:p>
            <a:pPr algn="ctr"/>
            <a:r>
              <a:rPr lang="ru-RU" sz="2000"/>
              <a:t>облучение крови (ВЛОК) у</a:t>
            </a:r>
          </a:p>
          <a:p>
            <a:pPr algn="ctr"/>
            <a:r>
              <a:rPr lang="ru-RU" sz="2000"/>
              <a:t>больных  рассеянным </a:t>
            </a:r>
          </a:p>
          <a:p>
            <a:pPr algn="ctr"/>
            <a:r>
              <a:rPr lang="ru-RU" sz="2000"/>
              <a:t>склерозом оказывает положительный клинический эффект, уменьшая выраженность координаторных расстройств, нарушение тазовых функций. Способствует более быстрому выходу из обострения заболевания.</a:t>
            </a:r>
          </a:p>
          <a:p>
            <a:pPr algn="ctr"/>
            <a:endParaRPr lang="ru-RU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solidFill>
                  <a:srgbClr val="FF0000"/>
                </a:solidFill>
              </a:rPr>
              <a:t>Когнитивные нарушения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121860" name="Line 4"/>
          <p:cNvSpPr>
            <a:spLocks noChangeShapeType="1"/>
          </p:cNvSpPr>
          <p:nvPr/>
        </p:nvSpPr>
        <p:spPr bwMode="auto">
          <a:xfrm>
            <a:off x="900113" y="1341438"/>
            <a:ext cx="7272337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08546" name="Picture 2" descr="J:\Users\6145~1\AppData\Local\Temp\Rar$DIa7816.24615\IMG_20221203_1439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015" t="5682"/>
          <a:stretch>
            <a:fillRect/>
          </a:stretch>
        </p:blipFill>
        <p:spPr bwMode="auto">
          <a:xfrm>
            <a:off x="857224" y="1500174"/>
            <a:ext cx="6929486" cy="51606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04813"/>
            <a:ext cx="8820150" cy="10128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/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>Лечение депрессии и хронической усталости</a:t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7D32F8"/>
                </a:solidFill>
              </a:rPr>
              <a:t>депрессия – наиболее частое психопатологическое расстройство</a:t>
            </a:r>
            <a:r>
              <a:rPr lang="ru-RU" sz="4000" dirty="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idx="1"/>
          </p:nvPr>
        </p:nvSpPr>
        <p:spPr>
          <a:xfrm>
            <a:off x="500034" y="2500306"/>
            <a:ext cx="8229600" cy="4065587"/>
          </a:xfrm>
        </p:spPr>
        <p:txBody>
          <a:bodyPr/>
          <a:lstStyle/>
          <a:p>
            <a:pPr eaLnBrk="1" hangingPunct="1">
              <a:buClr>
                <a:srgbClr val="5456B6"/>
              </a:buClr>
              <a:buFont typeface="Wingdings" pitchFamily="2" charset="2"/>
              <a:buChar char="§"/>
            </a:pPr>
            <a:r>
              <a:rPr lang="ru-RU" sz="2400" dirty="0" err="1" smtClean="0"/>
              <a:t>Семакс</a:t>
            </a:r>
            <a:r>
              <a:rPr lang="ru-RU" sz="2400" dirty="0" smtClean="0"/>
              <a:t> в дозе 0,3 мг 3 раза в день </a:t>
            </a:r>
            <a:r>
              <a:rPr lang="ru-RU" sz="2400" dirty="0" err="1" smtClean="0"/>
              <a:t>эндоназально</a:t>
            </a:r>
            <a:r>
              <a:rPr lang="ru-RU" sz="2400" dirty="0" smtClean="0"/>
              <a:t> в течение 1 месяца</a:t>
            </a:r>
          </a:p>
          <a:p>
            <a:pPr eaLnBrk="1" hangingPunct="1">
              <a:buClr>
                <a:srgbClr val="5456B6"/>
              </a:buClr>
              <a:buFont typeface="Wingdings" pitchFamily="2" charset="2"/>
              <a:buChar char="§"/>
            </a:pPr>
            <a:r>
              <a:rPr lang="ru-RU" sz="2400" dirty="0" err="1" smtClean="0"/>
              <a:t>Флуоксетин</a:t>
            </a:r>
            <a:r>
              <a:rPr lang="ru-RU" sz="2400" dirty="0" smtClean="0"/>
              <a:t> (</a:t>
            </a:r>
            <a:r>
              <a:rPr lang="ru-RU" sz="2400" dirty="0" err="1" smtClean="0"/>
              <a:t>прозак</a:t>
            </a:r>
            <a:r>
              <a:rPr lang="ru-RU" sz="2400" dirty="0" smtClean="0"/>
              <a:t>) начальная и терапевтическая доза - 20 мг/</a:t>
            </a:r>
            <a:r>
              <a:rPr lang="ru-RU" sz="2400" dirty="0" err="1" smtClean="0"/>
              <a:t>сут</a:t>
            </a:r>
            <a:r>
              <a:rPr lang="ru-RU" sz="2400" dirty="0" smtClean="0"/>
              <a:t> не менее 6 </a:t>
            </a:r>
            <a:r>
              <a:rPr lang="ru-RU" sz="2400" dirty="0" err="1" smtClean="0"/>
              <a:t>мес</a:t>
            </a:r>
            <a:endParaRPr lang="ru-RU" sz="2400" dirty="0" smtClean="0"/>
          </a:p>
          <a:p>
            <a:pPr eaLnBrk="1" hangingPunct="1">
              <a:buClr>
                <a:srgbClr val="5456B6"/>
              </a:buClr>
              <a:buFont typeface="Wingdings" pitchFamily="2" charset="2"/>
              <a:buChar char="§"/>
            </a:pPr>
            <a:r>
              <a:rPr lang="ru-RU" sz="2400" dirty="0" err="1" smtClean="0"/>
              <a:t>Пароксетин</a:t>
            </a:r>
            <a:r>
              <a:rPr lang="ru-RU" sz="2400" dirty="0" smtClean="0"/>
              <a:t> (</a:t>
            </a:r>
            <a:r>
              <a:rPr lang="ru-RU" sz="2400" dirty="0" err="1" smtClean="0"/>
              <a:t>паксил</a:t>
            </a:r>
            <a:r>
              <a:rPr lang="ru-RU" sz="2400" dirty="0" smtClean="0"/>
              <a:t>) начальная доза 25мг/</a:t>
            </a:r>
            <a:r>
              <a:rPr lang="ru-RU" sz="2400" dirty="0" err="1" smtClean="0"/>
              <a:t>сут</a:t>
            </a:r>
            <a:r>
              <a:rPr lang="ru-RU" sz="2400" dirty="0" smtClean="0"/>
              <a:t>, терапевтическая – 50 мг/</a:t>
            </a:r>
            <a:r>
              <a:rPr lang="ru-RU" sz="2400" dirty="0" err="1" smtClean="0"/>
              <a:t>сут</a:t>
            </a:r>
            <a:r>
              <a:rPr lang="ru-RU" sz="2400" dirty="0" smtClean="0"/>
              <a:t> не менее 6 месяцев</a:t>
            </a:r>
          </a:p>
          <a:p>
            <a:pPr eaLnBrk="1" hangingPunct="1">
              <a:buClr>
                <a:srgbClr val="5456B6"/>
              </a:buClr>
              <a:buFont typeface="Wingdings" pitchFamily="2" charset="2"/>
              <a:buChar char="§"/>
            </a:pPr>
            <a:r>
              <a:rPr lang="ru-RU" sz="2400" dirty="0" err="1" smtClean="0"/>
              <a:t>Сертралин</a:t>
            </a:r>
            <a:r>
              <a:rPr lang="ru-RU" sz="2400" dirty="0" smtClean="0"/>
              <a:t> (</a:t>
            </a:r>
            <a:r>
              <a:rPr lang="ru-RU" sz="2400" dirty="0" err="1" smtClean="0"/>
              <a:t>золофт</a:t>
            </a:r>
            <a:r>
              <a:rPr lang="ru-RU" sz="2400" dirty="0" smtClean="0"/>
              <a:t>) начальная доза 25мг/</a:t>
            </a:r>
            <a:r>
              <a:rPr lang="ru-RU" sz="2400" dirty="0" err="1" smtClean="0"/>
              <a:t>сут</a:t>
            </a:r>
            <a:r>
              <a:rPr lang="ru-RU" sz="2400" dirty="0" smtClean="0"/>
              <a:t>, терапевтическая – 50 мг/</a:t>
            </a:r>
            <a:r>
              <a:rPr lang="ru-RU" sz="2400" dirty="0" err="1" smtClean="0"/>
              <a:t>сут</a:t>
            </a:r>
            <a:r>
              <a:rPr lang="ru-RU" sz="2400" dirty="0" smtClean="0"/>
              <a:t> не менее 6 месяцев</a:t>
            </a:r>
          </a:p>
          <a:p>
            <a:pPr eaLnBrk="1" hangingPunct="1">
              <a:buClr>
                <a:srgbClr val="5456B6"/>
              </a:buClr>
              <a:buFont typeface="Wingdings" pitchFamily="2" charset="2"/>
              <a:buChar char="§"/>
            </a:pPr>
            <a:r>
              <a:rPr lang="ru-RU" sz="2400" dirty="0" smtClean="0"/>
              <a:t>Индивидуальная и групповая </a:t>
            </a:r>
            <a:r>
              <a:rPr lang="ru-RU" sz="2400" dirty="0" smtClean="0"/>
              <a:t>психотерапия</a:t>
            </a:r>
          </a:p>
          <a:p>
            <a:pPr eaLnBrk="1" hangingPunct="1">
              <a:buClr>
                <a:srgbClr val="5456B6"/>
              </a:buClr>
              <a:buFont typeface="Wingdings" pitchFamily="2" charset="2"/>
              <a:buChar char="§"/>
            </a:pPr>
            <a:r>
              <a:rPr lang="ru-RU" sz="2400" dirty="0" err="1" smtClean="0"/>
              <a:t>Эрготерапия</a:t>
            </a:r>
            <a:endParaRPr lang="ru-RU" sz="2400" dirty="0" smtClean="0"/>
          </a:p>
        </p:txBody>
      </p:sp>
      <p:sp>
        <p:nvSpPr>
          <p:cNvPr id="122884" name="Line 4"/>
          <p:cNvSpPr>
            <a:spLocks noChangeShapeType="1"/>
          </p:cNvSpPr>
          <p:nvPr/>
        </p:nvSpPr>
        <p:spPr bwMode="auto">
          <a:xfrm>
            <a:off x="611188" y="1628775"/>
            <a:ext cx="72739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ext Box 14"/>
          <p:cNvSpPr txBox="1">
            <a:spLocks noChangeArrowheads="1"/>
          </p:cNvSpPr>
          <p:nvPr/>
        </p:nvSpPr>
        <p:spPr bwMode="auto">
          <a:xfrm>
            <a:off x="684213" y="333375"/>
            <a:ext cx="46085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chemeClr val="accent2"/>
                </a:solidFill>
              </a:rPr>
              <a:t>Лечение обострения</a:t>
            </a:r>
          </a:p>
        </p:txBody>
      </p:sp>
      <p:sp>
        <p:nvSpPr>
          <p:cNvPr id="94211" name="Rectangle 16"/>
          <p:cNvSpPr>
            <a:spLocks noChangeArrowheads="1"/>
          </p:cNvSpPr>
          <p:nvPr/>
        </p:nvSpPr>
        <p:spPr bwMode="auto">
          <a:xfrm>
            <a:off x="179388" y="1052513"/>
            <a:ext cx="4968875" cy="5662612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CC0000"/>
                </a:solidFill>
              </a:rPr>
              <a:t>Кортикостероиды</a:t>
            </a:r>
            <a:r>
              <a:rPr lang="ru-RU">
                <a:solidFill>
                  <a:srgbClr val="CC0000"/>
                </a:solidFill>
              </a:rPr>
              <a:t> </a:t>
            </a:r>
            <a:r>
              <a:rPr lang="ru-RU"/>
              <a:t>(</a:t>
            </a:r>
            <a:r>
              <a:rPr lang="ru-RU" b="1"/>
              <a:t>метилпреднизолон</a:t>
            </a:r>
            <a:r>
              <a:rPr lang="ru-RU"/>
              <a:t> и его аналоги: метипред,медрол,урбазон)</a:t>
            </a:r>
          </a:p>
          <a:p>
            <a:endParaRPr lang="ru-RU"/>
          </a:p>
          <a:p>
            <a:r>
              <a:rPr lang="ru-RU" b="1" u="sng">
                <a:solidFill>
                  <a:schemeClr val="accent2"/>
                </a:solidFill>
              </a:rPr>
              <a:t>Пульс-терапия</a:t>
            </a:r>
            <a:r>
              <a:rPr lang="ru-RU" b="1">
                <a:solidFill>
                  <a:schemeClr val="accent2"/>
                </a:solidFill>
              </a:rPr>
              <a:t>:</a:t>
            </a:r>
            <a:r>
              <a:rPr lang="ru-RU"/>
              <a:t> 1000мг препарата в/в капельно в 200 мл физ р-ра ежедневно или через день №5-7</a:t>
            </a:r>
          </a:p>
          <a:p>
            <a:endParaRPr lang="ru-RU"/>
          </a:p>
          <a:p>
            <a:r>
              <a:rPr lang="ru-RU"/>
              <a:t>В отсутствии метилпреднизолона возможно использование </a:t>
            </a:r>
            <a:r>
              <a:rPr lang="ru-RU" b="1"/>
              <a:t>дексаметазона</a:t>
            </a:r>
            <a:r>
              <a:rPr lang="ru-RU"/>
              <a:t>:</a:t>
            </a:r>
          </a:p>
          <a:p>
            <a:r>
              <a:rPr lang="ru-RU"/>
              <a:t>по 8 мг 2 раза/сут, снижая дозировку по 2 мг каждые 2 дня с дальнейшим назначением </a:t>
            </a:r>
            <a:r>
              <a:rPr lang="ru-RU" b="1"/>
              <a:t>преднизолона</a:t>
            </a:r>
            <a:r>
              <a:rPr lang="ru-RU"/>
              <a:t> </a:t>
            </a:r>
            <a:r>
              <a:rPr lang="en-GB"/>
              <a:t>per os</a:t>
            </a:r>
            <a:endParaRPr lang="ru-RU"/>
          </a:p>
          <a:p>
            <a:endParaRPr lang="ru-RU"/>
          </a:p>
          <a:p>
            <a:r>
              <a:rPr lang="ru-RU"/>
              <a:t> Допускается использование </a:t>
            </a:r>
            <a:r>
              <a:rPr lang="ru-RU" b="1"/>
              <a:t>только преднизолона</a:t>
            </a:r>
            <a:r>
              <a:rPr lang="ru-RU"/>
              <a:t>:1-1,5 мг/кг через день,2/3дозы утром, остальное днем в течение 15-20 дней, снижая затем на 5-10 мг каждые 2-3 дня, с полной отменой через 1 месяц</a:t>
            </a:r>
          </a:p>
          <a:p>
            <a:endParaRPr lang="ru-RU"/>
          </a:p>
        </p:txBody>
      </p:sp>
      <p:sp>
        <p:nvSpPr>
          <p:cNvPr id="94212" name="Rectangle 17"/>
          <p:cNvSpPr>
            <a:spLocks noChangeArrowheads="1"/>
          </p:cNvSpPr>
          <p:nvPr/>
        </p:nvSpPr>
        <p:spPr bwMode="auto">
          <a:xfrm>
            <a:off x="5219700" y="1628775"/>
            <a:ext cx="3744913" cy="400685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CC0000"/>
                </a:solidFill>
              </a:rPr>
              <a:t>АКТГ и его синтетические аналоги</a:t>
            </a:r>
            <a:r>
              <a:rPr lang="ru-RU" b="1">
                <a:solidFill>
                  <a:srgbClr val="CC0000"/>
                </a:solidFill>
              </a:rPr>
              <a:t> </a:t>
            </a:r>
          </a:p>
          <a:p>
            <a:r>
              <a:rPr lang="ru-RU" b="1">
                <a:solidFill>
                  <a:schemeClr val="accent2"/>
                </a:solidFill>
              </a:rPr>
              <a:t>Основное преимущество – меньше побочных эффектов и поддержание продукции собственных стероидов</a:t>
            </a:r>
          </a:p>
          <a:p>
            <a:r>
              <a:rPr lang="ru-RU" b="1"/>
              <a:t>АКТГ</a:t>
            </a:r>
            <a:r>
              <a:rPr lang="ru-RU"/>
              <a:t> по 120 ЕД в/м 1 раз/сут 8-10 дней, затеи по 120 ед 1 раз в 3дня трижды, затем 1 раз в неделю в течение 2-4 недель по 120 ЕД.</a:t>
            </a:r>
          </a:p>
          <a:p>
            <a:r>
              <a:rPr lang="ru-RU" b="1"/>
              <a:t>Синактен-депо</a:t>
            </a:r>
            <a:r>
              <a:rPr lang="ru-RU"/>
              <a:t> по 3 мл в/м 1раз трижды,затем по 3 мл в\м 1 раз в 3 дня 3-7 раз.</a:t>
            </a:r>
          </a:p>
        </p:txBody>
      </p:sp>
      <p:sp>
        <p:nvSpPr>
          <p:cNvPr id="94213" name="Text Box 18"/>
          <p:cNvSpPr txBox="1">
            <a:spLocks noChangeArrowheads="1"/>
          </p:cNvSpPr>
          <p:nvPr/>
        </p:nvSpPr>
        <p:spPr bwMode="auto">
          <a:xfrm>
            <a:off x="5272088" y="5734050"/>
            <a:ext cx="2395537" cy="925513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CC0000"/>
                </a:solidFill>
              </a:rPr>
              <a:t>Ангиопротекторы Антиагреганты</a:t>
            </a:r>
          </a:p>
          <a:p>
            <a:r>
              <a:rPr lang="ru-RU" b="1">
                <a:solidFill>
                  <a:srgbClr val="CC0000"/>
                </a:solidFill>
              </a:rPr>
              <a:t>Антиоксиданты</a:t>
            </a:r>
          </a:p>
        </p:txBody>
      </p:sp>
      <p:pic>
        <p:nvPicPr>
          <p:cNvPr id="94214" name="Picture 31" descr=" 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300788" y="0"/>
            <a:ext cx="2447925" cy="14843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61913"/>
            <a:ext cx="8820150" cy="6461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latin typeface="Arial" charset="0"/>
              </a:rPr>
              <a:t>Минимальный перечень обследований при сомнении в диагнозе РС на этапе первичного осмотра: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23850" y="981075"/>
          <a:ext cx="8496943" cy="5256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2611"/>
                <a:gridCol w="2563977"/>
                <a:gridCol w="3120355"/>
              </a:tblGrid>
              <a:tr h="5256584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err="1" smtClean="0">
                          <a:solidFill>
                            <a:sysClr val="windowText" lastClr="000000"/>
                          </a:solidFill>
                        </a:rPr>
                        <a:t>Дексаметазон</a:t>
                      </a:r>
                      <a:r>
                        <a:rPr lang="en-US" sz="3200" dirty="0" smtClean="0">
                          <a:solidFill>
                            <a:sysClr val="windowText" lastClr="000000"/>
                          </a:solidFill>
                        </a:rPr>
                        <a:t/>
                      </a:r>
                      <a:br>
                        <a:rPr lang="en-US" sz="3200" dirty="0" smtClean="0">
                          <a:solidFill>
                            <a:sysClr val="windowText" lastClr="000000"/>
                          </a:solidFill>
                        </a:rPr>
                      </a:br>
                      <a:r>
                        <a:rPr lang="ru-RU" sz="1800" b="0" dirty="0" smtClean="0">
                          <a:solidFill>
                            <a:sysClr val="windowText" lastClr="000000"/>
                          </a:solidFill>
                        </a:rPr>
                        <a:t>для парентерального введения </a:t>
                      </a:r>
                      <a:endParaRPr lang="ru-RU" sz="18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ysClr val="windowText" lastClr="000000"/>
                          </a:solidFill>
                        </a:rPr>
                        <a:t>рекомендуется </a:t>
                      </a:r>
                      <a:r>
                        <a:rPr lang="ru-RU" b="0" dirty="0" smtClean="0">
                          <a:solidFill>
                            <a:sysClr val="windowText" lastClr="000000"/>
                          </a:solidFill>
                        </a:rPr>
                        <a:t>при обострениях, высокой их частоте, невысокой эффективности предшествующих курсов </a:t>
                      </a:r>
                      <a:r>
                        <a:rPr lang="ru-RU" b="0" dirty="0" err="1" smtClean="0">
                          <a:solidFill>
                            <a:sysClr val="windowText" lastClr="000000"/>
                          </a:solidFill>
                        </a:rPr>
                        <a:t>метилпреднизолона</a:t>
                      </a:r>
                      <a:r>
                        <a:rPr lang="ru-RU" b="0" dirty="0" smtClean="0">
                          <a:solidFill>
                            <a:sysClr val="windowText" lastClr="000000"/>
                          </a:solidFill>
                        </a:rPr>
                        <a:t> или вторично-прогрессирующем </a:t>
                      </a:r>
                      <a:r>
                        <a:rPr lang="ru-RU" b="1" dirty="0" smtClean="0">
                          <a:solidFill>
                            <a:sysClr val="windowText" lastClr="000000"/>
                          </a:solidFill>
                        </a:rPr>
                        <a:t>течении обострениями,</a:t>
                      </a:r>
                      <a:endParaRPr lang="en-US" b="1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ysClr val="windowText" lastClr="000000"/>
                          </a:solidFill>
                        </a:rPr>
                        <a:t>вводится внутривенно </a:t>
                      </a:r>
                      <a:r>
                        <a:rPr lang="ru-RU" b="0" dirty="0" err="1" smtClean="0">
                          <a:solidFill>
                            <a:sysClr val="windowText" lastClr="000000"/>
                          </a:solidFill>
                        </a:rPr>
                        <a:t>струйно</a:t>
                      </a:r>
                      <a:r>
                        <a:rPr lang="ru-RU" b="0" dirty="0" smtClean="0">
                          <a:solidFill>
                            <a:sysClr val="windowText" lastClr="000000"/>
                          </a:solidFill>
                        </a:rPr>
                        <a:t> медленно изотонического раствора натрия хлорида или </a:t>
                      </a:r>
                      <a:r>
                        <a:rPr lang="ru-RU" b="0" dirty="0" err="1" smtClean="0">
                          <a:solidFill>
                            <a:sysClr val="windowText" lastClr="000000"/>
                          </a:solidFill>
                        </a:rPr>
                        <a:t>капельно</a:t>
                      </a:r>
                      <a:r>
                        <a:rPr lang="ru-RU" b="0" dirty="0" smtClean="0">
                          <a:solidFill>
                            <a:sysClr val="windowText" lastClr="000000"/>
                          </a:solidFill>
                        </a:rPr>
                        <a:t> в 100 мл изотонического раствора натрия хлорида 4 раза в сутки в течение 8 дней в дозе: с 1-го по 4-й день – 16- 40 мг/</a:t>
                      </a:r>
                      <a:r>
                        <a:rPr lang="ru-RU" b="0" dirty="0" err="1" smtClean="0">
                          <a:solidFill>
                            <a:sysClr val="windowText" lastClr="000000"/>
                          </a:solidFill>
                        </a:rPr>
                        <a:t>сут</a:t>
                      </a:r>
                      <a:r>
                        <a:rPr lang="ru-RU" b="0" dirty="0" smtClean="0">
                          <a:solidFill>
                            <a:sysClr val="windowText" lastClr="000000"/>
                          </a:solidFill>
                        </a:rPr>
                        <a:t>; с 5-го по 8-й день – 8-20 мг/</a:t>
                      </a:r>
                      <a:r>
                        <a:rPr lang="ru-RU" b="0" dirty="0" err="1" smtClean="0">
                          <a:solidFill>
                            <a:sysClr val="windowText" lastClr="000000"/>
                          </a:solidFill>
                        </a:rPr>
                        <a:t>сут</a:t>
                      </a:r>
                      <a:r>
                        <a:rPr lang="ru-RU" b="0" dirty="0" smtClean="0">
                          <a:solidFill>
                            <a:sysClr val="windowText" lastClr="000000"/>
                          </a:solidFill>
                        </a:rPr>
                        <a:t>; с 9-го по 12-й день </a:t>
                      </a:r>
                      <a:r>
                        <a:rPr lang="ru-RU" b="0" dirty="0" err="1" smtClean="0">
                          <a:solidFill>
                            <a:sysClr val="windowText" lastClr="000000"/>
                          </a:solidFill>
                        </a:rPr>
                        <a:t>дексаметазон</a:t>
                      </a:r>
                      <a:r>
                        <a:rPr lang="ru-RU" b="0" dirty="0" smtClean="0">
                          <a:solidFill>
                            <a:sysClr val="windowText" lastClr="000000"/>
                          </a:solidFill>
                        </a:rPr>
                        <a:t> вводится внутримышечно по 4-12 мг 1-3 раза в сутки; с 13-го дня препарат отменяют или постепенно снижают дозу препарата на 4 мг через день. [11]. </a:t>
                      </a:r>
                      <a:endParaRPr lang="ru-RU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79388" y="404813"/>
          <a:ext cx="8496943" cy="4964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52"/>
                <a:gridCol w="2208236"/>
                <a:gridCol w="3120355"/>
              </a:tblGrid>
              <a:tr h="29523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Высокодозные иммуноглобулины для внутривенного введения ( ВВИГ)</a:t>
                      </a:r>
                    </a:p>
                    <a:p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как альтернатива пульс-терапии</a:t>
                      </a:r>
                      <a:endParaRPr lang="en-US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 резистентности кортикостероидам, у детей и подростков, а также при терапии обострения РС у беременных женщин.</a:t>
                      </a:r>
                    </a:p>
                    <a:p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716515">
                <a:tc>
                  <a:txBody>
                    <a:bodyPr/>
                    <a:lstStyle/>
                    <a:p>
                      <a:r>
                        <a:rPr lang="ru-RU" sz="2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Митоксантрон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рекомендуется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для лечения тяжелых повторных </a:t>
                      </a: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обострений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РС, резистентных к терапии кортикостероидами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 мг/м2 в/в 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79388" y="549275"/>
          <a:ext cx="8496944" cy="3744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7136"/>
                <a:gridCol w="3489808"/>
              </a:tblGrid>
              <a:tr h="2683674">
                <a:tc>
                  <a:txBody>
                    <a:bodyPr/>
                    <a:lstStyle/>
                    <a:p>
                      <a:r>
                        <a:rPr lang="ru-RU" sz="32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Окрелизумаб</a:t>
                      </a:r>
                      <a:r>
                        <a:rPr lang="ru-RU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3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назначается </a:t>
                      </a: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 первично-прогрессирующем РС (ППРС) как  препарат первой линии ПИТРС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Или вторично-прогрессирующем РС (ВПРС) с  обострениями как препарат второй линии ПИТРС (см. раздел 3.1.4.5.5).</a:t>
                      </a:r>
                      <a:endParaRPr lang="en-US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060742">
                <a:tc>
                  <a:txBody>
                    <a:bodyPr/>
                    <a:lstStyle/>
                    <a:p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5549" name="Прямоугольник 4"/>
          <p:cNvSpPr>
            <a:spLocks noChangeArrowheads="1"/>
          </p:cNvSpPr>
          <p:nvPr/>
        </p:nvSpPr>
        <p:spPr bwMode="auto">
          <a:xfrm>
            <a:off x="431800" y="4770438"/>
            <a:ext cx="82804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/>
              <a:t> Мониторинг  терапии: </a:t>
            </a:r>
            <a:r>
              <a:rPr lang="en-US" sz="2800"/>
              <a:t/>
            </a:r>
            <a:br>
              <a:rPr lang="en-US" sz="2800"/>
            </a:br>
            <a:r>
              <a:rPr lang="ru-RU" sz="2800"/>
              <a:t>(см. ниже «мониторинг терапии ПИТРС»</a:t>
            </a:r>
            <a:r>
              <a:rPr lang="en-US" sz="2800"/>
              <a:t>)</a:t>
            </a:r>
            <a:r>
              <a:rPr lang="ru-RU" sz="2800"/>
              <a:t> Приложение     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3183</TotalTime>
  <Words>3664</Words>
  <Application>Microsoft Office PowerPoint</Application>
  <PresentationFormat>Экран (4:3)</PresentationFormat>
  <Paragraphs>424</Paragraphs>
  <Slides>53</Slides>
  <Notes>9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4</vt:i4>
      </vt:variant>
      <vt:variant>
        <vt:lpstr>Заголовки слайдов</vt:lpstr>
      </vt:variant>
      <vt:variant>
        <vt:i4>53</vt:i4>
      </vt:variant>
    </vt:vector>
  </HeadingPairs>
  <TitlesOfParts>
    <vt:vector size="71" baseType="lpstr">
      <vt:lpstr>Arial</vt:lpstr>
      <vt:lpstr>Calibri</vt:lpstr>
      <vt:lpstr>Wingdings</vt:lpstr>
      <vt:lpstr>Times New Roman</vt:lpstr>
      <vt:lpstr>ＭＳ Ｐゴシック</vt:lpstr>
      <vt:lpstr>Times</vt:lpstr>
      <vt:lpstr>Arial Black</vt:lpstr>
      <vt:lpstr>Arabic Typesetting</vt:lpstr>
      <vt:lpstr>Corbel</vt:lpstr>
      <vt:lpstr>Calibri Light</vt:lpstr>
      <vt:lpstr>Symbol</vt:lpstr>
      <vt:lpstr>Tahoma</vt:lpstr>
      <vt:lpstr>Arial Narrow</vt:lpstr>
      <vt:lpstr>Тема Office</vt:lpstr>
      <vt:lpstr>Photo Editor Photo</vt:lpstr>
      <vt:lpstr>Bitmap Image</vt:lpstr>
      <vt:lpstr>Prism Project</vt:lpstr>
      <vt:lpstr>Image</vt:lpstr>
      <vt:lpstr>РАССЕЯННЫЙ СКЛЕРОЗ (принципы  терапии,  нейрореабилитации) </vt:lpstr>
      <vt:lpstr>Вопросы терапии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Сравнение эффективности современных средств болезнь-модифицирующей терапии, рекомендуемых в качестве препаратов первого выбора при лечении РС </vt:lpstr>
      <vt:lpstr>Показания к иммуномодулирующей терапии</vt:lpstr>
      <vt:lpstr>Натализумаб (TYSABRI) – класс моноклональных антител</vt:lpstr>
      <vt:lpstr>Точки, в которых натализумаб может ингибировать воспалительный процесс при РС</vt:lpstr>
      <vt:lpstr>Побочные эффекты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Препараты, замедляющие прогрессирование заболевания</vt:lpstr>
      <vt:lpstr>Слайд 39</vt:lpstr>
      <vt:lpstr>Повышение  мышечного тонуса при РС обусловлено </vt:lpstr>
      <vt:lpstr>Применяемые миорелаксанты</vt:lpstr>
      <vt:lpstr>Дополнительные специальные методы борьбы со спастичностью</vt:lpstr>
      <vt:lpstr>Слайд 43</vt:lpstr>
      <vt:lpstr>Слайд 44</vt:lpstr>
      <vt:lpstr>Лечение тазовых нарушений</vt:lpstr>
      <vt:lpstr>Лечение тазовых нарушений</vt:lpstr>
      <vt:lpstr>Лечение атаксии и тремора</vt:lpstr>
      <vt:lpstr>Лечение атаксии и тремора</vt:lpstr>
      <vt:lpstr>Слайд 49</vt:lpstr>
      <vt:lpstr>Слайд 50</vt:lpstr>
      <vt:lpstr>Лазерная терапия при рассеянном склерозе (А.И.Федин,А.Н.Карнеев,Э.Ю.Соловьева,1999)</vt:lpstr>
      <vt:lpstr>Когнитивные нарушения</vt:lpstr>
      <vt:lpstr>  Лечение депрессии и хронической усталости депрессия – наиболее частое психопатологическое расстройство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USER-1</dc:creator>
  <cp:lastModifiedBy>Елена</cp:lastModifiedBy>
  <cp:revision>90</cp:revision>
  <dcterms:created xsi:type="dcterms:W3CDTF">2007-11-03T11:53:56Z</dcterms:created>
  <dcterms:modified xsi:type="dcterms:W3CDTF">2022-12-03T13:32:41Z</dcterms:modified>
</cp:coreProperties>
</file>