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307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279" r:id="rId17"/>
    <p:sldId id="321" r:id="rId18"/>
    <p:sldId id="322" r:id="rId19"/>
    <p:sldId id="323" r:id="rId20"/>
    <p:sldId id="324" r:id="rId21"/>
    <p:sldId id="325" r:id="rId22"/>
    <p:sldId id="326" r:id="rId23"/>
    <p:sldId id="280" r:id="rId24"/>
    <p:sldId id="282" r:id="rId25"/>
    <p:sldId id="327" r:id="rId26"/>
    <p:sldId id="283" r:id="rId27"/>
    <p:sldId id="284" r:id="rId28"/>
    <p:sldId id="285" r:id="rId29"/>
    <p:sldId id="286" r:id="rId30"/>
    <p:sldId id="287" r:id="rId31"/>
    <p:sldId id="328" r:id="rId32"/>
    <p:sldId id="289" r:id="rId33"/>
    <p:sldId id="290" r:id="rId34"/>
    <p:sldId id="293" r:id="rId35"/>
    <p:sldId id="329" r:id="rId36"/>
    <p:sldId id="301" r:id="rId37"/>
    <p:sldId id="302" r:id="rId38"/>
    <p:sldId id="331" r:id="rId39"/>
    <p:sldId id="332" r:id="rId40"/>
    <p:sldId id="304" r:id="rId41"/>
    <p:sldId id="306" r:id="rId42"/>
    <p:sldId id="265" r:id="rId43"/>
    <p:sldId id="361" r:id="rId44"/>
    <p:sldId id="362" r:id="rId45"/>
    <p:sldId id="333" r:id="rId46"/>
    <p:sldId id="334" r:id="rId47"/>
    <p:sldId id="337" r:id="rId48"/>
    <p:sldId id="338" r:id="rId49"/>
    <p:sldId id="340" r:id="rId50"/>
    <p:sldId id="341" r:id="rId51"/>
    <p:sldId id="343" r:id="rId52"/>
    <p:sldId id="349" r:id="rId53"/>
    <p:sldId id="350" r:id="rId54"/>
    <p:sldId id="351" r:id="rId55"/>
    <p:sldId id="352" r:id="rId56"/>
    <p:sldId id="353" r:id="rId57"/>
    <p:sldId id="354" r:id="rId58"/>
    <p:sldId id="356" r:id="rId59"/>
    <p:sldId id="357" r:id="rId60"/>
    <p:sldId id="359" r:id="rId61"/>
    <p:sldId id="363" r:id="rId62"/>
    <p:sldId id="269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профилактики рака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A-49F2-8D69-08BFED9BD2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профилактика патологии сердца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DA-49F2-8D69-08BFED9BD2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профилактика рака и патология сердца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DA-49F2-8D69-08BFED9BD23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замедление старения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DA-49F2-8D69-08BFED9BD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420480"/>
        <c:axId val="230422016"/>
      </c:barChart>
      <c:catAx>
        <c:axId val="23042048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230422016"/>
        <c:crosses val="autoZero"/>
        <c:auto val="1"/>
        <c:lblAlgn val="ctr"/>
        <c:lblOffset val="100"/>
        <c:noMultiLvlLbl val="1"/>
      </c:catAx>
      <c:valAx>
        <c:axId val="230422016"/>
        <c:scaling>
          <c:orientation val="minMax"/>
        </c:scaling>
        <c:delete val="1"/>
        <c:axPos val="b"/>
        <c:majorGridlines/>
        <c:numFmt formatCode="General" sourceLinked="1"/>
        <c:majorTickMark val="cross"/>
        <c:minorTickMark val="cross"/>
        <c:tickLblPos val="nextTo"/>
        <c:crossAx val="230420480"/>
        <c:crosses val="autoZero"/>
        <c:crossBetween val="between"/>
      </c:valAx>
    </c:plotArea>
    <c:legend>
      <c:legendPos val="r"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262D-5D2A-46BF-A17D-419199E784DC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297-F569-43D9-8500-40DA07E9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1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262D-5D2A-46BF-A17D-419199E784DC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297-F569-43D9-8500-40DA07E9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6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262D-5D2A-46BF-A17D-419199E784DC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297-F569-43D9-8500-40DA07E9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4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262D-5D2A-46BF-A17D-419199E784DC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297-F569-43D9-8500-40DA07E9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0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262D-5D2A-46BF-A17D-419199E784DC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297-F569-43D9-8500-40DA07E9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0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262D-5D2A-46BF-A17D-419199E784DC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297-F569-43D9-8500-40DA07E9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262D-5D2A-46BF-A17D-419199E784DC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297-F569-43D9-8500-40DA07E9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3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262D-5D2A-46BF-A17D-419199E784DC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297-F569-43D9-8500-40DA07E9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9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262D-5D2A-46BF-A17D-419199E784DC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297-F569-43D9-8500-40DA07E9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7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262D-5D2A-46BF-A17D-419199E784DC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297-F569-43D9-8500-40DA07E9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7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262D-5D2A-46BF-A17D-419199E784DC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297-F569-43D9-8500-40DA07E9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0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262D-5D2A-46BF-A17D-419199E784DC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F297-F569-43D9-8500-40DA07E9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87637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</a:rPr>
              <a:t>КОНЦЕПТЫ СОВРЕМЕННОЙ ГЕРИАТРИИ </a:t>
            </a:r>
            <a:br>
              <a:rPr lang="ru-RU" sz="4400" b="1" dirty="0">
                <a:solidFill>
                  <a:schemeClr val="accent6"/>
                </a:solidFill>
              </a:rPr>
            </a:br>
            <a:r>
              <a:rPr lang="ru-RU" sz="4400" b="1" dirty="0">
                <a:solidFill>
                  <a:schemeClr val="accent6"/>
                </a:solidFill>
              </a:rPr>
              <a:t>(НА ПРИМЕРЕ СИНДРОМА ВОЗРАСТНОЙ АНОРЕКСИИ)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4350"/>
            <a:ext cx="9144000" cy="1438274"/>
          </a:xfrm>
        </p:spPr>
        <p:txBody>
          <a:bodyPr/>
          <a:lstStyle/>
          <a:p>
            <a:r>
              <a:rPr lang="ru-RU" dirty="0"/>
              <a:t>д.м.н., профессор А.Н</a:t>
            </a:r>
            <a:r>
              <a:rPr lang="ru-RU"/>
              <a:t>.Ильницкий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62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Возраст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как основная причина заболеваний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группа хронических обструктивных заболеваний легких;</a:t>
            </a:r>
          </a:p>
          <a:p>
            <a:r>
              <a:rPr lang="ru-RU" dirty="0"/>
              <a:t>деменции нейродегенеративного плана;</a:t>
            </a:r>
          </a:p>
          <a:p>
            <a:r>
              <a:rPr lang="ru-RU" dirty="0"/>
              <a:t>инфекционные заболевания (патология нижних отделов мочевыводящих путей, пневмококковые инфекции и пр.);</a:t>
            </a:r>
          </a:p>
          <a:p>
            <a:r>
              <a:rPr lang="ru-RU" dirty="0"/>
              <a:t>остеосаркоартропатия;</a:t>
            </a:r>
          </a:p>
          <a:p>
            <a:r>
              <a:rPr lang="ru-RU" dirty="0"/>
              <a:t>патология кожи и подкожной клетчатки (от пролежней до грибковых поражений кожи);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35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Возраст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как основная причина заболеваний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патология полости рта;</a:t>
            </a:r>
          </a:p>
          <a:p>
            <a:r>
              <a:rPr lang="ru-RU" dirty="0"/>
              <a:t>метаболические и эндокринные заболевания (сахарный диабет, патология щитовидной железы);</a:t>
            </a:r>
          </a:p>
          <a:p>
            <a:r>
              <a:rPr lang="ru-RU" dirty="0"/>
              <a:t>патология почек (хроническая болезнь почек на фоне гломерулонефрита или сахарного диабета второго типа);</a:t>
            </a:r>
          </a:p>
          <a:p>
            <a:r>
              <a:rPr lang="ru-RU" dirty="0"/>
              <a:t>травмы (последствия синдрома падений);</a:t>
            </a:r>
          </a:p>
          <a:p>
            <a:r>
              <a:rPr lang="ru-RU" dirty="0"/>
              <a:t>неврологическая патология (болезнь Паркинсона).  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69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Современная парадигма профилактики 1</a:t>
            </a:r>
          </a:p>
        </p:txBody>
      </p:sp>
      <p:pic>
        <p:nvPicPr>
          <p:cNvPr id="4" name="Содержимое 3" descr="ostroj-serdechno-sosudistoj-nedostatochnosti_68f378d20fad0cde12de9fadf65a632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68621"/>
            <a:ext cx="8229600" cy="4389120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86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Современная парадигма профилактики 2</a:t>
            </a:r>
            <a:endParaRPr lang="ru-RU" dirty="0"/>
          </a:p>
        </p:txBody>
      </p:sp>
      <p:pic>
        <p:nvPicPr>
          <p:cNvPr id="6" name="Содержимое 5" descr="FullSizeRender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33" y="1600200"/>
            <a:ext cx="5357849" cy="4900634"/>
          </a:xfrm>
        </p:spPr>
      </p:pic>
      <p:pic>
        <p:nvPicPr>
          <p:cNvPr id="7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179375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72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Современная парадигма профилактики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принцип «одна болезнь (группа заболеваний) – один пакет профилактических программ»;</a:t>
            </a:r>
          </a:p>
          <a:p>
            <a:r>
              <a:rPr lang="ru-RU" dirty="0"/>
              <a:t>комплекс мер по профилактике сердечно-сосудистой патологии не профилактирует синдром возрастной полости рта;</a:t>
            </a:r>
          </a:p>
          <a:p>
            <a:r>
              <a:rPr lang="ru-RU" dirty="0"/>
              <a:t>возраст – универсальный фактор профилактики;</a:t>
            </a:r>
          </a:p>
          <a:p>
            <a:r>
              <a:rPr lang="ru-RU" dirty="0"/>
              <a:t>биология возраста и биология возраст-ассоциированных заболеваний имеют многие точки соприкосновения.  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153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11288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ru-RU" sz="3500" b="1" dirty="0">
                <a:solidFill>
                  <a:srgbClr val="00B050"/>
                </a:solidFill>
              </a:rPr>
              <a:t>Парадигма профилактики будущего – прямое влияние на биологический возраст (годы к жизни)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98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Возможности влияния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на биологический возраст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1). Расшифрованы биологические основы старения (9 «столпов» старения).</a:t>
            </a:r>
          </a:p>
          <a:p>
            <a:pPr>
              <a:buNone/>
            </a:pPr>
            <a:r>
              <a:rPr lang="ru-RU" dirty="0"/>
              <a:t>2). Исследование </a:t>
            </a:r>
            <a:r>
              <a:rPr lang="en-US" dirty="0"/>
              <a:t>TAME </a:t>
            </a:r>
            <a:r>
              <a:rPr lang="ru-RU" dirty="0"/>
              <a:t>(</a:t>
            </a:r>
            <a:r>
              <a:rPr lang="en-US" dirty="0"/>
              <a:t>Targeting Aging with Metformin) </a:t>
            </a:r>
            <a:r>
              <a:rPr lang="ru-RU" dirty="0"/>
              <a:t>– впервые в истории препарат метформин признан как прямо влияющий на продолжительность жизни за счет замедления биологического старения (</a:t>
            </a:r>
            <a:r>
              <a:rPr lang="en-US" dirty="0"/>
              <a:t>United States Food and Drug Administration</a:t>
            </a:r>
            <a:r>
              <a:rPr lang="ru-RU" dirty="0"/>
              <a:t>, 2019).</a:t>
            </a:r>
          </a:p>
          <a:p>
            <a:pPr>
              <a:buNone/>
            </a:pPr>
            <a:r>
              <a:rPr lang="ru-RU" dirty="0"/>
              <a:t>3).  Возраст – основная большого количества болезней;</a:t>
            </a:r>
          </a:p>
          <a:p>
            <a:pPr>
              <a:buNone/>
            </a:pPr>
            <a:r>
              <a:rPr lang="ru-RU" dirty="0"/>
              <a:t>4). Синхронизация биологического и хронологического возраста позволит снизить нагрузку «красной зоны» в конце жизни.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357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Aging-funded Intervention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Testing Program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В эксперименте идентифицированы средства, которые могут замедлять развитие или предотвращать возраст-ассоциированные заболевания, включая рак, болезнь Альцгеймера и пр.:</a:t>
            </a:r>
          </a:p>
          <a:p>
            <a:pPr>
              <a:buFontTx/>
              <a:buChar char="-"/>
            </a:pPr>
            <a:r>
              <a:rPr lang="ru-RU" dirty="0"/>
              <a:t>аспирин,</a:t>
            </a:r>
          </a:p>
          <a:p>
            <a:pPr>
              <a:buFontTx/>
              <a:buChar char="-"/>
            </a:pPr>
            <a:r>
              <a:rPr lang="ru-RU" dirty="0" err="1"/>
              <a:t>рапамицин</a:t>
            </a:r>
            <a:r>
              <a:rPr lang="ru-RU" dirty="0"/>
              <a:t>,</a:t>
            </a:r>
          </a:p>
          <a:p>
            <a:pPr>
              <a:buFontTx/>
              <a:buChar char="-"/>
            </a:pPr>
            <a:r>
              <a:rPr lang="ru-RU" dirty="0"/>
              <a:t>17-альфа </a:t>
            </a:r>
            <a:r>
              <a:rPr lang="ru-RU" dirty="0" err="1"/>
              <a:t>эстрадиол</a:t>
            </a:r>
            <a:r>
              <a:rPr lang="ru-RU" dirty="0"/>
              <a:t>,</a:t>
            </a:r>
          </a:p>
          <a:p>
            <a:pPr>
              <a:buFontTx/>
              <a:buChar char="-"/>
            </a:pPr>
            <a:r>
              <a:rPr lang="ru-RU" dirty="0" err="1"/>
              <a:t>акарбоза</a:t>
            </a:r>
            <a:r>
              <a:rPr lang="ru-RU" dirty="0"/>
              <a:t> (</a:t>
            </a:r>
            <a:r>
              <a:rPr lang="ru-RU" dirty="0" err="1"/>
              <a:t>глюкобай</a:t>
            </a:r>
            <a:r>
              <a:rPr lang="ru-RU" dirty="0"/>
              <a:t>),</a:t>
            </a:r>
          </a:p>
          <a:p>
            <a:pPr>
              <a:buFontTx/>
              <a:buChar char="-"/>
            </a:pPr>
            <a:r>
              <a:rPr lang="ru-RU" dirty="0" err="1"/>
              <a:t>протандин</a:t>
            </a:r>
            <a:r>
              <a:rPr lang="ru-RU" dirty="0"/>
              <a:t>,</a:t>
            </a:r>
          </a:p>
          <a:p>
            <a:pPr>
              <a:buFontTx/>
              <a:buChar char="-"/>
            </a:pPr>
            <a:r>
              <a:rPr lang="ru-RU" dirty="0" err="1"/>
              <a:t>нордигидрогваяретиковая</a:t>
            </a:r>
            <a:r>
              <a:rPr lang="ru-RU" dirty="0"/>
              <a:t> кислота. 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643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Исследование </a:t>
            </a:r>
            <a:r>
              <a:rPr lang="en-US" b="1" dirty="0">
                <a:solidFill>
                  <a:srgbClr val="00B050"/>
                </a:solidFill>
              </a:rPr>
              <a:t>TAME</a:t>
            </a:r>
            <a:r>
              <a:rPr lang="ru-RU" b="1" dirty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5 лет;</a:t>
            </a:r>
          </a:p>
          <a:p>
            <a:r>
              <a:rPr lang="ru-RU" dirty="0" err="1"/>
              <a:t>рандомизированное</a:t>
            </a:r>
            <a:r>
              <a:rPr lang="ru-RU" dirty="0"/>
              <a:t>, двойное слепое, </a:t>
            </a:r>
            <a:r>
              <a:rPr lang="ru-RU" dirty="0" err="1"/>
              <a:t>плацебо-контролируемое</a:t>
            </a:r>
            <a:r>
              <a:rPr lang="ru-RU" dirty="0"/>
              <a:t>;</a:t>
            </a:r>
          </a:p>
          <a:p>
            <a:r>
              <a:rPr lang="ru-RU" dirty="0"/>
              <a:t>критерии включения: возраст 65 – 80 лет, скорость ходьбы 0,4 – 1,0 метров/секунду (как основной маркер функциональной способности при старении);</a:t>
            </a:r>
          </a:p>
          <a:p>
            <a:r>
              <a:rPr lang="ru-RU" dirty="0"/>
              <a:t>критерии исключения: деменция, сахарный диабет, хроническая почечная недостаточность; тяжелые соматические заболевания.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56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Исследование </a:t>
            </a:r>
            <a:r>
              <a:rPr lang="en-US" b="1" dirty="0">
                <a:solidFill>
                  <a:srgbClr val="00B050"/>
                </a:solidFill>
              </a:rPr>
              <a:t>TAME</a:t>
            </a:r>
            <a:r>
              <a:rPr lang="ru-RU" b="1" dirty="0">
                <a:solidFill>
                  <a:srgbClr val="00B050"/>
                </a:solidFill>
              </a:rPr>
              <a:t>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первичные контрольные точки: возраст развития инфаркта миокарда, мозгового инсульта, рака, хронической сердечной недостаточности, умеренное когнитивное снижение/деменция, смерть;</a:t>
            </a:r>
          </a:p>
          <a:p>
            <a:r>
              <a:rPr lang="ru-RU" dirty="0"/>
              <a:t>вторичные и третичные контрольные точки: возраст наступления инвалидности как выраженного функционального снижения, динамика биомаркеров биологического возраста.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64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Определение понятий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концепт - инновационная идея, содержащая в себе созидательный смысл;</a:t>
            </a:r>
          </a:p>
          <a:p>
            <a:r>
              <a:rPr lang="ru-RU" dirty="0"/>
              <a:t>концептуальный подход широко распространен в новых областях науки, которые сталкиваются с качественными новыми явлениями;</a:t>
            </a:r>
          </a:p>
          <a:p>
            <a:r>
              <a:rPr lang="ru-RU" dirty="0"/>
              <a:t> актуальность концептов в гериатрии: никогда в истории люди не жили так долго; появились новые болезни, ранее неизвестные – возрастная саркопения, старческая анорексия, старческая астения, одиночество.  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866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Исследование </a:t>
            </a:r>
            <a:r>
              <a:rPr lang="en-US" b="1" dirty="0">
                <a:solidFill>
                  <a:srgbClr val="00B050"/>
                </a:solidFill>
              </a:rPr>
              <a:t>TAME</a:t>
            </a:r>
            <a:r>
              <a:rPr lang="ru-RU" b="1" dirty="0">
                <a:solidFill>
                  <a:srgbClr val="00B050"/>
                </a:solidFill>
              </a:rPr>
              <a:t>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показаны плейотропные эффекты препарата, которые оказывают прямое влияние на биологический возраст;</a:t>
            </a:r>
          </a:p>
          <a:p>
            <a:r>
              <a:rPr lang="ru-RU" dirty="0"/>
              <a:t>снижение уровня инсулина, инсулиноподобного фактора роста 1;</a:t>
            </a:r>
          </a:p>
          <a:p>
            <a:r>
              <a:rPr lang="ru-RU" dirty="0"/>
              <a:t>ингибирование механистической мишени активации рапамицина, митохондриального комплекса 1 электронной транспортной цепи;</a:t>
            </a:r>
          </a:p>
          <a:p>
            <a:r>
              <a:rPr lang="ru-RU" dirty="0"/>
              <a:t>снижение степени повреждения ДНК;</a:t>
            </a:r>
          </a:p>
          <a:p>
            <a:r>
              <a:rPr lang="ru-RU" dirty="0"/>
              <a:t> снижение эндогенной продукции перекисных компонентов;     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664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Исследование </a:t>
            </a:r>
            <a:r>
              <a:rPr lang="en-US" b="1" dirty="0">
                <a:solidFill>
                  <a:srgbClr val="00B050"/>
                </a:solidFill>
              </a:rPr>
              <a:t>TAME</a:t>
            </a:r>
            <a:r>
              <a:rPr lang="ru-RU" b="1" dirty="0">
                <a:solidFill>
                  <a:srgbClr val="00B050"/>
                </a:solidFill>
              </a:rPr>
              <a:t>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снижение количества сосудистых катастроф на 20%, общей летальности на 25%;</a:t>
            </a:r>
          </a:p>
          <a:p>
            <a:r>
              <a:rPr lang="ru-RU" dirty="0"/>
              <a:t>снижение количества случаев рака на 31%, общей летальности на 33%;</a:t>
            </a:r>
          </a:p>
          <a:p>
            <a:r>
              <a:rPr lang="ru-RU" dirty="0"/>
              <a:t>снижение количества случаев когнитивного снижения на 45%, деменции на 24%;</a:t>
            </a:r>
          </a:p>
          <a:p>
            <a:r>
              <a:rPr lang="ru-RU" dirty="0"/>
              <a:t>метформин - расценивается как препарат первого поколения, который способен замедлять скорость биологического старения и отдалять/предупреждать развитие хронических заболеваний, связанных с возрастом.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824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Дискуссионные вопросы: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«лечить здоровых»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применение вакцин для профилактики инфекционных заболеваний;</a:t>
            </a:r>
          </a:p>
          <a:p>
            <a:r>
              <a:rPr lang="ru-RU" dirty="0"/>
              <a:t>статины и группа липид-снижающих препаратов;</a:t>
            </a:r>
          </a:p>
          <a:p>
            <a:r>
              <a:rPr lang="ru-RU" dirty="0"/>
              <a:t>в отношении этих групп препаратов накоплена большая доказательная база;</a:t>
            </a:r>
          </a:p>
          <a:p>
            <a:r>
              <a:rPr lang="ru-RU" dirty="0"/>
              <a:t> возраст как объект профилактики – на начальной стадии изучения. 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152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Проект по работе со специалистами эстетической медицины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первая в Восточной Европе кафедра антивозрастной медицины в государственном учреждении (Академия постдипломного образования ФНКЦ ФМБА России);</a:t>
            </a:r>
          </a:p>
          <a:p>
            <a:r>
              <a:rPr lang="ru-RU" dirty="0"/>
              <a:t>первая программа дополнительного профессионального образования «Основы антивозрастной медицины»;</a:t>
            </a:r>
          </a:p>
          <a:p>
            <a:r>
              <a:rPr lang="ru-RU" dirty="0"/>
              <a:t>работа со специалистами эстетической медицины по продвижению </a:t>
            </a:r>
            <a:r>
              <a:rPr lang="en-US" dirty="0"/>
              <a:t>health promotion</a:t>
            </a:r>
            <a:r>
              <a:rPr lang="ru-RU" dirty="0"/>
              <a:t>;</a:t>
            </a:r>
          </a:p>
          <a:p>
            <a:r>
              <a:rPr lang="ru-RU" dirty="0"/>
              <a:t>развитие методов комплементарной медицины, испытание комплексных профилактических методик;</a:t>
            </a:r>
          </a:p>
          <a:p>
            <a:r>
              <a:rPr lang="ru-RU" dirty="0"/>
              <a:t>депрескрайбинг нутрицевтиков.     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7504" y="6190405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687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801100" cy="5215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Биорегулятор</a:t>
            </a:r>
            <a:r>
              <a:rPr lang="ru-RU" sz="3600" b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метабиотик</a:t>
            </a:r>
            <a:r>
              <a:rPr lang="ru-RU" sz="3600" b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Дайго</a:t>
            </a:r>
            <a:endParaRPr lang="ru-RU" sz="3600" b="1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3512" y="1268767"/>
            <a:ext cx="3276600" cy="2856671"/>
          </a:xfrm>
          <a:prstGeom prst="rect">
            <a:avLst/>
          </a:prstGeom>
          <a:noFill/>
        </p:spPr>
        <p:txBody>
          <a:bodyPr wrap="square" lIns="85844" tIns="42922" rIns="85844" bIns="42922" rtlCol="0">
            <a:spAutoFit/>
          </a:bodyPr>
          <a:lstStyle/>
          <a:p>
            <a:pPr marL="262553" indent="-262553">
              <a:buAutoNum type="arabicPeriod"/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Не является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пробиотиком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или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пребиотиком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62553" indent="-262553">
              <a:buAutoNum type="arabicPeriod"/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Содержит смесь пептидов — биорегуляторов, экстрагированных из </a:t>
            </a:r>
          </a:p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бактериальных  клеток 16 штаммов физиологических 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лактобактерий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колонизующих кишечник здорового  человека.</a:t>
            </a:r>
          </a:p>
          <a:p>
            <a:pPr marL="262553" indent="-262553">
              <a:buAutoNum type="arabicPeriod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3" y="4619945"/>
            <a:ext cx="2051719" cy="206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1655" y="5522810"/>
            <a:ext cx="1403404" cy="133519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908723"/>
            <a:ext cx="594015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7504" y="6190405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8292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50"/>
                </a:solidFill>
              </a:rPr>
              <a:t>СТАРЧЕСКАЯ АСТЕНИЯ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7504" y="6190405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530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Старческая астения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МКБ-11;</a:t>
            </a:r>
          </a:p>
          <a:p>
            <a:r>
              <a:rPr lang="ru-RU" dirty="0"/>
              <a:t>рекомендована Всемирной организацией здравоохранения к использованию с 1 января 2022 года с переходным периодом до 2027 года;</a:t>
            </a:r>
          </a:p>
          <a:p>
            <a:r>
              <a:rPr lang="ru-RU" dirty="0"/>
              <a:t>новые главы, в частности по народной (традиционной) медицине Японии и Китая;</a:t>
            </a:r>
          </a:p>
          <a:p>
            <a:r>
              <a:rPr lang="ru-RU" dirty="0"/>
              <a:t>отдельную рубрику </a:t>
            </a:r>
            <a:r>
              <a:rPr lang="en-US" dirty="0"/>
              <a:t>MG</a:t>
            </a:r>
            <a:r>
              <a:rPr lang="ru-RU" dirty="0"/>
              <a:t>2</a:t>
            </a:r>
            <a:r>
              <a:rPr lang="en-US" dirty="0"/>
              <a:t>A </a:t>
            </a:r>
            <a:r>
              <a:rPr lang="ru-RU" dirty="0"/>
              <a:t>займет старческий возраст, в которую будет включен старческий возраст без признаков психоза, сенесценция с признаками психоза, старческая слабость (синдром старческой астении) и исключена сенильная деменция.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7504" y="6190405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818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Старческая астения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не клинический диагноз в традиционном понимании (пока нет доказательств лабораторного и инструментального подтверждения);</a:t>
            </a:r>
          </a:p>
          <a:p>
            <a:r>
              <a:rPr lang="ru-RU" dirty="0"/>
              <a:t>диагноз ставится на основе клинического осмотра с применением опросников и шкал;</a:t>
            </a:r>
          </a:p>
          <a:p>
            <a:r>
              <a:rPr lang="ru-RU" dirty="0"/>
              <a:t>В России концепт старческой астении операционализирован в национальной системе здравоохранения;</a:t>
            </a:r>
          </a:p>
          <a:p>
            <a:r>
              <a:rPr lang="ru-RU" dirty="0"/>
              <a:t>лабораторное подтверждение – ближе всего програнулин;</a:t>
            </a:r>
          </a:p>
          <a:p>
            <a:r>
              <a:rPr lang="ru-RU" dirty="0"/>
              <a:t>чрезвычайно важное понятие для оценки тактики (особенно при инфекционной патологии, травме и пр.). 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7504" y="6190405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7719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500" b="1" dirty="0">
                <a:solidFill>
                  <a:srgbClr val="00B050"/>
                </a:solidFill>
              </a:rPr>
              <a:t>Экспресс-выявление синдрома старческой астении </a:t>
            </a:r>
            <a:br>
              <a:rPr lang="ru-RU" sz="3500" b="1" dirty="0">
                <a:solidFill>
                  <a:srgbClr val="00B050"/>
                </a:solidFill>
              </a:rPr>
            </a:br>
            <a:r>
              <a:rPr lang="ru-RU" sz="3500" b="1" dirty="0">
                <a:solidFill>
                  <a:srgbClr val="00B050"/>
                </a:solidFill>
              </a:rPr>
              <a:t>при острой скелетной травме (по </a:t>
            </a:r>
            <a:r>
              <a:rPr lang="ru-RU" sz="3500" b="1" dirty="0" err="1">
                <a:solidFill>
                  <a:srgbClr val="00B050"/>
                </a:solidFill>
              </a:rPr>
              <a:t>А.Н.Кривцунову</a:t>
            </a:r>
            <a:r>
              <a:rPr lang="ru-RU" sz="3500" b="1" dirty="0">
                <a:solidFill>
                  <a:srgbClr val="00B050"/>
                </a:solidFill>
              </a:rPr>
              <a:t>, 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8050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1962150"/>
            <a:ext cx="7858125" cy="4638674"/>
          </a:xfrm>
          <a:prstGeom prst="rect">
            <a:avLst/>
          </a:prstGeom>
        </p:spPr>
      </p:pic>
      <p:pic>
        <p:nvPicPr>
          <p:cNvPr id="7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7504" y="6190405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7590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00B050"/>
                </a:solidFill>
              </a:rPr>
              <a:t>Проект «Опросники и шкалы в гериатрии» («Геронтология», № 1, 2021), </a:t>
            </a:r>
            <a:r>
              <a:rPr lang="en-US" sz="3500" b="1" dirty="0">
                <a:solidFill>
                  <a:srgbClr val="00B050"/>
                </a:solidFill>
              </a:rPr>
              <a:t>www.gerontology.su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4" y="1832718"/>
            <a:ext cx="7867651" cy="4357687"/>
          </a:xfrm>
          <a:prstGeom prst="rect">
            <a:avLst/>
          </a:prstGeo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7504" y="6190405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45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ООН – ВОЗ: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Декада здорового старения (2021 – 2030 гг.)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изменить наше отношение к старости и процессу старения (антиэйджизм); </a:t>
            </a:r>
          </a:p>
          <a:p>
            <a:r>
              <a:rPr lang="ru-RU" dirty="0"/>
              <a:t>научить людей заботиться о своем здоровье и стареть правильно (продвижение здоровья для каждого – превентивная гериатрия);</a:t>
            </a:r>
          </a:p>
          <a:p>
            <a:r>
              <a:rPr lang="ru-RU" dirty="0"/>
              <a:t>создать в местных сообществах условия для развития потенциала людей старшего возраста (терапевтическая среда);</a:t>
            </a:r>
          </a:p>
          <a:p>
            <a:r>
              <a:rPr lang="ru-RU" dirty="0"/>
              <a:t>предоставить ориентированную на потребности людей старшего поколения интегрированную помощь, включая первичные медико-санитарные услуги (гериатрический подход в здравоохранении);</a:t>
            </a:r>
          </a:p>
          <a:p>
            <a:r>
              <a:rPr lang="ru-RU" dirty="0"/>
              <a:t>обеспечить людей старшего возраста необходимой им долговременной поддержкой (система долговременного ухода).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871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Frailty </a:t>
            </a:r>
            <a:r>
              <a:rPr lang="ru-RU" b="1" dirty="0">
                <a:solidFill>
                  <a:srgbClr val="00B050"/>
                </a:solidFill>
              </a:rPr>
              <a:t>может быть в любом возрасте!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34" y="1825625"/>
            <a:ext cx="6525732" cy="4351338"/>
          </a:xfrm>
        </p:spPr>
      </p:pic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7504" y="6190405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435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50"/>
                </a:solidFill>
              </a:rPr>
              <a:t>ВОЗРАСТНАЯ ЖИЗНЕСПОСОБНОСТЬ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7504" y="6190405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000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b="1" dirty="0">
                <a:solidFill>
                  <a:schemeClr val="accent6"/>
                </a:solidFill>
              </a:rPr>
              <a:t>Новое в медицине: устойчивость</a:t>
            </a:r>
            <a:r>
              <a:rPr lang="en-US" sz="3500" b="1" dirty="0">
                <a:solidFill>
                  <a:schemeClr val="accent6"/>
                </a:solidFill>
              </a:rPr>
              <a:t> </a:t>
            </a:r>
            <a:br>
              <a:rPr lang="ru-RU" sz="3500" b="1" dirty="0">
                <a:solidFill>
                  <a:schemeClr val="accent6"/>
                </a:solidFill>
              </a:rPr>
            </a:br>
            <a:r>
              <a:rPr lang="en-US" sz="3500" b="1" dirty="0">
                <a:solidFill>
                  <a:schemeClr val="accent6"/>
                </a:solidFill>
              </a:rPr>
              <a:t>(</a:t>
            </a:r>
            <a:r>
              <a:rPr lang="ru-RU" sz="3500" b="1" dirty="0">
                <a:solidFill>
                  <a:schemeClr val="accent6"/>
                </a:solidFill>
              </a:rPr>
              <a:t>возрастная жизнеспособность)</a:t>
            </a: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922" y="1600201"/>
            <a:ext cx="8046156" cy="4525963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758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Возрастная жизнеспособность (устойчивость)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положительная установка на жизнедеятельность;</a:t>
            </a:r>
          </a:p>
          <a:p>
            <a:r>
              <a:rPr lang="ru-RU" dirty="0"/>
              <a:t>проблемы (выход на пенсию, одиночество, уход из жизни близких людей и пр.) служат основой не для развития повышенной уязвимости (синдром старческой астении), но работают на адаптацию, формирование целей и смыслов старшего возраста – психологический аспект;</a:t>
            </a:r>
          </a:p>
          <a:p>
            <a:r>
              <a:rPr lang="ru-RU" dirty="0"/>
              <a:t>хорошая переносимость лечения, физических нагрузок, более гладкое течение послеоперационного периода и пр. – физический аспект.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3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Биология возрастной жизнеспособности (устойчивости)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генетические и эпигенетические влияния;</a:t>
            </a:r>
          </a:p>
          <a:p>
            <a:r>
              <a:rPr lang="ru-RU" dirty="0"/>
              <a:t>функционирование оси гипоталамус – гипофиз – кора надпочечников;</a:t>
            </a:r>
          </a:p>
          <a:p>
            <a:r>
              <a:rPr lang="ru-RU" dirty="0"/>
              <a:t>нейрохимические особенности функционирования организма (нейротрансмиттеры, нейропептиды, гормоны);</a:t>
            </a:r>
          </a:p>
          <a:p>
            <a:r>
              <a:rPr lang="ru-RU" dirty="0"/>
              <a:t>статус хронического иммунного воспаления и оксидативный статус;</a:t>
            </a:r>
          </a:p>
          <a:p>
            <a:r>
              <a:rPr lang="ru-RU" dirty="0"/>
              <a:t>состояние макробиоты кишечника;</a:t>
            </a:r>
          </a:p>
          <a:p>
            <a:r>
              <a:rPr lang="ru-RU" dirty="0"/>
              <a:t>иммунный статус.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048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50"/>
                </a:solidFill>
              </a:rPr>
              <a:t>ИНДИВИДУАЛЬНАЯ ЖИЗНЕСПОСОБНОСТЬ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6003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Индивидуальная жизнеспособность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r>
              <a:rPr lang="ru-RU" dirty="0"/>
              <a:t>Когнитивный домен (память, самоконтроль, способность решать проблемы, ориентация в пространстве, способность к усвоению новых навыков  и пр.);</a:t>
            </a:r>
          </a:p>
          <a:p>
            <a:pPr marL="514350" indent="-514350">
              <a:buAutoNum type="arabicParenR"/>
            </a:pPr>
            <a:r>
              <a:rPr lang="ru-RU" dirty="0"/>
              <a:t>Двигательный домен (баланс, походка, мышечная масса и сила – в современном понимании саркопения);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304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Индивидуальная жизнеспособность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3) Психологический домен (настроение, установки, эмоциональный фон);</a:t>
            </a:r>
          </a:p>
          <a:p>
            <a:pPr>
              <a:buNone/>
            </a:pPr>
            <a:r>
              <a:rPr lang="ru-RU" dirty="0"/>
              <a:t>4) Сенсорный домен (зрение, слух, обоняние, осязание);</a:t>
            </a:r>
          </a:p>
          <a:p>
            <a:pPr>
              <a:buNone/>
            </a:pPr>
            <a:r>
              <a:rPr lang="ru-RU" dirty="0"/>
              <a:t>5) Соматический домен (кардиореспираторные проблемы, нейроиммуноэндокринный фон, гормональный статус, полипрагмазия и пр.).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801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Отличия от синдрома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старческой астении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756">
                <a:tc>
                  <a:txBody>
                    <a:bodyPr/>
                    <a:lstStyle/>
                    <a:p>
                      <a:r>
                        <a:rPr lang="ru-RU" dirty="0"/>
                        <a:t>Критерий отличия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Синдром старческой астении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Индивидуальная жизнеспособность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23">
                <a:tc>
                  <a:txBody>
                    <a:bodyPr/>
                    <a:lstStyle/>
                    <a:p>
                      <a:r>
                        <a:rPr lang="ru-RU" dirty="0"/>
                        <a:t>Критерий</a:t>
                      </a:r>
                      <a:r>
                        <a:rPr lang="ru-RU" baseline="0" dirty="0"/>
                        <a:t> формирования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Гериатрические</a:t>
                      </a:r>
                      <a:r>
                        <a:rPr lang="ru-RU" baseline="0" dirty="0"/>
                        <a:t> синдромы и дефициты – негативный 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Остаточные</a:t>
                      </a:r>
                      <a:r>
                        <a:rPr lang="ru-RU" baseline="0" dirty="0"/>
                        <a:t> резервы – позитивный критерий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756">
                <a:tc>
                  <a:txBody>
                    <a:bodyPr/>
                    <a:lstStyle/>
                    <a:p>
                      <a:r>
                        <a:rPr lang="ru-RU" dirty="0"/>
                        <a:t>Характеристика</a:t>
                      </a:r>
                      <a:r>
                        <a:rPr lang="ru-RU" baseline="0" dirty="0"/>
                        <a:t> воздействия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Профилактика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46">
                <a:tc>
                  <a:txBody>
                    <a:bodyPr/>
                    <a:lstStyle/>
                    <a:p>
                      <a:r>
                        <a:rPr lang="ru-RU" dirty="0"/>
                        <a:t>Кто занимается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Здравоохранение (в основном)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Общество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690">
                <a:tc>
                  <a:txBody>
                    <a:bodyPr/>
                    <a:lstStyle/>
                    <a:p>
                      <a:r>
                        <a:rPr lang="ru-RU" dirty="0" err="1"/>
                        <a:t>Продолжитель-ность</a:t>
                      </a:r>
                      <a:r>
                        <a:rPr lang="ru-RU" dirty="0"/>
                        <a:t> воздействия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Мультидисциплинарный</a:t>
                      </a:r>
                      <a:r>
                        <a:rPr lang="ru-RU" baseline="0" dirty="0"/>
                        <a:t> подход внутри преимущественно здравоохранения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Длительное (разные сроки) наблюдение человека с самых разных точек зрения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756">
                <a:tc>
                  <a:txBody>
                    <a:bodyPr/>
                    <a:lstStyle/>
                    <a:p>
                      <a:r>
                        <a:rPr lang="ru-RU" dirty="0"/>
                        <a:t>Выявление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Frailty Index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Выявление биологических констант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756">
                <a:tc>
                  <a:txBody>
                    <a:bodyPr/>
                    <a:lstStyle/>
                    <a:p>
                      <a:r>
                        <a:rPr lang="ru-RU" dirty="0"/>
                        <a:t>Вовлеченность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Иногда</a:t>
                      </a:r>
                      <a:r>
                        <a:rPr lang="ru-RU" baseline="0" dirty="0"/>
                        <a:t> включение среды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Включение среды в широком смысле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464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Общие черты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долговременного ухода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кто нуждается в долговременном уходе: люди со значительным снижением индивидуальной жизнеспособности;</a:t>
            </a:r>
          </a:p>
          <a:p>
            <a:r>
              <a:rPr lang="ru-RU" dirty="0"/>
              <a:t>формы: многообразие от помощи при мытье до дружеского общения с целью улучшения настроения;</a:t>
            </a:r>
          </a:p>
          <a:p>
            <a:r>
              <a:rPr lang="ru-RU" dirty="0"/>
              <a:t>кто предоставляет: социальные службы, волонтеры, первичная медико-санитарная и гериатрическая помощь, чаще всего – родственники или ближайшее окружение.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36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Концепты в геронтологии и гериатрии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и их операционализация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преждевременное старение;</a:t>
            </a:r>
          </a:p>
          <a:p>
            <a:r>
              <a:rPr lang="ru-RU" dirty="0"/>
              <a:t>старческая астения (</a:t>
            </a:r>
            <a:r>
              <a:rPr lang="en-US" dirty="0"/>
              <a:t>frailty)</a:t>
            </a:r>
            <a:r>
              <a:rPr lang="ru-RU" dirty="0"/>
              <a:t>;</a:t>
            </a:r>
          </a:p>
          <a:p>
            <a:r>
              <a:rPr lang="ru-RU" dirty="0"/>
              <a:t>возрастная жизнеспособность (</a:t>
            </a:r>
            <a:r>
              <a:rPr lang="en-US" dirty="0"/>
              <a:t>resilience)</a:t>
            </a:r>
            <a:r>
              <a:rPr lang="ru-RU" dirty="0"/>
              <a:t>;</a:t>
            </a:r>
          </a:p>
          <a:p>
            <a:r>
              <a:rPr lang="ru-RU" dirty="0"/>
              <a:t>индивидуальная жизнеспособность (</a:t>
            </a:r>
            <a:r>
              <a:rPr lang="en-US" dirty="0"/>
              <a:t>intrinsic capacity)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460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00B050"/>
                </a:solidFill>
              </a:rPr>
              <a:t>Кузбасс: проект по оптимизации геронтопрофилактики в системе социальной защиты на доменной основе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690687"/>
            <a:ext cx="6200775" cy="4911279"/>
          </a:xfrm>
        </p:spPr>
      </p:pic>
      <p:pic>
        <p:nvPicPr>
          <p:cNvPr id="7" name="Picture 6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271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Ожидаемые результаты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концептуального подхода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интеграция отечественных исследований в области геронтологии и гериатрии в мировую практику для получения сопоставимых результатов о старении;</a:t>
            </a:r>
          </a:p>
          <a:p>
            <a:r>
              <a:rPr lang="ru-RU" dirty="0"/>
              <a:t>внесение концептуального подхода в паспорт специальности «геронтология и гериатрия» для координации научных исследований;</a:t>
            </a:r>
          </a:p>
          <a:p>
            <a:r>
              <a:rPr lang="ru-RU" dirty="0"/>
              <a:t>получение практико-ориентированных результатов;</a:t>
            </a:r>
          </a:p>
          <a:p>
            <a:r>
              <a:rPr lang="ru-RU" dirty="0"/>
              <a:t> целеполагание, планирование, управление и контроль результатов научной деятельности в области геронтологии и гериатрии в рамках системы государственного регулирования. 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864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Практическая реализация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05025"/>
            <a:ext cx="5572125" cy="4200525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509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50"/>
                </a:solidFill>
              </a:rPr>
              <a:t>ВОЗРАСТНАЯ АНОРЕКСИЯ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213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809625"/>
            <a:ext cx="5562599" cy="5562600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084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Возрастная анорексия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снижение аппетита и/или потребления пищи у пожилых людей;</a:t>
            </a:r>
          </a:p>
          <a:p>
            <a:r>
              <a:rPr lang="ru-RU" dirty="0"/>
              <a:t>признана гериатрическим синдромом;</a:t>
            </a:r>
          </a:p>
          <a:p>
            <a:r>
              <a:rPr lang="ru-RU" dirty="0"/>
              <a:t>аппетиту и потреблению пищи уделяется мало внимания в профилактических мероприятиях в области общественного здравоохранения;</a:t>
            </a:r>
          </a:p>
          <a:p>
            <a:r>
              <a:rPr lang="ru-RU" dirty="0"/>
              <a:t>возрастная анорексия и мальнутриция используются взаимозаменяемо;</a:t>
            </a:r>
          </a:p>
          <a:p>
            <a:r>
              <a:rPr lang="ru-RU" dirty="0"/>
              <a:t>большинство усилий по скринингу сосредоточены на мальнутриции;</a:t>
            </a:r>
          </a:p>
          <a:p>
            <a:r>
              <a:rPr lang="ru-RU" dirty="0"/>
              <a:t>возрастная анорексия - предвестник мальнутриции, может привести к резкой потере веса, предварительный скрининг на аппетит и потребление пищи с последующим ранним вмешательством может предотвратить </a:t>
            </a:r>
            <a:r>
              <a:rPr lang="ru-RU" dirty="0" err="1"/>
              <a:t>мальнутрицию</a:t>
            </a:r>
            <a:r>
              <a:rPr lang="ru-RU" dirty="0"/>
              <a:t>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0068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Эпидемиология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от 30 % среди пожилых людей, проживающих в общинах, до 85 % среди жителей домов престарелых;</a:t>
            </a:r>
          </a:p>
          <a:p>
            <a:r>
              <a:rPr lang="ru-RU" dirty="0"/>
              <a:t>преобладают женщины;</a:t>
            </a:r>
          </a:p>
          <a:p>
            <a:r>
              <a:rPr lang="ru-RU" dirty="0"/>
              <a:t>отсутствие продовольственной безопасности и рост числа одиноких пожилых людей - дальнейшее увеличение распространенности;</a:t>
            </a:r>
          </a:p>
          <a:p>
            <a:r>
              <a:rPr lang="ru-RU" dirty="0"/>
              <a:t>ассоциируется со многими негативными последствиями, включая потерю веса и слабость, саркопению, снижение физических и когнитивных функций, </a:t>
            </a:r>
            <a:r>
              <a:rPr lang="ru-RU" dirty="0" err="1"/>
              <a:t>мальнутрицию</a:t>
            </a:r>
            <a:r>
              <a:rPr lang="ru-RU" dirty="0"/>
              <a:t>, снижение костной массы, дефицит питательных микроэлементов, снижение качества жизни и увеличение смертности.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841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Возраст как этиология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стимуляция и подавление аппетита - дугообразное ядро в гипоталамусе (центр контроля аппетита), пептиды кишечника, </a:t>
            </a:r>
            <a:r>
              <a:rPr lang="ru-RU" dirty="0" err="1"/>
              <a:t>грелин</a:t>
            </a:r>
            <a:r>
              <a:rPr lang="ru-RU" dirty="0"/>
              <a:t>, лептин и инсулин;</a:t>
            </a:r>
          </a:p>
          <a:p>
            <a:r>
              <a:rPr lang="ru-RU" dirty="0"/>
              <a:t>с возрастом - нарушение регуляции периферического гормонального выброса;</a:t>
            </a:r>
          </a:p>
          <a:p>
            <a:r>
              <a:rPr lang="ru-RU" dirty="0"/>
              <a:t>высвобождение гормонов насыщения, таких как </a:t>
            </a:r>
            <a:r>
              <a:rPr lang="ru-RU" dirty="0" err="1"/>
              <a:t>холецистокинин</a:t>
            </a:r>
            <a:r>
              <a:rPr lang="ru-RU" dirty="0"/>
              <a:t>, </a:t>
            </a:r>
            <a:r>
              <a:rPr lang="ru-RU" dirty="0" err="1"/>
              <a:t>глюкагоноподобный</a:t>
            </a:r>
            <a:r>
              <a:rPr lang="ru-RU" dirty="0"/>
              <a:t> пептид-1 (GLP-1) и пептид YY (PYY), в ответ на определенную пищу подавляет аппетит через гипоталамус и задерживает опорожнение желудка;</a:t>
            </a:r>
          </a:p>
          <a:p>
            <a:r>
              <a:rPr lang="ru-RU" dirty="0"/>
              <a:t>более высокие значения </a:t>
            </a:r>
            <a:r>
              <a:rPr lang="ru-RU" dirty="0" err="1"/>
              <a:t>холецистокинина</a:t>
            </a:r>
            <a:r>
              <a:rPr lang="ru-RU" dirty="0"/>
              <a:t> натощак и стойкое повышение после приема пищи в пожилом возрасте;</a:t>
            </a:r>
          </a:p>
          <a:p>
            <a:r>
              <a:rPr lang="ru-RU" dirty="0"/>
              <a:t>уровень </a:t>
            </a:r>
            <a:r>
              <a:rPr lang="ru-RU" dirty="0" err="1"/>
              <a:t>глюкагонопептидного</a:t>
            </a:r>
            <a:r>
              <a:rPr lang="ru-RU" dirty="0"/>
              <a:t> пептида-1 после приема пищи значительно выше у пожилых людей, вызывает раннее насыщение и уменьшая чувство голода. 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3072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Возраст как этиология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уровень пептида YY повышается в поздней </a:t>
            </a:r>
            <a:r>
              <a:rPr lang="ru-RU" dirty="0" err="1"/>
              <a:t>постпрандиальной</a:t>
            </a:r>
            <a:r>
              <a:rPr lang="ru-RU" dirty="0"/>
              <a:t> фазе у пожилых людей;</a:t>
            </a:r>
          </a:p>
          <a:p>
            <a:r>
              <a:rPr lang="ru-RU" dirty="0" err="1"/>
              <a:t>грелин</a:t>
            </a:r>
            <a:r>
              <a:rPr lang="ru-RU" dirty="0"/>
              <a:t> секретируется клетками желудка, повышается в состоянии натощак и быстро падает после приема пищи, лептин выделяется жировой тканью, проникает через гематоэнцефалический барьер и активирует </a:t>
            </a:r>
            <a:r>
              <a:rPr lang="ru-RU" dirty="0" err="1"/>
              <a:t>анорексигенные</a:t>
            </a:r>
            <a:r>
              <a:rPr lang="ru-RU" dirty="0"/>
              <a:t> нейроны в гипоталамусе, подавляя аппетит;</a:t>
            </a:r>
          </a:p>
          <a:p>
            <a:r>
              <a:rPr lang="ru-RU" dirty="0"/>
              <a:t>в пожилом возрасте - более низкие уровни </a:t>
            </a:r>
            <a:r>
              <a:rPr lang="ru-RU" dirty="0" err="1"/>
              <a:t>грелина</a:t>
            </a:r>
            <a:r>
              <a:rPr lang="ru-RU" dirty="0"/>
              <a:t> и несбалансированный уровень </a:t>
            </a:r>
            <a:r>
              <a:rPr lang="ru-RU" dirty="0" err="1"/>
              <a:t>постпрандиального</a:t>
            </a:r>
            <a:r>
              <a:rPr lang="ru-RU" dirty="0"/>
              <a:t> лептина, </a:t>
            </a:r>
            <a:r>
              <a:rPr lang="ru-RU" dirty="0" err="1"/>
              <a:t>грелина</a:t>
            </a:r>
            <a:r>
              <a:rPr lang="ru-RU" dirty="0"/>
              <a:t> и инсулина;</a:t>
            </a:r>
          </a:p>
          <a:p>
            <a:r>
              <a:rPr lang="ru-RU" dirty="0"/>
              <a:t>инсулин подавляет аппетит за счет воздействия на дугообразное ядро и латеральную область гипоталамуса, а также косвенно за счет усиления </a:t>
            </a:r>
            <a:r>
              <a:rPr lang="ru-RU" dirty="0" err="1"/>
              <a:t>анорексигенной</a:t>
            </a:r>
            <a:r>
              <a:rPr lang="ru-RU" dirty="0"/>
              <a:t> сигнализации лептина;</a:t>
            </a:r>
          </a:p>
          <a:p>
            <a:r>
              <a:rPr lang="ru-RU" dirty="0" err="1"/>
              <a:t>микробиота</a:t>
            </a:r>
            <a:r>
              <a:rPr lang="ru-RU" dirty="0"/>
              <a:t> кишечника участвуют в развитии возрастной анорексии через сигнальный путь лептина, </a:t>
            </a:r>
            <a:r>
              <a:rPr lang="ru-RU" dirty="0" err="1"/>
              <a:t>грелина</a:t>
            </a:r>
            <a:r>
              <a:rPr lang="ru-RU" dirty="0"/>
              <a:t> и другие гормоны, подавляя чувство голода и вызывающий раннее насыщение.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239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Клиника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нарушение регуляции аппетита, гормональные нарушения, физиологические изменения с возрастом (снижение эластичности  дна желудка, замедление моторики кишечника, снижение восприятия запахов, вкуса и зрения);</a:t>
            </a:r>
          </a:p>
          <a:p>
            <a:r>
              <a:rPr lang="ru-RU" dirty="0"/>
              <a:t>сопутствующие заболевания, включая нейрогенеративные заболевания, лекарства, в том числе те, которые задерживают опорожнение желудка, усиливают сухость во рту и/или подавляют аппетит;</a:t>
            </a:r>
          </a:p>
          <a:p>
            <a:r>
              <a:rPr lang="ru-RU" dirty="0"/>
              <a:t>социальные факторы (одиночество, бедность, снижение доступа к пище).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880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50"/>
                </a:solidFill>
              </a:rPr>
              <a:t>ПРЕЖДЕВРЕМЕННОЕ СТАРЕНИЕ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665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Клиника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снижение эластичности дна желудка, увеличение растяжения и наполнения антрального отдела - раннее насыщение;</a:t>
            </a:r>
          </a:p>
          <a:p>
            <a:r>
              <a:rPr lang="ru-RU" dirty="0"/>
              <a:t>прием ингибиторов протонной помпы - длительное </a:t>
            </a:r>
            <a:r>
              <a:rPr lang="ru-RU" dirty="0" err="1"/>
              <a:t>постпрандиальное</a:t>
            </a:r>
            <a:r>
              <a:rPr lang="ru-RU" dirty="0"/>
              <a:t> насыщение;</a:t>
            </a:r>
          </a:p>
          <a:p>
            <a:r>
              <a:rPr lang="ru-RU" dirty="0"/>
              <a:t>катаракта и возрастная дегенерация желтого пятна мешают приготовлению пищи и получению к ней доступа;</a:t>
            </a:r>
          </a:p>
          <a:p>
            <a:r>
              <a:rPr lang="ru-RU" dirty="0"/>
              <a:t>обонятельная функция снижается с возрастом, а также встречается при нейродегенеративных состояниях, таких как болезнь Паркинсона и болезнь Альцгеймера;</a:t>
            </a:r>
          </a:p>
          <a:p>
            <a:r>
              <a:rPr lang="ru-RU" dirty="0"/>
              <a:t>снижение вкуса вызвана физиологическими изменениями, сопутствующими заболеваниями, полипрагмазией и курением;</a:t>
            </a:r>
          </a:p>
          <a:p>
            <a:r>
              <a:rPr lang="ru-RU" dirty="0"/>
              <a:t>синдром возрастной полости рта (плохо подогнанные зубные протезы, отсутствие зубов) – снижение жевательной способности;</a:t>
            </a:r>
          </a:p>
          <a:p>
            <a:r>
              <a:rPr lang="ru-RU" dirty="0"/>
              <a:t>депрессия и когнитивные нарушения связаны с потерей аппетита.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257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b="1" dirty="0">
                <a:solidFill>
                  <a:srgbClr val="00B050"/>
                </a:solidFill>
              </a:rPr>
              <a:t>Диагностика</a:t>
            </a:r>
            <a:br>
              <a:rPr lang="be-BY" b="1" dirty="0">
                <a:solidFill>
                  <a:srgbClr val="00B050"/>
                </a:solidFill>
              </a:rPr>
            </a:br>
            <a:r>
              <a:rPr lang="be-BY" b="1" dirty="0">
                <a:solidFill>
                  <a:srgbClr val="00B050"/>
                </a:solidFill>
              </a:rPr>
              <a:t>Всем</a:t>
            </a:r>
            <a:r>
              <a:rPr lang="ru-RU" b="1" dirty="0">
                <a:solidFill>
                  <a:srgbClr val="00B050"/>
                </a:solidFill>
              </a:rPr>
              <a:t>ирная организация здравоохранения</a:t>
            </a:r>
          </a:p>
        </p:txBody>
      </p:sp>
      <p:sp>
        <p:nvSpPr>
          <p:cNvPr id="1026" name="AutoShape 2" descr="Відарыс па запыце &quot;воз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Відарыс па запыце &quot;воз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en-US" dirty="0"/>
              <a:t>#icope </a:t>
            </a:r>
            <a:r>
              <a:rPr lang="ru-RU" dirty="0"/>
              <a:t>– интегрированная помощь пожилым людям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en-US" dirty="0"/>
              <a:t>#inspire – </a:t>
            </a:r>
            <a:r>
              <a:rPr lang="ru-RU" dirty="0"/>
              <a:t>поддержка и развитие </a:t>
            </a:r>
            <a:r>
              <a:rPr lang="en-US" dirty="0"/>
              <a:t>geroscience</a:t>
            </a:r>
            <a:r>
              <a:rPr lang="ru-RU" dirty="0"/>
              <a:t> как интегрального направления, изучающего взаимосвязи между биологией старения, хроническими заболеваниями и здоровьем. </a:t>
            </a:r>
          </a:p>
        </p:txBody>
      </p:sp>
      <p:pic>
        <p:nvPicPr>
          <p:cNvPr id="8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3432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012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Интегрированная помощь пожилым людям (</a:t>
            </a:r>
            <a:r>
              <a:rPr lang="en-US" b="1" dirty="0">
                <a:solidFill>
                  <a:srgbClr val="00B050"/>
                </a:solidFill>
              </a:rPr>
              <a:t>ICOPE)</a:t>
            </a:r>
            <a:r>
              <a:rPr lang="ru-RU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r>
              <a:rPr lang="ru-RU" dirty="0"/>
              <a:t>бывают ли у человека выраженные нарушения памяти и ориентации, например, когда он не помнит где кто находится или какой сейчас день недели; </a:t>
            </a:r>
            <a:endParaRPr lang="en-US" dirty="0"/>
          </a:p>
          <a:p>
            <a:pPr marL="514350" indent="-514350">
              <a:buAutoNum type="arabicParenR"/>
            </a:pPr>
            <a:r>
              <a:rPr lang="ru-RU" dirty="0"/>
              <a:t>назвать три слова, затем спросить какой сегодня день недели, где находится человек, где сейчас его близкие, а затем попросить повторить названные три слова;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172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Интегрированная помощь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пожилым людям (</a:t>
            </a:r>
            <a:r>
              <a:rPr lang="en-US" b="1" dirty="0">
                <a:solidFill>
                  <a:srgbClr val="00B050"/>
                </a:solidFill>
              </a:rPr>
              <a:t>ICOPE)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3) уточнить потерял ли человек в весе более 3 кг на протяжении трёх месяцев, а также есть ли у него немотивированное снижение аппетита; </a:t>
            </a:r>
            <a:endParaRPr lang="en-US" dirty="0"/>
          </a:p>
          <a:p>
            <a:pPr>
              <a:buNone/>
            </a:pPr>
            <a:r>
              <a:rPr lang="ru-RU" dirty="0"/>
              <a:t>4) уточнить имеются ли у человека проблемы со зрением, свободно ли он читает, а также есть ли болезни, которые могут привести к снижению зрения, например, сахарный диабет или артериальная гипертензия; 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634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Интегрированная помощь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пожилым людям (</a:t>
            </a:r>
            <a:r>
              <a:rPr lang="en-US" b="1" dirty="0">
                <a:solidFill>
                  <a:srgbClr val="00B050"/>
                </a:solidFill>
              </a:rPr>
              <a:t>ICOPE)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5) шепотная речь – произнести на каждое ухо по пять – шесть слов, уточнить может ли испытуемый повторить три слова и более; </a:t>
            </a:r>
            <a:endParaRPr lang="en-US" dirty="0"/>
          </a:p>
          <a:p>
            <a:pPr>
              <a:buNone/>
            </a:pPr>
            <a:r>
              <a:rPr lang="ru-RU" dirty="0"/>
              <a:t>6) спросить каким было настроение на протяжении последних двух недель, испытывал ли человек ощущение безнадёжности, разочарования; </a:t>
            </a:r>
            <a:endParaRPr lang="en-US" dirty="0"/>
          </a:p>
          <a:p>
            <a:pPr>
              <a:buNone/>
            </a:pPr>
            <a:r>
              <a:rPr lang="ru-RU" dirty="0"/>
              <a:t>7) выполнить тест «встань и иди», норма – до 14 секунд.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6910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Домены индивидуальной жизнеспособности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когнитивный – деменция;</a:t>
            </a:r>
          </a:p>
          <a:p>
            <a:r>
              <a:rPr lang="ru-RU" dirty="0"/>
              <a:t>двигательный и соматический – сердечно-сосудистая и дыхательная патология, дисфагия, холецистит, гастрит и пр.;</a:t>
            </a:r>
          </a:p>
          <a:p>
            <a:r>
              <a:rPr lang="ru-RU" dirty="0"/>
              <a:t> психологический – одиночество, социальная изоляция, низкая пенсия;</a:t>
            </a:r>
          </a:p>
          <a:p>
            <a:r>
              <a:rPr lang="ru-RU" dirty="0"/>
              <a:t>сенсорный – патология зрения, слуха, восприятия запахов и вкуса. 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5295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Краткий опросник аппетита (</a:t>
            </a:r>
            <a:r>
              <a:rPr lang="en-US" b="1" dirty="0">
                <a:solidFill>
                  <a:srgbClr val="00B050"/>
                </a:solidFill>
              </a:rPr>
              <a:t>SNAQ)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аппетит</a:t>
            </a:r>
            <a:r>
              <a:rPr lang="ru-RU" dirty="0"/>
              <a:t> – а) очень плохой, б) плохой, в) средний, г) хороший, д) очень хороший;</a:t>
            </a:r>
          </a:p>
          <a:p>
            <a:r>
              <a:rPr lang="ru-RU" dirty="0">
                <a:solidFill>
                  <a:srgbClr val="00B050"/>
                </a:solidFill>
              </a:rPr>
              <a:t>вкусовые ощущения </a:t>
            </a:r>
            <a:r>
              <a:rPr lang="ru-RU" dirty="0"/>
              <a:t>– а) почти отсутствуют, б) плохие, в) средние, 7) хорошие, д) очень хорошие;</a:t>
            </a:r>
          </a:p>
          <a:p>
            <a:r>
              <a:rPr lang="ru-RU" dirty="0">
                <a:solidFill>
                  <a:srgbClr val="00B050"/>
                </a:solidFill>
              </a:rPr>
              <a:t>когда я употребляю пищу </a:t>
            </a:r>
            <a:r>
              <a:rPr lang="ru-RU" dirty="0"/>
              <a:t>– а) наедаюсь несколькими ложками; б) сыт после употребления третьей части обычной для всех порции; в) половины порции; г) после практически всех порции; д) редко бываю сыт;</a:t>
            </a:r>
          </a:p>
          <a:p>
            <a:r>
              <a:rPr lang="ru-RU" dirty="0">
                <a:solidFill>
                  <a:srgbClr val="00B050"/>
                </a:solidFill>
              </a:rPr>
              <a:t>обычно я кушаю </a:t>
            </a:r>
            <a:r>
              <a:rPr lang="ru-RU" dirty="0"/>
              <a:t>(в день) – а) перекусываю чем придется; б) одно блюдо; в) два блюда; г) три блюда; д) более трех блюд.</a:t>
            </a:r>
          </a:p>
          <a:p>
            <a:pPr marL="0" indent="0">
              <a:buNone/>
            </a:pPr>
            <a:r>
              <a:rPr lang="ru-RU" dirty="0"/>
              <a:t>а = 1, б = 2, в = 3, г = 4, д = 5, 14 баллов и меньше – риск мальнутриции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8889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Возрастная жизнеспособность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исключение депрессии и одиночества, депрескрайбинг, решение проблем с зубами;</a:t>
            </a:r>
          </a:p>
          <a:p>
            <a:r>
              <a:rPr lang="ru-RU" dirty="0"/>
              <a:t>улучшение вкуса с помощью приправ, пероральных пищевых добавок и обогащенной пищи;</a:t>
            </a:r>
          </a:p>
          <a:p>
            <a:r>
              <a:rPr lang="ru-RU" dirty="0"/>
              <a:t>индивидуально ориентированные многокомпонентные вмешательства;</a:t>
            </a:r>
          </a:p>
          <a:p>
            <a:r>
              <a:rPr lang="ru-RU" dirty="0"/>
              <a:t>скрининг наличия возрастной анорексии - должен быть приоритетом каждой страны, поскольку аппетит является модифицируемым фактором достижения здорового старения. 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5475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Регулярная физическая активность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регулярная физическая активность обеспечивает поддержание когнитивных способностей, снижает уровень тревоги и депрессии, профилактирует когнитивное снижение и деменцию;</a:t>
            </a:r>
          </a:p>
          <a:p>
            <a:r>
              <a:rPr lang="ru-RU" dirty="0"/>
              <a:t>если пожилой человек находится в сидячем положении больше 10 часов в день, у него отмечается повышение риска смертности, развития сердечно-сосудистых, метаболических заболеваний (сахарный диабет </a:t>
            </a:r>
            <a:r>
              <a:rPr lang="en-US" dirty="0"/>
              <a:t>II </a:t>
            </a:r>
            <a:r>
              <a:rPr lang="ru-RU" dirty="0"/>
              <a:t>типа), онкологической патологии;</a:t>
            </a:r>
          </a:p>
          <a:p>
            <a:r>
              <a:rPr lang="ru-RU" dirty="0"/>
              <a:t>при госпитализации, во время которой отмечается снижение уровня двигательной активности, у 46% пациентов в возрасте после 70 лет имеет место значительное снижение активности в повседневной жизни (</a:t>
            </a:r>
            <a:r>
              <a:rPr lang="en-US" dirty="0"/>
              <a:t>ADL)$</a:t>
            </a:r>
          </a:p>
          <a:p>
            <a:r>
              <a:rPr lang="ru-RU" b="1" dirty="0">
                <a:solidFill>
                  <a:srgbClr val="00B050"/>
                </a:solidFill>
              </a:rPr>
              <a:t>«постоянно двигаться - это как откладывать деньги на черный день»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13839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Питание как лекарство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диеты с ограниченным количеством калорий и использование для приготовления пищи белков растительного происхождения;</a:t>
            </a:r>
          </a:p>
          <a:p>
            <a:r>
              <a:rPr lang="ru-RU" dirty="0"/>
              <a:t>потребление достаточного количества рыбы, ограничение использование соли и сахара;</a:t>
            </a:r>
          </a:p>
          <a:p>
            <a:r>
              <a:rPr lang="ru-RU" dirty="0"/>
              <a:t>средиземноморская диета (высокий уровень потребления овощей и фруктов, растительного, оливкового, масла, зерновых культур, орехов, умеренное потребление белков и низкое – сладостей и молочных продуктов);</a:t>
            </a:r>
          </a:p>
          <a:p>
            <a:r>
              <a:rPr lang="ru-RU" dirty="0"/>
              <a:t>обогащение пищи продуктами с высоким </a:t>
            </a:r>
            <a:r>
              <a:rPr lang="ru-RU" dirty="0" err="1"/>
              <a:t>антиоксидатным</a:t>
            </a:r>
            <a:r>
              <a:rPr lang="ru-RU" dirty="0"/>
              <a:t> потенциалом и богатых микроэлементами, в том числе синтетического происхождения;</a:t>
            </a:r>
          </a:p>
          <a:p>
            <a:r>
              <a:rPr lang="ru-RU" dirty="0"/>
              <a:t>магний, тиамин, рибофлавин, кальций, селен, витамин </a:t>
            </a:r>
            <a:r>
              <a:rPr lang="en-US" dirty="0"/>
              <a:t>D</a:t>
            </a:r>
            <a:r>
              <a:rPr lang="ru-RU" dirty="0"/>
              <a:t>, </a:t>
            </a:r>
            <a:r>
              <a:rPr lang="en-US" dirty="0"/>
              <a:t>L</a:t>
            </a:r>
            <a:r>
              <a:rPr lang="ru-RU" dirty="0"/>
              <a:t>-аргинин, медь и цинк.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767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Geroscience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наука о закономерностях биологии старения;</a:t>
            </a:r>
          </a:p>
          <a:p>
            <a:r>
              <a:rPr lang="ru-RU" dirty="0"/>
              <a:t>принципиальная возможность замедления скорости старения;</a:t>
            </a:r>
          </a:p>
          <a:p>
            <a:r>
              <a:rPr lang="ru-RU" dirty="0"/>
              <a:t>задержка во времени развития хронических заболеваний, ассоциированных с возрастом;</a:t>
            </a:r>
          </a:p>
          <a:p>
            <a:r>
              <a:rPr lang="ru-RU" dirty="0"/>
              <a:t>увеличение периода жизни без хронических заболеваний. 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1144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Запрос общества: резилиенс-психология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19" y="1911096"/>
            <a:ext cx="2786313" cy="44165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1096"/>
            <a:ext cx="2743200" cy="4416552"/>
          </a:xfrm>
          <a:prstGeom prst="rect">
            <a:avLst/>
          </a:prstGeom>
        </p:spPr>
      </p:pic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38063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#</a:t>
            </a:r>
            <a:r>
              <a:rPr lang="ru-RU" b="1" dirty="0" err="1">
                <a:solidFill>
                  <a:srgbClr val="00B050"/>
                </a:solidFill>
              </a:rPr>
              <a:t>продолжениебудет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#</a:t>
            </a:r>
            <a:r>
              <a:rPr lang="ru-RU" b="1" dirty="0">
                <a:solidFill>
                  <a:srgbClr val="00B050"/>
                </a:solidFill>
              </a:rPr>
              <a:t>неуязвимые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048669"/>
            <a:ext cx="5143500" cy="3905250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6387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6"/>
                </a:solidFill>
              </a:rPr>
              <a:t>СПАСИБО ЗА ВНИМАНИЕ!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18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Новые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en-US" dirty="0"/>
              <a:t>Lifespan – </a:t>
            </a:r>
            <a:r>
              <a:rPr lang="ru-RU" dirty="0"/>
              <a:t>продолжительность жизни;</a:t>
            </a:r>
          </a:p>
          <a:p>
            <a:r>
              <a:rPr lang="en-US" dirty="0"/>
              <a:t>Healthspan – </a:t>
            </a:r>
            <a:r>
              <a:rPr lang="ru-RU" dirty="0"/>
              <a:t>продолжительность жизни без выраженных хронических заболеваний, ассоциированных с возрастом;</a:t>
            </a:r>
          </a:p>
          <a:p>
            <a:r>
              <a:rPr lang="ru-RU" dirty="0"/>
              <a:t>разные понятия «быть старым» и «быть в возрасте» - суть в наличии/отсутствии возраст-ассоциированных заболеваний.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90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Альцгеймеризация старения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биологический возраст от 50 до 75 лет – основной фактор риска развития болезни Альцгеймера, при котором вероятность заболеть повышается в 100 раз;</a:t>
            </a:r>
          </a:p>
          <a:p>
            <a:r>
              <a:rPr lang="ru-RU" dirty="0"/>
              <a:t>наличие полиморфизма гена аполипопротеина Е – увеличение риска в 5 раз;</a:t>
            </a:r>
          </a:p>
          <a:p>
            <a:r>
              <a:rPr lang="ru-RU" dirty="0"/>
              <a:t>курение, артериальная гипертензия, недостаточная физическая активность, сахарный диабет – увеличение риска в 2 раза;</a:t>
            </a:r>
          </a:p>
          <a:p>
            <a:r>
              <a:rPr lang="ru-RU" dirty="0"/>
              <a:t>пол – женщины болеют в 2 раза чаще мужчин.   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56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Возраст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как основная причина заболеваний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новообразования – от острого лимфоидного лейкоза да рака предстательной железы;</a:t>
            </a:r>
          </a:p>
          <a:p>
            <a:r>
              <a:rPr lang="ru-RU" dirty="0"/>
              <a:t>сенсорные дефициты – снижение слуха, патология органа зрения (например, возрастная катаракта);</a:t>
            </a:r>
          </a:p>
          <a:p>
            <a:r>
              <a:rPr lang="ru-RU" dirty="0"/>
              <a:t>сердечно-сосудистые заболевания – от артериальной гипертензии до облитерирующей патологии сосудов ног; 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056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2907</Words>
  <Application>Microsoft Macintosh PowerPoint</Application>
  <PresentationFormat>Широкоэкранный</PresentationFormat>
  <Paragraphs>277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Times New Roman</vt:lpstr>
      <vt:lpstr>Office Theme</vt:lpstr>
      <vt:lpstr>КОНЦЕПТЫ СОВРЕМЕННОЙ ГЕРИАТРИИ  (НА ПРИМЕРЕ СИНДРОМА ВОЗРАСТНОЙ АНОРЕКСИИ)</vt:lpstr>
      <vt:lpstr>Определение понятий</vt:lpstr>
      <vt:lpstr>ООН – ВОЗ:  Декада здорового старения (2021 – 2030 гг.) </vt:lpstr>
      <vt:lpstr>Концепты в геронтологии и гериатрии  и их операционализация</vt:lpstr>
      <vt:lpstr>Презентация PowerPoint</vt:lpstr>
      <vt:lpstr>Geroscience</vt:lpstr>
      <vt:lpstr>Новые понятия</vt:lpstr>
      <vt:lpstr>Альцгеймеризация старения</vt:lpstr>
      <vt:lpstr>Возраст  как основная причина заболеваний 1</vt:lpstr>
      <vt:lpstr>Возраст  как основная причина заболеваний 2</vt:lpstr>
      <vt:lpstr>Возраст  как основная причина заболеваний 3</vt:lpstr>
      <vt:lpstr>Современная парадигма профилактики 1</vt:lpstr>
      <vt:lpstr>Современная парадигма профилактики 2</vt:lpstr>
      <vt:lpstr>Современная парадигма профилактики 3</vt:lpstr>
      <vt:lpstr>Парадигма профилактики будущего – прямое влияние на биологический возраст (годы к жизни)</vt:lpstr>
      <vt:lpstr>Возможности влияния  на биологический возраст</vt:lpstr>
      <vt:lpstr>Aging-funded Intervention  Testing Program</vt:lpstr>
      <vt:lpstr>Исследование TAME 1</vt:lpstr>
      <vt:lpstr>Исследование TAME 2</vt:lpstr>
      <vt:lpstr>Исследование TAME 3</vt:lpstr>
      <vt:lpstr>Исследование TAME 4</vt:lpstr>
      <vt:lpstr>Дискуссионные вопросы:  «лечить здоровых»</vt:lpstr>
      <vt:lpstr>Проект по работе со специалистами эстетической медицины</vt:lpstr>
      <vt:lpstr>Биорегулятор метабиотик Дайго</vt:lpstr>
      <vt:lpstr>Презентация PowerPoint</vt:lpstr>
      <vt:lpstr>Старческая астения 1</vt:lpstr>
      <vt:lpstr>Старческая астения 2</vt:lpstr>
      <vt:lpstr>Экспресс-выявление синдрома старческой астении  при острой скелетной травме (по А.Н.Кривцунову, 2020)</vt:lpstr>
      <vt:lpstr>Проект «Опросники и шкалы в гериатрии» («Геронтология», № 1, 2021), www.gerontology.su</vt:lpstr>
      <vt:lpstr>Frailty может быть в любом возрасте!</vt:lpstr>
      <vt:lpstr>Презентация PowerPoint</vt:lpstr>
      <vt:lpstr>Новое в медицине: устойчивость  (возрастная жизнеспособность)</vt:lpstr>
      <vt:lpstr>Возрастная жизнеспособность (устойчивость)</vt:lpstr>
      <vt:lpstr>Биология возрастной жизнеспособности (устойчивости)</vt:lpstr>
      <vt:lpstr>Презентация PowerPoint</vt:lpstr>
      <vt:lpstr>Индивидуальная жизнеспособность 1</vt:lpstr>
      <vt:lpstr>Индивидуальная жизнеспособность 2</vt:lpstr>
      <vt:lpstr>Отличия от синдрома  старческой астении</vt:lpstr>
      <vt:lpstr>Общие черты  долговременного ухода</vt:lpstr>
      <vt:lpstr>Кузбасс: проект по оптимизации геронтопрофилактики в системе социальной защиты на доменной основе</vt:lpstr>
      <vt:lpstr>Ожидаемые результаты  концептуального подхода</vt:lpstr>
      <vt:lpstr>Практическая реализация</vt:lpstr>
      <vt:lpstr>Презентация PowerPoint</vt:lpstr>
      <vt:lpstr>Презентация PowerPoint</vt:lpstr>
      <vt:lpstr>Возрастная анорексия</vt:lpstr>
      <vt:lpstr>Эпидемиология </vt:lpstr>
      <vt:lpstr>Возраст как этиология</vt:lpstr>
      <vt:lpstr>Возраст как этиология</vt:lpstr>
      <vt:lpstr>Клиника 1</vt:lpstr>
      <vt:lpstr>Клиника 2</vt:lpstr>
      <vt:lpstr>Диагностика Всемирная организация здравоохранения</vt:lpstr>
      <vt:lpstr>Интегрированная помощь пожилым людям (ICOPE) </vt:lpstr>
      <vt:lpstr>Интегрированная помощь  пожилым людям (ICOPE) </vt:lpstr>
      <vt:lpstr>Интегрированная помощь  пожилым людям (ICOPE) </vt:lpstr>
      <vt:lpstr>Домены индивидуальной жизнеспособности</vt:lpstr>
      <vt:lpstr>Краткий опросник аппетита (SNAQ)</vt:lpstr>
      <vt:lpstr>Возрастная жизнеспособность</vt:lpstr>
      <vt:lpstr>Регулярная физическая активность</vt:lpstr>
      <vt:lpstr>Питание как лекарство</vt:lpstr>
      <vt:lpstr>Запрос общества: резилиенс-психология</vt:lpstr>
      <vt:lpstr>#продолжениебудет #неуязвимые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КАФЕДРЫ ТЕРАПИИ, ГЕРИАТРИИ И АНТИВОЗРАСТНОЙ МЕДИЦИНЫ</dc:title>
  <dc:creator>Пользователь</dc:creator>
  <cp:lastModifiedBy>Ирина Носкова</cp:lastModifiedBy>
  <cp:revision>82</cp:revision>
  <dcterms:created xsi:type="dcterms:W3CDTF">2020-12-23T10:32:00Z</dcterms:created>
  <dcterms:modified xsi:type="dcterms:W3CDTF">2024-04-07T17:38:37Z</dcterms:modified>
</cp:coreProperties>
</file>