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media/image41.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7.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6" r:id="rId2"/>
    <p:sldId id="259" r:id="rId3"/>
    <p:sldId id="258" r:id="rId4"/>
    <p:sldId id="260" r:id="rId5"/>
    <p:sldId id="293" r:id="rId6"/>
    <p:sldId id="296" r:id="rId7"/>
    <p:sldId id="297" r:id="rId8"/>
    <p:sldId id="298" r:id="rId9"/>
    <p:sldId id="305" r:id="rId10"/>
    <p:sldId id="306" r:id="rId11"/>
    <p:sldId id="307" r:id="rId12"/>
    <p:sldId id="308" r:id="rId13"/>
    <p:sldId id="398" r:id="rId14"/>
    <p:sldId id="406" r:id="rId15"/>
    <p:sldId id="508" r:id="rId16"/>
    <p:sldId id="409" r:id="rId17"/>
    <p:sldId id="410" r:id="rId18"/>
    <p:sldId id="411" r:id="rId19"/>
    <p:sldId id="473" r:id="rId20"/>
    <p:sldId id="474" r:id="rId21"/>
    <p:sldId id="318" r:id="rId22"/>
    <p:sldId id="319" r:id="rId23"/>
    <p:sldId id="320" r:id="rId24"/>
    <p:sldId id="336" r:id="rId25"/>
    <p:sldId id="576" r:id="rId26"/>
    <p:sldId id="514" r:id="rId27"/>
    <p:sldId id="515" r:id="rId28"/>
    <p:sldId id="516" r:id="rId29"/>
    <p:sldId id="517" r:id="rId30"/>
    <p:sldId id="518" r:id="rId31"/>
    <p:sldId id="519" r:id="rId32"/>
    <p:sldId id="520" r:id="rId33"/>
    <p:sldId id="521" r:id="rId34"/>
    <p:sldId id="570" r:id="rId35"/>
    <p:sldId id="571" r:id="rId36"/>
    <p:sldId id="572" r:id="rId37"/>
    <p:sldId id="522" r:id="rId38"/>
    <p:sldId id="523" r:id="rId39"/>
    <p:sldId id="389" r:id="rId40"/>
    <p:sldId id="390" r:id="rId41"/>
    <p:sldId id="391" r:id="rId42"/>
    <p:sldId id="392" r:id="rId43"/>
    <p:sldId id="393" r:id="rId44"/>
    <p:sldId id="394" r:id="rId45"/>
    <p:sldId id="395" r:id="rId46"/>
    <p:sldId id="396" r:id="rId47"/>
    <p:sldId id="525" r:id="rId48"/>
    <p:sldId id="527" r:id="rId49"/>
    <p:sldId id="528" r:id="rId50"/>
    <p:sldId id="642" r:id="rId51"/>
    <p:sldId id="530" r:id="rId52"/>
    <p:sldId id="532" r:id="rId53"/>
    <p:sldId id="533" r:id="rId54"/>
    <p:sldId id="534" r:id="rId55"/>
    <p:sldId id="535" r:id="rId56"/>
    <p:sldId id="536" r:id="rId57"/>
    <p:sldId id="537" r:id="rId58"/>
    <p:sldId id="538" r:id="rId59"/>
    <p:sldId id="539" r:id="rId60"/>
    <p:sldId id="540" r:id="rId61"/>
    <p:sldId id="541" r:id="rId62"/>
    <p:sldId id="542" r:id="rId63"/>
    <p:sldId id="543" r:id="rId64"/>
    <p:sldId id="544" r:id="rId65"/>
    <p:sldId id="578" r:id="rId66"/>
    <p:sldId id="579" r:id="rId67"/>
    <p:sldId id="580" r:id="rId68"/>
    <p:sldId id="581" r:id="rId69"/>
    <p:sldId id="582" r:id="rId70"/>
    <p:sldId id="583" r:id="rId71"/>
    <p:sldId id="584" r:id="rId72"/>
    <p:sldId id="585" r:id="rId73"/>
    <p:sldId id="586" r:id="rId74"/>
    <p:sldId id="587" r:id="rId75"/>
    <p:sldId id="588" r:id="rId76"/>
    <p:sldId id="589" r:id="rId77"/>
    <p:sldId id="590" r:id="rId78"/>
    <p:sldId id="591" r:id="rId79"/>
    <p:sldId id="592" r:id="rId80"/>
    <p:sldId id="593" r:id="rId81"/>
    <p:sldId id="594" r:id="rId82"/>
    <p:sldId id="595" r:id="rId83"/>
    <p:sldId id="596" r:id="rId84"/>
    <p:sldId id="597" r:id="rId85"/>
    <p:sldId id="598" r:id="rId86"/>
    <p:sldId id="599" r:id="rId87"/>
    <p:sldId id="600" r:id="rId88"/>
    <p:sldId id="601" r:id="rId89"/>
    <p:sldId id="602" r:id="rId90"/>
    <p:sldId id="603" r:id="rId91"/>
    <p:sldId id="604" r:id="rId92"/>
    <p:sldId id="605" r:id="rId93"/>
    <p:sldId id="606" r:id="rId94"/>
    <p:sldId id="607" r:id="rId95"/>
    <p:sldId id="608" r:id="rId96"/>
    <p:sldId id="609" r:id="rId97"/>
    <p:sldId id="610" r:id="rId98"/>
    <p:sldId id="611" r:id="rId99"/>
    <p:sldId id="612" r:id="rId100"/>
    <p:sldId id="613" r:id="rId101"/>
    <p:sldId id="614" r:id="rId102"/>
    <p:sldId id="615" r:id="rId103"/>
    <p:sldId id="616" r:id="rId104"/>
    <p:sldId id="617" r:id="rId105"/>
    <p:sldId id="618" r:id="rId106"/>
    <p:sldId id="641" r:id="rId107"/>
    <p:sldId id="619" r:id="rId108"/>
    <p:sldId id="620" r:id="rId109"/>
    <p:sldId id="621" r:id="rId110"/>
    <p:sldId id="622" r:id="rId111"/>
    <p:sldId id="623" r:id="rId112"/>
    <p:sldId id="624" r:id="rId113"/>
    <p:sldId id="625" r:id="rId114"/>
    <p:sldId id="626" r:id="rId115"/>
    <p:sldId id="627" r:id="rId116"/>
    <p:sldId id="628" r:id="rId117"/>
    <p:sldId id="629" r:id="rId118"/>
    <p:sldId id="630" r:id="rId119"/>
    <p:sldId id="631" r:id="rId120"/>
    <p:sldId id="632" r:id="rId121"/>
    <p:sldId id="633" r:id="rId122"/>
    <p:sldId id="634" r:id="rId123"/>
    <p:sldId id="638" r:id="rId124"/>
    <p:sldId id="639" r:id="rId125"/>
    <p:sldId id="640" r:id="rId126"/>
    <p:sldId id="646" r:id="rId127"/>
    <p:sldId id="643" r:id="rId128"/>
    <p:sldId id="565" r:id="rId129"/>
    <p:sldId id="566" r:id="rId130"/>
    <p:sldId id="567" r:id="rId131"/>
    <p:sldId id="568" r:id="rId132"/>
    <p:sldId id="647" r:id="rId133"/>
    <p:sldId id="648" r:id="rId134"/>
    <p:sldId id="649" r:id="rId135"/>
    <p:sldId id="651" r:id="rId136"/>
    <p:sldId id="652" r:id="rId137"/>
    <p:sldId id="653" r:id="rId138"/>
    <p:sldId id="654" r:id="rId139"/>
    <p:sldId id="656" r:id="rId140"/>
    <p:sldId id="575" r:id="rId1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76"/>
  </p:normalViewPr>
  <p:slideViewPr>
    <p:cSldViewPr>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8"/>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Уровень тревожности (баллы)</c:v>
                </c:pt>
              </c:strCache>
            </c:strRef>
          </c:cat>
          <c:val>
            <c:numRef>
              <c:f>Лист1!$B$2</c:f>
              <c:numCache>
                <c:formatCode>General</c:formatCode>
                <c:ptCount val="1"/>
                <c:pt idx="0">
                  <c:v>35.4</c:v>
                </c:pt>
              </c:numCache>
            </c:numRef>
          </c:val>
          <c:extLst>
            <c:ext xmlns:c16="http://schemas.microsoft.com/office/drawing/2014/chart" uri="{C3380CC4-5D6E-409C-BE32-E72D297353CC}">
              <c16:uniqueId val="{00000000-07DA-414F-96C6-0D5F76FF895A}"/>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5074E-3"/>
                  <c:y val="-3.1746031746031744E-2"/>
                </c:manualLayout>
              </c:layout>
              <c:tx>
                <c:rich>
                  <a:bodyPr/>
                  <a:lstStyle/>
                  <a:p>
                    <a:r>
                      <a:rPr lang="en-US" sz="1600"/>
                      <a:t>*</a:t>
                    </a:r>
                  </a:p>
                </c:rich>
              </c:tx>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1-07DA-414F-96C6-0D5F76FF89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Лист1!$A$2</c:f>
              <c:strCache>
                <c:ptCount val="1"/>
                <c:pt idx="0">
                  <c:v>Уровень тревожности (баллы)</c:v>
                </c:pt>
              </c:strCache>
            </c:strRef>
          </c:cat>
          <c:val>
            <c:numRef>
              <c:f>Лист1!$C$2</c:f>
              <c:numCache>
                <c:formatCode>General</c:formatCode>
                <c:ptCount val="1"/>
                <c:pt idx="0">
                  <c:v>22.1</c:v>
                </c:pt>
              </c:numCache>
            </c:numRef>
          </c:val>
          <c:extLst>
            <c:ext xmlns:c16="http://schemas.microsoft.com/office/drawing/2014/chart" uri="{C3380CC4-5D6E-409C-BE32-E72D297353CC}">
              <c16:uniqueId val="{00000002-07DA-414F-96C6-0D5F76FF895A}"/>
            </c:ext>
          </c:extLst>
        </c:ser>
        <c:dLbls>
          <c:showLegendKey val="0"/>
          <c:showVal val="0"/>
          <c:showCatName val="0"/>
          <c:showSerName val="0"/>
          <c:showPercent val="0"/>
          <c:showBubbleSize val="0"/>
        </c:dLbls>
        <c:gapWidth val="150"/>
        <c:axId val="207964800"/>
        <c:axId val="207966592"/>
      </c:barChart>
      <c:catAx>
        <c:axId val="207964800"/>
        <c:scaling>
          <c:orientation val="minMax"/>
        </c:scaling>
        <c:delete val="1"/>
        <c:axPos val="b"/>
        <c:numFmt formatCode="General" sourceLinked="0"/>
        <c:majorTickMark val="cross"/>
        <c:minorTickMark val="cross"/>
        <c:tickLblPos val="nextTo"/>
        <c:crossAx val="207966592"/>
        <c:crosses val="autoZero"/>
        <c:auto val="1"/>
        <c:lblAlgn val="ctr"/>
        <c:lblOffset val="100"/>
        <c:noMultiLvlLbl val="1"/>
      </c:catAx>
      <c:valAx>
        <c:axId val="207966592"/>
        <c:scaling>
          <c:orientation val="minMax"/>
        </c:scaling>
        <c:delete val="1"/>
        <c:axPos val="l"/>
        <c:majorGridlines/>
        <c:numFmt formatCode="General" sourceLinked="1"/>
        <c:majorTickMark val="cross"/>
        <c:minorTickMark val="cross"/>
        <c:tickLblPos val="nextTo"/>
        <c:crossAx val="207964800"/>
        <c:crosses val="autoZero"/>
        <c:crossBetween val="between"/>
      </c:valAx>
    </c:plotArea>
    <c:legend>
      <c:legendPos val="r"/>
      <c:overlay val="1"/>
    </c:legend>
    <c:plotVisOnly val="1"/>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6"/>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Качество сна (баллы)</c:v>
                </c:pt>
              </c:strCache>
            </c:strRef>
          </c:cat>
          <c:val>
            <c:numRef>
              <c:f>Лист1!$B$2</c:f>
              <c:numCache>
                <c:formatCode>General</c:formatCode>
                <c:ptCount val="1"/>
                <c:pt idx="0">
                  <c:v>12.1</c:v>
                </c:pt>
              </c:numCache>
            </c:numRef>
          </c:val>
          <c:extLst>
            <c:ext xmlns:c16="http://schemas.microsoft.com/office/drawing/2014/chart" uri="{C3380CC4-5D6E-409C-BE32-E72D297353CC}">
              <c16:uniqueId val="{00000000-C756-40AD-B3AF-513F90BD375C}"/>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4961E-3"/>
                  <c:y val="-3.1746031746031744E-2"/>
                </c:manualLayout>
              </c:layout>
              <c:tx>
                <c:rich>
                  <a:bodyPr/>
                  <a:lstStyle/>
                  <a:p>
                    <a:r>
                      <a:rPr lang="en-US" sz="1600"/>
                      <a:t>*</a:t>
                    </a:r>
                  </a:p>
                </c:rich>
              </c:tx>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1-C756-40AD-B3AF-513F90BD37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Лист1!$A$2</c:f>
              <c:strCache>
                <c:ptCount val="1"/>
                <c:pt idx="0">
                  <c:v>Качество сна (баллы)</c:v>
                </c:pt>
              </c:strCache>
            </c:strRef>
          </c:cat>
          <c:val>
            <c:numRef>
              <c:f>Лист1!$C$2</c:f>
              <c:numCache>
                <c:formatCode>General</c:formatCode>
                <c:ptCount val="1"/>
                <c:pt idx="0">
                  <c:v>5.0999999999999996</c:v>
                </c:pt>
              </c:numCache>
            </c:numRef>
          </c:val>
          <c:extLst>
            <c:ext xmlns:c16="http://schemas.microsoft.com/office/drawing/2014/chart" uri="{C3380CC4-5D6E-409C-BE32-E72D297353CC}">
              <c16:uniqueId val="{00000002-C756-40AD-B3AF-513F90BD375C}"/>
            </c:ext>
          </c:extLst>
        </c:ser>
        <c:dLbls>
          <c:showLegendKey val="0"/>
          <c:showVal val="0"/>
          <c:showCatName val="0"/>
          <c:showSerName val="0"/>
          <c:showPercent val="0"/>
          <c:showBubbleSize val="0"/>
        </c:dLbls>
        <c:gapWidth val="150"/>
        <c:axId val="208524800"/>
        <c:axId val="208526336"/>
      </c:barChart>
      <c:catAx>
        <c:axId val="208524800"/>
        <c:scaling>
          <c:orientation val="minMax"/>
        </c:scaling>
        <c:delete val="1"/>
        <c:axPos val="b"/>
        <c:numFmt formatCode="General" sourceLinked="0"/>
        <c:majorTickMark val="cross"/>
        <c:minorTickMark val="cross"/>
        <c:tickLblPos val="nextTo"/>
        <c:crossAx val="208526336"/>
        <c:crosses val="autoZero"/>
        <c:auto val="1"/>
        <c:lblAlgn val="ctr"/>
        <c:lblOffset val="100"/>
        <c:noMultiLvlLbl val="1"/>
      </c:catAx>
      <c:valAx>
        <c:axId val="208526336"/>
        <c:scaling>
          <c:orientation val="minMax"/>
        </c:scaling>
        <c:delete val="1"/>
        <c:axPos val="l"/>
        <c:majorGridlines/>
        <c:numFmt formatCode="General" sourceLinked="1"/>
        <c:majorTickMark val="cross"/>
        <c:minorTickMark val="cross"/>
        <c:tickLblPos val="nextTo"/>
        <c:crossAx val="208524800"/>
        <c:crosses val="autoZero"/>
        <c:crossBetween val="between"/>
      </c:valAx>
    </c:plotArea>
    <c:legend>
      <c:legendPos val="r"/>
      <c:overlay val="1"/>
    </c:legend>
    <c:plotVisOnly val="1"/>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9"/>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Статус питания (баллы)</c:v>
                </c:pt>
              </c:strCache>
            </c:strRef>
          </c:cat>
          <c:val>
            <c:numRef>
              <c:f>Лист1!$B$2</c:f>
              <c:numCache>
                <c:formatCode>General</c:formatCode>
                <c:ptCount val="1"/>
                <c:pt idx="0">
                  <c:v>12.3</c:v>
                </c:pt>
              </c:numCache>
            </c:numRef>
          </c:val>
          <c:extLst>
            <c:ext xmlns:c16="http://schemas.microsoft.com/office/drawing/2014/chart" uri="{C3380CC4-5D6E-409C-BE32-E72D297353CC}">
              <c16:uniqueId val="{00000000-1A5A-41A6-95FC-CF73871E168F}"/>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4978E-3"/>
                  <c:y val="-3.1746031746031744E-2"/>
                </c:manualLayout>
              </c:layout>
              <c:tx>
                <c:rich>
                  <a:bodyPr/>
                  <a:lstStyle/>
                  <a:p>
                    <a:r>
                      <a:rPr lang="en-US" sz="1600"/>
                      <a:t>*</a:t>
                    </a:r>
                  </a:p>
                </c:rich>
              </c:tx>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1-1A5A-41A6-95FC-CF73871E168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Лист1!$A$2</c:f>
              <c:strCache>
                <c:ptCount val="1"/>
                <c:pt idx="0">
                  <c:v>Статус питания (баллы)</c:v>
                </c:pt>
              </c:strCache>
            </c:strRef>
          </c:cat>
          <c:val>
            <c:numRef>
              <c:f>Лист1!$C$2</c:f>
              <c:numCache>
                <c:formatCode>General</c:formatCode>
                <c:ptCount val="1"/>
                <c:pt idx="0">
                  <c:v>24.1</c:v>
                </c:pt>
              </c:numCache>
            </c:numRef>
          </c:val>
          <c:extLst>
            <c:ext xmlns:c16="http://schemas.microsoft.com/office/drawing/2014/chart" uri="{C3380CC4-5D6E-409C-BE32-E72D297353CC}">
              <c16:uniqueId val="{00000002-1A5A-41A6-95FC-CF73871E168F}"/>
            </c:ext>
          </c:extLst>
        </c:ser>
        <c:dLbls>
          <c:showLegendKey val="0"/>
          <c:showVal val="0"/>
          <c:showCatName val="0"/>
          <c:showSerName val="0"/>
          <c:showPercent val="0"/>
          <c:showBubbleSize val="0"/>
        </c:dLbls>
        <c:gapWidth val="150"/>
        <c:axId val="208576896"/>
        <c:axId val="208578432"/>
      </c:barChart>
      <c:catAx>
        <c:axId val="208576896"/>
        <c:scaling>
          <c:orientation val="minMax"/>
        </c:scaling>
        <c:delete val="1"/>
        <c:axPos val="b"/>
        <c:numFmt formatCode="General" sourceLinked="0"/>
        <c:majorTickMark val="cross"/>
        <c:minorTickMark val="cross"/>
        <c:tickLblPos val="nextTo"/>
        <c:crossAx val="208578432"/>
        <c:crosses val="autoZero"/>
        <c:auto val="1"/>
        <c:lblAlgn val="ctr"/>
        <c:lblOffset val="100"/>
        <c:noMultiLvlLbl val="1"/>
      </c:catAx>
      <c:valAx>
        <c:axId val="208578432"/>
        <c:scaling>
          <c:orientation val="minMax"/>
        </c:scaling>
        <c:delete val="1"/>
        <c:axPos val="l"/>
        <c:majorGridlines/>
        <c:numFmt formatCode="General" sourceLinked="1"/>
        <c:majorTickMark val="cross"/>
        <c:minorTickMark val="cross"/>
        <c:tickLblPos val="nextTo"/>
        <c:crossAx val="208576896"/>
        <c:crosses val="autoZero"/>
        <c:crossBetween val="between"/>
      </c:valAx>
    </c:plotArea>
    <c:legend>
      <c:legendPos val="r"/>
      <c:overlay val="1"/>
    </c:legend>
    <c:plotVisOnly val="1"/>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CAAD7-4DE6-4C1B-9E9D-47EBAEF917FD}" type="doc">
      <dgm:prSet loTypeId="urn:microsoft.com/office/officeart/2005/8/layout/hProcess3" loCatId="process" qsTypeId="urn:microsoft.com/office/officeart/2005/8/quickstyle/simple1" qsCatId="simple" csTypeId="urn:microsoft.com/office/officeart/2005/8/colors/accent1_2" csCatId="accent1" phldr="1"/>
      <dgm:spPr/>
    </dgm:pt>
    <dgm:pt modelId="{4D4CDB4B-E12A-463B-B3A2-8E841EA554ED}">
      <dgm:prSet phldrT="[Текст]"/>
      <dgm:spPr/>
      <dgm:t>
        <a:bodyPr/>
        <a:lstStyle/>
        <a:p>
          <a:r>
            <a:rPr lang="en-US" b="1" dirty="0">
              <a:solidFill>
                <a:srgbClr val="C00000"/>
              </a:solidFill>
            </a:rPr>
            <a:t>SQUEEZED</a:t>
          </a:r>
          <a:endParaRPr lang="ru-RU" b="1" dirty="0">
            <a:solidFill>
              <a:srgbClr val="C00000"/>
            </a:solidFill>
          </a:endParaRPr>
        </a:p>
      </dgm:t>
    </dgm:pt>
    <dgm:pt modelId="{671B7D89-0E25-460D-9FB3-4BF835C122DA}" type="parTrans" cxnId="{63DB8081-30C5-4EB8-B591-5575EAC6456C}">
      <dgm:prSet/>
      <dgm:spPr/>
      <dgm:t>
        <a:bodyPr/>
        <a:lstStyle/>
        <a:p>
          <a:endParaRPr lang="ru-RU"/>
        </a:p>
      </dgm:t>
    </dgm:pt>
    <dgm:pt modelId="{8713B7C7-F777-417B-95CA-700B0744011B}" type="sibTrans" cxnId="{63DB8081-30C5-4EB8-B591-5575EAC6456C}">
      <dgm:prSet/>
      <dgm:spPr/>
      <dgm:t>
        <a:bodyPr/>
        <a:lstStyle/>
        <a:p>
          <a:endParaRPr lang="ru-RU"/>
        </a:p>
      </dgm:t>
    </dgm:pt>
    <dgm:pt modelId="{D6DFF682-8938-4267-9EF6-8E6A584646BF}" type="pres">
      <dgm:prSet presAssocID="{DBCCAAD7-4DE6-4C1B-9E9D-47EBAEF917FD}" presName="Name0" presStyleCnt="0">
        <dgm:presLayoutVars>
          <dgm:dir/>
          <dgm:animLvl val="lvl"/>
          <dgm:resizeHandles val="exact"/>
        </dgm:presLayoutVars>
      </dgm:prSet>
      <dgm:spPr/>
    </dgm:pt>
    <dgm:pt modelId="{FB47373F-0B75-48C0-B0F0-06C2644B0958}" type="pres">
      <dgm:prSet presAssocID="{DBCCAAD7-4DE6-4C1B-9E9D-47EBAEF917FD}" presName="dummy" presStyleCnt="0"/>
      <dgm:spPr/>
    </dgm:pt>
    <dgm:pt modelId="{101D431E-B972-4635-8F9D-BCA53DEF4169}" type="pres">
      <dgm:prSet presAssocID="{DBCCAAD7-4DE6-4C1B-9E9D-47EBAEF917FD}" presName="linH" presStyleCnt="0"/>
      <dgm:spPr/>
    </dgm:pt>
    <dgm:pt modelId="{1817939D-BEAF-412A-A63C-F6A6FEE205D0}" type="pres">
      <dgm:prSet presAssocID="{DBCCAAD7-4DE6-4C1B-9E9D-47EBAEF917FD}" presName="padding1" presStyleCnt="0"/>
      <dgm:spPr/>
    </dgm:pt>
    <dgm:pt modelId="{EFCD3E2A-E60C-457A-9F64-F2B4E527FD4E}" type="pres">
      <dgm:prSet presAssocID="{4D4CDB4B-E12A-463B-B3A2-8E841EA554ED}" presName="linV" presStyleCnt="0"/>
      <dgm:spPr/>
    </dgm:pt>
    <dgm:pt modelId="{7D6BF86F-8F06-45E0-A24E-102C252C82B5}" type="pres">
      <dgm:prSet presAssocID="{4D4CDB4B-E12A-463B-B3A2-8E841EA554ED}" presName="spVertical1" presStyleCnt="0"/>
      <dgm:spPr/>
    </dgm:pt>
    <dgm:pt modelId="{CAFF93F1-D0A0-4C6F-8291-DA0A0F06ED23}" type="pres">
      <dgm:prSet presAssocID="{4D4CDB4B-E12A-463B-B3A2-8E841EA554ED}" presName="parTx" presStyleLbl="revTx" presStyleIdx="0" presStyleCnt="1" custScaleY="60975" custLinFactNeighborX="-1523" custLinFactNeighborY="-13053">
        <dgm:presLayoutVars>
          <dgm:chMax val="0"/>
          <dgm:chPref val="0"/>
          <dgm:bulletEnabled val="1"/>
        </dgm:presLayoutVars>
      </dgm:prSet>
      <dgm:spPr/>
    </dgm:pt>
    <dgm:pt modelId="{0E0C1862-3A7B-427B-A359-D4942FBE5289}" type="pres">
      <dgm:prSet presAssocID="{4D4CDB4B-E12A-463B-B3A2-8E841EA554ED}" presName="spVertical2" presStyleCnt="0"/>
      <dgm:spPr/>
    </dgm:pt>
    <dgm:pt modelId="{2867047B-4ED9-4B53-B9C4-778020D2A35D}" type="pres">
      <dgm:prSet presAssocID="{4D4CDB4B-E12A-463B-B3A2-8E841EA554ED}" presName="spVertical3" presStyleCnt="0"/>
      <dgm:spPr/>
    </dgm:pt>
    <dgm:pt modelId="{E8358E2F-E54D-459B-B5C0-36B35CB7987B}" type="pres">
      <dgm:prSet presAssocID="{DBCCAAD7-4DE6-4C1B-9E9D-47EBAEF917FD}" presName="padding2" presStyleCnt="0"/>
      <dgm:spPr/>
    </dgm:pt>
    <dgm:pt modelId="{42289ACD-BCB9-4F50-BAF0-E0CD4694C8CB}" type="pres">
      <dgm:prSet presAssocID="{DBCCAAD7-4DE6-4C1B-9E9D-47EBAEF917FD}" presName="negArrow" presStyleCnt="0"/>
      <dgm:spPr/>
    </dgm:pt>
    <dgm:pt modelId="{FD43075E-4E77-4F3A-8237-BC2AC7E8C6AB}" type="pres">
      <dgm:prSet presAssocID="{DBCCAAD7-4DE6-4C1B-9E9D-47EBAEF917FD}" presName="backgroundArrow" presStyleLbl="node1" presStyleIdx="0" presStyleCnt="1" custScaleY="64665"/>
      <dgm:spPr/>
    </dgm:pt>
  </dgm:ptLst>
  <dgm:cxnLst>
    <dgm:cxn modelId="{9288ED36-D87D-48E4-BA53-29488E51729A}" type="presOf" srcId="{DBCCAAD7-4DE6-4C1B-9E9D-47EBAEF917FD}" destId="{D6DFF682-8938-4267-9EF6-8E6A584646BF}" srcOrd="0" destOrd="0" presId="urn:microsoft.com/office/officeart/2005/8/layout/hProcess3"/>
    <dgm:cxn modelId="{63DB8081-30C5-4EB8-B591-5575EAC6456C}" srcId="{DBCCAAD7-4DE6-4C1B-9E9D-47EBAEF917FD}" destId="{4D4CDB4B-E12A-463B-B3A2-8E841EA554ED}" srcOrd="0" destOrd="0" parTransId="{671B7D89-0E25-460D-9FB3-4BF835C122DA}" sibTransId="{8713B7C7-F777-417B-95CA-700B0744011B}"/>
    <dgm:cxn modelId="{852E4BE4-058B-44DB-97AA-A72907F26A4B}" type="presOf" srcId="{4D4CDB4B-E12A-463B-B3A2-8E841EA554ED}" destId="{CAFF93F1-D0A0-4C6F-8291-DA0A0F06ED23}" srcOrd="0" destOrd="0" presId="urn:microsoft.com/office/officeart/2005/8/layout/hProcess3"/>
    <dgm:cxn modelId="{978119FC-4B20-4606-880D-57969FDCA04C}" type="presParOf" srcId="{D6DFF682-8938-4267-9EF6-8E6A584646BF}" destId="{FB47373F-0B75-48C0-B0F0-06C2644B0958}" srcOrd="0" destOrd="0" presId="urn:microsoft.com/office/officeart/2005/8/layout/hProcess3"/>
    <dgm:cxn modelId="{38E2C864-3E05-4E8D-A59D-1FA968AE179A}" type="presParOf" srcId="{D6DFF682-8938-4267-9EF6-8E6A584646BF}" destId="{101D431E-B972-4635-8F9D-BCA53DEF4169}" srcOrd="1" destOrd="0" presId="urn:microsoft.com/office/officeart/2005/8/layout/hProcess3"/>
    <dgm:cxn modelId="{8BD9A795-CCF5-4936-BEA2-A725F7C7D56E}" type="presParOf" srcId="{101D431E-B972-4635-8F9D-BCA53DEF4169}" destId="{1817939D-BEAF-412A-A63C-F6A6FEE205D0}" srcOrd="0" destOrd="0" presId="urn:microsoft.com/office/officeart/2005/8/layout/hProcess3"/>
    <dgm:cxn modelId="{291EDB18-87C8-4B04-BF9D-13DBDC6FB680}" type="presParOf" srcId="{101D431E-B972-4635-8F9D-BCA53DEF4169}" destId="{EFCD3E2A-E60C-457A-9F64-F2B4E527FD4E}" srcOrd="1" destOrd="0" presId="urn:microsoft.com/office/officeart/2005/8/layout/hProcess3"/>
    <dgm:cxn modelId="{E7F943DD-E310-430A-8904-721A1ED554A8}" type="presParOf" srcId="{EFCD3E2A-E60C-457A-9F64-F2B4E527FD4E}" destId="{7D6BF86F-8F06-45E0-A24E-102C252C82B5}" srcOrd="0" destOrd="0" presId="urn:microsoft.com/office/officeart/2005/8/layout/hProcess3"/>
    <dgm:cxn modelId="{316D8913-EC6B-404F-850D-CE4ED2C9A81B}" type="presParOf" srcId="{EFCD3E2A-E60C-457A-9F64-F2B4E527FD4E}" destId="{CAFF93F1-D0A0-4C6F-8291-DA0A0F06ED23}" srcOrd="1" destOrd="0" presId="urn:microsoft.com/office/officeart/2005/8/layout/hProcess3"/>
    <dgm:cxn modelId="{D037C139-7BDC-41FE-ADB8-939A46696999}" type="presParOf" srcId="{EFCD3E2A-E60C-457A-9F64-F2B4E527FD4E}" destId="{0E0C1862-3A7B-427B-A359-D4942FBE5289}" srcOrd="2" destOrd="0" presId="urn:microsoft.com/office/officeart/2005/8/layout/hProcess3"/>
    <dgm:cxn modelId="{87B5955D-79F6-4423-BB37-B814730BAEF5}" type="presParOf" srcId="{EFCD3E2A-E60C-457A-9F64-F2B4E527FD4E}" destId="{2867047B-4ED9-4B53-B9C4-778020D2A35D}" srcOrd="3" destOrd="0" presId="urn:microsoft.com/office/officeart/2005/8/layout/hProcess3"/>
    <dgm:cxn modelId="{E0E456DD-6526-469D-AAC6-3CD824DCD857}" type="presParOf" srcId="{101D431E-B972-4635-8F9D-BCA53DEF4169}" destId="{E8358E2F-E54D-459B-B5C0-36B35CB7987B}" srcOrd="2" destOrd="0" presId="urn:microsoft.com/office/officeart/2005/8/layout/hProcess3"/>
    <dgm:cxn modelId="{3B7FAC86-3925-4E25-9648-4963B0D4FF3F}" type="presParOf" srcId="{101D431E-B972-4635-8F9D-BCA53DEF4169}" destId="{42289ACD-BCB9-4F50-BAF0-E0CD4694C8CB}" srcOrd="3" destOrd="0" presId="urn:microsoft.com/office/officeart/2005/8/layout/hProcess3"/>
    <dgm:cxn modelId="{E73DA2D3-E5F3-45C7-95FA-20D0FAFCD69E}" type="presParOf" srcId="{101D431E-B972-4635-8F9D-BCA53DEF4169}" destId="{FD43075E-4E77-4F3A-8237-BC2AC7E8C6AB}"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D71E5-25D0-4A48-9AF2-18B9220377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748AE84-8685-40DA-91EA-9C64CE304373}">
      <dgm:prSet phldrT="[Текст]" phldr="1"/>
      <dgm:spPr/>
      <dgm:t>
        <a:bodyPr/>
        <a:lstStyle/>
        <a:p>
          <a:endParaRPr lang="ru-RU" dirty="0"/>
        </a:p>
      </dgm:t>
    </dgm:pt>
    <dgm:pt modelId="{55228952-E69F-43CE-82EC-28A415D118BA}" type="parTrans" cxnId="{9F87D29B-3F05-4F3E-8387-F7877130C3EE}">
      <dgm:prSet/>
      <dgm:spPr/>
      <dgm:t>
        <a:bodyPr/>
        <a:lstStyle/>
        <a:p>
          <a:endParaRPr lang="ru-RU"/>
        </a:p>
      </dgm:t>
    </dgm:pt>
    <dgm:pt modelId="{4647C2CA-F69B-4E0F-84F9-EC7D0B0D577F}" type="sibTrans" cxnId="{9F87D29B-3F05-4F3E-8387-F7877130C3EE}">
      <dgm:prSet/>
      <dgm:spPr/>
      <dgm:t>
        <a:bodyPr/>
        <a:lstStyle/>
        <a:p>
          <a:endParaRPr lang="ru-RU"/>
        </a:p>
      </dgm:t>
    </dgm:pt>
    <dgm:pt modelId="{4D318537-59B7-4578-A31F-F0D4E455199E}">
      <dgm:prSet phldrT="[Текст]"/>
      <dgm:spPr/>
      <dgm:t>
        <a:bodyPr/>
        <a:lstStyle/>
        <a:p>
          <a:r>
            <a:rPr lang="ru-RU" dirty="0"/>
            <a:t>2 основных</a:t>
          </a:r>
        </a:p>
      </dgm:t>
    </dgm:pt>
    <dgm:pt modelId="{2741B64F-F1D5-493B-80AC-D98E16994F82}" type="parTrans" cxnId="{D2751C51-5B2E-40B3-8652-B9DE27425EF1}">
      <dgm:prSet/>
      <dgm:spPr/>
      <dgm:t>
        <a:bodyPr/>
        <a:lstStyle/>
        <a:p>
          <a:endParaRPr lang="ru-RU"/>
        </a:p>
      </dgm:t>
    </dgm:pt>
    <dgm:pt modelId="{88716456-B8AB-47CC-BFB7-9F915403C212}" type="sibTrans" cxnId="{D2751C51-5B2E-40B3-8652-B9DE27425EF1}">
      <dgm:prSet/>
      <dgm:spPr/>
      <dgm:t>
        <a:bodyPr/>
        <a:lstStyle/>
        <a:p>
          <a:endParaRPr lang="ru-RU"/>
        </a:p>
      </dgm:t>
    </dgm:pt>
    <dgm:pt modelId="{87113E25-8125-4280-A015-93B1582B28E0}">
      <dgm:prSet phldrT="[Текст]" custT="1"/>
      <dgm:spPr/>
      <dgm:t>
        <a:bodyPr/>
        <a:lstStyle/>
        <a:p>
          <a:r>
            <a:rPr lang="en-US" sz="4000" b="1" dirty="0">
              <a:solidFill>
                <a:srgbClr val="C00000"/>
              </a:solidFill>
            </a:rPr>
            <a:t>+</a:t>
          </a:r>
          <a:endParaRPr lang="ru-RU" sz="4000" b="1" dirty="0">
            <a:solidFill>
              <a:srgbClr val="C00000"/>
            </a:solidFill>
          </a:endParaRPr>
        </a:p>
      </dgm:t>
    </dgm:pt>
    <dgm:pt modelId="{7A601E4D-DFF8-4CC1-A097-BC4B485DE3DE}" type="parTrans" cxnId="{0583E018-1376-483B-B0BC-CBC8F0AAC14C}">
      <dgm:prSet/>
      <dgm:spPr/>
      <dgm:t>
        <a:bodyPr/>
        <a:lstStyle/>
        <a:p>
          <a:endParaRPr lang="ru-RU"/>
        </a:p>
      </dgm:t>
    </dgm:pt>
    <dgm:pt modelId="{C4BA4878-8636-42AC-846C-CF37C06A8302}" type="sibTrans" cxnId="{0583E018-1376-483B-B0BC-CBC8F0AAC14C}">
      <dgm:prSet/>
      <dgm:spPr/>
      <dgm:t>
        <a:bodyPr/>
        <a:lstStyle/>
        <a:p>
          <a:endParaRPr lang="ru-RU"/>
        </a:p>
      </dgm:t>
    </dgm:pt>
    <dgm:pt modelId="{F33A0D43-EFFE-48BB-8835-6597B70892CC}">
      <dgm:prSet phldrT="[Текст]"/>
      <dgm:spPr/>
      <dgm:t>
        <a:bodyPr/>
        <a:lstStyle/>
        <a:p>
          <a:r>
            <a:rPr lang="ru-RU" dirty="0"/>
            <a:t>4 дополнительных</a:t>
          </a:r>
        </a:p>
      </dgm:t>
    </dgm:pt>
    <dgm:pt modelId="{13E823C7-70A6-40AE-95D6-51DF197B589D}" type="parTrans" cxnId="{FDE4131E-A08A-497A-B8C6-AB551183D418}">
      <dgm:prSet/>
      <dgm:spPr/>
      <dgm:t>
        <a:bodyPr/>
        <a:lstStyle/>
        <a:p>
          <a:endParaRPr lang="ru-RU"/>
        </a:p>
      </dgm:t>
    </dgm:pt>
    <dgm:pt modelId="{13CCC783-A413-4934-9809-A6BFD34E807A}" type="sibTrans" cxnId="{FDE4131E-A08A-497A-B8C6-AB551183D418}">
      <dgm:prSet/>
      <dgm:spPr/>
      <dgm:t>
        <a:bodyPr/>
        <a:lstStyle/>
        <a:p>
          <a:endParaRPr lang="ru-RU"/>
        </a:p>
      </dgm:t>
    </dgm:pt>
    <dgm:pt modelId="{EF6C6F1E-E0B5-4B65-900B-37448F46EC27}">
      <dgm:prSet phldrT="[Текст]" custT="1"/>
      <dgm:spPr/>
      <dgm:t>
        <a:bodyPr/>
        <a:lstStyle/>
        <a:p>
          <a:r>
            <a:rPr lang="en-US" sz="4000" b="1" dirty="0">
              <a:solidFill>
                <a:srgbClr val="C00000"/>
              </a:solidFill>
            </a:rPr>
            <a:t>=</a:t>
          </a:r>
          <a:endParaRPr lang="ru-RU" sz="4000" b="1" dirty="0">
            <a:solidFill>
              <a:srgbClr val="C00000"/>
            </a:solidFill>
          </a:endParaRPr>
        </a:p>
      </dgm:t>
    </dgm:pt>
    <dgm:pt modelId="{A1FBFE6C-38F8-4E12-AD0B-7D606B39A1CE}" type="parTrans" cxnId="{D1FD93DF-DE18-4B72-B0E9-4B45C84EE24C}">
      <dgm:prSet/>
      <dgm:spPr/>
      <dgm:t>
        <a:bodyPr/>
        <a:lstStyle/>
        <a:p>
          <a:endParaRPr lang="ru-RU"/>
        </a:p>
      </dgm:t>
    </dgm:pt>
    <dgm:pt modelId="{DF4730B4-2C4B-4190-9445-FA3A5FDD1F63}" type="sibTrans" cxnId="{D1FD93DF-DE18-4B72-B0E9-4B45C84EE24C}">
      <dgm:prSet/>
      <dgm:spPr/>
      <dgm:t>
        <a:bodyPr/>
        <a:lstStyle/>
        <a:p>
          <a:endParaRPr lang="ru-RU"/>
        </a:p>
      </dgm:t>
    </dgm:pt>
    <dgm:pt modelId="{07B82813-BDF0-4CA4-A8DE-4C308AE6D418}">
      <dgm:prSet phldrT="[Текст]"/>
      <dgm:spPr/>
      <dgm:t>
        <a:bodyPr/>
        <a:lstStyle/>
        <a:p>
          <a:r>
            <a:rPr lang="en-US" dirty="0"/>
            <a:t>SQUEEZED-syndrome</a:t>
          </a:r>
          <a:endParaRPr lang="ru-RU" dirty="0"/>
        </a:p>
      </dgm:t>
    </dgm:pt>
    <dgm:pt modelId="{DDEB618C-4A53-47B8-9286-D9AD89816964}" type="parTrans" cxnId="{09CBC696-9CF0-45C4-8669-8C727E566719}">
      <dgm:prSet/>
      <dgm:spPr/>
      <dgm:t>
        <a:bodyPr/>
        <a:lstStyle/>
        <a:p>
          <a:endParaRPr lang="ru-RU"/>
        </a:p>
      </dgm:t>
    </dgm:pt>
    <dgm:pt modelId="{8ABBA569-C53D-4FF8-ADFC-AC66CE007AB2}" type="sibTrans" cxnId="{09CBC696-9CF0-45C4-8669-8C727E566719}">
      <dgm:prSet/>
      <dgm:spPr/>
      <dgm:t>
        <a:bodyPr/>
        <a:lstStyle/>
        <a:p>
          <a:endParaRPr lang="ru-RU"/>
        </a:p>
      </dgm:t>
    </dgm:pt>
    <dgm:pt modelId="{44BD733B-1387-4EA5-AD99-A12D83BBDFC8}" type="pres">
      <dgm:prSet presAssocID="{A47D71E5-25D0-4A48-9AF2-18B9220377A5}" presName="linearFlow" presStyleCnt="0">
        <dgm:presLayoutVars>
          <dgm:dir/>
          <dgm:animLvl val="lvl"/>
          <dgm:resizeHandles val="exact"/>
        </dgm:presLayoutVars>
      </dgm:prSet>
      <dgm:spPr/>
    </dgm:pt>
    <dgm:pt modelId="{7D1655D0-2A44-42D6-B909-76C45BC74CA0}" type="pres">
      <dgm:prSet presAssocID="{8748AE84-8685-40DA-91EA-9C64CE304373}" presName="composite" presStyleCnt="0"/>
      <dgm:spPr/>
    </dgm:pt>
    <dgm:pt modelId="{5F924C54-2777-4CDA-B3F7-E20480740F5F}" type="pres">
      <dgm:prSet presAssocID="{8748AE84-8685-40DA-91EA-9C64CE304373}" presName="parentText" presStyleLbl="alignNode1" presStyleIdx="0" presStyleCnt="3">
        <dgm:presLayoutVars>
          <dgm:chMax val="1"/>
          <dgm:bulletEnabled val="1"/>
        </dgm:presLayoutVars>
      </dgm:prSet>
      <dgm:spPr/>
    </dgm:pt>
    <dgm:pt modelId="{42575606-C0D5-46EB-892B-5838469ED7B9}" type="pres">
      <dgm:prSet presAssocID="{8748AE84-8685-40DA-91EA-9C64CE304373}" presName="descendantText" presStyleLbl="alignAcc1" presStyleIdx="0" presStyleCnt="3">
        <dgm:presLayoutVars>
          <dgm:bulletEnabled val="1"/>
        </dgm:presLayoutVars>
      </dgm:prSet>
      <dgm:spPr/>
    </dgm:pt>
    <dgm:pt modelId="{ACC14C9B-3A70-40F4-80B0-5F2EBA90E542}" type="pres">
      <dgm:prSet presAssocID="{4647C2CA-F69B-4E0F-84F9-EC7D0B0D577F}" presName="sp" presStyleCnt="0"/>
      <dgm:spPr/>
    </dgm:pt>
    <dgm:pt modelId="{0C0E828E-A3E7-4321-BEB6-0DB77A39F725}" type="pres">
      <dgm:prSet presAssocID="{87113E25-8125-4280-A015-93B1582B28E0}" presName="composite" presStyleCnt="0"/>
      <dgm:spPr/>
    </dgm:pt>
    <dgm:pt modelId="{12E8BEAF-7CEC-44C2-BFCC-1943F065A804}" type="pres">
      <dgm:prSet presAssocID="{87113E25-8125-4280-A015-93B1582B28E0}" presName="parentText" presStyleLbl="alignNode1" presStyleIdx="1" presStyleCnt="3">
        <dgm:presLayoutVars>
          <dgm:chMax val="1"/>
          <dgm:bulletEnabled val="1"/>
        </dgm:presLayoutVars>
      </dgm:prSet>
      <dgm:spPr/>
    </dgm:pt>
    <dgm:pt modelId="{AF44B52F-660C-44C5-ACFE-F39D3467B559}" type="pres">
      <dgm:prSet presAssocID="{87113E25-8125-4280-A015-93B1582B28E0}" presName="descendantText" presStyleLbl="alignAcc1" presStyleIdx="1" presStyleCnt="3">
        <dgm:presLayoutVars>
          <dgm:bulletEnabled val="1"/>
        </dgm:presLayoutVars>
      </dgm:prSet>
      <dgm:spPr/>
    </dgm:pt>
    <dgm:pt modelId="{00E6527B-B8F3-431E-A62F-F022088209D8}" type="pres">
      <dgm:prSet presAssocID="{C4BA4878-8636-42AC-846C-CF37C06A8302}" presName="sp" presStyleCnt="0"/>
      <dgm:spPr/>
    </dgm:pt>
    <dgm:pt modelId="{80538A90-6CCF-4AA4-83A1-DC881A19173B}" type="pres">
      <dgm:prSet presAssocID="{EF6C6F1E-E0B5-4B65-900B-37448F46EC27}" presName="composite" presStyleCnt="0"/>
      <dgm:spPr/>
    </dgm:pt>
    <dgm:pt modelId="{E7823EEF-3C4F-48D6-B564-453B5A802D01}" type="pres">
      <dgm:prSet presAssocID="{EF6C6F1E-E0B5-4B65-900B-37448F46EC27}" presName="parentText" presStyleLbl="alignNode1" presStyleIdx="2" presStyleCnt="3">
        <dgm:presLayoutVars>
          <dgm:chMax val="1"/>
          <dgm:bulletEnabled val="1"/>
        </dgm:presLayoutVars>
      </dgm:prSet>
      <dgm:spPr/>
    </dgm:pt>
    <dgm:pt modelId="{39080D3A-949D-44BC-B71D-FE9646E1CDAF}" type="pres">
      <dgm:prSet presAssocID="{EF6C6F1E-E0B5-4B65-900B-37448F46EC27}" presName="descendantText" presStyleLbl="alignAcc1" presStyleIdx="2" presStyleCnt="3">
        <dgm:presLayoutVars>
          <dgm:bulletEnabled val="1"/>
        </dgm:presLayoutVars>
      </dgm:prSet>
      <dgm:spPr/>
    </dgm:pt>
  </dgm:ptLst>
  <dgm:cxnLst>
    <dgm:cxn modelId="{6C498003-C21B-45AF-B2F1-C3D07AF8BA15}" type="presOf" srcId="{87113E25-8125-4280-A015-93B1582B28E0}" destId="{12E8BEAF-7CEC-44C2-BFCC-1943F065A804}" srcOrd="0" destOrd="0" presId="urn:microsoft.com/office/officeart/2005/8/layout/chevron2"/>
    <dgm:cxn modelId="{0583E018-1376-483B-B0BC-CBC8F0AAC14C}" srcId="{A47D71E5-25D0-4A48-9AF2-18B9220377A5}" destId="{87113E25-8125-4280-A015-93B1582B28E0}" srcOrd="1" destOrd="0" parTransId="{7A601E4D-DFF8-4CC1-A097-BC4B485DE3DE}" sibTransId="{C4BA4878-8636-42AC-846C-CF37C06A8302}"/>
    <dgm:cxn modelId="{FDE4131E-A08A-497A-B8C6-AB551183D418}" srcId="{87113E25-8125-4280-A015-93B1582B28E0}" destId="{F33A0D43-EFFE-48BB-8835-6597B70892CC}" srcOrd="0" destOrd="0" parTransId="{13E823C7-70A6-40AE-95D6-51DF197B589D}" sibTransId="{13CCC783-A413-4934-9809-A6BFD34E807A}"/>
    <dgm:cxn modelId="{83E4A625-E02D-4984-BA7D-C21D30683F2A}" type="presOf" srcId="{4D318537-59B7-4578-A31F-F0D4E455199E}" destId="{42575606-C0D5-46EB-892B-5838469ED7B9}" srcOrd="0" destOrd="0" presId="urn:microsoft.com/office/officeart/2005/8/layout/chevron2"/>
    <dgm:cxn modelId="{20540D2E-8B43-4D5B-8757-C5F514745400}" type="presOf" srcId="{EF6C6F1E-E0B5-4B65-900B-37448F46EC27}" destId="{E7823EEF-3C4F-48D6-B564-453B5A802D01}" srcOrd="0" destOrd="0" presId="urn:microsoft.com/office/officeart/2005/8/layout/chevron2"/>
    <dgm:cxn modelId="{0913DB2F-6702-4C75-B9E1-49172B3FFAB8}" type="presOf" srcId="{8748AE84-8685-40DA-91EA-9C64CE304373}" destId="{5F924C54-2777-4CDA-B3F7-E20480740F5F}" srcOrd="0" destOrd="0" presId="urn:microsoft.com/office/officeart/2005/8/layout/chevron2"/>
    <dgm:cxn modelId="{D2751C51-5B2E-40B3-8652-B9DE27425EF1}" srcId="{8748AE84-8685-40DA-91EA-9C64CE304373}" destId="{4D318537-59B7-4578-A31F-F0D4E455199E}" srcOrd="0" destOrd="0" parTransId="{2741B64F-F1D5-493B-80AC-D98E16994F82}" sibTransId="{88716456-B8AB-47CC-BFB7-9F915403C212}"/>
    <dgm:cxn modelId="{BABC2686-3D70-4599-91FB-6F634F568268}" type="presOf" srcId="{A47D71E5-25D0-4A48-9AF2-18B9220377A5}" destId="{44BD733B-1387-4EA5-AD99-A12D83BBDFC8}" srcOrd="0" destOrd="0" presId="urn:microsoft.com/office/officeart/2005/8/layout/chevron2"/>
    <dgm:cxn modelId="{09CBC696-9CF0-45C4-8669-8C727E566719}" srcId="{EF6C6F1E-E0B5-4B65-900B-37448F46EC27}" destId="{07B82813-BDF0-4CA4-A8DE-4C308AE6D418}" srcOrd="0" destOrd="0" parTransId="{DDEB618C-4A53-47B8-9286-D9AD89816964}" sibTransId="{8ABBA569-C53D-4FF8-ADFC-AC66CE007AB2}"/>
    <dgm:cxn modelId="{9F87D29B-3F05-4F3E-8387-F7877130C3EE}" srcId="{A47D71E5-25D0-4A48-9AF2-18B9220377A5}" destId="{8748AE84-8685-40DA-91EA-9C64CE304373}" srcOrd="0" destOrd="0" parTransId="{55228952-E69F-43CE-82EC-28A415D118BA}" sibTransId="{4647C2CA-F69B-4E0F-84F9-EC7D0B0D577F}"/>
    <dgm:cxn modelId="{4DCEDCBE-05CB-4931-9F46-12E9DE3D70C0}" type="presOf" srcId="{07B82813-BDF0-4CA4-A8DE-4C308AE6D418}" destId="{39080D3A-949D-44BC-B71D-FE9646E1CDAF}" srcOrd="0" destOrd="0" presId="urn:microsoft.com/office/officeart/2005/8/layout/chevron2"/>
    <dgm:cxn modelId="{D1FD93DF-DE18-4B72-B0E9-4B45C84EE24C}" srcId="{A47D71E5-25D0-4A48-9AF2-18B9220377A5}" destId="{EF6C6F1E-E0B5-4B65-900B-37448F46EC27}" srcOrd="2" destOrd="0" parTransId="{A1FBFE6C-38F8-4E12-AD0B-7D606B39A1CE}" sibTransId="{DF4730B4-2C4B-4190-9445-FA3A5FDD1F63}"/>
    <dgm:cxn modelId="{33D817F7-3139-4BD4-9E6F-634424DCA6CB}" type="presOf" srcId="{F33A0D43-EFFE-48BB-8835-6597B70892CC}" destId="{AF44B52F-660C-44C5-ACFE-F39D3467B559}" srcOrd="0" destOrd="0" presId="urn:microsoft.com/office/officeart/2005/8/layout/chevron2"/>
    <dgm:cxn modelId="{4A259299-55F1-4B8D-89CB-0021D33C4590}" type="presParOf" srcId="{44BD733B-1387-4EA5-AD99-A12D83BBDFC8}" destId="{7D1655D0-2A44-42D6-B909-76C45BC74CA0}" srcOrd="0" destOrd="0" presId="urn:microsoft.com/office/officeart/2005/8/layout/chevron2"/>
    <dgm:cxn modelId="{8CC1E8F5-9637-4CFE-AF3F-A14A3551E07B}" type="presParOf" srcId="{7D1655D0-2A44-42D6-B909-76C45BC74CA0}" destId="{5F924C54-2777-4CDA-B3F7-E20480740F5F}" srcOrd="0" destOrd="0" presId="urn:microsoft.com/office/officeart/2005/8/layout/chevron2"/>
    <dgm:cxn modelId="{EEB08C46-45A9-41EF-8CB7-F15A6DE7A99D}" type="presParOf" srcId="{7D1655D0-2A44-42D6-B909-76C45BC74CA0}" destId="{42575606-C0D5-46EB-892B-5838469ED7B9}" srcOrd="1" destOrd="0" presId="urn:microsoft.com/office/officeart/2005/8/layout/chevron2"/>
    <dgm:cxn modelId="{700A7A32-C6B8-4177-AC23-FF8A589AAFCD}" type="presParOf" srcId="{44BD733B-1387-4EA5-AD99-A12D83BBDFC8}" destId="{ACC14C9B-3A70-40F4-80B0-5F2EBA90E542}" srcOrd="1" destOrd="0" presId="urn:microsoft.com/office/officeart/2005/8/layout/chevron2"/>
    <dgm:cxn modelId="{39997A72-2993-486A-A003-0334F5DDE87E}" type="presParOf" srcId="{44BD733B-1387-4EA5-AD99-A12D83BBDFC8}" destId="{0C0E828E-A3E7-4321-BEB6-0DB77A39F725}" srcOrd="2" destOrd="0" presId="urn:microsoft.com/office/officeart/2005/8/layout/chevron2"/>
    <dgm:cxn modelId="{162EBB41-69D0-47B7-A842-CAB8AEF513D3}" type="presParOf" srcId="{0C0E828E-A3E7-4321-BEB6-0DB77A39F725}" destId="{12E8BEAF-7CEC-44C2-BFCC-1943F065A804}" srcOrd="0" destOrd="0" presId="urn:microsoft.com/office/officeart/2005/8/layout/chevron2"/>
    <dgm:cxn modelId="{8009A1AF-992D-461A-B153-97E7BEC23BD8}" type="presParOf" srcId="{0C0E828E-A3E7-4321-BEB6-0DB77A39F725}" destId="{AF44B52F-660C-44C5-ACFE-F39D3467B559}" srcOrd="1" destOrd="0" presId="urn:microsoft.com/office/officeart/2005/8/layout/chevron2"/>
    <dgm:cxn modelId="{4AD263EC-DCCD-4206-B7E4-EF3BD68990A7}" type="presParOf" srcId="{44BD733B-1387-4EA5-AD99-A12D83BBDFC8}" destId="{00E6527B-B8F3-431E-A62F-F022088209D8}" srcOrd="3" destOrd="0" presId="urn:microsoft.com/office/officeart/2005/8/layout/chevron2"/>
    <dgm:cxn modelId="{992E4BE8-E7B4-4F8B-A338-B2DDF06AA92C}" type="presParOf" srcId="{44BD733B-1387-4EA5-AD99-A12D83BBDFC8}" destId="{80538A90-6CCF-4AA4-83A1-DC881A19173B}" srcOrd="4" destOrd="0" presId="urn:microsoft.com/office/officeart/2005/8/layout/chevron2"/>
    <dgm:cxn modelId="{53DEC12D-D3BF-4ED3-B993-61B4EBC3E32C}" type="presParOf" srcId="{80538A90-6CCF-4AA4-83A1-DC881A19173B}" destId="{E7823EEF-3C4F-48D6-B564-453B5A802D01}" srcOrd="0" destOrd="0" presId="urn:microsoft.com/office/officeart/2005/8/layout/chevron2"/>
    <dgm:cxn modelId="{AC7726FA-516B-4C98-8251-B424E32648B6}" type="presParOf" srcId="{80538A90-6CCF-4AA4-83A1-DC881A19173B}" destId="{39080D3A-949D-44BC-B71D-FE9646E1CDAF}" srcOrd="1" destOrd="0" presId="urn:microsoft.com/office/officeart/2005/8/layout/chevron2"/>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3075E-4E77-4F3A-8237-BC2AC7E8C6AB}">
      <dsp:nvSpPr>
        <dsp:cNvPr id="0" name=""/>
        <dsp:cNvSpPr/>
      </dsp:nvSpPr>
      <dsp:spPr>
        <a:xfrm>
          <a:off x="0" y="699126"/>
          <a:ext cx="3168351" cy="2141704"/>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F93F1-D0A0-4C6F-8291-DA0A0F06ED23}">
      <dsp:nvSpPr>
        <dsp:cNvPr id="0" name=""/>
        <dsp:cNvSpPr/>
      </dsp:nvSpPr>
      <dsp:spPr>
        <a:xfrm>
          <a:off x="216035" y="1419048"/>
          <a:ext cx="2595944" cy="1009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rgbClr val="C00000"/>
              </a:solidFill>
            </a:rPr>
            <a:t>SQUEEZED</a:t>
          </a:r>
          <a:endParaRPr lang="ru-RU" sz="2900" b="1" kern="1200" dirty="0">
            <a:solidFill>
              <a:srgbClr val="C00000"/>
            </a:solidFill>
          </a:endParaRPr>
        </a:p>
      </dsp:txBody>
      <dsp:txXfrm>
        <a:off x="216035" y="1419048"/>
        <a:ext cx="2595944" cy="1009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24C54-2777-4CDA-B3F7-E20480740F5F}">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ru-RU" sz="2800" kern="1200" dirty="0"/>
        </a:p>
      </dsp:txBody>
      <dsp:txXfrm rot="-5400000">
        <a:off x="0" y="522165"/>
        <a:ext cx="1038004" cy="444858"/>
      </dsp:txXfrm>
    </dsp:sp>
    <dsp:sp modelId="{42575606-C0D5-46EB-892B-5838469ED7B9}">
      <dsp:nvSpPr>
        <dsp:cNvPr id="0" name=""/>
        <dsp:cNvSpPr/>
      </dsp:nvSpPr>
      <dsp:spPr>
        <a:xfrm rot="5400000">
          <a:off x="3085071" y="-2043904"/>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a:t>2 основных</a:t>
          </a:r>
        </a:p>
      </dsp:txBody>
      <dsp:txXfrm rot="-5400000">
        <a:off x="1038004" y="50215"/>
        <a:ext cx="5010943" cy="869756"/>
      </dsp:txXfrm>
    </dsp:sp>
    <dsp:sp modelId="{12E8BEAF-7CEC-44C2-BFCC-1943F065A804}">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C00000"/>
              </a:solidFill>
            </a:rPr>
            <a:t>+</a:t>
          </a:r>
          <a:endParaRPr lang="ru-RU" sz="4000" b="1" kern="1200" dirty="0">
            <a:solidFill>
              <a:srgbClr val="C00000"/>
            </a:solidFill>
          </a:endParaRPr>
        </a:p>
      </dsp:txBody>
      <dsp:txXfrm rot="-5400000">
        <a:off x="0" y="1809570"/>
        <a:ext cx="1038004" cy="444858"/>
      </dsp:txXfrm>
    </dsp:sp>
    <dsp:sp modelId="{AF44B52F-660C-44C5-ACFE-F39D3467B559}">
      <dsp:nvSpPr>
        <dsp:cNvPr id="0" name=""/>
        <dsp:cNvSpPr/>
      </dsp:nvSpPr>
      <dsp:spPr>
        <a:xfrm rot="5400000">
          <a:off x="3084818" y="-756245"/>
          <a:ext cx="964367"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a:t>4 дополнительных</a:t>
          </a:r>
        </a:p>
      </dsp:txBody>
      <dsp:txXfrm rot="-5400000">
        <a:off x="1038005" y="1337645"/>
        <a:ext cx="5010918" cy="870213"/>
      </dsp:txXfrm>
    </dsp:sp>
    <dsp:sp modelId="{E7823EEF-3C4F-48D6-B564-453B5A802D01}">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C00000"/>
              </a:solidFill>
            </a:rPr>
            <a:t>=</a:t>
          </a:r>
          <a:endParaRPr lang="ru-RU" sz="4000" b="1" kern="1200" dirty="0">
            <a:solidFill>
              <a:srgbClr val="C00000"/>
            </a:solidFill>
          </a:endParaRPr>
        </a:p>
      </dsp:txBody>
      <dsp:txXfrm rot="-5400000">
        <a:off x="0" y="3096976"/>
        <a:ext cx="1038004" cy="444858"/>
      </dsp:txXfrm>
    </dsp:sp>
    <dsp:sp modelId="{39080D3A-949D-44BC-B71D-FE9646E1CDAF}">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SQUEEZED-syndrome</a:t>
          </a:r>
          <a:endParaRPr lang="ru-RU" sz="3200" kern="1200" dirty="0"/>
        </a:p>
      </dsp:txBody>
      <dsp:txXfrm rot="-5400000">
        <a:off x="1038004" y="2625025"/>
        <a:ext cx="5010943"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C128D-B22F-4C77-9DD3-3B180203C71D}" type="datetimeFigureOut">
              <a:rPr lang="ru-RU" smtClean="0"/>
              <a:t>07.04.2024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8A341-C6B4-461F-9A46-CA899EAE0ED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Кишечник новорожденного колонизируется еще в родах, хотя бактерии иногда выявляют в </a:t>
            </a:r>
            <a:r>
              <a:rPr lang="ru-RU" sz="1200" b="0" i="0" kern="1200" dirty="0" err="1">
                <a:solidFill>
                  <a:schemeClr val="tx1"/>
                </a:solidFill>
                <a:effectLst/>
                <a:latin typeface="+mn-lt"/>
                <a:ea typeface="+mn-ea"/>
                <a:cs typeface="+mn-cs"/>
              </a:rPr>
              <a:t>меконии</a:t>
            </a:r>
            <a:r>
              <a:rPr lang="ru-RU" sz="1200" b="0" i="0" kern="1200" dirty="0">
                <a:solidFill>
                  <a:schemeClr val="tx1"/>
                </a:solidFill>
                <a:effectLst/>
                <a:latin typeface="+mn-lt"/>
                <a:ea typeface="+mn-ea"/>
                <a:cs typeface="+mn-cs"/>
              </a:rPr>
              <a:t> (содержимое кишечника плода и только что родившегося). При естественных родах кишечник первоначально колонизируется вагинальной </a:t>
            </a:r>
            <a:r>
              <a:rPr lang="ru-RU" sz="1200" b="0" i="0" kern="1200" dirty="0" err="1">
                <a:solidFill>
                  <a:schemeClr val="tx1"/>
                </a:solidFill>
                <a:effectLst/>
                <a:latin typeface="+mn-lt"/>
                <a:ea typeface="+mn-ea"/>
                <a:cs typeface="+mn-cs"/>
              </a:rPr>
              <a:t>микробиотой</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Lactobacillus</a:t>
            </a:r>
            <a:r>
              <a:rPr lang="ru-RU" sz="1200" b="0" i="0" kern="1200" dirty="0">
                <a:solidFill>
                  <a:schemeClr val="tx1"/>
                </a:solidFill>
                <a:effectLst/>
                <a:latin typeface="+mn-lt"/>
                <a:ea typeface="+mn-ea"/>
                <a:cs typeface="+mn-cs"/>
              </a:rPr>
              <a:t> и </a:t>
            </a:r>
            <a:r>
              <a:rPr lang="ru-RU" sz="1200" b="0" i="0" kern="1200" dirty="0" err="1">
                <a:solidFill>
                  <a:schemeClr val="tx1"/>
                </a:solidFill>
                <a:effectLst/>
                <a:latin typeface="+mn-lt"/>
                <a:ea typeface="+mn-ea"/>
                <a:cs typeface="+mn-cs"/>
              </a:rPr>
              <a:t>Prevotella</a:t>
            </a:r>
            <a:r>
              <a:rPr lang="ru-RU" sz="1200" b="0" i="0" kern="1200" dirty="0">
                <a:solidFill>
                  <a:schemeClr val="tx1"/>
                </a:solidFill>
                <a:effectLst/>
                <a:latin typeface="+mn-lt"/>
                <a:ea typeface="+mn-ea"/>
                <a:cs typeface="+mn-cs"/>
              </a:rPr>
              <a:t>. У тех, кто рождается посредством кесарева сечения, первой кишечной флорой является </a:t>
            </a:r>
            <a:r>
              <a:rPr lang="ru-RU" sz="1200" b="0" i="0" kern="1200" dirty="0" err="1">
                <a:solidFill>
                  <a:schemeClr val="tx1"/>
                </a:solidFill>
                <a:effectLst/>
                <a:latin typeface="+mn-lt"/>
                <a:ea typeface="+mn-ea"/>
                <a:cs typeface="+mn-cs"/>
              </a:rPr>
              <a:t>микробиом</a:t>
            </a:r>
            <a:r>
              <a:rPr lang="ru-RU" sz="1200" b="0" i="0" kern="1200" dirty="0">
                <a:solidFill>
                  <a:schemeClr val="tx1"/>
                </a:solidFill>
                <a:effectLst/>
                <a:latin typeface="+mn-lt"/>
                <a:ea typeface="+mn-ea"/>
                <a:cs typeface="+mn-cs"/>
              </a:rPr>
              <a:t> кожи.</a:t>
            </a:r>
          </a:p>
          <a:p>
            <a:r>
              <a:rPr lang="ru-RU" sz="1200" b="0" i="0" kern="1200" dirty="0">
                <a:solidFill>
                  <a:schemeClr val="tx1"/>
                </a:solidFill>
                <a:effectLst/>
                <a:latin typeface="+mn-lt"/>
                <a:ea typeface="+mn-ea"/>
                <a:cs typeface="+mn-cs"/>
              </a:rPr>
              <a:t>У грудных детей в первый год жизни доминируют </a:t>
            </a:r>
            <a:r>
              <a:rPr lang="ru-RU" sz="1200" b="0" i="0" kern="1200" dirty="0" err="1">
                <a:solidFill>
                  <a:schemeClr val="tx1"/>
                </a:solidFill>
                <a:effectLst/>
                <a:latin typeface="+mn-lt"/>
                <a:ea typeface="+mn-ea"/>
                <a:cs typeface="+mn-cs"/>
              </a:rPr>
              <a:t>бифидобактерии</a:t>
            </a:r>
            <a:r>
              <a:rPr lang="ru-RU" sz="1200" b="0" i="0" kern="1200" dirty="0">
                <a:solidFill>
                  <a:schemeClr val="tx1"/>
                </a:solidFill>
                <a:effectLst/>
                <a:latin typeface="+mn-lt"/>
                <a:ea typeface="+mn-ea"/>
                <a:cs typeface="+mn-cs"/>
              </a:rPr>
              <a:t> и снижается количество анаэробов, полученных при рождении.</a:t>
            </a: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28</a:t>
            </a:fld>
            <a:endParaRPr lang="ru-RU"/>
          </a:p>
        </p:txBody>
      </p:sp>
    </p:spTree>
    <p:extLst>
      <p:ext uri="{BB962C8B-B14F-4D97-AF65-F5344CB8AC3E}">
        <p14:creationId xmlns:p14="http://schemas.microsoft.com/office/powerpoint/2010/main" val="148325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a:p>
        </p:txBody>
      </p:sp>
      <p:sp>
        <p:nvSpPr>
          <p:cNvPr id="952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1E9B7EAF-77DF-4226-B082-1D0FF2B6E946}" type="slidenum">
              <a:rPr lang="ru-RU" smtClean="0"/>
              <a:pPr eaLnBrk="1" hangingPunct="1"/>
              <a:t>129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a:p>
        </p:txBody>
      </p:sp>
      <p:sp>
        <p:nvSpPr>
          <p:cNvPr id="962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1382016B-59B1-4A40-B50C-F96D35FDA80A}" type="slidenum">
              <a:rPr lang="ru-RU" smtClean="0"/>
              <a:pPr eaLnBrk="1" hangingPunct="1"/>
              <a:t>130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a:p>
        </p:txBody>
      </p:sp>
      <p:sp>
        <p:nvSpPr>
          <p:cNvPr id="972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5931206F-7E48-4C91-8F0D-8D1422F0F923}" type="slidenum">
              <a:rPr lang="ru-RU" smtClean="0"/>
              <a:pPr eaLnBrk="1" hangingPunct="1"/>
              <a:t>131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Не так давно были получены предварительные результаты международного проекта</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Национальных институтов здоровья «</a:t>
            </a:r>
            <a:r>
              <a:rPr lang="ru-RU" sz="1200" b="0" i="0" kern="1200" dirty="0" err="1">
                <a:solidFill>
                  <a:schemeClr val="tx1"/>
                </a:solidFill>
                <a:effectLst/>
                <a:latin typeface="+mn-lt"/>
                <a:ea typeface="+mn-ea"/>
                <a:cs typeface="+mn-cs"/>
              </a:rPr>
              <a:t>Human</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Microbiome</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Project</a:t>
            </a:r>
            <a:r>
              <a:rPr lang="ru-RU" sz="1200" b="0" i="0" kern="1200" dirty="0">
                <a:solidFill>
                  <a:schemeClr val="tx1"/>
                </a:solidFill>
                <a:effectLst/>
                <a:latin typeface="+mn-lt"/>
                <a:ea typeface="+mn-ea"/>
                <a:cs typeface="+mn-cs"/>
              </a:rPr>
              <a:t>, или HMP» («</a:t>
            </a:r>
            <a:r>
              <a:rPr lang="ru-RU" sz="1200" b="0" i="0" kern="1200" dirty="0" err="1">
                <a:solidFill>
                  <a:schemeClr val="tx1"/>
                </a:solidFill>
                <a:effectLst/>
                <a:latin typeface="+mn-lt"/>
                <a:ea typeface="+mn-ea"/>
                <a:cs typeface="+mn-cs"/>
              </a:rPr>
              <a:t>Микробиом</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человека»), </a:t>
            </a:r>
            <a:endParaRPr lang="ru-RU" dirty="0"/>
          </a:p>
          <a:p>
            <a:r>
              <a:rPr lang="ru-RU" sz="1200" b="0" i="0" kern="1200" dirty="0">
                <a:solidFill>
                  <a:schemeClr val="tx1"/>
                </a:solidFill>
                <a:effectLst/>
                <a:latin typeface="+mn-lt"/>
                <a:ea typeface="+mn-ea"/>
                <a:cs typeface="+mn-cs"/>
              </a:rPr>
              <a:t>Так, например, по способности синтезировать важные витамины (тиамин, рибофлавин,</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никотиновая, фолиевая и пантотеновая кислоты, пиридоксин, биотин, </a:t>
            </a:r>
            <a:r>
              <a:rPr lang="ru-RU" sz="1200" b="0" i="0" kern="1200" dirty="0" err="1">
                <a:solidFill>
                  <a:schemeClr val="tx1"/>
                </a:solidFill>
                <a:effectLst/>
                <a:latin typeface="+mn-lt"/>
                <a:ea typeface="+mn-ea"/>
                <a:cs typeface="+mn-cs"/>
              </a:rPr>
              <a:t>цианокобаламин</a:t>
            </a:r>
            <a:r>
              <a:rPr lang="ru-RU" sz="1200" b="0" i="0" kern="1200" dirty="0">
                <a:solidFill>
                  <a:schemeClr val="tx1"/>
                </a:solidFill>
                <a:effectLst/>
                <a:latin typeface="+mn-lt"/>
                <a:ea typeface="+mn-ea"/>
                <a:cs typeface="+mn-cs"/>
              </a:rPr>
              <a:t>,</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витамин К) кишечная палочка превосходит все остальные бактерии кишечной микрофлоры</a:t>
            </a:r>
            <a:r>
              <a:rPr lang="ru-RU" sz="1200" b="1" i="0" kern="1200" dirty="0">
                <a:solidFill>
                  <a:schemeClr val="tx1"/>
                </a:solidFill>
                <a:effectLst/>
                <a:latin typeface="+mn-lt"/>
                <a:ea typeface="+mn-ea"/>
                <a:cs typeface="+mn-cs"/>
              </a:rPr>
              <a:t>.</a:t>
            </a:r>
            <a:br>
              <a:rPr lang="ru-RU" sz="1200" b="0" i="0" kern="1200" dirty="0">
                <a:solidFill>
                  <a:schemeClr val="tx1"/>
                </a:solidFill>
                <a:effectLst/>
                <a:latin typeface="+mn-lt"/>
                <a:ea typeface="+mn-ea"/>
                <a:cs typeface="+mn-cs"/>
              </a:rPr>
            </a:br>
            <a:r>
              <a:rPr lang="ru-RU" sz="1200" b="0" i="0" kern="1200" dirty="0" err="1">
                <a:solidFill>
                  <a:schemeClr val="tx1"/>
                </a:solidFill>
                <a:effectLst/>
                <a:latin typeface="+mn-lt"/>
                <a:ea typeface="+mn-ea"/>
                <a:cs typeface="+mn-cs"/>
              </a:rPr>
              <a:t>Бифидобактерии</a:t>
            </a:r>
            <a:r>
              <a:rPr lang="ru-RU" sz="1200" b="0" i="0" kern="1200" dirty="0">
                <a:solidFill>
                  <a:schemeClr val="tx1"/>
                </a:solidFill>
                <a:effectLst/>
                <a:latin typeface="+mn-lt"/>
                <a:ea typeface="+mn-ea"/>
                <a:cs typeface="+mn-cs"/>
              </a:rPr>
              <a:t> лучше других синтезируют аскорбиновую кислоту, </a:t>
            </a:r>
            <a:r>
              <a:rPr lang="ru-RU" sz="1200" b="0" i="0" kern="1200" dirty="0" err="1">
                <a:solidFill>
                  <a:schemeClr val="tx1"/>
                </a:solidFill>
                <a:effectLst/>
                <a:latin typeface="+mn-lt"/>
                <a:ea typeface="+mn-ea"/>
                <a:cs typeface="+mn-cs"/>
              </a:rPr>
              <a:t>бифидо</a:t>
            </a:r>
            <a:r>
              <a:rPr lang="ru-RU" sz="1200" b="0" i="0" kern="1200" dirty="0">
                <a:solidFill>
                  <a:schemeClr val="tx1"/>
                </a:solidFill>
                <a:effectLst/>
                <a:latin typeface="+mn-lt"/>
                <a:ea typeface="+mn-ea"/>
                <a:cs typeface="+mn-cs"/>
              </a:rPr>
              <a:t>- и </a:t>
            </a:r>
            <a:r>
              <a:rPr lang="ru-RU" sz="1200" b="0" i="0" kern="1200" dirty="0" err="1">
                <a:solidFill>
                  <a:schemeClr val="tx1"/>
                </a:solidFill>
                <a:effectLst/>
                <a:latin typeface="+mn-lt"/>
                <a:ea typeface="+mn-ea"/>
                <a:cs typeface="+mn-cs"/>
              </a:rPr>
              <a:t>лактобактерии</a:t>
            </a:r>
            <a:r>
              <a:rPr lang="ru-RU" sz="1200" b="0" i="0" kern="1200" dirty="0">
                <a:solidFill>
                  <a:schemeClr val="tx1"/>
                </a:solidFill>
                <a:effectLst/>
                <a:latin typeface="+mn-lt"/>
                <a:ea typeface="+mn-ea"/>
                <a:cs typeface="+mn-cs"/>
              </a:rPr>
              <a:t> способствуют всасыванию кальция и витамина D, улучшают всасывание железа (благодаря созданию кислой среды)</a:t>
            </a:r>
            <a:br>
              <a:rPr lang="ru-RU" dirty="0"/>
            </a:br>
            <a:br>
              <a:rPr lang="ru-RU" dirty="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29</a:t>
            </a:fld>
            <a:endParaRPr lang="ru-RU"/>
          </a:p>
        </p:txBody>
      </p:sp>
    </p:spTree>
    <p:extLst>
      <p:ext uri="{BB962C8B-B14F-4D97-AF65-F5344CB8AC3E}">
        <p14:creationId xmlns:p14="http://schemas.microsoft.com/office/powerpoint/2010/main" val="169600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При любой патологии, сопровождающейся нарушениями </a:t>
            </a:r>
            <a:r>
              <a:rPr lang="ru-RU" sz="1200" b="0" i="0" kern="1200" dirty="0" err="1">
                <a:solidFill>
                  <a:schemeClr val="tx1"/>
                </a:solidFill>
                <a:effectLst/>
                <a:latin typeface="+mn-lt"/>
                <a:ea typeface="+mn-ea"/>
                <a:cs typeface="+mn-cs"/>
              </a:rPr>
              <a:t>энтеро-гематического</a:t>
            </a:r>
            <a:r>
              <a:rPr lang="ru-RU" sz="1200" b="0" i="0" kern="1200" dirty="0">
                <a:solidFill>
                  <a:schemeClr val="tx1"/>
                </a:solidFill>
                <a:effectLst/>
                <a:latin typeface="+mn-lt"/>
                <a:ea typeface="+mn-ea"/>
                <a:cs typeface="+mn-cs"/>
              </a:rPr>
              <a:t> барьера и повышением проницаемости сосудистой стенки кишечника для кишечных бактерий, как и при любых нарушениях количественного и качественного состава непосредственно кишечной</a:t>
            </a:r>
            <a:br>
              <a:rPr lang="ru-RU" sz="1200" b="0" i="0" kern="1200" dirty="0">
                <a:solidFill>
                  <a:schemeClr val="tx1"/>
                </a:solidFill>
                <a:effectLst/>
                <a:latin typeface="+mn-lt"/>
                <a:ea typeface="+mn-ea"/>
                <a:cs typeface="+mn-cs"/>
              </a:rPr>
            </a:br>
            <a:r>
              <a:rPr lang="ru-RU" sz="1200" b="0" i="0" kern="1200" dirty="0" err="1">
                <a:solidFill>
                  <a:schemeClr val="tx1"/>
                </a:solidFill>
                <a:effectLst/>
                <a:latin typeface="+mn-lt"/>
                <a:ea typeface="+mn-ea"/>
                <a:cs typeface="+mn-cs"/>
              </a:rPr>
              <a:t>микробиоты</a:t>
            </a:r>
            <a:r>
              <a:rPr lang="ru-RU" sz="1200" b="0" i="0" kern="1200" dirty="0">
                <a:solidFill>
                  <a:schemeClr val="tx1"/>
                </a:solidFill>
                <a:effectLst/>
                <a:latin typeface="+mn-lt"/>
                <a:ea typeface="+mn-ea"/>
                <a:cs typeface="+mn-cs"/>
              </a:rPr>
              <a:t>, возникают условия для массовой </a:t>
            </a:r>
            <a:r>
              <a:rPr lang="ru-RU" sz="1200" b="0" i="0" kern="1200" dirty="0" err="1">
                <a:solidFill>
                  <a:schemeClr val="tx1"/>
                </a:solidFill>
                <a:effectLst/>
                <a:latin typeface="+mn-lt"/>
                <a:ea typeface="+mn-ea"/>
                <a:cs typeface="+mn-cs"/>
              </a:rPr>
              <a:t>транслокации</a:t>
            </a:r>
            <a:r>
              <a:rPr lang="ru-RU" sz="1200" b="0" i="0" kern="1200" dirty="0">
                <a:solidFill>
                  <a:schemeClr val="tx1"/>
                </a:solidFill>
                <a:effectLst/>
                <a:latin typeface="+mn-lt"/>
                <a:ea typeface="+mn-ea"/>
                <a:cs typeface="+mn-cs"/>
              </a:rPr>
              <a:t> бактерий и их факторов регуляции из кишечника в системный кровоток, где они (в отличие от просвета кишечника, в котором выполняют полезные функции) становятся мощными патогенными системными</a:t>
            </a:r>
            <a:br>
              <a:rPr lang="ru-RU" sz="1200" b="0" i="0" kern="1200" dirty="0">
                <a:solidFill>
                  <a:schemeClr val="tx1"/>
                </a:solidFill>
                <a:effectLst/>
                <a:latin typeface="+mn-lt"/>
                <a:ea typeface="+mn-ea"/>
                <a:cs typeface="+mn-cs"/>
              </a:rPr>
            </a:br>
            <a:r>
              <a:rPr lang="ru-RU" sz="1200" b="0" i="0" kern="1200" dirty="0" err="1">
                <a:solidFill>
                  <a:schemeClr val="tx1"/>
                </a:solidFill>
                <a:effectLst/>
                <a:latin typeface="+mn-lt"/>
                <a:ea typeface="+mn-ea"/>
                <a:cs typeface="+mn-cs"/>
              </a:rPr>
              <a:t>нейро</a:t>
            </a:r>
            <a:r>
              <a:rPr lang="ru-RU" sz="1200" b="0" i="0" kern="1200" dirty="0">
                <a:solidFill>
                  <a:schemeClr val="tx1"/>
                </a:solidFill>
                <a:effectLst/>
                <a:latin typeface="+mn-lt"/>
                <a:ea typeface="+mn-ea"/>
                <a:cs typeface="+mn-cs"/>
              </a:rPr>
              <a:t>-эндокринными триггерами, индуцируя, прежде всего, системную </a:t>
            </a:r>
            <a:r>
              <a:rPr lang="ru-RU" sz="1200" b="0" i="0" kern="1200" dirty="0" err="1">
                <a:solidFill>
                  <a:schemeClr val="tx1"/>
                </a:solidFill>
                <a:effectLst/>
                <a:latin typeface="+mn-lt"/>
                <a:ea typeface="+mn-ea"/>
                <a:cs typeface="+mn-cs"/>
              </a:rPr>
              <a:t>эндотоксемию</a:t>
            </a:r>
            <a:r>
              <a:rPr lang="ru-RU" sz="1200" b="0" i="0" kern="1200" dirty="0">
                <a:solidFill>
                  <a:schemeClr val="tx1"/>
                </a:solidFill>
                <a:effectLst/>
                <a:latin typeface="+mn-lt"/>
                <a:ea typeface="+mn-ea"/>
                <a:cs typeface="+mn-cs"/>
              </a:rPr>
              <a:t> и системное хроническое субклиническое воспаление. При этом практически нет органа или ткани, которые бы не испытывали негативное влияние бактериальных КЦЖК при</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системной метаболической </a:t>
            </a:r>
            <a:r>
              <a:rPr lang="ru-RU" sz="1200" b="0" i="0" kern="1200" dirty="0" err="1">
                <a:solidFill>
                  <a:schemeClr val="tx1"/>
                </a:solidFill>
                <a:effectLst/>
                <a:latin typeface="+mn-lt"/>
                <a:ea typeface="+mn-ea"/>
                <a:cs typeface="+mn-cs"/>
              </a:rPr>
              <a:t>эндотоксемии</a:t>
            </a:r>
            <a:r>
              <a:rPr lang="ru-RU" sz="1200" b="0" i="0" kern="1200" dirty="0">
                <a:solidFill>
                  <a:schemeClr val="tx1"/>
                </a:solidFill>
                <a:effectLst/>
                <a:latin typeface="+mn-lt"/>
                <a:ea typeface="+mn-ea"/>
                <a:cs typeface="+mn-cs"/>
              </a:rPr>
              <a:t>.</a:t>
            </a:r>
            <a:r>
              <a:rPr lang="ru-RU" dirty="0"/>
              <a:t> </a:t>
            </a:r>
            <a:br>
              <a:rPr lang="ru-RU" dirty="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30</a:t>
            </a:fld>
            <a:endParaRPr lang="ru-RU"/>
          </a:p>
        </p:txBody>
      </p:sp>
    </p:spTree>
    <p:extLst>
      <p:ext uri="{BB962C8B-B14F-4D97-AF65-F5344CB8AC3E}">
        <p14:creationId xmlns:p14="http://schemas.microsoft.com/office/powerpoint/2010/main" val="425827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Таким образом, APUD-система кишечника и</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кишечная </a:t>
            </a:r>
            <a:r>
              <a:rPr lang="ru-RU" sz="1200" b="0" i="0" kern="1200" dirty="0" err="1">
                <a:solidFill>
                  <a:schemeClr val="tx1"/>
                </a:solidFill>
                <a:effectLst/>
                <a:latin typeface="+mn-lt"/>
                <a:ea typeface="+mn-ea"/>
                <a:cs typeface="+mn-cs"/>
              </a:rPr>
              <a:t>микробиота</a:t>
            </a:r>
            <a:r>
              <a:rPr lang="ru-RU" sz="1200" b="0" i="0" kern="1200" dirty="0">
                <a:solidFill>
                  <a:schemeClr val="tx1"/>
                </a:solidFill>
                <a:effectLst/>
                <a:latin typeface="+mn-lt"/>
                <a:ea typeface="+mn-ea"/>
                <a:cs typeface="+mn-cs"/>
              </a:rPr>
              <a:t>, с одной стороны, находятся в тесном взаимодействии между собой и</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оказывают взаимовлияние друг на друга, а, с другой стороны, неразрывно связаны с</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деятельностью нервной, эндокринной и иммунной системами организма хозяина, что</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представляется важнейшим условием поддержания оптимального гомеостаза обеих</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функциональных систем </a:t>
            </a:r>
            <a:br>
              <a:rPr lang="ru-RU" dirty="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31</a:t>
            </a:fld>
            <a:endParaRPr lang="ru-RU"/>
          </a:p>
        </p:txBody>
      </p:sp>
    </p:spTree>
    <p:extLst>
      <p:ext uri="{BB962C8B-B14F-4D97-AF65-F5344CB8AC3E}">
        <p14:creationId xmlns:p14="http://schemas.microsoft.com/office/powerpoint/2010/main" val="108961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a:t>также разнообразные микробы и их продукты [LPS, амилоиды], инфицирующие или проникающие в мозг из периферия, инициирует каскад хронических </a:t>
            </a:r>
            <a:r>
              <a:rPr lang="ru-RU" dirty="0" err="1"/>
              <a:t>нейровоспалительных</a:t>
            </a:r>
            <a:r>
              <a:rPr lang="ru-RU" dirty="0"/>
              <a:t> реакций и </a:t>
            </a:r>
            <a:r>
              <a:rPr lang="ru-RU" dirty="0" err="1"/>
              <a:t>нейродегенеративные</a:t>
            </a:r>
            <a:r>
              <a:rPr lang="ru-RU"/>
              <a:t> изменения, которые могут вызвать AD</a:t>
            </a:r>
          </a:p>
        </p:txBody>
      </p:sp>
      <p:sp>
        <p:nvSpPr>
          <p:cNvPr id="4" name="Номер слайда 3"/>
          <p:cNvSpPr>
            <a:spLocks noGrp="1"/>
          </p:cNvSpPr>
          <p:nvPr>
            <p:ph type="sldNum" sz="quarter" idx="10"/>
          </p:nvPr>
        </p:nvSpPr>
        <p:spPr/>
        <p:txBody>
          <a:bodyPr/>
          <a:lstStyle/>
          <a:p>
            <a:fld id="{31F3472E-7E1F-40E3-9F13-7B4D9102F44C}" type="slidenum">
              <a:rPr lang="ru-RU" smtClean="0"/>
              <a:pPr/>
              <a:t>33</a:t>
            </a:fld>
            <a:endParaRPr lang="ru-RU"/>
          </a:p>
        </p:txBody>
      </p:sp>
    </p:spTree>
    <p:extLst>
      <p:ext uri="{BB962C8B-B14F-4D97-AF65-F5344CB8AC3E}">
        <p14:creationId xmlns:p14="http://schemas.microsoft.com/office/powerpoint/2010/main" val="252493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intracellular effects of CRMs. CRMs may be classified in (i) direct inhibitors of protein acetyltransferases, (ii) inhibitors of AcCoA biosynthesis, and (iii) activators of protein (de)acetylases. The net result of these actions leads to nutrient depletion, which triggers autophagy and AMPK and switch off mTORC1 signalling. Arrow-headed lines indicate activation, whereas bar-headed lines indicate inhibition.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B75E2-316E-485D-A8F2-EE2CC803A220}" type="slidenum">
              <a:rPr lang="en-US" altLang="en-US" sz="1200"/>
              <a:t>116</a:t>
            </a:fld>
            <a:endParaRPr lang="en-US" altLang="en-US" sz="1200"/>
          </a:p>
        </p:txBody>
      </p:sp>
    </p:spTree>
    <p:extLst>
      <p:ext uri="{BB962C8B-B14F-4D97-AF65-F5344CB8AC3E}">
        <p14:creationId xmlns:p14="http://schemas.microsoft.com/office/powerpoint/2010/main" val="59728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CRMs on cardiac ageing and cardiac hypertrophy. List of CRMs exerting their protective effects through autophagy activation. The beneficial effects for some CRMs have not been demonstrated to be directly associated with autophagy modulation. Arrow-headed lines indicate activation, whereas bar-headed lines indicate inhibition. AA, anacardic acid; AMPK, 5' adenosine monophosphate-activated protein kinase; ASP, aspirin; C646, synthetic p300 inhibitor; CAEA, caffeic acid ethanolamide; CUR, curcumin; EGCG, epigallocatechin-3-gallate; FOXO-1, forkhead box O-1; GA, gallic acid; GATA4,6, Transcription Factor GATA-4 and 6; MET, metformin; mTOR, mechanistic target of rapamycin; NAD+, nicotinamide dinucleotide; NMN, nicotinamide mononucleotide; PIC, piceatannol; PTEN, phosphatase and tensin homolog; RAP, rapamycin; RSV, resveratrol; SIRT1,2, sirtuin 1 and 2; SP, spermidine; SRT120, synthetic deacetylase activators; TGF-β, transforming growth factor; TRE, trehalose.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105236-A219-44A4-8001-99DD82C63C21}" type="slidenum">
              <a:rPr lang="en-US" altLang="en-US" sz="1200"/>
              <a:t>117</a:t>
            </a:fld>
            <a:endParaRPr lang="en-US" altLang="en-US" sz="1200"/>
          </a:p>
        </p:txBody>
      </p:sp>
    </p:spTree>
    <p:extLst>
      <p:ext uri="{BB962C8B-B14F-4D97-AF65-F5344CB8AC3E}">
        <p14:creationId xmlns:p14="http://schemas.microsoft.com/office/powerpoint/2010/main" val="141707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9555D449-B875-4B8D-8E66-224D27E54C9A}" type="slidenum">
              <a:rPr lang="ru-RU" noProof="0" smtClean="0"/>
              <a:pPr rtl="0"/>
              <a:t>126</a:t>
            </a:fld>
            <a:endParaRPr lang="ru-RU" noProof="0" dirty="0"/>
          </a:p>
        </p:txBody>
      </p:sp>
    </p:spTree>
    <p:extLst>
      <p:ext uri="{BB962C8B-B14F-4D97-AF65-F5344CB8AC3E}">
        <p14:creationId xmlns:p14="http://schemas.microsoft.com/office/powerpoint/2010/main" val="288128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t>еского применения согласно этим рекомендациям все взрослое население делится на две большие возрастные группы – 18-64 года и 65+.</a:t>
            </a:r>
          </a:p>
        </p:txBody>
      </p:sp>
      <p:sp>
        <p:nvSpPr>
          <p:cNvPr id="942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02384F6B-5127-46C8-B656-04E100DF96E7}" type="slidenum">
              <a:rPr lang="ru-RU" smtClean="0"/>
              <a:pPr eaLnBrk="1" hangingPunct="1"/>
              <a:t>128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17.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6.jpeg"/><Relationship Id="rId4" Type="http://schemas.openxmlformats.org/officeDocument/2006/relationships/image" Target="../media/image43.png"/></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erontolog.inf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eg"/></Relationships>
</file>

<file path=ppt/slides/_rels/slide140.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erontolog.inf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737"/>
            <a:ext cx="7772400" cy="1785949"/>
          </a:xfrm>
        </p:spPr>
        <p:txBody>
          <a:bodyPr>
            <a:normAutofit fontScale="90000"/>
          </a:bodyPr>
          <a:lstStyle/>
          <a:p>
            <a:r>
              <a:rPr lang="ru-RU" b="1" dirty="0">
                <a:solidFill>
                  <a:srgbClr val="00B050"/>
                </a:solidFill>
              </a:rPr>
              <a:t>НЕУЯЗВИМЫЕ. </a:t>
            </a:r>
            <a:br>
              <a:rPr lang="ru-RU" b="1" dirty="0">
                <a:solidFill>
                  <a:srgbClr val="00B050"/>
                </a:solidFill>
              </a:rPr>
            </a:br>
            <a:r>
              <a:rPr lang="ru-RU" b="1" dirty="0">
                <a:solidFill>
                  <a:srgbClr val="00B050"/>
                </a:solidFill>
              </a:rPr>
              <a:t>ВОЗРАСТНАЯ ЖИЗНЕСПОСОБНОСТЬ</a:t>
            </a:r>
          </a:p>
        </p:txBody>
      </p:sp>
      <p:sp>
        <p:nvSpPr>
          <p:cNvPr id="3" name="Подзаголовок 2"/>
          <p:cNvSpPr>
            <a:spLocks noGrp="1"/>
          </p:cNvSpPr>
          <p:nvPr>
            <p:ph type="subTitle" idx="1"/>
          </p:nvPr>
        </p:nvSpPr>
        <p:spPr>
          <a:xfrm>
            <a:off x="1371600" y="3714752"/>
            <a:ext cx="6400800" cy="2214578"/>
          </a:xfrm>
        </p:spPr>
        <p:txBody>
          <a:bodyPr>
            <a:normAutofit/>
          </a:bodyPr>
          <a:lstStyle/>
          <a:p>
            <a:r>
              <a:rPr lang="ru-RU" dirty="0" err="1"/>
              <a:t>А.Н.Ильницкий</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Генетика</a:t>
            </a:r>
          </a:p>
        </p:txBody>
      </p:sp>
      <p:sp>
        <p:nvSpPr>
          <p:cNvPr id="3" name="Содержимое 2"/>
          <p:cNvSpPr>
            <a:spLocks noGrp="1"/>
          </p:cNvSpPr>
          <p:nvPr>
            <p:ph idx="1"/>
          </p:nvPr>
        </p:nvSpPr>
        <p:spPr/>
        <p:txBody>
          <a:bodyPr>
            <a:normAutofit fontScale="92500"/>
          </a:bodyPr>
          <a:lstStyle/>
          <a:p>
            <a:r>
              <a:rPr lang="ru-RU" dirty="0"/>
              <a:t>ряд ключевых генов, например, </a:t>
            </a:r>
            <a:r>
              <a:rPr lang="en-US" dirty="0"/>
              <a:t>SLC</a:t>
            </a:r>
            <a:r>
              <a:rPr lang="ru-RU" dirty="0"/>
              <a:t>6</a:t>
            </a:r>
            <a:r>
              <a:rPr lang="en-US" dirty="0"/>
              <a:t>A</a:t>
            </a:r>
            <a:r>
              <a:rPr lang="ru-RU" dirty="0"/>
              <a:t>4, </a:t>
            </a:r>
            <a:r>
              <a:rPr lang="en-US" dirty="0"/>
              <a:t>COMT</a:t>
            </a:r>
            <a:r>
              <a:rPr lang="ru-RU" dirty="0"/>
              <a:t>, </a:t>
            </a:r>
            <a:r>
              <a:rPr lang="en-US" dirty="0"/>
              <a:t>BDNF</a:t>
            </a:r>
            <a:r>
              <a:rPr lang="ru-RU" dirty="0"/>
              <a:t>, </a:t>
            </a:r>
            <a:r>
              <a:rPr lang="en-US" dirty="0"/>
              <a:t>FKB</a:t>
            </a:r>
            <a:r>
              <a:rPr lang="ru-RU" dirty="0"/>
              <a:t>5 и прочие ассоциированы с формированием возрастной жизнеспособности;</a:t>
            </a:r>
          </a:p>
          <a:p>
            <a:r>
              <a:rPr lang="ru-RU" dirty="0"/>
              <a:t>ген </a:t>
            </a:r>
            <a:r>
              <a:rPr lang="en-US" dirty="0"/>
              <a:t>SLC</a:t>
            </a:r>
            <a:r>
              <a:rPr lang="ru-RU" dirty="0"/>
              <a:t>6</a:t>
            </a:r>
            <a:r>
              <a:rPr lang="en-US" dirty="0"/>
              <a:t>A</a:t>
            </a:r>
            <a:r>
              <a:rPr lang="ru-RU" dirty="0"/>
              <a:t>4 обусловливает экспрессию рецепторов к серотонину, что обусловливает формирование благоприятного типа поведения за счет более высокой возрастной жизнеспособности. </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Сочетания продуктов </a:t>
            </a:r>
            <a:br>
              <a:rPr lang="ru-RU" b="1" dirty="0">
                <a:solidFill>
                  <a:srgbClr val="00B050"/>
                </a:solidFill>
              </a:rPr>
            </a:br>
            <a:r>
              <a:rPr lang="ru-RU" b="1" dirty="0">
                <a:solidFill>
                  <a:srgbClr val="00B050"/>
                </a:solidFill>
              </a:rPr>
              <a:t>с точки зрения ритма питания</a:t>
            </a:r>
          </a:p>
        </p:txBody>
      </p:sp>
      <p:sp>
        <p:nvSpPr>
          <p:cNvPr id="3" name="Content Placeholder 2"/>
          <p:cNvSpPr>
            <a:spLocks noGrp="1"/>
          </p:cNvSpPr>
          <p:nvPr>
            <p:ph idx="1"/>
          </p:nvPr>
        </p:nvSpPr>
        <p:spPr/>
        <p:txBody>
          <a:bodyPr>
            <a:normAutofit fontScale="70000" lnSpcReduction="20000"/>
          </a:bodyPr>
          <a:lstStyle/>
          <a:p>
            <a:r>
              <a:rPr lang="ru-RU" dirty="0"/>
              <a:t>потребление оливкового масла за полчаса до картофеля снижает </a:t>
            </a:r>
            <a:r>
              <a:rPr lang="ru-RU" dirty="0" err="1"/>
              <a:t>постпрандиальный</a:t>
            </a:r>
            <a:r>
              <a:rPr lang="ru-RU" dirty="0"/>
              <a:t> уровень глюкозы и инсулина при сахарном диабете 2 типа;</a:t>
            </a:r>
          </a:p>
          <a:p>
            <a:r>
              <a:rPr lang="ru-RU" dirty="0"/>
              <a:t>молоко перед употреблением хлеба, а не при совместном употреблении обоих продуктов, значительно снижает </a:t>
            </a:r>
            <a:r>
              <a:rPr lang="ru-RU" dirty="0" err="1"/>
              <a:t>постпрандиальную</a:t>
            </a:r>
            <a:r>
              <a:rPr lang="ru-RU" dirty="0"/>
              <a:t> гликемию и </a:t>
            </a:r>
            <a:r>
              <a:rPr lang="ru-RU" dirty="0" err="1"/>
              <a:t>инсулинемию</a:t>
            </a:r>
            <a:r>
              <a:rPr lang="ru-RU" dirty="0"/>
              <a:t>;</a:t>
            </a:r>
          </a:p>
          <a:p>
            <a:r>
              <a:rPr lang="ru-RU" dirty="0"/>
              <a:t>употребление куриного мяса снижает гликемическую реакцию на белый хлеб, а его употребление за 15 минут до белого риса вызывал наибольшее снижение гликемии;</a:t>
            </a:r>
          </a:p>
          <a:p>
            <a:r>
              <a:rPr lang="ru-RU" dirty="0"/>
              <a:t>последовательность приема пищи является важным регулятором уровня </a:t>
            </a:r>
            <a:r>
              <a:rPr lang="ru-RU" dirty="0" err="1"/>
              <a:t>постпрандиальной</a:t>
            </a:r>
            <a:r>
              <a:rPr lang="ru-RU" dirty="0"/>
              <a:t> глюкозы;</a:t>
            </a:r>
          </a:p>
          <a:p>
            <a:r>
              <a:rPr lang="ru-RU" dirty="0"/>
              <a:t>потребление овощей, затем мяса и, наконец, риса, было лучшей последовательностью для ослабления гликемического ответа без увеличения потребности в инсулине у здоровых взрослых.</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1916451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Влияние продуктов </a:t>
            </a:r>
            <a:br>
              <a:rPr lang="ru-RU" b="1" dirty="0">
                <a:solidFill>
                  <a:srgbClr val="00B050"/>
                </a:solidFill>
              </a:rPr>
            </a:br>
            <a:r>
              <a:rPr lang="ru-RU" b="1" dirty="0">
                <a:solidFill>
                  <a:srgbClr val="00B050"/>
                </a:solidFill>
              </a:rPr>
              <a:t>на биологические часы</a:t>
            </a:r>
          </a:p>
        </p:txBody>
      </p:sp>
      <p:sp>
        <p:nvSpPr>
          <p:cNvPr id="3" name="Content Placeholder 2"/>
          <p:cNvSpPr>
            <a:spLocks noGrp="1"/>
          </p:cNvSpPr>
          <p:nvPr>
            <p:ph idx="1"/>
          </p:nvPr>
        </p:nvSpPr>
        <p:spPr/>
        <p:txBody>
          <a:bodyPr>
            <a:normAutofit fontScale="62500" lnSpcReduction="20000"/>
          </a:bodyPr>
          <a:lstStyle/>
          <a:p>
            <a:r>
              <a:rPr lang="ru-RU" dirty="0"/>
              <a:t>некоторые пищевые компоненты обладают способностью модулировать циркадные часы и влиять на контроль гликемии;</a:t>
            </a:r>
          </a:p>
          <a:p>
            <a:r>
              <a:rPr lang="ru-RU" dirty="0"/>
              <a:t>полифенолы зеленого чая, такие как катехины, показали свою эффективность в снижении уровня глюкозы натощак и после приема пищи;</a:t>
            </a:r>
          </a:p>
          <a:p>
            <a:r>
              <a:rPr lang="ru-RU" dirty="0"/>
              <a:t>употребление зеленого чая вечером способен снизить концентрацию глюкозы в плазме крови после приема пищи по сравнению с чаем плацебо, принимаемым в то же время;</a:t>
            </a:r>
          </a:p>
          <a:p>
            <a:r>
              <a:rPr lang="ru-RU" dirty="0"/>
              <a:t>кофе способен предупреждать развитие сахарного диабета;</a:t>
            </a:r>
          </a:p>
          <a:p>
            <a:r>
              <a:rPr lang="ru-RU" dirty="0"/>
              <a:t>проспективное </a:t>
            </a:r>
            <a:r>
              <a:rPr lang="ru-RU" dirty="0" err="1"/>
              <a:t>когортное</a:t>
            </a:r>
            <a:r>
              <a:rPr lang="ru-RU" dirty="0"/>
              <a:t> исследование показало связь между употреблением кофе с кофеином и снижением риска диабета 2 типа, но только тогда, когда кофе употреблялся во время обеда;</a:t>
            </a:r>
          </a:p>
          <a:p>
            <a:r>
              <a:rPr lang="ru-RU" dirty="0"/>
              <a:t>в </a:t>
            </a:r>
            <a:r>
              <a:rPr lang="ru-RU" dirty="0" err="1"/>
              <a:t>рандомизированном</a:t>
            </a:r>
            <a:r>
              <a:rPr lang="ru-RU" dirty="0"/>
              <a:t> перекрестном исследовании кофе с кофеином, потребляемый утром, имел более высокую </a:t>
            </a:r>
            <a:r>
              <a:rPr lang="ru-RU" dirty="0" err="1"/>
              <a:t>постпрандиальную</a:t>
            </a:r>
            <a:r>
              <a:rPr lang="ru-RU" dirty="0"/>
              <a:t> реакцию глюкозы и инсулина на более поздний прием пищи.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8975774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Влияние ритмичности питания </a:t>
            </a:r>
            <a:br>
              <a:rPr lang="ru-RU" b="1" dirty="0">
                <a:solidFill>
                  <a:srgbClr val="00B050"/>
                </a:solidFill>
              </a:rPr>
            </a:br>
            <a:r>
              <a:rPr lang="ru-RU" b="1" dirty="0">
                <a:solidFill>
                  <a:srgbClr val="00B050"/>
                </a:solidFill>
              </a:rPr>
              <a:t>на биологические часы</a:t>
            </a:r>
          </a:p>
        </p:txBody>
      </p:sp>
      <p:sp>
        <p:nvSpPr>
          <p:cNvPr id="3" name="Content Placeholder 2"/>
          <p:cNvSpPr>
            <a:spLocks noGrp="1"/>
          </p:cNvSpPr>
          <p:nvPr>
            <p:ph idx="1"/>
          </p:nvPr>
        </p:nvSpPr>
        <p:spPr/>
        <p:txBody>
          <a:bodyPr>
            <a:normAutofit fontScale="55000" lnSpcReduction="20000"/>
          </a:bodyPr>
          <a:lstStyle/>
          <a:p>
            <a:r>
              <a:rPr lang="ru-RU" dirty="0"/>
              <a:t>исследования </a:t>
            </a:r>
            <a:r>
              <a:rPr lang="ru-RU" dirty="0" err="1"/>
              <a:t>метаболомики</a:t>
            </a:r>
            <a:r>
              <a:rPr lang="ru-RU" dirty="0"/>
              <a:t> подтверждают сильное влияние приема пищи на ритмический метаболизм;</a:t>
            </a:r>
          </a:p>
          <a:p>
            <a:r>
              <a:rPr lang="ru-RU" dirty="0"/>
              <a:t>в постоянных условиях вынужденной позы, тусклого света, недосыпания и ежечасного изокалорийного питания было обнаружено, что ~15% метаболитов в слюне и плазме имеют циркадный ритм, причем большая часть в слюне-аминокислоты, а большая часть в плазме-метаболиты липидов;</a:t>
            </a:r>
          </a:p>
          <a:p>
            <a:r>
              <a:rPr lang="ru-RU" dirty="0"/>
              <a:t>заметные ритмы в уровне свободных жирных кислотах и триглицеридах, которые достигали максимума в светлой фазе; поскольку они не зависели от циклов питания или отдыха, это предполагало, что эндогенные циркадные осцилляторы контролируют липидный обмен;</a:t>
            </a:r>
          </a:p>
          <a:p>
            <a:r>
              <a:rPr lang="ru-RU" dirty="0"/>
              <a:t>примерно 15% метаболитов, которые были ритмичными независимо от ритмов питания, когда участников кормили обычной пищей (т. е. три раза в день плюс перекус), 60-70% метаболитов становились ритмичными, и большинство из них сохраняли ритмичность во время постоянного бодрствования;</a:t>
            </a:r>
          </a:p>
          <a:p>
            <a:r>
              <a:rPr lang="ru-RU" dirty="0"/>
              <a:t>ритмичность достигается в половине человеческого </a:t>
            </a:r>
            <a:r>
              <a:rPr lang="ru-RU" dirty="0" err="1"/>
              <a:t>метаболома</a:t>
            </a:r>
            <a:r>
              <a:rPr lang="ru-RU" dirty="0"/>
              <a:t> за счет ритмического питания, в то время как ритмы сна/бодрствования оказывают сравнительно небольшое влияние.</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9932163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2250" b="1" dirty="0">
              <a:solidFill>
                <a:schemeClr val="accent6"/>
              </a:solidFill>
            </a:endParaRPr>
          </a:p>
          <a:p>
            <a:pPr marL="0" indent="0" algn="ctr">
              <a:buNone/>
            </a:pPr>
            <a:endParaRPr lang="ru-RU" sz="2250" b="1" dirty="0">
              <a:solidFill>
                <a:schemeClr val="accent6"/>
              </a:solidFill>
            </a:endParaRPr>
          </a:p>
          <a:p>
            <a:pPr marL="0" indent="0" algn="ctr">
              <a:buNone/>
            </a:pPr>
            <a:r>
              <a:rPr lang="ru-RU" sz="3600" b="1" dirty="0">
                <a:solidFill>
                  <a:srgbClr val="00B050"/>
                </a:solidFill>
              </a:rPr>
              <a:t>ПРАКТИЧЕСКИЕ РЕКОМЕНДАЦИИ</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1838085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Распорядок питания</a:t>
            </a:r>
          </a:p>
        </p:txBody>
      </p:sp>
      <p:sp>
        <p:nvSpPr>
          <p:cNvPr id="3" name="Content Placeholder 2"/>
          <p:cNvSpPr>
            <a:spLocks noGrp="1"/>
          </p:cNvSpPr>
          <p:nvPr>
            <p:ph idx="1"/>
          </p:nvPr>
        </p:nvSpPr>
        <p:spPr/>
        <p:txBody>
          <a:bodyPr>
            <a:normAutofit fontScale="92500" lnSpcReduction="20000"/>
          </a:bodyPr>
          <a:lstStyle/>
          <a:p>
            <a:r>
              <a:rPr lang="ru-RU" b="1" dirty="0"/>
              <a:t>Завтрак (6:30-9:30)</a:t>
            </a:r>
            <a:r>
              <a:rPr lang="ru-RU" dirty="0"/>
              <a:t>.</a:t>
            </a:r>
          </a:p>
          <a:p>
            <a:r>
              <a:rPr lang="ru-RU" b="1" dirty="0"/>
              <a:t>Обед (12:00-13:30)</a:t>
            </a:r>
            <a:r>
              <a:rPr lang="ru-RU" dirty="0"/>
              <a:t>. Обязательно одно блюдо с мясом и овощами.</a:t>
            </a:r>
          </a:p>
          <a:p>
            <a:r>
              <a:rPr lang="ru-RU" b="1" dirty="0"/>
              <a:t>Полдник (17:00-18:30)</a:t>
            </a:r>
            <a:r>
              <a:rPr lang="ru-RU" dirty="0"/>
              <a:t>. Пик продукции инсулина, допустимы продукты с сахаром (небольшой десерт).</a:t>
            </a:r>
          </a:p>
          <a:p>
            <a:r>
              <a:rPr lang="ru-RU" b="1" dirty="0"/>
              <a:t>Ужин (за два – три часа до сна)</a:t>
            </a:r>
            <a:r>
              <a:rPr lang="ru-RU" dirty="0"/>
              <a:t>. Самый легкий прием пищи за весь день, блюда, содержащие постную рыбу, морепродукты или белое мясо. Обязательно нужно добавить сырые овощи или овощные салаты.</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4576856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2775" b="1" dirty="0">
                <a:solidFill>
                  <a:srgbClr val="00B050"/>
                </a:solidFill>
              </a:rPr>
              <a:t>Ритм питания как новый фактор риска хронических неинфекционных заболеваний</a:t>
            </a:r>
          </a:p>
        </p:txBody>
      </p:sp>
      <p:sp>
        <p:nvSpPr>
          <p:cNvPr id="3" name="Content Placeholder 2"/>
          <p:cNvSpPr>
            <a:spLocks noGrp="1"/>
          </p:cNvSpPr>
          <p:nvPr>
            <p:ph idx="1"/>
          </p:nvPr>
        </p:nvSpPr>
        <p:spPr/>
        <p:txBody>
          <a:bodyPr>
            <a:normAutofit fontScale="62500" lnSpcReduction="20000"/>
          </a:bodyPr>
          <a:lstStyle/>
          <a:p>
            <a:r>
              <a:rPr lang="ru-RU" dirty="0"/>
              <a:t>ритм питания – новый модифицируемый фактор риска многих хронических неинфекционных заболеваний;</a:t>
            </a:r>
          </a:p>
          <a:p>
            <a:r>
              <a:rPr lang="ru-RU" dirty="0"/>
              <a:t>современный образ жизни, включая сменную работу, длительное воздействие искусственного света и неустойчивый режим питания, нарушает циркадную систему, потенциальные последствия велики (</a:t>
            </a:r>
            <a:r>
              <a:rPr lang="ru-RU" dirty="0" err="1"/>
              <a:t>Cornelissen</a:t>
            </a:r>
            <a:r>
              <a:rPr lang="ru-RU" dirty="0"/>
              <a:t> &amp; </a:t>
            </a:r>
            <a:r>
              <a:rPr lang="ru-RU" dirty="0" err="1"/>
              <a:t>Otsuka</a:t>
            </a:r>
            <a:r>
              <a:rPr lang="ru-RU" dirty="0"/>
              <a:t>, 2017);</a:t>
            </a:r>
          </a:p>
          <a:p>
            <a:r>
              <a:rPr lang="ru-RU" dirty="0"/>
              <a:t>вахтовые работники, особенно работающие в ночное время, подвергаются повышенному риску развития хронических неинфекционных заболеваний, таких как диабет 2 типа и кардиометаболические заболевания (</a:t>
            </a:r>
            <a:r>
              <a:rPr lang="ru-RU" dirty="0" err="1"/>
              <a:t>Depner</a:t>
            </a:r>
            <a:r>
              <a:rPr lang="ru-RU" dirty="0"/>
              <a:t> </a:t>
            </a:r>
            <a:r>
              <a:rPr lang="ru-RU" dirty="0" err="1"/>
              <a:t>et</a:t>
            </a:r>
            <a:r>
              <a:rPr lang="ru-RU" dirty="0"/>
              <a:t> </a:t>
            </a:r>
            <a:r>
              <a:rPr lang="ru-RU" dirty="0" err="1"/>
              <a:t>al</a:t>
            </a:r>
            <a:r>
              <a:rPr lang="ru-RU" dirty="0"/>
              <a:t>., 2014; </a:t>
            </a:r>
            <a:r>
              <a:rPr lang="ru-RU" dirty="0" err="1"/>
              <a:t>Reutrakul</a:t>
            </a:r>
            <a:r>
              <a:rPr lang="ru-RU" dirty="0"/>
              <a:t> &amp; </a:t>
            </a:r>
            <a:r>
              <a:rPr lang="ru-RU" dirty="0" err="1"/>
              <a:t>Knutson</a:t>
            </a:r>
            <a:r>
              <a:rPr lang="ru-RU" dirty="0"/>
              <a:t>, 2015);</a:t>
            </a:r>
          </a:p>
          <a:p>
            <a:r>
              <a:rPr lang="ru-RU" dirty="0"/>
              <a:t>неправильный ритм питания может быть посредником повышенного риска хронических неинфекционных заболеваний у вахтовых рабочих. С учетом того, что 15% рабочей силы Великобритании работают посменно и 12%-в ночные смены (ONS, 2011), последствия для общественного здравоохранения являются весьма существенными.</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6631119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en-US" b="1" dirty="0">
              <a:solidFill>
                <a:srgbClr val="00B050"/>
              </a:solidFill>
            </a:endParaRPr>
          </a:p>
          <a:p>
            <a:pPr marL="0" indent="0" algn="ctr">
              <a:buNone/>
            </a:pPr>
            <a:endParaRPr lang="en-US" b="1" dirty="0">
              <a:solidFill>
                <a:srgbClr val="00B050"/>
              </a:solidFill>
            </a:endParaRPr>
          </a:p>
          <a:p>
            <a:pPr marL="0" indent="0" algn="ctr">
              <a:buNone/>
            </a:pPr>
            <a:r>
              <a:rPr lang="ru-RU" b="1" dirty="0">
                <a:solidFill>
                  <a:srgbClr val="00B050"/>
                </a:solidFill>
              </a:rPr>
              <a:t>НОВОЕ: </a:t>
            </a:r>
            <a:endParaRPr lang="en-US" b="1" dirty="0">
              <a:solidFill>
                <a:srgbClr val="00B050"/>
              </a:solidFill>
            </a:endParaRPr>
          </a:p>
          <a:p>
            <a:pPr marL="0" indent="0" algn="ctr">
              <a:buNone/>
            </a:pPr>
            <a:r>
              <a:rPr lang="ru-RU" b="1" dirty="0">
                <a:solidFill>
                  <a:srgbClr val="00B050"/>
                </a:solidFill>
              </a:rPr>
              <a:t>МИМЕТИКИ </a:t>
            </a:r>
            <a:r>
              <a:rPr lang="en-US" b="1" dirty="0">
                <a:solidFill>
                  <a:srgbClr val="00B050"/>
                </a:solidFill>
              </a:rPr>
              <a:t>CALORIC RESTRICTION</a:t>
            </a:r>
            <a:endParaRPr lang="ru-RU" b="1" dirty="0">
              <a:solidFill>
                <a:srgbClr val="00B050"/>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9284063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Введение в проблему 1</a:t>
            </a:r>
          </a:p>
        </p:txBody>
      </p:sp>
      <p:sp>
        <p:nvSpPr>
          <p:cNvPr id="3" name="Content Placeholder 2"/>
          <p:cNvSpPr>
            <a:spLocks noGrp="1"/>
          </p:cNvSpPr>
          <p:nvPr>
            <p:ph idx="1"/>
          </p:nvPr>
        </p:nvSpPr>
        <p:spPr/>
        <p:txBody>
          <a:bodyPr>
            <a:normAutofit fontScale="70000" lnSpcReduction="20000"/>
          </a:bodyPr>
          <a:lstStyle/>
          <a:p>
            <a:r>
              <a:rPr lang="ru-RU" dirty="0"/>
              <a:t>ограничение калорийности (CR) оказывает благотворное влияние при ряде заболеваний, включая рак, нейродегенерацию и сердечно-сосудистая патология;</a:t>
            </a:r>
          </a:p>
          <a:p>
            <a:r>
              <a:rPr lang="ru-RU" dirty="0"/>
              <a:t>CR определяется как сокращение потребления калорий (на 30-40% от сокращения) без недоедания, которое было бы результатом снижения потребления основных питательных веществ;</a:t>
            </a:r>
          </a:p>
          <a:p>
            <a:r>
              <a:rPr lang="ru-RU" dirty="0"/>
              <a:t>CR продлевает продолжительность жизни у разных организмов, от беспозвоночных до позвоночных, включая приматов;</a:t>
            </a:r>
          </a:p>
          <a:p>
            <a:r>
              <a:rPr lang="ru-RU" dirty="0"/>
              <a:t>CR задерживает темпы старения сердечно-сосудистой системы и связанные с ним заболевания;</a:t>
            </a:r>
          </a:p>
          <a:p>
            <a:r>
              <a:rPr lang="ru-RU" dirty="0"/>
              <a:t>уменьшает окислительный стресс, воспаление, </a:t>
            </a:r>
            <a:r>
              <a:rPr lang="ru-RU" dirty="0" err="1"/>
              <a:t>апоптоз</a:t>
            </a:r>
            <a:r>
              <a:rPr lang="ru-RU" dirty="0"/>
              <a:t>, укорочение </a:t>
            </a:r>
            <a:r>
              <a:rPr lang="ru-RU" dirty="0" err="1"/>
              <a:t>теломер</a:t>
            </a:r>
            <a:r>
              <a:rPr lang="ru-RU" dirty="0"/>
              <a:t> и дисфункцию митохондрий;</a:t>
            </a:r>
          </a:p>
          <a:p>
            <a:r>
              <a:rPr lang="ru-RU" dirty="0"/>
              <a:t>у лиц, не страдающих ожирением, CR уменьшает частоту развития метаболического синдрома и других факторов риска.</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2250"/>
            <a:ext cx="588932" cy="482189"/>
          </a:xfrm>
          <a:prstGeom prst="rect">
            <a:avLst/>
          </a:prstGeom>
          <a:noFill/>
        </p:spPr>
      </p:pic>
    </p:spTree>
    <p:extLst>
      <p:ext uri="{BB962C8B-B14F-4D97-AF65-F5344CB8AC3E}">
        <p14:creationId xmlns:p14="http://schemas.microsoft.com/office/powerpoint/2010/main" val="30309620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Введение в проблему 2</a:t>
            </a:r>
          </a:p>
        </p:txBody>
      </p:sp>
      <p:sp>
        <p:nvSpPr>
          <p:cNvPr id="3" name="Content Placeholder 2"/>
          <p:cNvSpPr>
            <a:spLocks noGrp="1"/>
          </p:cNvSpPr>
          <p:nvPr>
            <p:ph idx="1"/>
          </p:nvPr>
        </p:nvSpPr>
        <p:spPr/>
        <p:txBody>
          <a:bodyPr>
            <a:normAutofit fontScale="77500" lnSpcReduction="20000"/>
          </a:bodyPr>
          <a:lstStyle/>
          <a:p>
            <a:r>
              <a:rPr lang="ru-RU" dirty="0"/>
              <a:t>эффективный индуктор </a:t>
            </a:r>
            <a:r>
              <a:rPr lang="ru-RU" dirty="0" err="1"/>
              <a:t>аутофагии</a:t>
            </a:r>
            <a:r>
              <a:rPr lang="ru-RU" dirty="0"/>
              <a:t> - удаление поврежденных внутриклеточных частей, таких как </a:t>
            </a:r>
            <a:r>
              <a:rPr lang="ru-RU" dirty="0" err="1"/>
              <a:t>дисфункциональные</a:t>
            </a:r>
            <a:r>
              <a:rPr lang="ru-RU" dirty="0"/>
              <a:t> органеллы и неправильно свернутые белки;</a:t>
            </a:r>
          </a:p>
          <a:p>
            <a:r>
              <a:rPr lang="ru-RU" dirty="0" err="1"/>
              <a:t>аутофагия</a:t>
            </a:r>
            <a:r>
              <a:rPr lang="ru-RU" dirty="0"/>
              <a:t> действует как процесс самозащиты от клеточного стресса;</a:t>
            </a:r>
          </a:p>
          <a:p>
            <a:r>
              <a:rPr lang="ru-RU" dirty="0"/>
              <a:t>физиологическая активация </a:t>
            </a:r>
            <a:r>
              <a:rPr lang="ru-RU" dirty="0" err="1"/>
              <a:t>аутофагии</a:t>
            </a:r>
            <a:r>
              <a:rPr lang="ru-RU" dirty="0"/>
              <a:t> во время стресса ограничивает повреждение миокарда;</a:t>
            </a:r>
          </a:p>
          <a:p>
            <a:r>
              <a:rPr lang="ru-RU" dirty="0"/>
              <a:t>благотворное воздействие CR на сердечно-сосудистую систему преимущественно опосредуется активацией </a:t>
            </a:r>
            <a:r>
              <a:rPr lang="ru-RU" dirty="0" err="1"/>
              <a:t>аутофагии</a:t>
            </a:r>
            <a:r>
              <a:rPr lang="ru-RU" dirty="0"/>
              <a:t>, хотя для подтверждения этой гипотезы необходимы дополнительные исследования.</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1198" y="6313264"/>
            <a:ext cx="588932" cy="482189"/>
          </a:xfrm>
          <a:prstGeom prst="rect">
            <a:avLst/>
          </a:prstGeom>
          <a:noFill/>
        </p:spPr>
      </p:pic>
    </p:spTree>
    <p:extLst>
      <p:ext uri="{BB962C8B-B14F-4D97-AF65-F5344CB8AC3E}">
        <p14:creationId xmlns:p14="http://schemas.microsoft.com/office/powerpoint/2010/main" val="9261406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Введение в проблему 3</a:t>
            </a:r>
          </a:p>
        </p:txBody>
      </p:sp>
      <p:sp>
        <p:nvSpPr>
          <p:cNvPr id="3" name="Content Placeholder 2"/>
          <p:cNvSpPr>
            <a:spLocks noGrp="1"/>
          </p:cNvSpPr>
          <p:nvPr>
            <p:ph idx="1"/>
          </p:nvPr>
        </p:nvSpPr>
        <p:spPr/>
        <p:txBody>
          <a:bodyPr>
            <a:normAutofit fontScale="62500" lnSpcReduction="20000"/>
          </a:bodyPr>
          <a:lstStyle/>
          <a:p>
            <a:r>
              <a:rPr lang="ru-RU" dirty="0"/>
              <a:t>потенциальное применение </a:t>
            </a:r>
            <a:r>
              <a:rPr lang="en-US" dirty="0"/>
              <a:t>CR </a:t>
            </a:r>
            <a:r>
              <a:rPr lang="ru-RU" dirty="0"/>
              <a:t>в клинических условиях ограничено низкой приверженностью пациентов и потенциальными побочными эффектами (инфекции);</a:t>
            </a:r>
          </a:p>
          <a:p>
            <a:r>
              <a:rPr lang="ru-RU" dirty="0"/>
              <a:t>сложно оценить продолжительность диетического режима, достаточную для получения клинически значимого эффекта;</a:t>
            </a:r>
          </a:p>
          <a:p>
            <a:r>
              <a:rPr lang="ru-RU" dirty="0"/>
              <a:t>поиск имитаторов биохимических и функциональных свойства CR;</a:t>
            </a:r>
          </a:p>
          <a:p>
            <a:r>
              <a:rPr lang="ru-RU" dirty="0"/>
              <a:t>пищевые добавки и фармацевтические агенты, не требуют от пациента сокращения потребления пищи;</a:t>
            </a:r>
          </a:p>
          <a:p>
            <a:r>
              <a:rPr lang="ru-RU" dirty="0"/>
              <a:t>благотворное воздействие на сердечно-сосудистую систему в контексте ряда патологических состояний, таких как </a:t>
            </a:r>
            <a:r>
              <a:rPr lang="ru-RU" dirty="0" err="1"/>
              <a:t>ремоделирование</a:t>
            </a:r>
            <a:r>
              <a:rPr lang="ru-RU" dirty="0"/>
              <a:t> сердца, ишемическая </a:t>
            </a:r>
            <a:r>
              <a:rPr lang="ru-RU" dirty="0" err="1"/>
              <a:t>реперфузия</a:t>
            </a:r>
            <a:r>
              <a:rPr lang="ru-RU" dirty="0"/>
              <a:t>, ускоренное старение сердечно-сосудистой системы, генетические или метаболические </a:t>
            </a:r>
            <a:r>
              <a:rPr lang="ru-RU" dirty="0" err="1"/>
              <a:t>кардиомиопатии</a:t>
            </a:r>
            <a:r>
              <a:rPr lang="ru-RU" dirty="0"/>
              <a:t>;</a:t>
            </a:r>
          </a:p>
          <a:p>
            <a:r>
              <a:rPr lang="ru-RU" dirty="0"/>
              <a:t>некоторые из этих полезных эффектов опосредованы активацией </a:t>
            </a:r>
            <a:r>
              <a:rPr lang="ru-RU" dirty="0" err="1"/>
              <a:t>аутофагии</a:t>
            </a:r>
            <a:r>
              <a:rPr lang="ru-RU" dirty="0"/>
              <a:t>.</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41673" y="6308725"/>
            <a:ext cx="588932" cy="482189"/>
          </a:xfrm>
          <a:prstGeom prst="rect">
            <a:avLst/>
          </a:prstGeom>
          <a:noFill/>
        </p:spPr>
      </p:pic>
    </p:spTree>
    <p:extLst>
      <p:ext uri="{BB962C8B-B14F-4D97-AF65-F5344CB8AC3E}">
        <p14:creationId xmlns:p14="http://schemas.microsoft.com/office/powerpoint/2010/main" val="203352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Ось гипоталамус – гипофиз – кора надпочечников 1 </a:t>
            </a:r>
          </a:p>
        </p:txBody>
      </p:sp>
      <p:sp>
        <p:nvSpPr>
          <p:cNvPr id="3" name="Содержимое 2"/>
          <p:cNvSpPr>
            <a:spLocks noGrp="1"/>
          </p:cNvSpPr>
          <p:nvPr>
            <p:ph idx="1"/>
          </p:nvPr>
        </p:nvSpPr>
        <p:spPr/>
        <p:txBody>
          <a:bodyPr>
            <a:normAutofit fontScale="92500" lnSpcReduction="20000"/>
          </a:bodyPr>
          <a:lstStyle/>
          <a:p>
            <a:r>
              <a:rPr lang="ru-RU" dirty="0"/>
              <a:t>повышение содержания и активности </a:t>
            </a:r>
            <a:r>
              <a:rPr lang="ru-RU" dirty="0" err="1"/>
              <a:t>кортикотропин-релизинг</a:t>
            </a:r>
            <a:r>
              <a:rPr lang="ru-RU" dirty="0"/>
              <a:t> фактора приводит к снижению когнитивных способностей, развитию предрасположенности к </a:t>
            </a:r>
            <a:r>
              <a:rPr lang="ru-RU" dirty="0" err="1"/>
              <a:t>сердечно-сосудистым</a:t>
            </a:r>
            <a:r>
              <a:rPr lang="ru-RU" dirty="0"/>
              <a:t>, психическим заболеваниям, иммунным и метаболическим нарушениям;</a:t>
            </a:r>
          </a:p>
          <a:p>
            <a:r>
              <a:rPr lang="ru-RU" dirty="0"/>
              <a:t>психологическая поддержка и регулирование эмоционального фона способствовало нормализации уровня кортизола, а значит и купированию биологических проявлений хронического стресса.</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B050"/>
                </a:solidFill>
              </a:rPr>
              <a:t>CR </a:t>
            </a:r>
            <a:r>
              <a:rPr lang="ru-RU" b="1" dirty="0">
                <a:solidFill>
                  <a:srgbClr val="00B050"/>
                </a:solidFill>
              </a:rPr>
              <a:t>и сердечно-сосудистая система</a:t>
            </a:r>
          </a:p>
        </p:txBody>
      </p:sp>
      <p:sp>
        <p:nvSpPr>
          <p:cNvPr id="3" name="Content Placeholder 2"/>
          <p:cNvSpPr>
            <a:spLocks noGrp="1"/>
          </p:cNvSpPr>
          <p:nvPr>
            <p:ph idx="1"/>
          </p:nvPr>
        </p:nvSpPr>
        <p:spPr/>
        <p:txBody>
          <a:bodyPr>
            <a:normAutofit fontScale="70000" lnSpcReduction="20000"/>
          </a:bodyPr>
          <a:lstStyle/>
          <a:p>
            <a:r>
              <a:rPr lang="ru-RU" dirty="0"/>
              <a:t>длительное лечение CR у пожилых крыс показало улучшение диастолической дисфункции и уменьшение фиброза сердца, что коррелировало со снижением уровней липофусцина и β-</a:t>
            </a:r>
            <a:r>
              <a:rPr lang="ru-RU" dirty="0" err="1"/>
              <a:t>галактозидазы</a:t>
            </a:r>
            <a:r>
              <a:rPr lang="ru-RU" dirty="0"/>
              <a:t> в сердце (маркеры старения);</a:t>
            </a:r>
          </a:p>
          <a:p>
            <a:r>
              <a:rPr lang="ru-RU" dirty="0"/>
              <a:t>краткосрочный курс CR – улучшение дисфункции миокарда у пожилых мышей, страдающих </a:t>
            </a:r>
            <a:r>
              <a:rPr lang="ru-RU" dirty="0" err="1"/>
              <a:t>кардиомиопатией</a:t>
            </a:r>
            <a:r>
              <a:rPr lang="ru-RU" dirty="0"/>
              <a:t>, обратное развитие гипертрофии миокарда и диастолической функции у пожилых мышей;</a:t>
            </a:r>
          </a:p>
          <a:p>
            <a:r>
              <a:rPr lang="ru-RU" dirty="0"/>
              <a:t>у людей долгосрочный курс CR улучшал диастолическую функцию и ослаблял воспаление низкой интенсивности;</a:t>
            </a:r>
          </a:p>
          <a:p>
            <a:r>
              <a:rPr lang="ru-RU" dirty="0"/>
              <a:t>CR уменьшает повреждение миокарда в ответ на стресс;</a:t>
            </a:r>
          </a:p>
          <a:p>
            <a:r>
              <a:rPr lang="ru-RU" dirty="0"/>
              <a:t>длительный курс CR способствует </a:t>
            </a:r>
            <a:r>
              <a:rPr lang="ru-RU" dirty="0" err="1"/>
              <a:t>ремоделированию</a:t>
            </a:r>
            <a:r>
              <a:rPr lang="ru-RU" dirty="0"/>
              <a:t> сердца и улучшает сердечную функцию в модели хронического инфаркта миокарда.</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859673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Другие варианты диет</a:t>
            </a:r>
          </a:p>
        </p:txBody>
      </p:sp>
      <p:sp>
        <p:nvSpPr>
          <p:cNvPr id="3" name="Content Placeholder 2"/>
          <p:cNvSpPr>
            <a:spLocks noGrp="1"/>
          </p:cNvSpPr>
          <p:nvPr>
            <p:ph idx="1"/>
          </p:nvPr>
        </p:nvSpPr>
        <p:spPr/>
        <p:txBody>
          <a:bodyPr>
            <a:normAutofit fontScale="70000" lnSpcReduction="20000"/>
          </a:bodyPr>
          <a:lstStyle/>
          <a:p>
            <a:r>
              <a:rPr lang="ru-RU" i="1" u="sng" dirty="0"/>
              <a:t>прерывистое голодание </a:t>
            </a:r>
            <a:r>
              <a:rPr lang="ru-RU" dirty="0"/>
              <a:t>- режим диеты с чередованием циклов голодания и питания;</a:t>
            </a:r>
          </a:p>
          <a:p>
            <a:r>
              <a:rPr lang="ru-RU" dirty="0"/>
              <a:t>продлевает продолжительность жизни от дрожжей до человека, защищает миокард от ишемии - </a:t>
            </a:r>
            <a:r>
              <a:rPr lang="ru-RU" dirty="0" err="1"/>
              <a:t>реперфузионного</a:t>
            </a:r>
            <a:r>
              <a:rPr lang="ru-RU" dirty="0"/>
              <a:t> повреждения и ослабляет </a:t>
            </a:r>
            <a:r>
              <a:rPr lang="ru-RU" dirty="0" err="1"/>
              <a:t>протеотоксическую</a:t>
            </a:r>
            <a:r>
              <a:rPr lang="ru-RU" dirty="0"/>
              <a:t> </a:t>
            </a:r>
            <a:r>
              <a:rPr lang="ru-RU" dirty="0" err="1"/>
              <a:t>кардиомиопатию</a:t>
            </a:r>
            <a:r>
              <a:rPr lang="ru-RU" dirty="0"/>
              <a:t>;</a:t>
            </a:r>
          </a:p>
          <a:p>
            <a:r>
              <a:rPr lang="ru-RU" dirty="0"/>
              <a:t>стимулирует </a:t>
            </a:r>
            <a:r>
              <a:rPr lang="ru-RU" dirty="0" err="1"/>
              <a:t>аутофагию</a:t>
            </a:r>
            <a:r>
              <a:rPr lang="ru-RU" dirty="0"/>
              <a:t> и улучшает контроль качества белка;</a:t>
            </a:r>
          </a:p>
          <a:p>
            <a:r>
              <a:rPr lang="ru-RU" i="1" u="sng" dirty="0"/>
              <a:t>«диета, имитирующая голодание»</a:t>
            </a:r>
            <a:r>
              <a:rPr lang="ru-RU" dirty="0"/>
              <a:t> - периодические циклы из 3-5 дней с низким содержанием калорий, низким содержанием белка и высоким содержанием жира;</a:t>
            </a:r>
          </a:p>
          <a:p>
            <a:r>
              <a:rPr lang="ru-RU" dirty="0"/>
              <a:t>повышение продолжительность жизни у мышей, а также снижает артериальное давление и купирует факторы риска, связанные с возрастом у людей.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val="2204520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Механизмы эффектов </a:t>
            </a:r>
            <a:r>
              <a:rPr lang="en-US" b="1" dirty="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ru-RU" dirty="0"/>
              <a:t>индукция </a:t>
            </a:r>
            <a:r>
              <a:rPr lang="ru-RU" dirty="0" err="1"/>
              <a:t>аутофагии</a:t>
            </a:r>
            <a:r>
              <a:rPr lang="ru-RU" dirty="0"/>
              <a:t>, что полезно из-за ее роли в устранении поврежденных цитоплазматических органелл и белков;</a:t>
            </a:r>
            <a:endParaRPr lang="en-US" dirty="0"/>
          </a:p>
          <a:p>
            <a:r>
              <a:rPr lang="ru-RU" dirty="0"/>
              <a:t>снижение активности сигнального пути, подобного инсулину/IGF1;</a:t>
            </a:r>
          </a:p>
          <a:p>
            <a:r>
              <a:rPr lang="ru-RU" dirty="0"/>
              <a:t>Модуляция внутриклеточных ключевых датчиков питательных веществ, таких как активированная </a:t>
            </a:r>
            <a:r>
              <a:rPr lang="ru-RU" dirty="0" err="1"/>
              <a:t>аденозинмонофосфатом</a:t>
            </a:r>
            <a:r>
              <a:rPr lang="ru-RU" dirty="0"/>
              <a:t> </a:t>
            </a:r>
            <a:r>
              <a:rPr lang="ru-RU" dirty="0" err="1"/>
              <a:t>протеинкиназа</a:t>
            </a:r>
            <a:r>
              <a:rPr lang="ru-RU" dirty="0"/>
              <a:t> (AMPK), </a:t>
            </a:r>
            <a:r>
              <a:rPr lang="ru-RU" dirty="0" err="1"/>
              <a:t>гистоновая</a:t>
            </a:r>
            <a:r>
              <a:rPr lang="ru-RU" dirty="0"/>
              <a:t> (</a:t>
            </a:r>
            <a:r>
              <a:rPr lang="ru-RU" dirty="0" err="1"/>
              <a:t>de</a:t>
            </a:r>
            <a:r>
              <a:rPr lang="ru-RU" dirty="0"/>
              <a:t>)</a:t>
            </a:r>
            <a:r>
              <a:rPr lang="ru-RU" dirty="0" err="1"/>
              <a:t>ацетилаза</a:t>
            </a:r>
            <a:r>
              <a:rPr lang="ru-RU" dirty="0"/>
              <a:t> Sirtuin1 (SIRT1) и </a:t>
            </a:r>
            <a:r>
              <a:rPr lang="ru-RU" dirty="0" err="1"/>
              <a:t>протеинкиназа</a:t>
            </a:r>
            <a:r>
              <a:rPr lang="ru-RU" dirty="0"/>
              <a:t> B (PKB, также известная как </a:t>
            </a:r>
            <a:r>
              <a:rPr lang="ru-RU" dirty="0" err="1"/>
              <a:t>Akt</a:t>
            </a:r>
            <a:r>
              <a:rPr lang="ru-RU" dirty="0"/>
              <a:t>), которые связаны с благоприятными для здоровья и долголетия эффектами.</a:t>
            </a:r>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1644033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Влияние на фактор </a:t>
            </a:r>
            <a:br>
              <a:rPr lang="en-US" b="1" dirty="0">
                <a:solidFill>
                  <a:srgbClr val="00B050"/>
                </a:solidFill>
              </a:rPr>
            </a:br>
            <a:r>
              <a:rPr lang="ru-RU" b="1" dirty="0">
                <a:solidFill>
                  <a:srgbClr val="00B050"/>
                </a:solidFill>
              </a:rPr>
              <a:t>роста инсулина - 1</a:t>
            </a:r>
          </a:p>
        </p:txBody>
      </p:sp>
      <p:sp>
        <p:nvSpPr>
          <p:cNvPr id="3" name="Content Placeholder 2"/>
          <p:cNvSpPr>
            <a:spLocks noGrp="1"/>
          </p:cNvSpPr>
          <p:nvPr>
            <p:ph idx="1"/>
          </p:nvPr>
        </p:nvSpPr>
        <p:spPr/>
        <p:txBody>
          <a:bodyPr>
            <a:normAutofit fontScale="70000" lnSpcReduction="20000"/>
          </a:bodyPr>
          <a:lstStyle/>
          <a:p>
            <a:r>
              <a:rPr lang="ru-RU" dirty="0"/>
              <a:t>голодание снижает </a:t>
            </a:r>
            <a:r>
              <a:rPr lang="ru-RU" dirty="0" err="1"/>
              <a:t>биодоступность</a:t>
            </a:r>
            <a:r>
              <a:rPr lang="ru-RU" dirty="0"/>
              <a:t> циркулирующего фактора роста инсулина-1 (IGF-1);</a:t>
            </a:r>
          </a:p>
          <a:p>
            <a:r>
              <a:rPr lang="ru-RU" dirty="0"/>
              <a:t>содержание кетоновых тел и инсулиноподобного </a:t>
            </a:r>
            <a:r>
              <a:rPr lang="ru-RU" dirty="0" err="1"/>
              <a:t>белока</a:t>
            </a:r>
            <a:r>
              <a:rPr lang="ru-RU" dirty="0"/>
              <a:t>, связывающего фактор роста (IGFBP)-1, увеличивается;</a:t>
            </a:r>
          </a:p>
          <a:p>
            <a:r>
              <a:rPr lang="ru-RU" dirty="0" err="1"/>
              <a:t>ингибиция</a:t>
            </a:r>
            <a:r>
              <a:rPr lang="ru-RU" dirty="0"/>
              <a:t> механической (ранее называемой “млекопитающей") мишень пути 1 комплекса </a:t>
            </a:r>
            <a:r>
              <a:rPr lang="ru-RU" dirty="0" err="1"/>
              <a:t>рапамицина</a:t>
            </a:r>
            <a:r>
              <a:rPr lang="ru-RU" dirty="0"/>
              <a:t> (</a:t>
            </a:r>
            <a:r>
              <a:rPr lang="ru-RU" dirty="0" err="1"/>
              <a:t>mTOR</a:t>
            </a:r>
            <a:r>
              <a:rPr lang="ru-RU" dirty="0"/>
              <a:t>) (mTORC1);</a:t>
            </a:r>
          </a:p>
          <a:p>
            <a:r>
              <a:rPr lang="ru-RU" dirty="0"/>
              <a:t>у мышей с дефицитом гормона роста и путей IGF1 повышенная продолжительность жизни, сниженная возрастная резистентность к инсулину, меньшая частота развития </a:t>
            </a:r>
            <a:r>
              <a:rPr lang="ru-RU" dirty="0" err="1"/>
              <a:t>рка</a:t>
            </a:r>
            <a:r>
              <a:rPr lang="ru-RU" dirty="0"/>
              <a:t>;</a:t>
            </a:r>
          </a:p>
          <a:p>
            <a:r>
              <a:rPr lang="ru-RU" dirty="0"/>
              <a:t>люди с мутациями в гене рецептора GH (GHR) проявляли заметную устойчивость к неоплазии и диабету.</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1096233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Влияние на </a:t>
            </a:r>
            <a:r>
              <a:rPr lang="ru-RU" b="1" dirty="0" err="1">
                <a:solidFill>
                  <a:srgbClr val="00B050"/>
                </a:solidFill>
              </a:rPr>
              <a:t>сиртуины</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a:t>модуляция активности SIRT1, повышение уровня </a:t>
            </a:r>
            <a:r>
              <a:rPr lang="ru-RU" dirty="0" err="1"/>
              <a:t>никотинамиддинуклеотида</a:t>
            </a:r>
            <a:r>
              <a:rPr lang="ru-RU" dirty="0"/>
              <a:t> (NAD+), который представляет собой ключевой маркер питательных веществ, это индуцирует </a:t>
            </a:r>
            <a:r>
              <a:rPr lang="ru-RU" dirty="0" err="1"/>
              <a:t>митохондриальную</a:t>
            </a:r>
            <a:r>
              <a:rPr lang="ru-RU" dirty="0"/>
              <a:t> активность, дыхательный метаболизм и реакции на окислительный стресс;</a:t>
            </a:r>
          </a:p>
          <a:p>
            <a:r>
              <a:rPr lang="ru-RU" dirty="0"/>
              <a:t>SIRT1 участвует в CR-опосредованном продлении продолжительности жизни и индукции </a:t>
            </a:r>
            <a:r>
              <a:rPr lang="ru-RU" dirty="0" err="1"/>
              <a:t>аутофагии</a:t>
            </a:r>
            <a:r>
              <a:rPr lang="ru-RU" dirty="0"/>
              <a:t>;</a:t>
            </a:r>
          </a:p>
          <a:p>
            <a:r>
              <a:rPr lang="ru-RU" dirty="0"/>
              <a:t>у млекопитающих SIRT1 играет роль в контроле метаболизма инсулина, накоплении жира и метаболизме глюкозы, а также в регулировании ядерного фактора-регулятора </a:t>
            </a:r>
            <a:r>
              <a:rPr lang="ru-RU" dirty="0" err="1"/>
              <a:t>провоспаления-kB</a:t>
            </a:r>
            <a:r>
              <a:rPr lang="ru-RU" dirty="0"/>
              <a:t> (NF-</a:t>
            </a:r>
            <a:r>
              <a:rPr lang="ru-RU" dirty="0" err="1"/>
              <a:t>kB</a:t>
            </a:r>
            <a:r>
              <a:rPr lang="ru-RU" dirty="0"/>
              <a:t>), который участвует в формировании ожирения.</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3813106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Варианты </a:t>
            </a:r>
            <a:r>
              <a:rPr lang="ru-RU" b="1" dirty="0" err="1">
                <a:solidFill>
                  <a:srgbClr val="00B050"/>
                </a:solidFill>
              </a:rPr>
              <a:t>аутофагии</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a:t>образование везикул с двойной мембраной, называемых </a:t>
            </a:r>
            <a:r>
              <a:rPr lang="ru-RU" dirty="0" err="1"/>
              <a:t>аутофагосомами</a:t>
            </a:r>
            <a:r>
              <a:rPr lang="ru-RU" dirty="0"/>
              <a:t>, которые поглощают цитоплазматические элементы, которые затем доставляются в лизосомы;</a:t>
            </a:r>
          </a:p>
          <a:p>
            <a:r>
              <a:rPr lang="ru-RU" dirty="0"/>
              <a:t>при </a:t>
            </a:r>
            <a:r>
              <a:rPr lang="ru-RU" dirty="0" err="1"/>
              <a:t>аутофагии</a:t>
            </a:r>
            <a:r>
              <a:rPr lang="ru-RU" dirty="0"/>
              <a:t>, опосредованной </a:t>
            </a:r>
            <a:r>
              <a:rPr lang="ru-RU" dirty="0" err="1"/>
              <a:t>шапероном</a:t>
            </a:r>
            <a:r>
              <a:rPr lang="ru-RU" dirty="0"/>
              <a:t> (CMA), белки, содержащие специфическую аминокислотную последовательность KFERQ, перевариваются в лизосомах после их связывания с </a:t>
            </a:r>
            <a:r>
              <a:rPr lang="ru-RU" dirty="0" err="1"/>
              <a:t>шапероном</a:t>
            </a:r>
            <a:r>
              <a:rPr lang="ru-RU" dirty="0"/>
              <a:t> Hsc70 и их импорта через белковый комплекс, включающий связанный с лизосомой мембранный белок 2A (LAMP2A);</a:t>
            </a:r>
          </a:p>
          <a:p>
            <a:r>
              <a:rPr lang="ru-RU" dirty="0"/>
              <a:t>при </a:t>
            </a:r>
            <a:r>
              <a:rPr lang="ru-RU" dirty="0" err="1"/>
              <a:t>микроавтофагии</a:t>
            </a:r>
            <a:r>
              <a:rPr lang="ru-RU" dirty="0"/>
              <a:t> цитоплазматические элементы непосредственно секвестрируются лизосомами.</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14552658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143000" y="5353050"/>
            <a:ext cx="5757863" cy="647700"/>
          </a:xfrm>
          <a:prstGeom prst="rect">
            <a:avLst/>
          </a:prstGeom>
          <a:noFill/>
          <a:ln>
            <a:noFill/>
            <a:miter lim="800000"/>
          </a:ln>
        </p:spPr>
        <p:txBody>
          <a:bodyPr vert="horz" lIns="135000" tIns="0" rIns="135000" bIns="0" rtlCol="0" anchor="ctr" anchorCtr="0">
            <a:noAutofit/>
          </a:bodyPr>
          <a:lstStyle>
            <a:lvl1pPr marL="257175" indent="-257175" algn="l" defTabSz="6858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altLang="en-US" sz="750" i="1">
                <a:solidFill>
                  <a:srgbClr val="333333"/>
                </a:solidFill>
              </a:rPr>
              <a:t>Cardiovasc Res</a:t>
            </a:r>
            <a:r>
              <a:rPr lang="en-US" altLang="en-US" sz="750">
                <a:solidFill>
                  <a:srgbClr val="333333"/>
                </a:solidFill>
              </a:rPr>
              <a:t>, Volume 117, Issue 6, 1 June 2021, Pages 1434–1449, </a:t>
            </a:r>
            <a:r>
              <a:rPr lang="en-US" altLang="en-US" sz="750">
                <a:solidFill>
                  <a:srgbClr val="333333"/>
                </a:solidFill>
                <a:hlinkClick r:id="rId3"/>
              </a:rPr>
              <a:t>https://doi.org/10.1093/cvr/cvaa297</a:t>
            </a:r>
            <a:endParaRPr lang="en-US" altLang="en-US" sz="750">
              <a:solidFill>
                <a:srgbClr val="333333"/>
              </a:solidFill>
            </a:endParaRPr>
          </a:p>
          <a:p>
            <a:pPr marL="0" indent="0" eaLnBrk="1" hangingPunct="1">
              <a:spcBef>
                <a:spcPct val="0"/>
              </a:spcBef>
              <a:spcAft>
                <a:spcPts val="450"/>
              </a:spcAft>
              <a:buNone/>
            </a:pPr>
            <a:r>
              <a:rPr lang="en-US" altLang="en-US" sz="600">
                <a:solidFill>
                  <a:srgbClr val="2A2A2A"/>
                </a:solidFill>
              </a:rPr>
              <a:t>The content of this slide may be subject to copyright: please see the slide notes for details.</a:t>
            </a:r>
            <a:endParaRPr lang="en-US" altLang="en-US" sz="600">
              <a:solidFill>
                <a:srgbClr val="333333"/>
              </a:solidFill>
            </a:endParaRPr>
          </a:p>
        </p:txBody>
      </p:sp>
      <p:sp>
        <p:nvSpPr>
          <p:cNvPr id="5123" name="Title 1"/>
          <p:cNvSpPr>
            <a:spLocks noGrp="1"/>
          </p:cNvSpPr>
          <p:nvPr>
            <p:ph type="title"/>
          </p:nvPr>
        </p:nvSpPr>
        <p:spPr>
          <a:xfrm>
            <a:off x="918972" y="1176339"/>
            <a:ext cx="5148453" cy="459581"/>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1875" dirty="0">
                <a:solidFill>
                  <a:srgbClr val="00B050"/>
                </a:solidFill>
              </a:rPr>
              <a:t>Потенциальные эффекты миметиков </a:t>
            </a:r>
            <a:r>
              <a:rPr lang="en-US" altLang="en-US" sz="1875" dirty="0">
                <a:solidFill>
                  <a:srgbClr val="00B050"/>
                </a:solidFill>
              </a:rPr>
              <a:t>CR</a:t>
            </a:r>
            <a:endParaRPr lang="en-US" altLang="en-US" sz="1875" b="0" dirty="0">
              <a:solidFill>
                <a:srgbClr val="00B050"/>
              </a:solidFill>
            </a:endParaRPr>
          </a:p>
        </p:txBody>
      </p:sp>
      <p:pic>
        <p:nvPicPr>
          <p:cNvPr id="5124" name="Picture 4"/>
          <p:cNvPicPr>
            <a:picLocks noChangeAspect="1"/>
          </p:cNvPicPr>
          <p:nvPr/>
        </p:nvPicPr>
        <p:blipFill>
          <a:blip r:embed="rId4"/>
          <a:stretch>
            <a:fillRect/>
          </a:stretch>
        </p:blipFill>
        <p:spPr>
          <a:xfrm>
            <a:off x="7071121" y="5557837"/>
            <a:ext cx="794147" cy="223838"/>
          </a:xfrm>
          <a:prstGeom prst="rect">
            <a:avLst/>
          </a:prstGeom>
          <a:noFill/>
          <a:ln>
            <a:noFill/>
            <a:miter lim="800000"/>
          </a:ln>
        </p:spPr>
      </p:pic>
      <p:pic>
        <p:nvPicPr>
          <p:cNvPr id="5125" name="New picture"/>
          <p:cNvPicPr/>
          <p:nvPr/>
        </p:nvPicPr>
        <p:blipFill>
          <a:blip r:embed="rId5"/>
          <a:stretch>
            <a:fillRect/>
          </a:stretch>
        </p:blipFill>
        <p:spPr>
          <a:xfrm>
            <a:off x="2544319" y="1885950"/>
            <a:ext cx="4142232" cy="3545682"/>
          </a:xfrm>
          <a:prstGeom prst="rect">
            <a:avLst/>
          </a:prstGeom>
        </p:spPr>
      </p:pic>
      <p:pic>
        <p:nvPicPr>
          <p:cNvPr id="5126" name="New picture"/>
          <p:cNvPicPr/>
          <p:nvPr/>
        </p:nvPicPr>
        <p:blipFill>
          <a:blip r:embed="rId6"/>
          <a:stretch>
            <a:fillRect/>
          </a:stretch>
        </p:blipFill>
        <p:spPr>
          <a:xfrm>
            <a:off x="6816931" y="1176338"/>
            <a:ext cx="841169" cy="381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8555068" y="6362813"/>
            <a:ext cx="588932" cy="482189"/>
          </a:xfrm>
          <a:prstGeom prst="rect">
            <a:avLst/>
          </a:prstGeom>
          <a:noFill/>
        </p:spPr>
      </p:pic>
    </p:spTree>
    <p:extLst>
      <p:ext uri="{BB962C8B-B14F-4D97-AF65-F5344CB8AC3E}">
        <p14:creationId xmlns:p14="http://schemas.microsoft.com/office/powerpoint/2010/main" val="10305243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143000" y="5353050"/>
            <a:ext cx="5757863" cy="647700"/>
          </a:xfrm>
          <a:prstGeom prst="rect">
            <a:avLst/>
          </a:prstGeom>
          <a:noFill/>
          <a:ln>
            <a:noFill/>
            <a:miter lim="800000"/>
          </a:ln>
        </p:spPr>
        <p:txBody>
          <a:bodyPr vert="horz" lIns="135000" tIns="0" rIns="135000" bIns="0" rtlCol="0" anchor="ctr" anchorCtr="0">
            <a:noAutofit/>
          </a:bodyPr>
          <a:lstStyle>
            <a:lvl1pPr marL="257175" indent="-257175" algn="l" defTabSz="6858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altLang="en-US" sz="750" i="1">
                <a:solidFill>
                  <a:srgbClr val="333333"/>
                </a:solidFill>
              </a:rPr>
              <a:t>Cardiovasc Res</a:t>
            </a:r>
            <a:r>
              <a:rPr lang="en-US" altLang="en-US" sz="750">
                <a:solidFill>
                  <a:srgbClr val="333333"/>
                </a:solidFill>
              </a:rPr>
              <a:t>, Volume 117, Issue 6, 1 June 2021, Pages 1434–1449, </a:t>
            </a:r>
            <a:r>
              <a:rPr lang="en-US" altLang="en-US" sz="750">
                <a:solidFill>
                  <a:srgbClr val="333333"/>
                </a:solidFill>
                <a:hlinkClick r:id="rId3"/>
              </a:rPr>
              <a:t>https://doi.org/10.1093/cvr/cvaa297</a:t>
            </a:r>
            <a:endParaRPr lang="en-US" altLang="en-US" sz="750">
              <a:solidFill>
                <a:srgbClr val="333333"/>
              </a:solidFill>
            </a:endParaRPr>
          </a:p>
          <a:p>
            <a:pPr marL="0" indent="0" eaLnBrk="1" hangingPunct="1">
              <a:spcBef>
                <a:spcPct val="0"/>
              </a:spcBef>
              <a:spcAft>
                <a:spcPts val="450"/>
              </a:spcAft>
              <a:buNone/>
            </a:pPr>
            <a:r>
              <a:rPr lang="en-US" altLang="en-US" sz="600">
                <a:solidFill>
                  <a:srgbClr val="2A2A2A"/>
                </a:solidFill>
              </a:rPr>
              <a:t>The content of this slide may be subject to copyright: please see the slide notes for details.</a:t>
            </a:r>
            <a:endParaRPr lang="en-US" altLang="en-US" sz="600">
              <a:solidFill>
                <a:srgbClr val="333333"/>
              </a:solidFill>
            </a:endParaRPr>
          </a:p>
        </p:txBody>
      </p:sp>
      <p:sp>
        <p:nvSpPr>
          <p:cNvPr id="5123" name="Title 1"/>
          <p:cNvSpPr>
            <a:spLocks noGrp="1"/>
          </p:cNvSpPr>
          <p:nvPr>
            <p:ph type="title"/>
          </p:nvPr>
        </p:nvSpPr>
        <p:spPr>
          <a:xfrm>
            <a:off x="665226" y="1176339"/>
            <a:ext cx="5836158" cy="585787"/>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1800" dirty="0">
                <a:solidFill>
                  <a:srgbClr val="00B050"/>
                </a:solidFill>
              </a:rPr>
              <a:t>Влияние миметиков </a:t>
            </a:r>
            <a:r>
              <a:rPr lang="en-US" altLang="en-US" sz="1800" dirty="0">
                <a:solidFill>
                  <a:srgbClr val="00B050"/>
                </a:solidFill>
              </a:rPr>
              <a:t>CR </a:t>
            </a:r>
            <a:br>
              <a:rPr lang="ru-RU" altLang="en-US" sz="1800" dirty="0">
                <a:solidFill>
                  <a:srgbClr val="00B050"/>
                </a:solidFill>
              </a:rPr>
            </a:br>
            <a:r>
              <a:rPr lang="ru-RU" altLang="en-US" sz="1800" dirty="0">
                <a:solidFill>
                  <a:srgbClr val="00B050"/>
                </a:solidFill>
              </a:rPr>
              <a:t>на состояние </a:t>
            </a:r>
            <a:r>
              <a:rPr lang="ru-RU" altLang="en-US" sz="1800" dirty="0" err="1">
                <a:solidFill>
                  <a:srgbClr val="00B050"/>
                </a:solidFill>
              </a:rPr>
              <a:t>аутофагии</a:t>
            </a:r>
            <a:endParaRPr lang="en-US" altLang="en-US" sz="1800" b="0" dirty="0">
              <a:solidFill>
                <a:srgbClr val="00B050"/>
              </a:solidFill>
            </a:endParaRPr>
          </a:p>
        </p:txBody>
      </p:sp>
      <p:pic>
        <p:nvPicPr>
          <p:cNvPr id="5124" name="Picture 4"/>
          <p:cNvPicPr>
            <a:picLocks noChangeAspect="1"/>
          </p:cNvPicPr>
          <p:nvPr/>
        </p:nvPicPr>
        <p:blipFill>
          <a:blip r:embed="rId4"/>
          <a:stretch>
            <a:fillRect/>
          </a:stretch>
        </p:blipFill>
        <p:spPr>
          <a:xfrm>
            <a:off x="7071121" y="5557837"/>
            <a:ext cx="794147" cy="223838"/>
          </a:xfrm>
          <a:prstGeom prst="rect">
            <a:avLst/>
          </a:prstGeom>
          <a:noFill/>
          <a:ln>
            <a:noFill/>
            <a:miter lim="800000"/>
          </a:ln>
        </p:spPr>
      </p:pic>
      <p:pic>
        <p:nvPicPr>
          <p:cNvPr id="5125" name="New picture"/>
          <p:cNvPicPr/>
          <p:nvPr/>
        </p:nvPicPr>
        <p:blipFill>
          <a:blip r:embed="rId5"/>
          <a:stretch>
            <a:fillRect/>
          </a:stretch>
        </p:blipFill>
        <p:spPr>
          <a:xfrm>
            <a:off x="2781301" y="1885950"/>
            <a:ext cx="3582080" cy="3343275"/>
          </a:xfrm>
          <a:prstGeom prst="rect">
            <a:avLst/>
          </a:prstGeom>
        </p:spPr>
      </p:pic>
      <p:pic>
        <p:nvPicPr>
          <p:cNvPr id="5126" name="New picture"/>
          <p:cNvPicPr/>
          <p:nvPr/>
        </p:nvPicPr>
        <p:blipFill>
          <a:blip r:embed="rId6"/>
          <a:stretch>
            <a:fillRect/>
          </a:stretch>
        </p:blipFill>
        <p:spPr>
          <a:xfrm>
            <a:off x="6816931" y="1176338"/>
            <a:ext cx="841169" cy="381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8555068" y="6309320"/>
            <a:ext cx="588932" cy="482189"/>
          </a:xfrm>
          <a:prstGeom prst="rect">
            <a:avLst/>
          </a:prstGeom>
          <a:noFill/>
        </p:spPr>
      </p:pic>
    </p:spTree>
    <p:extLst>
      <p:ext uri="{BB962C8B-B14F-4D97-AF65-F5344CB8AC3E}">
        <p14:creationId xmlns:p14="http://schemas.microsoft.com/office/powerpoint/2010/main" val="13486583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Классификация миметиков </a:t>
            </a:r>
            <a:r>
              <a:rPr lang="en-US" b="1" dirty="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endParaRPr lang="en-US" dirty="0"/>
          </a:p>
          <a:p>
            <a:r>
              <a:rPr lang="ru-RU" dirty="0"/>
              <a:t>прямые ингибиторы белковых </a:t>
            </a:r>
            <a:r>
              <a:rPr lang="ru-RU" dirty="0" err="1"/>
              <a:t>ацетилтрансфераз</a:t>
            </a:r>
            <a:r>
              <a:rPr lang="ru-RU" dirty="0"/>
              <a:t>;</a:t>
            </a:r>
            <a:endParaRPr lang="en-US" dirty="0"/>
          </a:p>
          <a:p>
            <a:r>
              <a:rPr lang="ru-RU" dirty="0"/>
              <a:t>ингибиторы биосинтеза </a:t>
            </a:r>
            <a:r>
              <a:rPr lang="ru-RU" dirty="0" err="1"/>
              <a:t>AcCoA</a:t>
            </a:r>
            <a:r>
              <a:rPr lang="ru-RU" dirty="0"/>
              <a:t>;</a:t>
            </a:r>
            <a:endParaRPr lang="en-US" dirty="0"/>
          </a:p>
          <a:p>
            <a:r>
              <a:rPr lang="ru-RU" dirty="0"/>
              <a:t>активаторы белковых </a:t>
            </a:r>
            <a:r>
              <a:rPr lang="ru-RU" dirty="0" err="1"/>
              <a:t>ацетилаз</a:t>
            </a:r>
            <a:r>
              <a:rPr lang="ru-RU" dirty="0"/>
              <a:t>. </a:t>
            </a:r>
          </a:p>
          <a:p>
            <a:pPr marL="0" indent="0">
              <a:buNone/>
            </a:pPr>
            <a:r>
              <a:rPr lang="ru-RU" dirty="0"/>
              <a:t>Результат - истощение питательных веществ, что запускает </a:t>
            </a:r>
            <a:r>
              <a:rPr lang="ru-RU" dirty="0" err="1"/>
              <a:t>аутофагию</a:t>
            </a:r>
            <a:r>
              <a:rPr lang="ru-RU" dirty="0"/>
              <a:t>, отключает сигнализацию mTORC1, что приводит к снижению темпов старения и сердечно-сосудистой системы, и других органов и тканей.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1109"/>
            <a:ext cx="588932" cy="482189"/>
          </a:xfrm>
          <a:prstGeom prst="rect">
            <a:avLst/>
          </a:prstGeom>
          <a:noFill/>
        </p:spPr>
      </p:pic>
    </p:spTree>
    <p:extLst>
      <p:ext uri="{BB962C8B-B14F-4D97-AF65-F5344CB8AC3E}">
        <p14:creationId xmlns:p14="http://schemas.microsoft.com/office/powerpoint/2010/main" val="13950294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a:solidFill>
                <a:schemeClr val="accent6"/>
              </a:solidFill>
            </a:endParaRPr>
          </a:p>
          <a:p>
            <a:pPr marL="0" indent="0" algn="ctr">
              <a:buNone/>
            </a:pPr>
            <a:endParaRPr lang="ru-RU" b="1" dirty="0">
              <a:solidFill>
                <a:schemeClr val="accent6"/>
              </a:solidFill>
            </a:endParaRPr>
          </a:p>
          <a:p>
            <a:pPr marL="0" indent="0" algn="ctr">
              <a:buNone/>
            </a:pPr>
            <a:r>
              <a:rPr lang="ru-RU" b="1" dirty="0">
                <a:solidFill>
                  <a:srgbClr val="00B050"/>
                </a:solidFill>
              </a:rPr>
              <a:t>СПЕРМИДИН</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val="387675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Ось гипоталамус – гипофиз – кора надпочечников 2</a:t>
            </a:r>
            <a:endParaRPr lang="ru-RU" dirty="0"/>
          </a:p>
        </p:txBody>
      </p:sp>
      <p:sp>
        <p:nvSpPr>
          <p:cNvPr id="3" name="Содержимое 2"/>
          <p:cNvSpPr>
            <a:spLocks noGrp="1"/>
          </p:cNvSpPr>
          <p:nvPr>
            <p:ph idx="1"/>
          </p:nvPr>
        </p:nvSpPr>
        <p:spPr/>
        <p:txBody>
          <a:bodyPr>
            <a:normAutofit fontScale="85000" lnSpcReduction="20000"/>
          </a:bodyPr>
          <a:lstStyle/>
          <a:p>
            <a:r>
              <a:rPr lang="ru-RU" dirty="0"/>
              <a:t>показателем активности оси гипоталамус – гипофиз – кора надпочечников является кортизол, повышение его уровня свидетельствует о наличии хронического стресса;</a:t>
            </a:r>
          </a:p>
          <a:p>
            <a:r>
              <a:rPr lang="ru-RU" dirty="0"/>
              <a:t>наиболее высокий уровень кортизола отмечается в 8.30 утра, затем в течение дня его уровень снижается, а минимальные значения регистрируются за несколько часов до сна;</a:t>
            </a:r>
          </a:p>
          <a:p>
            <a:r>
              <a:rPr lang="ru-RU" dirty="0"/>
              <a:t>при неблагоприятном профиле поведения уровень кортизола увеличивается, при этом, чем выше степень ограничения подвижности, тем выше базальный уровень этого гормона.</a:t>
            </a:r>
          </a:p>
          <a:p>
            <a:pPr>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Общая характеристика</a:t>
            </a:r>
          </a:p>
        </p:txBody>
      </p:sp>
      <p:sp>
        <p:nvSpPr>
          <p:cNvPr id="3" name="Content Placeholder 2"/>
          <p:cNvSpPr>
            <a:spLocks noGrp="1"/>
          </p:cNvSpPr>
          <p:nvPr>
            <p:ph idx="1"/>
          </p:nvPr>
        </p:nvSpPr>
        <p:spPr/>
        <p:txBody>
          <a:bodyPr>
            <a:normAutofit fontScale="55000" lnSpcReduction="20000"/>
          </a:bodyPr>
          <a:lstStyle/>
          <a:p>
            <a:r>
              <a:rPr lang="ru-RU" dirty="0"/>
              <a:t>соединение </a:t>
            </a:r>
            <a:r>
              <a:rPr lang="ru-RU" dirty="0" err="1"/>
              <a:t>полиамина</a:t>
            </a:r>
            <a:r>
              <a:rPr lang="ru-RU" dirty="0"/>
              <a:t> с химической формулой C</a:t>
            </a:r>
            <a:r>
              <a:rPr lang="ru-RU" baseline="-25000" dirty="0"/>
              <a:t>7</a:t>
            </a:r>
            <a:r>
              <a:rPr lang="ru-RU" dirty="0"/>
              <a:t>H</a:t>
            </a:r>
            <a:r>
              <a:rPr lang="ru-RU" baseline="-25000" dirty="0"/>
              <a:t>19</a:t>
            </a:r>
            <a:r>
              <a:rPr lang="ru-RU" dirty="0"/>
              <a:t>N</a:t>
            </a:r>
            <a:r>
              <a:rPr lang="ru-RU" baseline="-25000" dirty="0"/>
              <a:t>3</a:t>
            </a:r>
            <a:r>
              <a:rPr lang="ru-RU" dirty="0"/>
              <a:t>;</a:t>
            </a:r>
          </a:p>
          <a:p>
            <a:r>
              <a:rPr lang="ru-RU" dirty="0"/>
              <a:t>первоначально был выделен из спермы;</a:t>
            </a:r>
          </a:p>
          <a:p>
            <a:r>
              <a:rPr lang="ru-RU" dirty="0" err="1"/>
              <a:t>спермидинсинтаза</a:t>
            </a:r>
            <a:r>
              <a:rPr lang="ru-RU" dirty="0"/>
              <a:t> (SPDS) катализирует образование </a:t>
            </a:r>
            <a:r>
              <a:rPr lang="ru-RU" dirty="0" err="1"/>
              <a:t>спермидина</a:t>
            </a:r>
            <a:r>
              <a:rPr lang="ru-RU" dirty="0"/>
              <a:t> из </a:t>
            </a:r>
            <a:r>
              <a:rPr lang="ru-RU" dirty="0" err="1"/>
              <a:t>путресцина</a:t>
            </a:r>
            <a:r>
              <a:rPr lang="ru-RU" dirty="0"/>
              <a:t>, является предшественником других </a:t>
            </a:r>
            <a:r>
              <a:rPr lang="ru-RU" dirty="0" err="1"/>
              <a:t>полиаминов</a:t>
            </a:r>
            <a:r>
              <a:rPr lang="ru-RU" dirty="0"/>
              <a:t>, таких как спермин;</a:t>
            </a:r>
          </a:p>
          <a:p>
            <a:r>
              <a:rPr lang="ru-RU" dirty="0"/>
              <a:t>синхронизирует множество биологических процессов (таких как Ca</a:t>
            </a:r>
            <a:r>
              <a:rPr lang="ru-RU" baseline="30000" dirty="0"/>
              <a:t>2+</a:t>
            </a:r>
            <a:r>
              <a:rPr lang="ru-RU" dirty="0"/>
              <a:t>, </a:t>
            </a:r>
            <a:r>
              <a:rPr lang="ru-RU" dirty="0" err="1"/>
              <a:t>Na</a:t>
            </a:r>
            <a:r>
              <a:rPr lang="ru-RU" baseline="30000" dirty="0"/>
              <a:t>+</a:t>
            </a:r>
            <a:r>
              <a:rPr lang="ru-RU" dirty="0"/>
              <a:t>, K</a:t>
            </a:r>
            <a:r>
              <a:rPr lang="ru-RU" baseline="30000" dirty="0"/>
              <a:t>+</a:t>
            </a:r>
            <a:r>
              <a:rPr lang="ru-RU" dirty="0"/>
              <a:t>-</a:t>
            </a:r>
            <a:r>
              <a:rPr lang="ru-RU" dirty="0" err="1"/>
              <a:t>АТФаза</a:t>
            </a:r>
            <a:r>
              <a:rPr lang="ru-RU" dirty="0"/>
              <a:t>), поддерживая мембранный потенциал и контролируя внутриклеточный </a:t>
            </a:r>
            <a:r>
              <a:rPr lang="ru-RU" dirty="0" err="1"/>
              <a:t>pH</a:t>
            </a:r>
            <a:r>
              <a:rPr lang="ru-RU" dirty="0"/>
              <a:t> и объём;</a:t>
            </a:r>
          </a:p>
          <a:p>
            <a:r>
              <a:rPr lang="ru-RU" dirty="0" err="1"/>
              <a:t>аутофагия</a:t>
            </a:r>
            <a:r>
              <a:rPr lang="ru-RU" dirty="0"/>
              <a:t> является основным механизмом на молекулярном уровне, но были найдены доказательства для других механизмов, включая уменьшение воспаления, липидный обмен и регуляцию роста клеток, пролиферации и их гибели;</a:t>
            </a:r>
          </a:p>
          <a:p>
            <a:r>
              <a:rPr lang="ru-RU" dirty="0"/>
              <a:t>был протестирован и исследован на предмет влияния на рост волос, усиливает экспрессию кератинов, связанных с эпителиальными стволовыми клетками K15 и K19, и </a:t>
            </a:r>
            <a:r>
              <a:rPr lang="ru-RU" dirty="0" err="1"/>
              <a:t>дозозависимо</a:t>
            </a:r>
            <a:r>
              <a:rPr lang="ru-RU" dirty="0"/>
              <a:t> модулированной активности промотора K15 </a:t>
            </a:r>
            <a:r>
              <a:rPr lang="ru-RU" i="1" dirty="0" err="1"/>
              <a:t>in</a:t>
            </a:r>
            <a:r>
              <a:rPr lang="ru-RU" i="1" dirty="0"/>
              <a:t> </a:t>
            </a:r>
            <a:r>
              <a:rPr lang="ru-RU" i="1" dirty="0" err="1"/>
              <a:t>situ</a:t>
            </a:r>
            <a:r>
              <a:rPr lang="ru-RU" dirty="0"/>
              <a:t>, а также эффективности формирования колоний, пролиферации и экспрессии K15 изолированных человеческих клеток K15-GFP. </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36340" y="6375811"/>
            <a:ext cx="588932" cy="482189"/>
          </a:xfrm>
          <a:prstGeom prst="rect">
            <a:avLst/>
          </a:prstGeom>
          <a:noFill/>
        </p:spPr>
      </p:pic>
    </p:spTree>
    <p:extLst>
      <p:ext uri="{BB962C8B-B14F-4D97-AF65-F5344CB8AC3E}">
        <p14:creationId xmlns:p14="http://schemas.microsoft.com/office/powerpoint/2010/main" val="2872828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Основные источники</a:t>
            </a:r>
          </a:p>
        </p:txBody>
      </p:sp>
      <p:sp>
        <p:nvSpPr>
          <p:cNvPr id="3" name="Content Placeholder 2"/>
          <p:cNvSpPr>
            <a:spLocks noGrp="1"/>
          </p:cNvSpPr>
          <p:nvPr>
            <p:ph idx="1"/>
          </p:nvPr>
        </p:nvSpPr>
        <p:spPr/>
        <p:txBody>
          <a:bodyPr>
            <a:normAutofit fontScale="92500" lnSpcReduction="10000"/>
          </a:bodyPr>
          <a:lstStyle/>
          <a:p>
            <a:r>
              <a:rPr lang="ru-RU" dirty="0"/>
              <a:t>зародыши пшеницы;</a:t>
            </a:r>
          </a:p>
          <a:p>
            <a:r>
              <a:rPr lang="ru-RU" dirty="0"/>
              <a:t>чёрный рис, манго, зелёный перец;</a:t>
            </a:r>
          </a:p>
          <a:p>
            <a:r>
              <a:rPr lang="ru-RU" dirty="0"/>
              <a:t>японская тыква, грецкие орехи;</a:t>
            </a:r>
          </a:p>
          <a:p>
            <a:r>
              <a:rPr lang="ru-RU" dirty="0"/>
              <a:t>икра лосося и трески, печень угря, говядины, свинины и курицы;</a:t>
            </a:r>
          </a:p>
          <a:p>
            <a:r>
              <a:rPr lang="ru-RU" dirty="0"/>
              <a:t>соя;</a:t>
            </a:r>
          </a:p>
          <a:p>
            <a:r>
              <a:rPr lang="ru-RU" dirty="0"/>
              <a:t>грибы;</a:t>
            </a:r>
          </a:p>
          <a:p>
            <a:r>
              <a:rPr lang="ru-RU" dirty="0"/>
              <a:t>листья апельсина и зелёного чая.</a:t>
            </a:r>
            <a:br>
              <a:rPr lang="ru-RU" dirty="0"/>
            </a:b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1198" y="6375811"/>
            <a:ext cx="588932" cy="482189"/>
          </a:xfrm>
          <a:prstGeom prst="rect">
            <a:avLst/>
          </a:prstGeom>
          <a:noFill/>
        </p:spPr>
      </p:pic>
    </p:spTree>
    <p:extLst>
      <p:ext uri="{BB962C8B-B14F-4D97-AF65-F5344CB8AC3E}">
        <p14:creationId xmlns:p14="http://schemas.microsoft.com/office/powerpoint/2010/main" val="28935199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Увеличение потребности</a:t>
            </a:r>
          </a:p>
        </p:txBody>
      </p:sp>
      <p:sp>
        <p:nvSpPr>
          <p:cNvPr id="3" name="Content Placeholder 2"/>
          <p:cNvSpPr>
            <a:spLocks noGrp="1"/>
          </p:cNvSpPr>
          <p:nvPr>
            <p:ph idx="1"/>
          </p:nvPr>
        </p:nvSpPr>
        <p:spPr/>
        <p:txBody>
          <a:bodyPr>
            <a:normAutofit fontScale="92500" lnSpcReduction="20000"/>
          </a:bodyPr>
          <a:lstStyle/>
          <a:p>
            <a:r>
              <a:rPr lang="ru-RU" dirty="0"/>
              <a:t>период роста, беременность;</a:t>
            </a:r>
          </a:p>
          <a:p>
            <a:r>
              <a:rPr lang="ru-RU" dirty="0"/>
              <a:t>восстановление миоцитов после интенсивных физических нагрузок;</a:t>
            </a:r>
          </a:p>
          <a:p>
            <a:r>
              <a:rPr lang="ru-RU" dirty="0"/>
              <a:t>регенерация эритроцитов во время анемии;</a:t>
            </a:r>
          </a:p>
          <a:p>
            <a:r>
              <a:rPr lang="ru-RU" dirty="0"/>
              <a:t>пребывание на высоте;</a:t>
            </a:r>
          </a:p>
          <a:p>
            <a:r>
              <a:rPr lang="ru-RU" dirty="0"/>
              <a:t>некоторые заболевания: ревматическая патология, вирусные гепатиты, экзема, псориаз;</a:t>
            </a:r>
          </a:p>
          <a:p>
            <a:r>
              <a:rPr lang="ru-RU" dirty="0"/>
              <a:t>возраст-ассоциированная патология: синдром старческой астении и первичная саркопения. </a:t>
            </a:r>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val="34161820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a:solidFill>
                <a:schemeClr val="accent6"/>
              </a:solidFill>
            </a:endParaRPr>
          </a:p>
          <a:p>
            <a:pPr marL="0" indent="0" algn="ctr">
              <a:buNone/>
            </a:pPr>
            <a:endParaRPr lang="ru-RU" b="1" dirty="0">
              <a:solidFill>
                <a:schemeClr val="accent6"/>
              </a:solidFill>
            </a:endParaRPr>
          </a:p>
          <a:p>
            <a:pPr marL="0" indent="0" algn="ctr">
              <a:buNone/>
            </a:pPr>
            <a:r>
              <a:rPr lang="ru-RU" b="1" dirty="0">
                <a:solidFill>
                  <a:srgbClr val="00B050"/>
                </a:solidFill>
              </a:rPr>
              <a:t>САЛИЦИЛАТЫ</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65492"/>
            <a:ext cx="588932" cy="482189"/>
          </a:xfrm>
          <a:prstGeom prst="rect">
            <a:avLst/>
          </a:prstGeom>
          <a:noFill/>
        </p:spPr>
      </p:pic>
    </p:spTree>
    <p:extLst>
      <p:ext uri="{BB962C8B-B14F-4D97-AF65-F5344CB8AC3E}">
        <p14:creationId xmlns:p14="http://schemas.microsoft.com/office/powerpoint/2010/main" val="2694850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Общая характеристика</a:t>
            </a: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ru-RU" dirty="0"/>
              <a:t>салициловая кислота и салицилаты, а также её сложные эфиры (</a:t>
            </a:r>
            <a:r>
              <a:rPr lang="ru-RU" dirty="0" err="1"/>
              <a:t>метилсалицилат</a:t>
            </a:r>
            <a:r>
              <a:rPr lang="ru-RU" dirty="0"/>
              <a:t>) и другие синтетические производные салициловой кислоты (ацетилсалициловая кислота), обладают выраженным противовоспалительным действием;</a:t>
            </a:r>
          </a:p>
          <a:p>
            <a:r>
              <a:rPr lang="ru-RU" dirty="0"/>
              <a:t>фитогормон;</a:t>
            </a:r>
          </a:p>
          <a:p>
            <a:r>
              <a:rPr lang="ru-RU" dirty="0"/>
              <a:t>вызывает повышение температуры в отдельных органах термогенных растений (в частности у некоторых представителей семейства </a:t>
            </a:r>
            <a:r>
              <a:rPr lang="ru-RU" dirty="0" err="1"/>
              <a:t>Ароидных</a:t>
            </a:r>
            <a:r>
              <a:rPr lang="ru-RU" dirty="0"/>
              <a:t>) по причине разрыва транспорта электронов в </a:t>
            </a:r>
            <a:r>
              <a:rPr lang="ru-RU" dirty="0" err="1"/>
              <a:t>митохондриальной</a:t>
            </a:r>
            <a:r>
              <a:rPr lang="ru-RU" dirty="0"/>
              <a:t> дыхательной цепи;</a:t>
            </a:r>
          </a:p>
          <a:p>
            <a:r>
              <a:rPr lang="ru-RU" dirty="0"/>
              <a:t>активно изучается роль салициловой кислоты в развитии неспецифической реакции на </a:t>
            </a:r>
            <a:r>
              <a:rPr lang="ru-RU" dirty="0" err="1"/>
              <a:t>стрессогенные</a:t>
            </a:r>
            <a:r>
              <a:rPr lang="ru-RU" dirty="0"/>
              <a:t> факторы и накопление в клетках активных форм кислорода.</a:t>
            </a:r>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val="39166690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440180"/>
            <a:ext cx="6535674" cy="4210812"/>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560723" y="6361300"/>
            <a:ext cx="588932" cy="482189"/>
          </a:xfrm>
          <a:prstGeom prst="rect">
            <a:avLst/>
          </a:prstGeom>
          <a:noFill/>
        </p:spPr>
      </p:pic>
    </p:spTree>
    <p:extLst>
      <p:ext uri="{BB962C8B-B14F-4D97-AF65-F5344CB8AC3E}">
        <p14:creationId xmlns:p14="http://schemas.microsoft.com/office/powerpoint/2010/main" val="8655915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484784"/>
          </a:xfrm>
          <a:prstGeom prst="rect">
            <a:avLst/>
          </a:prstGeom>
          <a:gradFill flip="none" rotWithShape="1">
            <a:gsLst>
              <a:gs pos="22000">
                <a:schemeClr val="bg1">
                  <a:lumMod val="95000"/>
                </a:schemeClr>
              </a:gs>
              <a:gs pos="0">
                <a:schemeClr val="bg1"/>
              </a:gs>
              <a:gs pos="100000">
                <a:schemeClr val="bg2">
                  <a:lumMod val="5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1"/>
          <p:cNvSpPr txBox="1">
            <a:spLocks/>
          </p:cNvSpPr>
          <p:nvPr/>
        </p:nvSpPr>
        <p:spPr>
          <a:xfrm>
            <a:off x="467545" y="1628801"/>
            <a:ext cx="8262918" cy="489654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a:solidFill>
                  <a:schemeClr val="bg1"/>
                </a:solidFill>
                <a:latin typeface="+mj-lt"/>
                <a:ea typeface="+mj-ea"/>
                <a:cs typeface="+mj-cs"/>
              </a:defRPr>
            </a:lvl1pPr>
          </a:lstStyle>
          <a:p>
            <a:endParaRPr lang="ru-RU" sz="1800" dirty="0">
              <a:solidFill>
                <a:schemeClr val="bg2">
                  <a:lumMod val="25000"/>
                </a:schemeClr>
              </a:solidFill>
            </a:endParaRPr>
          </a:p>
        </p:txBody>
      </p:sp>
      <p:pic>
        <p:nvPicPr>
          <p:cNvPr id="4" name="Picture 2" descr="ÐÐ°ÑÑÐ¸Ð½ÐºÐ¸ Ð¿Ð¾ Ð·Ð°Ð¿ÑÐ¾ÑÑ Ð´Ð°Ð¹Ð³Ð¾"/>
          <p:cNvPicPr>
            <a:picLocks noChangeAspect="1" noChangeArrowheads="1"/>
          </p:cNvPicPr>
          <p:nvPr/>
        </p:nvPicPr>
        <p:blipFill>
          <a:blip r:embed="rId3" cstate="print">
            <a:extLst>
              <a:ext uri="{BEBA8EAE-BF5A-486C-A8C5-ECC9F3942E4B}">
                <a14:imgProps xmlns:a14="http://schemas.microsoft.com/office/drawing/2010/main">
                  <a14:imgLayer>
                    <a14:imgEffect>
                      <a14:saturation sat="364000"/>
                    </a14:imgEffect>
                  </a14:imgLayer>
                </a14:imgProps>
              </a:ext>
              <a:ext uri="{28A0092B-C50C-407E-A947-70E740481C1C}">
                <a14:useLocalDpi xmlns:a14="http://schemas.microsoft.com/office/drawing/2010/main" val="0"/>
              </a:ext>
            </a:extLst>
          </a:blip>
          <a:srcRect/>
          <a:stretch>
            <a:fillRect/>
          </a:stretch>
        </p:blipFill>
        <p:spPr bwMode="auto">
          <a:xfrm>
            <a:off x="7148872" y="-5678"/>
            <a:ext cx="2116832" cy="10584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txBox="1">
            <a:spLocks/>
          </p:cNvSpPr>
          <p:nvPr/>
        </p:nvSpPr>
        <p:spPr>
          <a:xfrm>
            <a:off x="305526" y="332659"/>
            <a:ext cx="8038374" cy="1092127"/>
          </a:xfrm>
          <a:prstGeom prst="rect">
            <a:avLst/>
          </a:prstGeom>
        </p:spPr>
        <p:txBody>
          <a:bodyPr rtlCol="0"/>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ru-RU" dirty="0"/>
              <a:t>«</a:t>
            </a:r>
            <a:r>
              <a:rPr lang="ru-RU" dirty="0" err="1"/>
              <a:t>Дайго</a:t>
            </a:r>
            <a:r>
              <a:rPr lang="ru-RU" dirty="0"/>
              <a:t>»</a:t>
            </a:r>
            <a:r>
              <a:rPr lang="en-US" dirty="0"/>
              <a:t> – </a:t>
            </a:r>
            <a:r>
              <a:rPr lang="ru-RU" dirty="0"/>
              <a:t>экстракт</a:t>
            </a:r>
            <a:r>
              <a:rPr lang="en-US" dirty="0"/>
              <a:t> </a:t>
            </a:r>
            <a:r>
              <a:rPr lang="ru-RU" dirty="0"/>
              <a:t>брожения молочнокислых бактерий</a:t>
            </a:r>
          </a:p>
        </p:txBody>
      </p:sp>
      <p:sp>
        <p:nvSpPr>
          <p:cNvPr id="5" name="Прямоугольник 4">
            <a:extLst>
              <a:ext uri="{FF2B5EF4-FFF2-40B4-BE49-F238E27FC236}">
                <a16:creationId xmlns:a16="http://schemas.microsoft.com/office/drawing/2014/main" id="{DD26B8F6-D443-4E85-8122-CC4690A51B91}"/>
              </a:ext>
            </a:extLst>
          </p:cNvPr>
          <p:cNvSpPr/>
          <p:nvPr/>
        </p:nvSpPr>
        <p:spPr>
          <a:xfrm>
            <a:off x="467544" y="1901462"/>
            <a:ext cx="8370930" cy="2031325"/>
          </a:xfrm>
          <a:prstGeom prst="rect">
            <a:avLst/>
          </a:prstGeom>
        </p:spPr>
        <p:txBody>
          <a:bodyPr wrap="square">
            <a:spAutoFit/>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9" name="Прямоугольник 8"/>
          <p:cNvSpPr/>
          <p:nvPr/>
        </p:nvSpPr>
        <p:spPr>
          <a:xfrm>
            <a:off x="0" y="1484784"/>
            <a:ext cx="9144000" cy="5632311"/>
          </a:xfrm>
          <a:prstGeom prst="rect">
            <a:avLst/>
          </a:prstGeom>
        </p:spPr>
        <p:txBody>
          <a:bodyPr wrap="square">
            <a:spAutoFit/>
          </a:bodyPr>
          <a:lstStyle/>
          <a:p>
            <a:r>
              <a:rPr lang="ru-RU" sz="2400" b="1" u="sng" dirty="0"/>
              <a:t>Препарат удобен в применении: </a:t>
            </a:r>
          </a:p>
          <a:p>
            <a:pPr>
              <a:buFont typeface="Wingdings" pitchFamily="2" charset="2"/>
              <a:buChar char="Ø"/>
            </a:pPr>
            <a:r>
              <a:rPr lang="ru-RU" sz="2400" dirty="0"/>
              <a:t>Принимается внутрь, независимо от еды, по 5-10 мл, его необходимо растворять в 50-100 мл воды. </a:t>
            </a:r>
          </a:p>
          <a:p>
            <a:pPr>
              <a:buFont typeface="Wingdings" pitchFamily="2" charset="2"/>
              <a:buChar char="Ø"/>
            </a:pPr>
            <a:r>
              <a:rPr lang="ru-RU" sz="2400" dirty="0"/>
              <a:t>Рекомендуемая доза для приема с целью профилактики возрастной патологии принимать 1-2 раза в день. в том случае, если у пациента существует возрастная патология, то с лечебной целью он принимается в комплексном лечении 2-3 раза в день.</a:t>
            </a:r>
          </a:p>
          <a:p>
            <a:pPr>
              <a:buFont typeface="Wingdings" pitchFamily="2" charset="2"/>
              <a:buChar char="Ø"/>
            </a:pPr>
            <a:r>
              <a:rPr lang="ru-RU" sz="2400" dirty="0"/>
              <a:t>1 способ: разбавить в стакане воды нужное количество </a:t>
            </a:r>
            <a:r>
              <a:rPr lang="ru-RU" sz="2400" dirty="0" err="1"/>
              <a:t>Daigo</a:t>
            </a:r>
            <a:r>
              <a:rPr lang="ru-RU" sz="2400" dirty="0"/>
              <a:t> и выпить утром натощак; </a:t>
            </a:r>
          </a:p>
          <a:p>
            <a:pPr>
              <a:buFont typeface="Wingdings" pitchFamily="2" charset="2"/>
              <a:buChar char="Ø"/>
            </a:pPr>
            <a:r>
              <a:rPr lang="ru-RU" sz="2400" dirty="0"/>
              <a:t>2 способ: развести нужное количество в бутылке и растянуть прием на весь день.</a:t>
            </a:r>
          </a:p>
          <a:p>
            <a:r>
              <a:rPr lang="ru-RU" sz="2400" dirty="0"/>
              <a:t> Курс приема препарата </a:t>
            </a:r>
            <a:r>
              <a:rPr lang="ru-RU" sz="2400" b="1" dirty="0"/>
              <a:t>1 месяц </a:t>
            </a:r>
            <a:r>
              <a:rPr lang="ru-RU" sz="2400" dirty="0"/>
              <a:t>,</a:t>
            </a:r>
          </a:p>
          <a:p>
            <a:pPr>
              <a:buFont typeface="Wingdings" pitchFamily="2" charset="2"/>
              <a:buChar char="Ø"/>
            </a:pPr>
            <a:r>
              <a:rPr lang="ru-RU" sz="2400" dirty="0"/>
              <a:t>на протяжении года рекомендуем принимать 2-3 курса. </a:t>
            </a:r>
          </a:p>
          <a:p>
            <a:pPr>
              <a:buFont typeface="Wingdings" pitchFamily="2" charset="2"/>
              <a:buChar char="Ø"/>
            </a:pPr>
            <a:r>
              <a:rPr lang="ru-RU" sz="2400" b="1" dirty="0"/>
              <a:t>Не имеет противопоказаний!</a:t>
            </a:r>
          </a:p>
          <a:p>
            <a:endParaRPr lang="ru-RU" sz="2400" dirty="0"/>
          </a:p>
        </p:txBody>
      </p:sp>
      <p:pic>
        <p:nvPicPr>
          <p:cNvPr id="8"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291915098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a:solidFill>
                <a:srgbClr val="00B050"/>
              </a:solidFill>
            </a:endParaRPr>
          </a:p>
          <a:p>
            <a:pPr marL="0" indent="0" algn="ctr">
              <a:buNone/>
            </a:pPr>
            <a:endParaRPr lang="ru-RU" b="1" dirty="0">
              <a:solidFill>
                <a:srgbClr val="00B050"/>
              </a:solidFill>
            </a:endParaRPr>
          </a:p>
          <a:p>
            <a:pPr marL="0" indent="0" algn="ctr">
              <a:buNone/>
            </a:pPr>
            <a:r>
              <a:rPr lang="ru-RU" b="1" dirty="0">
                <a:solidFill>
                  <a:srgbClr val="00B050"/>
                </a:solidFill>
              </a:rPr>
              <a:t>РЕЗИЛИЕНС-ГИМНАСТИКА</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8696494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684213" y="1027113"/>
            <a:ext cx="7383462" cy="1143000"/>
          </a:xfrm>
        </p:spPr>
        <p:txBody>
          <a:bodyPr/>
          <a:lstStyle/>
          <a:p>
            <a:pPr eaLnBrk="1" hangingPunct="1"/>
            <a:r>
              <a:rPr lang="ru-RU" b="1">
                <a:solidFill>
                  <a:srgbClr val="008000"/>
                </a:solidFill>
              </a:rPr>
              <a:t>Стратегии движения</a:t>
            </a:r>
            <a:endParaRPr lang="be-BY" b="1">
              <a:solidFill>
                <a:srgbClr val="008000"/>
              </a:solidFill>
            </a:endParaRPr>
          </a:p>
        </p:txBody>
      </p:sp>
      <p:sp>
        <p:nvSpPr>
          <p:cNvPr id="45059" name="Объект 2"/>
          <p:cNvSpPr>
            <a:spLocks noGrp="1"/>
          </p:cNvSpPr>
          <p:nvPr>
            <p:ph idx="1"/>
          </p:nvPr>
        </p:nvSpPr>
        <p:spPr>
          <a:xfrm>
            <a:off x="250825" y="2492375"/>
            <a:ext cx="6777038" cy="3267075"/>
          </a:xfrm>
        </p:spPr>
        <p:txBody>
          <a:bodyPr/>
          <a:lstStyle/>
          <a:p>
            <a:pPr eaLnBrk="1" hangingPunct="1"/>
            <a:r>
              <a:rPr lang="ru-RU" dirty="0"/>
              <a:t>аэробные нагрузки (движение)</a:t>
            </a:r>
          </a:p>
          <a:p>
            <a:pPr eaLnBrk="1" hangingPunct="1"/>
            <a:r>
              <a:rPr lang="ru-RU" dirty="0"/>
              <a:t>анаэробные нагрузки (силовые)</a:t>
            </a:r>
          </a:p>
          <a:p>
            <a:pPr eaLnBrk="1" hangingPunct="1"/>
            <a:r>
              <a:rPr lang="ru-RU" dirty="0"/>
              <a:t>упражнения на баланс</a:t>
            </a:r>
          </a:p>
          <a:p>
            <a:pPr eaLnBrk="1" hangingPunct="1"/>
            <a:r>
              <a:rPr lang="ru-RU" dirty="0"/>
              <a:t>упражнения на растяжение</a:t>
            </a:r>
            <a:endParaRPr lang="be-BY" dirty="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349500"/>
            <a:ext cx="2143125"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184254" y="6072206"/>
            <a:ext cx="959778" cy="785818"/>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5"/>
              </a:rPr>
              <a:t>www.gerontolog.info</a:t>
            </a:r>
            <a:endParaRPr lang="ru-RU" b="1" u="sng" dirty="0">
              <a:solidFill>
                <a:srgbClr val="0000FF"/>
              </a:solidFill>
            </a:endParaRPr>
          </a:p>
        </p:txBody>
      </p:sp>
    </p:spTree>
    <p:extLst>
      <p:ext uri="{BB962C8B-B14F-4D97-AF65-F5344CB8AC3E}">
        <p14:creationId xmlns:p14="http://schemas.microsoft.com/office/powerpoint/2010/main" val="12202146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a:solidFill>
                  <a:srgbClr val="00B050"/>
                </a:solidFill>
              </a:rPr>
              <a:t>Аэробные нагрузки</a:t>
            </a:r>
            <a:br>
              <a:rPr lang="ru-RU" dirty="0">
                <a:solidFill>
                  <a:srgbClr val="0000FF"/>
                </a:solidFill>
              </a:rPr>
            </a:br>
            <a:r>
              <a:rPr lang="ru-RU" sz="3100" dirty="0">
                <a:solidFill>
                  <a:srgbClr val="C00000"/>
                </a:solidFill>
              </a:rPr>
              <a:t>(ходьба, бег, плавание, велосипед и т.п.)</a:t>
            </a:r>
            <a:endParaRPr lang="be-BY" sz="3100" dirty="0">
              <a:solidFill>
                <a:srgbClr val="C00000"/>
              </a:solidFill>
            </a:endParaRPr>
          </a:p>
        </p:txBody>
      </p:sp>
      <p:sp>
        <p:nvSpPr>
          <p:cNvPr id="3" name="Объект 2"/>
          <p:cNvSpPr>
            <a:spLocks noGrp="1"/>
          </p:cNvSpPr>
          <p:nvPr>
            <p:ph idx="1"/>
          </p:nvPr>
        </p:nvSpPr>
        <p:spPr/>
        <p:txBody>
          <a:bodyPr rtlCol="0">
            <a:normAutofit fontScale="92500" lnSpcReduction="10000"/>
          </a:bodyPr>
          <a:lstStyle/>
          <a:p>
            <a:pPr marL="0" indent="0" eaLnBrk="1" fontAlgn="auto" hangingPunct="1">
              <a:spcAft>
                <a:spcPts val="0"/>
              </a:spcAft>
              <a:buFont typeface="Arial" pitchFamily="34" charset="0"/>
              <a:buNone/>
              <a:defRPr/>
            </a:pPr>
            <a:r>
              <a:rPr lang="ru-RU" b="1" dirty="0">
                <a:solidFill>
                  <a:srgbClr val="7030A0"/>
                </a:solidFill>
              </a:rPr>
              <a:t>18-65 лет:</a:t>
            </a:r>
          </a:p>
          <a:p>
            <a:pPr marL="0" indent="0" eaLnBrk="1" fontAlgn="auto" hangingPunct="1">
              <a:spcAft>
                <a:spcPts val="0"/>
              </a:spcAft>
              <a:buFont typeface="Arial" pitchFamily="34" charset="0"/>
              <a:buNone/>
              <a:defRPr/>
            </a:pPr>
            <a:r>
              <a:rPr lang="en-US" dirty="0"/>
              <a:t>min </a:t>
            </a:r>
            <a:r>
              <a:rPr lang="ru-RU" dirty="0"/>
              <a:t>150 минут в неделю обычных или 75 минут интенсивных, </a:t>
            </a:r>
            <a:r>
              <a:rPr lang="en-US" dirty="0"/>
              <a:t>max – 300 </a:t>
            </a:r>
            <a:r>
              <a:rPr lang="ru-RU" dirty="0"/>
              <a:t>минут;</a:t>
            </a:r>
          </a:p>
          <a:p>
            <a:pPr marL="0" indent="0" eaLnBrk="1" fontAlgn="auto" hangingPunct="1">
              <a:spcAft>
                <a:spcPts val="0"/>
              </a:spcAft>
              <a:buFont typeface="Arial" pitchFamily="34" charset="0"/>
              <a:buNone/>
              <a:defRPr/>
            </a:pPr>
            <a:r>
              <a:rPr lang="ru-RU" dirty="0"/>
              <a:t>в день не менее 10 минут (выходных быть не должно)</a:t>
            </a:r>
          </a:p>
          <a:p>
            <a:pPr marL="0" indent="0" eaLnBrk="1" fontAlgn="auto" hangingPunct="1">
              <a:spcAft>
                <a:spcPts val="0"/>
              </a:spcAft>
              <a:buFont typeface="Arial" pitchFamily="34" charset="0"/>
              <a:buNone/>
              <a:defRPr/>
            </a:pPr>
            <a:r>
              <a:rPr lang="ru-RU" b="1" dirty="0">
                <a:solidFill>
                  <a:srgbClr val="7030A0"/>
                </a:solidFill>
              </a:rPr>
              <a:t>65+:</a:t>
            </a:r>
          </a:p>
          <a:p>
            <a:pPr marL="0" indent="0" eaLnBrk="1" fontAlgn="auto" hangingPunct="1">
              <a:spcAft>
                <a:spcPts val="0"/>
              </a:spcAft>
              <a:buFont typeface="Arial" pitchFamily="34" charset="0"/>
              <a:buNone/>
              <a:defRPr/>
            </a:pPr>
            <a:r>
              <a:rPr lang="ru-RU" dirty="0" err="1"/>
              <a:t>min</a:t>
            </a:r>
            <a:r>
              <a:rPr lang="ru-RU" dirty="0"/>
              <a:t> 150 минут в неделю;</a:t>
            </a:r>
          </a:p>
          <a:p>
            <a:pPr marL="0" indent="0" eaLnBrk="1" fontAlgn="auto" hangingPunct="1">
              <a:spcAft>
                <a:spcPts val="0"/>
              </a:spcAft>
              <a:buFont typeface="Arial" pitchFamily="34" charset="0"/>
              <a:buNone/>
              <a:defRPr/>
            </a:pPr>
            <a:r>
              <a:rPr lang="ru-RU" dirty="0"/>
              <a:t>в день не менее 10 минут (выходных быть не должно)</a:t>
            </a:r>
          </a:p>
          <a:p>
            <a:pPr marL="0" indent="0" eaLnBrk="1" fontAlgn="auto" hangingPunct="1">
              <a:spcAft>
                <a:spcPts val="0"/>
              </a:spcAft>
              <a:buFont typeface="Arial" pitchFamily="34" charset="0"/>
              <a:buNone/>
              <a:defRPr/>
            </a:pPr>
            <a:endParaRPr lang="be-BY" b="1" dirty="0">
              <a:solidFill>
                <a:srgbClr val="7030A0"/>
              </a:solidFill>
            </a:endParaRPr>
          </a:p>
        </p:txBody>
      </p:sp>
      <p:pic>
        <p:nvPicPr>
          <p:cNvPr id="4" name="Picture 2" descr="http://gerontolog.info/image/fon/emblemae.jpg"/>
          <p:cNvPicPr>
            <a:picLocks noChangeAspect="1" noChangeArrowheads="1"/>
          </p:cNvPicPr>
          <p:nvPr/>
        </p:nvPicPr>
        <p:blipFill>
          <a:blip r:embed="rId3"/>
          <a:srcRect/>
          <a:stretch>
            <a:fillRect/>
          </a:stretch>
        </p:blipFill>
        <p:spPr bwMode="auto">
          <a:xfrm>
            <a:off x="8097002" y="6000768"/>
            <a:ext cx="1047030" cy="857256"/>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4"/>
              </a:rPr>
              <a:t>www.gerontolog.info</a:t>
            </a:r>
            <a:endParaRPr lang="ru-RU" b="1" u="sng" dirty="0">
              <a:solidFill>
                <a:srgbClr val="0000FF"/>
              </a:solidFill>
            </a:endParaRPr>
          </a:p>
        </p:txBody>
      </p:sp>
    </p:spTree>
    <p:extLst>
      <p:ext uri="{BB962C8B-B14F-4D97-AF65-F5344CB8AC3E}">
        <p14:creationId xmlns:p14="http://schemas.microsoft.com/office/powerpoint/2010/main" val="63815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Синдром хронического информационного истощения</a:t>
            </a:r>
          </a:p>
        </p:txBody>
      </p:sp>
      <p:sp>
        <p:nvSpPr>
          <p:cNvPr id="3" name="Объект 2"/>
          <p:cNvSpPr>
            <a:spLocks noGrp="1"/>
          </p:cNvSpPr>
          <p:nvPr>
            <p:ph idx="1"/>
          </p:nvPr>
        </p:nvSpPr>
        <p:spPr/>
        <p:txBody>
          <a:bodyPr>
            <a:normAutofit/>
          </a:bodyPr>
          <a:lstStyle/>
          <a:p>
            <a:pPr marL="0" indent="0">
              <a:buNone/>
            </a:pPr>
            <a:r>
              <a:rPr lang="ru-RU" b="1" i="1" dirty="0"/>
              <a:t>Синдром хронического информационного истощения</a:t>
            </a:r>
            <a:r>
              <a:rPr lang="ru-RU" dirty="0"/>
              <a:t> (</a:t>
            </a:r>
            <a:r>
              <a:rPr lang="ru-RU" dirty="0" err="1"/>
              <a:t>squeezed</a:t>
            </a:r>
            <a:r>
              <a:rPr lang="ru-RU" dirty="0"/>
              <a:t>-синдром, от англ. «</a:t>
            </a:r>
            <a:r>
              <a:rPr lang="ru-RU" dirty="0" err="1"/>
              <a:t>squeezed</a:t>
            </a:r>
            <a:r>
              <a:rPr lang="ru-RU" dirty="0"/>
              <a:t>» – «выжатый, предельно усталый») является совокупностью психоэмоциональных, соматических и поведенческих проявлений длительного постоянного перенапряжения, которое сопровождается контактом с электронными устройствами на работе или в быту.</a:t>
            </a:r>
          </a:p>
          <a:p>
            <a:pPr marL="0" indent="0">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20733081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pPr eaLnBrk="1" hangingPunct="1"/>
            <a:r>
              <a:rPr lang="ru-RU" b="1" dirty="0">
                <a:solidFill>
                  <a:srgbClr val="00B050"/>
                </a:solidFill>
              </a:rPr>
              <a:t>Анаэробные нагрузки</a:t>
            </a:r>
            <a:endParaRPr lang="be-BY" b="1" dirty="0">
              <a:solidFill>
                <a:srgbClr val="00B050"/>
              </a:solidFill>
            </a:endParaRPr>
          </a:p>
        </p:txBody>
      </p:sp>
      <p:sp>
        <p:nvSpPr>
          <p:cNvPr id="47107" name="Объект 2"/>
          <p:cNvSpPr>
            <a:spLocks noGrp="1"/>
          </p:cNvSpPr>
          <p:nvPr>
            <p:ph idx="1"/>
          </p:nvPr>
        </p:nvSpPr>
        <p:spPr/>
        <p:txBody>
          <a:bodyPr/>
          <a:lstStyle/>
          <a:p>
            <a:pPr eaLnBrk="1" hangingPunct="1"/>
            <a:r>
              <a:rPr lang="ru-RU"/>
              <a:t>Не менее 2 раз в неделю не менее чем по 30 минут</a:t>
            </a:r>
            <a:endParaRPr lang="be-BY"/>
          </a:p>
        </p:txBody>
      </p:sp>
      <p:pic>
        <p:nvPicPr>
          <p:cNvPr id="47108" name="Picture 2" descr="http://lazyfitness.ru/wp-content/uploads/2015/05/Woman-with-dumbb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781300"/>
            <a:ext cx="54229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5"/>
              </a:rPr>
              <a:t>www.gerontolog.info</a:t>
            </a:r>
            <a:endParaRPr lang="ru-RU" b="1" u="sng" dirty="0">
              <a:solidFill>
                <a:srgbClr val="0000FF"/>
              </a:solidFill>
            </a:endParaRPr>
          </a:p>
        </p:txBody>
      </p:sp>
    </p:spTree>
    <p:extLst>
      <p:ext uri="{BB962C8B-B14F-4D97-AF65-F5344CB8AC3E}">
        <p14:creationId xmlns:p14="http://schemas.microsoft.com/office/powerpoint/2010/main" val="31961505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pPr eaLnBrk="1" hangingPunct="1"/>
            <a:r>
              <a:rPr lang="ru-RU" b="1" dirty="0">
                <a:solidFill>
                  <a:srgbClr val="00B050"/>
                </a:solidFill>
              </a:rPr>
              <a:t>Упражнения на баланс</a:t>
            </a:r>
            <a:endParaRPr lang="be-BY" b="1" dirty="0">
              <a:solidFill>
                <a:srgbClr val="00B050"/>
              </a:solidFill>
            </a:endParaRPr>
          </a:p>
        </p:txBody>
      </p:sp>
      <p:sp>
        <p:nvSpPr>
          <p:cNvPr id="48131" name="Объект 2"/>
          <p:cNvSpPr>
            <a:spLocks noGrp="1"/>
          </p:cNvSpPr>
          <p:nvPr>
            <p:ph idx="1"/>
          </p:nvPr>
        </p:nvSpPr>
        <p:spPr/>
        <p:txBody>
          <a:bodyPr/>
          <a:lstStyle/>
          <a:p>
            <a:pPr eaLnBrk="1" hangingPunct="1"/>
            <a:r>
              <a:rPr lang="ru-RU"/>
              <a:t>Не менее 2 раз в неделю</a:t>
            </a:r>
            <a:endParaRPr lang="be-BY"/>
          </a:p>
        </p:txBody>
      </p:sp>
      <p:pic>
        <p:nvPicPr>
          <p:cNvPr id="48132" name="Picture 2" descr="https://im3-tub-by.yandex.net/i?id=c894b986ff907ae8654712db512c23c6&amp;n=33&amp;h=190&amp;w=2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60045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184254" y="6072206"/>
            <a:ext cx="959778" cy="785818"/>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5"/>
              </a:rPr>
              <a:t>www.gerontolog.info</a:t>
            </a:r>
            <a:endParaRPr lang="ru-RU" b="1" u="sng" dirty="0">
              <a:solidFill>
                <a:srgbClr val="0000FF"/>
              </a:solidFill>
            </a:endParaRPr>
          </a:p>
        </p:txBody>
      </p:sp>
    </p:spTree>
    <p:extLst>
      <p:ext uri="{BB962C8B-B14F-4D97-AF65-F5344CB8AC3E}">
        <p14:creationId xmlns:p14="http://schemas.microsoft.com/office/powerpoint/2010/main" val="35801597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Положительные эффекты физической активности 1 </a:t>
            </a:r>
          </a:p>
        </p:txBody>
      </p:sp>
      <p:sp>
        <p:nvSpPr>
          <p:cNvPr id="3" name="Содержимое 2"/>
          <p:cNvSpPr>
            <a:spLocks noGrp="1"/>
          </p:cNvSpPr>
          <p:nvPr>
            <p:ph idx="1"/>
          </p:nvPr>
        </p:nvSpPr>
        <p:spPr/>
        <p:txBody>
          <a:bodyPr>
            <a:normAutofit lnSpcReduction="10000"/>
          </a:bodyPr>
          <a:lstStyle/>
          <a:p>
            <a:r>
              <a:rPr lang="ru-RU" dirty="0"/>
              <a:t>увеличение количество шагов – положительная динамика уровня холестерина;</a:t>
            </a:r>
          </a:p>
          <a:p>
            <a:r>
              <a:rPr lang="ru-RU" dirty="0"/>
              <a:t>аэробные нагрузки короткой интенсивности – снижение риска сердечно-сосудистой патологии;</a:t>
            </a:r>
          </a:p>
          <a:p>
            <a:r>
              <a:rPr lang="ru-RU" dirty="0"/>
              <a:t>аэробные нагрузки и упражнения на сопротивление (4 недели) – снижение жесткости стенки аорты; </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564912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Положительные эффекты физической активности 2 </a:t>
            </a:r>
            <a:endParaRPr lang="ru-RU" dirty="0"/>
          </a:p>
        </p:txBody>
      </p:sp>
      <p:sp>
        <p:nvSpPr>
          <p:cNvPr id="3" name="Содержимое 2"/>
          <p:cNvSpPr>
            <a:spLocks noGrp="1"/>
          </p:cNvSpPr>
          <p:nvPr>
            <p:ph idx="1"/>
          </p:nvPr>
        </p:nvSpPr>
        <p:spPr/>
        <p:txBody>
          <a:bodyPr>
            <a:normAutofit fontScale="92500"/>
          </a:bodyPr>
          <a:lstStyle/>
          <a:p>
            <a:r>
              <a:rPr lang="ru-RU" dirty="0" err="1"/>
              <a:t>велотренировки</a:t>
            </a:r>
            <a:r>
              <a:rPr lang="ru-RU" dirty="0"/>
              <a:t> (4 недели) – снижение уровня </a:t>
            </a:r>
            <a:r>
              <a:rPr lang="ru-RU" dirty="0" err="1"/>
              <a:t>триглицеридов</a:t>
            </a:r>
            <a:r>
              <a:rPr lang="ru-RU" dirty="0"/>
              <a:t> плазмы;</a:t>
            </a:r>
          </a:p>
          <a:p>
            <a:r>
              <a:rPr lang="ru-RU" dirty="0"/>
              <a:t>сочетание аэробных нагрузок и упражнений на сопротивление – мобилизация жира и увеличение аэробного резерва;</a:t>
            </a:r>
          </a:p>
          <a:p>
            <a:r>
              <a:rPr lang="ru-RU" dirty="0"/>
              <a:t>короткие анаэробные нагрузки (на сопротивление) – снижение артериального давления и замедление частоты сердечных сокращений;</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5933033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Положительные эффекты физической активности 3 </a:t>
            </a:r>
            <a:endParaRPr lang="ru-RU" dirty="0"/>
          </a:p>
        </p:txBody>
      </p:sp>
      <p:sp>
        <p:nvSpPr>
          <p:cNvPr id="3" name="Содержимое 2"/>
          <p:cNvSpPr>
            <a:spLocks noGrp="1"/>
          </p:cNvSpPr>
          <p:nvPr>
            <p:ph idx="1"/>
          </p:nvPr>
        </p:nvSpPr>
        <p:spPr/>
        <p:txBody>
          <a:bodyPr/>
          <a:lstStyle/>
          <a:p>
            <a:endParaRPr lang="ru-RU" dirty="0"/>
          </a:p>
          <a:p>
            <a:r>
              <a:rPr lang="ru-RU" dirty="0"/>
              <a:t>упражнения на сопротивление – снижение мышечной слабости, увеличение чувствительности к инсулину; повышение качества жизни.  </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173673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21.jpg"/>
          <p:cNvPicPr>
            <a:picLocks noGrp="1" noChangeAspect="1"/>
          </p:cNvPicPr>
          <p:nvPr>
            <p:ph idx="1"/>
          </p:nvPr>
        </p:nvPicPr>
        <p:blipFill>
          <a:blip r:embed="rId2"/>
          <a:stretch>
            <a:fillRect/>
          </a:stretch>
        </p:blipFill>
        <p:spPr>
          <a:xfrm>
            <a:off x="428596" y="285728"/>
            <a:ext cx="8286807" cy="6000792"/>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23504476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1200-1-2.jpg"/>
          <p:cNvPicPr>
            <a:picLocks noGrp="1" noChangeAspect="1"/>
          </p:cNvPicPr>
          <p:nvPr>
            <p:ph idx="1"/>
          </p:nvPr>
        </p:nvPicPr>
        <p:blipFill>
          <a:blip r:embed="rId2"/>
          <a:stretch>
            <a:fillRect/>
          </a:stretch>
        </p:blipFill>
        <p:spPr>
          <a:xfrm>
            <a:off x="428596" y="285728"/>
            <a:ext cx="8286808" cy="6143668"/>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9289886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LAKAT_fizicheskaya_aktivnost.jpg"/>
          <p:cNvPicPr>
            <a:picLocks noGrp="1" noChangeAspect="1"/>
          </p:cNvPicPr>
          <p:nvPr>
            <p:ph idx="1"/>
          </p:nvPr>
        </p:nvPicPr>
        <p:blipFill>
          <a:blip r:embed="rId2"/>
          <a:stretch>
            <a:fillRect/>
          </a:stretch>
        </p:blipFill>
        <p:spPr>
          <a:xfrm>
            <a:off x="357158" y="285728"/>
            <a:ext cx="8358245" cy="6143668"/>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759943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solidFill>
                  <a:srgbClr val="00B050"/>
                </a:solidFill>
              </a:rPr>
              <a:t>Fitrace</a:t>
            </a:r>
            <a:endParaRPr lang="ru-RU" b="1" dirty="0">
              <a:solidFill>
                <a:srgbClr val="00B050"/>
              </a:solidFill>
            </a:endParaRPr>
          </a:p>
        </p:txBody>
      </p:sp>
      <p:sp>
        <p:nvSpPr>
          <p:cNvPr id="5" name="Содержимое 4"/>
          <p:cNvSpPr>
            <a:spLocks noGrp="1"/>
          </p:cNvSpPr>
          <p:nvPr>
            <p:ph idx="1"/>
          </p:nvPr>
        </p:nvSpPr>
        <p:spPr/>
        <p:txBody>
          <a:bodyPr>
            <a:normAutofit fontScale="77500" lnSpcReduction="20000"/>
          </a:bodyPr>
          <a:lstStyle/>
          <a:p>
            <a:r>
              <a:rPr lang="ru-RU" dirty="0"/>
              <a:t>травмы опорно-двигательного аппарата, аритмии и внезапная сердечная смерть, инфаркт миокарда, </a:t>
            </a:r>
            <a:r>
              <a:rPr lang="en-US" dirty="0"/>
              <a:t> </a:t>
            </a:r>
            <a:r>
              <a:rPr lang="ru-RU" dirty="0" err="1"/>
              <a:t>бронхоконстрикция</a:t>
            </a:r>
            <a:r>
              <a:rPr lang="ru-RU" dirty="0"/>
              <a:t>;</a:t>
            </a:r>
            <a:endParaRPr lang="en-US" dirty="0"/>
          </a:p>
          <a:p>
            <a:r>
              <a:rPr lang="ru-RU" dirty="0"/>
              <a:t>синдром </a:t>
            </a:r>
            <a:r>
              <a:rPr lang="ru-RU" dirty="0" err="1"/>
              <a:t>перетренированности</a:t>
            </a:r>
            <a:r>
              <a:rPr lang="ru-RU" dirty="0"/>
              <a:t>, то есть </a:t>
            </a:r>
            <a:r>
              <a:rPr lang="ru-RU" dirty="0" err="1"/>
              <a:t>дезадаптация</a:t>
            </a:r>
            <a:r>
              <a:rPr lang="ru-RU" dirty="0"/>
              <a:t> к чрезмерным физическим нагрузкам без адекватного отдыха;</a:t>
            </a:r>
            <a:endParaRPr lang="en-US" dirty="0"/>
          </a:p>
          <a:p>
            <a:r>
              <a:rPr lang="ru-RU" dirty="0"/>
              <a:t>длится месяцами, включая тяжелые симптомы на эндокринном, а также иммунологическом, неврологическом и психологическом уровнях;</a:t>
            </a:r>
            <a:endParaRPr lang="en-US" dirty="0"/>
          </a:p>
          <a:p>
            <a:r>
              <a:rPr lang="ru-RU" dirty="0"/>
              <a:t>повышение уровня гормонов стресса, противовоспалительных цитокинов и активных форм кислорода;</a:t>
            </a:r>
          </a:p>
          <a:p>
            <a:r>
              <a:rPr lang="ru-RU" dirty="0"/>
              <a:t>инфекции  верхних дыхательных путей</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24433580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Гиподинамия</a:t>
            </a:r>
          </a:p>
        </p:txBody>
      </p:sp>
      <p:pic>
        <p:nvPicPr>
          <p:cNvPr id="4" name="Содержимое 3" descr="270ae3b5fa720909bcaf9a56b11b0aac.jpg"/>
          <p:cNvPicPr>
            <a:picLocks noGrp="1" noChangeAspect="1"/>
          </p:cNvPicPr>
          <p:nvPr>
            <p:ph idx="1"/>
          </p:nvPr>
        </p:nvPicPr>
        <p:blipFill>
          <a:blip r:embed="rId2"/>
          <a:stretch>
            <a:fillRect/>
          </a:stretch>
        </p:blipFill>
        <p:spPr>
          <a:xfrm>
            <a:off x="1357290" y="1214422"/>
            <a:ext cx="6429419" cy="5357850"/>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147818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5" y="1988840"/>
            <a:ext cx="3737992" cy="373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1872452"/>
            <a:ext cx="4532202" cy="438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499967"/>
            <a:ext cx="8280920" cy="1200329"/>
          </a:xfrm>
          <a:prstGeom prst="rect">
            <a:avLst/>
          </a:prstGeom>
        </p:spPr>
        <p:txBody>
          <a:bodyPr wrap="square">
            <a:spAutoFit/>
          </a:bodyPr>
          <a:lstStyle/>
          <a:p>
            <a:pPr algn="ctr"/>
            <a:r>
              <a:rPr lang="ru-RU" sz="3600" b="1" dirty="0">
                <a:solidFill>
                  <a:srgbClr val="009900"/>
                </a:solidFill>
              </a:rPr>
              <a:t>СИНДРОМ ВЫЖАТОГО АПЕЛЬСИНА</a:t>
            </a:r>
            <a:br>
              <a:rPr lang="ru-RU" sz="3600" b="1" dirty="0">
                <a:solidFill>
                  <a:srgbClr val="009900"/>
                </a:solidFill>
              </a:rPr>
            </a:br>
            <a:endParaRPr lang="ru-RU" sz="3600" dirty="0"/>
          </a:p>
        </p:txBody>
      </p:sp>
      <p:graphicFrame>
        <p:nvGraphicFramePr>
          <p:cNvPr id="3" name="Схема 2"/>
          <p:cNvGraphicFramePr/>
          <p:nvPr>
            <p:extLst>
              <p:ext uri="{D42A27DB-BD31-4B8C-83A1-F6EECF244321}">
                <p14:modId xmlns:p14="http://schemas.microsoft.com/office/powerpoint/2010/main" val="4099581220"/>
              </p:ext>
            </p:extLst>
          </p:nvPr>
        </p:nvGraphicFramePr>
        <p:xfrm>
          <a:off x="3131840" y="1937948"/>
          <a:ext cx="31683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http://www.gerontolog.info/image/fon/emblemae.jpg"/>
          <p:cNvPicPr>
            <a:picLocks noChangeAspect="1" noChangeArrowheads="1"/>
          </p:cNvPicPr>
          <p:nvPr/>
        </p:nvPicPr>
        <p:blipFill>
          <a:blip r:embed="rId9"/>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18152702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15801" y="2348880"/>
            <a:ext cx="8640960" cy="1799456"/>
          </a:xfrm>
        </p:spPr>
        <p:txBody>
          <a:bodyPr>
            <a:normAutofit fontScale="90000"/>
          </a:bodyPr>
          <a:lstStyle/>
          <a:p>
            <a:br>
              <a:rPr lang="ru-RU" sz="3200" b="1" dirty="0">
                <a:solidFill>
                  <a:srgbClr val="002060"/>
                </a:solidFill>
              </a:rPr>
            </a:br>
            <a:br>
              <a:rPr lang="ru-RU" sz="3200" b="1" dirty="0">
                <a:solidFill>
                  <a:srgbClr val="002060"/>
                </a:solidFill>
              </a:rPr>
            </a:br>
            <a:r>
              <a:rPr lang="ru-RU" sz="3200" b="1" dirty="0">
                <a:solidFill>
                  <a:srgbClr val="002060"/>
                </a:solidFill>
              </a:rPr>
              <a:t>СПАСИБО ЗА ВНИМАНИЕ!</a:t>
            </a:r>
            <a:br>
              <a:rPr lang="en-US" sz="3200" b="1" dirty="0">
                <a:solidFill>
                  <a:srgbClr val="002060"/>
                </a:solidFill>
              </a:rPr>
            </a:br>
            <a:br>
              <a:rPr lang="ru-RU" sz="3200" b="1" dirty="0">
                <a:solidFill>
                  <a:srgbClr val="002060"/>
                </a:solidFill>
              </a:rPr>
            </a:br>
            <a:r>
              <a:rPr lang="ru-RU" sz="3200" b="1" dirty="0">
                <a:solidFill>
                  <a:srgbClr val="7030A0"/>
                </a:solidFill>
              </a:rPr>
              <a:t>Ильницкий Андрей Николаевич</a:t>
            </a:r>
            <a:br>
              <a:rPr lang="ru-RU" sz="3200" b="1" dirty="0">
                <a:solidFill>
                  <a:srgbClr val="7030A0"/>
                </a:solidFill>
              </a:rPr>
            </a:br>
            <a:r>
              <a:rPr lang="be-BY" sz="3200" b="1" dirty="0">
                <a:solidFill>
                  <a:srgbClr val="7030A0"/>
                </a:solidFill>
              </a:rPr>
              <a:t>Коршун Елена </a:t>
            </a:r>
            <a:r>
              <a:rPr lang="ru-RU" sz="3200" b="1" dirty="0">
                <a:solidFill>
                  <a:srgbClr val="7030A0"/>
                </a:solidFill>
              </a:rPr>
              <a:t>Игоревна</a:t>
            </a:r>
            <a:br>
              <a:rPr lang="ru-RU" sz="3200" b="1" dirty="0">
                <a:solidFill>
                  <a:srgbClr val="7030A0"/>
                </a:solidFill>
              </a:rPr>
            </a:br>
            <a:r>
              <a:rPr lang="ru-RU" sz="3200" b="1" dirty="0">
                <a:solidFill>
                  <a:srgbClr val="7030A0"/>
                </a:solidFill>
              </a:rPr>
              <a:t>+7-905-737-08-09</a:t>
            </a:r>
            <a:br>
              <a:rPr lang="en-US" sz="3200" b="1" dirty="0">
                <a:solidFill>
                  <a:srgbClr val="7030A0"/>
                </a:solidFill>
              </a:rPr>
            </a:br>
            <a:br>
              <a:rPr lang="en-US" sz="3200" b="1" dirty="0">
                <a:solidFill>
                  <a:srgbClr val="7030A0"/>
                </a:solidFill>
              </a:rPr>
            </a:br>
            <a:r>
              <a:rPr lang="en-US" sz="3200" b="1" dirty="0" err="1">
                <a:solidFill>
                  <a:srgbClr val="7030A0"/>
                </a:solidFill>
              </a:rPr>
              <a:t>Telegramm</a:t>
            </a:r>
            <a:r>
              <a:rPr lang="en-US" sz="3200" b="1" dirty="0">
                <a:solidFill>
                  <a:srgbClr val="7030A0"/>
                </a:solidFill>
              </a:rPr>
              <a:t> </a:t>
            </a:r>
            <a:r>
              <a:rPr lang="be-BY" sz="3200" b="1" dirty="0">
                <a:solidFill>
                  <a:srgbClr val="7030A0"/>
                </a:solidFill>
              </a:rPr>
              <a:t>канал </a:t>
            </a:r>
            <a:r>
              <a:rPr lang="en-US" sz="3200" b="1" dirty="0">
                <a:solidFill>
                  <a:srgbClr val="7030A0"/>
                </a:solidFill>
              </a:rPr>
              <a:t>@</a:t>
            </a:r>
            <a:r>
              <a:rPr lang="en-US" sz="3200" b="1" dirty="0" err="1">
                <a:solidFill>
                  <a:srgbClr val="7030A0"/>
                </a:solidFill>
              </a:rPr>
              <a:t>ProageTV</a:t>
            </a:r>
            <a:br>
              <a:rPr lang="ru-RU" sz="3200" b="1" dirty="0">
                <a:solidFill>
                  <a:srgbClr val="7030A0"/>
                </a:solidFill>
              </a:rPr>
            </a:br>
            <a:br>
              <a:rPr lang="ru-RU" sz="3200" b="1" dirty="0">
                <a:solidFill>
                  <a:srgbClr val="009900"/>
                </a:solidFill>
              </a:rPr>
            </a:br>
            <a:endParaRPr lang="ru-RU" sz="3200" b="1" dirty="0">
              <a:solidFill>
                <a:srgbClr val="009900"/>
              </a:solidFill>
            </a:endParaRPr>
          </a:p>
        </p:txBody>
      </p:sp>
      <p:sp>
        <p:nvSpPr>
          <p:cNvPr id="3" name="Подзаголовок 2"/>
          <p:cNvSpPr>
            <a:spLocks noGrp="1"/>
          </p:cNvSpPr>
          <p:nvPr>
            <p:ph type="subTitle" idx="1"/>
          </p:nvPr>
        </p:nvSpPr>
        <p:spPr>
          <a:xfrm>
            <a:off x="0" y="3789040"/>
            <a:ext cx="9107488" cy="1441450"/>
          </a:xfrm>
        </p:spPr>
        <p:txBody>
          <a:bodyPr rtlCol="0">
            <a:normAutofit fontScale="92500" lnSpcReduction="10000"/>
          </a:bodyPr>
          <a:lstStyle/>
          <a:p>
            <a:endParaRPr lang="ru-RU" sz="2400" dirty="0"/>
          </a:p>
          <a:p>
            <a:pPr fontAlgn="auto">
              <a:spcAft>
                <a:spcPts val="0"/>
              </a:spcAft>
              <a:buFont typeface="Arial" pitchFamily="34" charset="0"/>
              <a:buNone/>
              <a:defRPr/>
            </a:pPr>
            <a:endParaRPr lang="en-US" dirty="0"/>
          </a:p>
          <a:p>
            <a:pPr fontAlgn="auto">
              <a:spcAft>
                <a:spcPts val="0"/>
              </a:spcAft>
              <a:buFont typeface="Arial" pitchFamily="34" charset="0"/>
              <a:buNone/>
              <a:defRPr/>
            </a:pPr>
            <a:r>
              <a:rPr lang="ru-RU" b="1" dirty="0" err="1">
                <a:solidFill>
                  <a:schemeClr val="accent4"/>
                </a:solidFill>
              </a:rPr>
              <a:t>Инстаграм</a:t>
            </a:r>
            <a:r>
              <a:rPr lang="ru-RU" b="1" dirty="0">
                <a:solidFill>
                  <a:schemeClr val="accent4"/>
                </a:solidFill>
              </a:rPr>
              <a:t> </a:t>
            </a:r>
            <a:r>
              <a:rPr lang="en-US" b="1" dirty="0">
                <a:solidFill>
                  <a:schemeClr val="accent4"/>
                </a:solidFill>
              </a:rPr>
              <a:t> #</a:t>
            </a:r>
            <a:r>
              <a:rPr lang="en-US" b="1" dirty="0" err="1">
                <a:solidFill>
                  <a:schemeClr val="accent4"/>
                </a:solidFill>
              </a:rPr>
              <a:t>center_gerontology</a:t>
            </a:r>
            <a:endParaRPr lang="ru-RU" b="1" dirty="0">
              <a:solidFill>
                <a:schemeClr val="accent4"/>
              </a:solidFill>
            </a:endParaRPr>
          </a:p>
          <a:p>
            <a:pPr fontAlgn="auto">
              <a:spcAft>
                <a:spcPts val="0"/>
              </a:spcAft>
              <a:buFont typeface="Arial" pitchFamily="34" charset="0"/>
              <a:buNone/>
              <a:defRPr/>
            </a:pPr>
            <a:endParaRPr lang="ru-RU" dirty="0"/>
          </a:p>
        </p:txBody>
      </p:sp>
      <p:pic>
        <p:nvPicPr>
          <p:cNvPr id="30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1774825" cy="151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0" y="1628775"/>
            <a:ext cx="9144000" cy="0"/>
          </a:xfrm>
          <a:prstGeom prst="line">
            <a:avLst/>
          </a:prstGeom>
          <a:ln w="15875" cmpd="thickThi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0" y="5373688"/>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083" name="Прямоугольник 12"/>
          <p:cNvSpPr>
            <a:spLocks noChangeArrowheads="1"/>
          </p:cNvSpPr>
          <p:nvPr/>
        </p:nvSpPr>
        <p:spPr bwMode="auto">
          <a:xfrm>
            <a:off x="2385120" y="5356470"/>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b="1" dirty="0">
                <a:solidFill>
                  <a:srgbClr val="0000FF"/>
                </a:solidFill>
                <a:hlinkClick r:id="rId3"/>
              </a:rPr>
              <a:t>www.gerontolog.info</a:t>
            </a:r>
            <a:endParaRPr lang="ru-RU" sz="3000" b="1" dirty="0">
              <a:solidFill>
                <a:srgbClr val="0000FF"/>
              </a:solidFill>
            </a:endParaRPr>
          </a:p>
          <a:p>
            <a:pPr algn="ctr"/>
            <a:endParaRPr lang="en-US" sz="3000" b="1" dirty="0">
              <a:solidFill>
                <a:srgbClr val="0000FF"/>
              </a:solidFill>
            </a:endParaRPr>
          </a:p>
          <a:p>
            <a:pPr algn="ctr"/>
            <a:endParaRPr lang="en-US" sz="3000" b="1" dirty="0">
              <a:solidFill>
                <a:srgbClr val="0000FF"/>
              </a:solidFill>
            </a:endParaRPr>
          </a:p>
          <a:p>
            <a:pPr algn="ctr"/>
            <a:endParaRPr lang="en-US" sz="3000" b="1" dirty="0">
              <a:solidFill>
                <a:srgbClr val="0000FF"/>
              </a:solidFill>
            </a:endParaRPr>
          </a:p>
          <a:p>
            <a:pPr algn="r"/>
            <a:endParaRPr lang="ru-RU" sz="2400" dirty="0">
              <a:solidFill>
                <a:srgbClr val="0000FF"/>
              </a:solidFill>
            </a:endParaRPr>
          </a:p>
        </p:txBody>
      </p:sp>
      <p:pic>
        <p:nvPicPr>
          <p:cNvPr id="10" name="Picture 2" descr="http://gerontolog.info/image/fon/emblemae.jpg"/>
          <p:cNvPicPr>
            <a:picLocks noChangeAspect="1" noChangeArrowheads="1"/>
          </p:cNvPicPr>
          <p:nvPr/>
        </p:nvPicPr>
        <p:blipFill>
          <a:blip r:embed="rId4"/>
          <a:srcRect/>
          <a:stretch>
            <a:fillRect/>
          </a:stretch>
        </p:blipFill>
        <p:spPr bwMode="auto">
          <a:xfrm>
            <a:off x="7358082" y="285728"/>
            <a:ext cx="1524000" cy="1247775"/>
          </a:xfrm>
          <a:prstGeom prst="rect">
            <a:avLst/>
          </a:prstGeom>
          <a:noFill/>
        </p:spPr>
      </p:pic>
    </p:spTree>
    <p:extLst>
      <p:ext uri="{BB962C8B-B14F-4D97-AF65-F5344CB8AC3E}">
        <p14:creationId xmlns:p14="http://schemas.microsoft.com/office/powerpoint/2010/main" val="37485736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Причины</a:t>
            </a:r>
          </a:p>
        </p:txBody>
      </p:sp>
      <p:sp>
        <p:nvSpPr>
          <p:cNvPr id="3" name="Содержимое 2"/>
          <p:cNvSpPr>
            <a:spLocks noGrp="1"/>
          </p:cNvSpPr>
          <p:nvPr>
            <p:ph idx="1"/>
          </p:nvPr>
        </p:nvSpPr>
        <p:spPr>
          <a:xfrm>
            <a:off x="457200" y="1428736"/>
            <a:ext cx="8229600" cy="5143536"/>
          </a:xfrm>
        </p:spPr>
        <p:txBody>
          <a:bodyPr>
            <a:normAutofit fontScale="77500" lnSpcReduction="20000"/>
          </a:bodyPr>
          <a:lstStyle/>
          <a:p>
            <a:r>
              <a:rPr lang="ru-RU" dirty="0"/>
              <a:t>постоянный контакт с электронными устройствами;</a:t>
            </a:r>
          </a:p>
          <a:p>
            <a:r>
              <a:rPr lang="ru-RU" dirty="0"/>
              <a:t>формирование зависимости, в частности, от общения в социальных сетях;</a:t>
            </a:r>
          </a:p>
          <a:p>
            <a:r>
              <a:rPr lang="ru-RU" dirty="0" err="1"/>
              <a:t>психоэмоциональное</a:t>
            </a:r>
            <a:r>
              <a:rPr lang="ru-RU" dirty="0"/>
              <a:t> напряжение, обусловленное необходимостью постоянного реагирования на виртуальную информацию; </a:t>
            </a:r>
          </a:p>
          <a:p>
            <a:r>
              <a:rPr lang="ru-RU" dirty="0"/>
              <a:t>влияние фрагментарной информации средств массовой информации (время «</a:t>
            </a:r>
            <a:r>
              <a:rPr lang="ru-RU" dirty="0" err="1"/>
              <a:t>постправды</a:t>
            </a:r>
            <a:r>
              <a:rPr lang="ru-RU" dirty="0"/>
              <a:t>»), что приводит к психологической </a:t>
            </a:r>
            <a:r>
              <a:rPr lang="ru-RU" dirty="0" err="1"/>
              <a:t>дезадаптации</a:t>
            </a:r>
            <a:r>
              <a:rPr lang="ru-RU" dirty="0"/>
              <a:t> и «болезни современного мира»;</a:t>
            </a:r>
          </a:p>
          <a:p>
            <a:r>
              <a:rPr lang="ru-RU" dirty="0"/>
              <a:t>гиподинамия, нарушения вегетативной регуляции; вынужденная поза при пользовании электронными устройствами с формированием патологических изменений со стороны позвоночника и периферической нервной системы.</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Критерии диагностики</a:t>
            </a:r>
            <a:br>
              <a:rPr lang="ru-RU" b="1" dirty="0">
                <a:solidFill>
                  <a:srgbClr val="00B050"/>
                </a:solidFill>
              </a:rPr>
            </a:br>
            <a:r>
              <a:rPr lang="en-US" b="1" dirty="0">
                <a:solidFill>
                  <a:srgbClr val="00B050"/>
                </a:solidFill>
              </a:rPr>
              <a:t>SQEEZED-</a:t>
            </a:r>
            <a:r>
              <a:rPr lang="ru-RU" b="1" dirty="0">
                <a:solidFill>
                  <a:srgbClr val="00B050"/>
                </a:solidFill>
              </a:rPr>
              <a:t>синдрома</a:t>
            </a:r>
          </a:p>
        </p:txBody>
      </p:sp>
      <p:sp>
        <p:nvSpPr>
          <p:cNvPr id="3" name="Объект 2"/>
          <p:cNvSpPr>
            <a:spLocks noGrp="1"/>
          </p:cNvSpPr>
          <p:nvPr>
            <p:ph idx="1"/>
          </p:nvPr>
        </p:nvSpPr>
        <p:spPr>
          <a:xfrm>
            <a:off x="107504" y="1600200"/>
            <a:ext cx="9036496" cy="5257800"/>
          </a:xfrm>
        </p:spPr>
        <p:txBody>
          <a:bodyPr>
            <a:normAutofit/>
          </a:bodyPr>
          <a:lstStyle/>
          <a:p>
            <a:pPr marL="0" indent="0" fontAlgn="base">
              <a:buNone/>
            </a:pPr>
            <a:r>
              <a:rPr lang="ru-RU" b="1" dirty="0">
                <a:solidFill>
                  <a:srgbClr val="0000FF"/>
                </a:solidFill>
              </a:rPr>
              <a:t>    Основные:</a:t>
            </a:r>
          </a:p>
          <a:p>
            <a:pPr fontAlgn="base"/>
            <a:r>
              <a:rPr lang="ru-RU" dirty="0"/>
              <a:t>1. Наличие экспозиции </a:t>
            </a:r>
            <a:r>
              <a:rPr lang="ru-RU" dirty="0" err="1"/>
              <a:t>squeezed</a:t>
            </a:r>
            <a:r>
              <a:rPr lang="ru-RU" dirty="0"/>
              <a:t>-среды на протяжении более 6 месяцев;</a:t>
            </a:r>
          </a:p>
          <a:p>
            <a:pPr fontAlgn="base"/>
            <a:r>
              <a:rPr lang="ru-RU" dirty="0"/>
              <a:t>2. Отсутствие соматических и нервно-психических заболеваний в стадии обострения/декомпенсации, онкологической патологии.</a:t>
            </a:r>
          </a:p>
          <a:p>
            <a:endParaRPr lang="ru-RU" b="1" i="1" dirty="0">
              <a:solidFill>
                <a:srgbClr val="0000FF"/>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71586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741368"/>
          </a:xfrm>
        </p:spPr>
        <p:txBody>
          <a:bodyPr>
            <a:normAutofit fontScale="77500" lnSpcReduction="20000"/>
          </a:bodyPr>
          <a:lstStyle/>
          <a:p>
            <a:pPr marL="0" indent="0" fontAlgn="base">
              <a:buNone/>
            </a:pPr>
            <a:r>
              <a:rPr lang="ru-RU" b="1" dirty="0">
                <a:solidFill>
                  <a:srgbClr val="0000FF"/>
                </a:solidFill>
              </a:rPr>
              <a:t>     Дополнительные:</a:t>
            </a:r>
            <a:endParaRPr lang="ru-RU" dirty="0"/>
          </a:p>
          <a:p>
            <a:pPr fontAlgn="base"/>
            <a:r>
              <a:rPr lang="ru-RU" dirty="0"/>
              <a:t>1. Головные боли напряжения.</a:t>
            </a:r>
          </a:p>
          <a:p>
            <a:pPr fontAlgn="base"/>
            <a:r>
              <a:rPr lang="ru-RU" dirty="0"/>
              <a:t>2. Головокружение.</a:t>
            </a:r>
          </a:p>
          <a:p>
            <a:pPr fontAlgn="base"/>
            <a:r>
              <a:rPr lang="ru-RU" dirty="0"/>
              <a:t>3. Повышенная истощаемость при обычных нагрузках.</a:t>
            </a:r>
          </a:p>
          <a:p>
            <a:pPr fontAlgn="base"/>
            <a:r>
              <a:rPr lang="ru-RU" dirty="0"/>
              <a:t>4. Транзиторная или стойкая артериальная гипертензия.</a:t>
            </a:r>
          </a:p>
          <a:p>
            <a:pPr fontAlgn="base"/>
            <a:r>
              <a:rPr lang="ru-RU" dirty="0"/>
              <a:t>5. </a:t>
            </a:r>
            <a:r>
              <a:rPr lang="ru-RU" dirty="0" err="1"/>
              <a:t>Кардиалгии</a:t>
            </a:r>
            <a:r>
              <a:rPr lang="ru-RU" dirty="0"/>
              <a:t>.</a:t>
            </a:r>
          </a:p>
          <a:p>
            <a:pPr fontAlgn="base"/>
            <a:r>
              <a:rPr lang="ru-RU" dirty="0"/>
              <a:t>6. Снижение способности концентрировать внимание.</a:t>
            </a:r>
          </a:p>
          <a:p>
            <a:pPr fontAlgn="base"/>
            <a:r>
              <a:rPr lang="ru-RU" dirty="0"/>
              <a:t>7. Избыточная масса тела или ожирение.</a:t>
            </a:r>
          </a:p>
          <a:p>
            <a:pPr fontAlgn="base"/>
            <a:r>
              <a:rPr lang="ru-RU" dirty="0"/>
              <a:t>8. </a:t>
            </a:r>
            <a:r>
              <a:rPr lang="ru-RU" dirty="0" err="1"/>
              <a:t>Вертеброгенные</a:t>
            </a:r>
            <a:r>
              <a:rPr lang="ru-RU" dirty="0"/>
              <a:t> боли.</a:t>
            </a:r>
          </a:p>
          <a:p>
            <a:pPr fontAlgn="base"/>
            <a:r>
              <a:rPr lang="ru-RU" dirty="0"/>
              <a:t>9. Парестезии в дистальных отделах верхних или нижних конечностей.</a:t>
            </a:r>
          </a:p>
          <a:p>
            <a:pPr fontAlgn="base"/>
            <a:r>
              <a:rPr lang="ru-RU" dirty="0"/>
              <a:t>10. Нарушения стула.</a:t>
            </a:r>
          </a:p>
          <a:p>
            <a:pPr fontAlgn="base"/>
            <a:r>
              <a:rPr lang="ru-RU" dirty="0"/>
              <a:t>11. Снижение физической работоспособности.</a:t>
            </a:r>
          </a:p>
          <a:p>
            <a:pPr fontAlgn="base"/>
            <a:r>
              <a:rPr lang="ru-RU" dirty="0"/>
              <a:t>12. Ощущение «выжатого лимона», которое не проходит при обычном отдыхе.</a:t>
            </a:r>
          </a:p>
          <a:p>
            <a:pPr fontAlgn="base"/>
            <a:r>
              <a:rPr lang="ru-RU" dirty="0"/>
              <a:t>13. Объем умеренных аэробных физических нагрузок менее 150 минут в неделю.</a:t>
            </a:r>
          </a:p>
          <a:p>
            <a:pPr fontAlgn="base"/>
            <a:r>
              <a:rPr lang="ru-RU" dirty="0"/>
              <a:t>14. Артериальная гипотензия.</a:t>
            </a:r>
          </a:p>
          <a:p>
            <a:endParaRPr lang="ru-RU" b="1" i="1" dirty="0">
              <a:solidFill>
                <a:srgbClr val="0000FF"/>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410289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Критерии диагностики</a:t>
            </a:r>
            <a:br>
              <a:rPr lang="ru-RU" b="1" dirty="0">
                <a:solidFill>
                  <a:srgbClr val="00B050"/>
                </a:solidFill>
              </a:rPr>
            </a:br>
            <a:r>
              <a:rPr lang="en-US" b="1" dirty="0">
                <a:solidFill>
                  <a:srgbClr val="00B050"/>
                </a:solidFill>
              </a:rPr>
              <a:t>SQEEZED-</a:t>
            </a:r>
            <a:r>
              <a:rPr lang="ru-RU" b="1" dirty="0">
                <a:solidFill>
                  <a:srgbClr val="00B050"/>
                </a:solidFill>
              </a:rPr>
              <a:t>синдрома</a:t>
            </a:r>
          </a:p>
        </p:txBody>
      </p:sp>
      <p:graphicFrame>
        <p:nvGraphicFramePr>
          <p:cNvPr id="5" name="Схема 4"/>
          <p:cNvGraphicFramePr/>
          <p:nvPr>
            <p:extLst>
              <p:ext uri="{D42A27DB-BD31-4B8C-83A1-F6EECF244321}">
                <p14:modId xmlns:p14="http://schemas.microsoft.com/office/powerpoint/2010/main" val="2882843364"/>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www.gerontolog.info/image/fon/emblemae.jpg"/>
          <p:cNvPicPr>
            <a:picLocks noChangeAspect="1" noChangeArrowheads="1"/>
          </p:cNvPicPr>
          <p:nvPr/>
        </p:nvPicPr>
        <p:blipFill>
          <a:blip r:embed="rId7"/>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410289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00B050"/>
                </a:solidFill>
              </a:rPr>
              <a:t>Новое в </a:t>
            </a:r>
            <a:r>
              <a:rPr lang="en-US" b="1" dirty="0">
                <a:solidFill>
                  <a:srgbClr val="00B050"/>
                </a:solidFill>
              </a:rPr>
              <a:t>pro-age </a:t>
            </a:r>
            <a:r>
              <a:rPr lang="ru-RU" b="1" dirty="0">
                <a:solidFill>
                  <a:srgbClr val="00B050"/>
                </a:solidFill>
              </a:rPr>
              <a:t>медицине</a:t>
            </a:r>
          </a:p>
        </p:txBody>
      </p:sp>
      <p:sp>
        <p:nvSpPr>
          <p:cNvPr id="3" name="Содержимое 2"/>
          <p:cNvSpPr>
            <a:spLocks noGrp="1"/>
          </p:cNvSpPr>
          <p:nvPr>
            <p:ph idx="1"/>
          </p:nvPr>
        </p:nvSpPr>
        <p:spPr/>
        <p:txBody>
          <a:bodyPr>
            <a:normAutofit/>
          </a:bodyPr>
          <a:lstStyle/>
          <a:p>
            <a:pPr>
              <a:buNone/>
            </a:pPr>
            <a:r>
              <a:rPr lang="ru-RU" dirty="0"/>
              <a:t>Клеточные </a:t>
            </a:r>
            <a:r>
              <a:rPr lang="ru-RU" dirty="0" err="1"/>
              <a:t>хроноблакоторы</a:t>
            </a:r>
            <a:r>
              <a:rPr lang="ru-RU" dirty="0"/>
              <a:t>:</a:t>
            </a:r>
          </a:p>
          <a:p>
            <a:pPr>
              <a:buFontTx/>
              <a:buChar char="-"/>
            </a:pPr>
            <a:r>
              <a:rPr lang="ru-RU" dirty="0"/>
              <a:t>общего действия,</a:t>
            </a:r>
          </a:p>
          <a:p>
            <a:pPr>
              <a:buFontTx/>
              <a:buChar char="-"/>
            </a:pPr>
            <a:r>
              <a:rPr lang="ru-RU" dirty="0" err="1"/>
              <a:t>таргетные</a:t>
            </a:r>
            <a:endParaRPr lang="ru-RU" dirty="0"/>
          </a:p>
          <a:p>
            <a:pPr>
              <a:buNone/>
            </a:pPr>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429000"/>
            <a:ext cx="6768752" cy="304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429120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Что такое здоровье?</a:t>
            </a:r>
          </a:p>
        </p:txBody>
      </p:sp>
      <p:sp>
        <p:nvSpPr>
          <p:cNvPr id="3" name="Содержимое 2"/>
          <p:cNvSpPr>
            <a:spLocks noGrp="1"/>
          </p:cNvSpPr>
          <p:nvPr>
            <p:ph idx="1"/>
          </p:nvPr>
        </p:nvSpPr>
        <p:spPr/>
        <p:txBody>
          <a:bodyPr/>
          <a:lstStyle/>
          <a:p>
            <a:endParaRPr lang="ru-RU"/>
          </a:p>
        </p:txBody>
      </p:sp>
      <p:pic>
        <p:nvPicPr>
          <p:cNvPr id="1026" name="Picture 2" descr="Аналитический психолог Александра Сергеева » Принятие ..."/>
          <p:cNvPicPr>
            <a:picLocks noChangeAspect="1" noChangeArrowheads="1"/>
          </p:cNvPicPr>
          <p:nvPr/>
        </p:nvPicPr>
        <p:blipFill>
          <a:blip r:embed="rId2"/>
          <a:srcRect/>
          <a:stretch>
            <a:fillRect/>
          </a:stretch>
        </p:blipFill>
        <p:spPr bwMode="auto">
          <a:xfrm>
            <a:off x="1285852" y="1643050"/>
            <a:ext cx="6286544" cy="4857784"/>
          </a:xfrm>
          <a:prstGeom prst="rect">
            <a:avLst/>
          </a:prstGeom>
          <a:noFill/>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00B050"/>
                </a:solidFill>
              </a:rPr>
              <a:t>Устранение конкуренции при всасывании: биологический смысл нутрицевтиков </a:t>
            </a:r>
          </a:p>
        </p:txBody>
      </p:sp>
      <p:pic>
        <p:nvPicPr>
          <p:cNvPr id="4" name="Содержимое 3" descr="vsasivanie-v-tonkom-kishechnike.jpg"/>
          <p:cNvPicPr>
            <a:picLocks noGrp="1" noChangeAspect="1"/>
          </p:cNvPicPr>
          <p:nvPr>
            <p:ph idx="1"/>
          </p:nvPr>
        </p:nvPicPr>
        <p:blipFill>
          <a:blip r:embed="rId2"/>
          <a:stretch>
            <a:fillRect/>
          </a:stretch>
        </p:blipFill>
        <p:spPr>
          <a:xfrm>
            <a:off x="1295400" y="1643050"/>
            <a:ext cx="6553200" cy="4357718"/>
          </a:xfrm>
        </p:spPr>
      </p:pic>
      <p:pic>
        <p:nvPicPr>
          <p:cNvPr id="6"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69390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Нейрохимические особенности</a:t>
            </a:r>
          </a:p>
        </p:txBody>
      </p:sp>
      <p:sp>
        <p:nvSpPr>
          <p:cNvPr id="3" name="Содержимое 2"/>
          <p:cNvSpPr>
            <a:spLocks noGrp="1"/>
          </p:cNvSpPr>
          <p:nvPr>
            <p:ph idx="1"/>
          </p:nvPr>
        </p:nvSpPr>
        <p:spPr/>
        <p:txBody>
          <a:bodyPr>
            <a:normAutofit fontScale="70000" lnSpcReduction="20000"/>
          </a:bodyPr>
          <a:lstStyle/>
          <a:p>
            <a:r>
              <a:rPr lang="ru-RU" dirty="0" err="1"/>
              <a:t>нейтротрофины</a:t>
            </a:r>
            <a:r>
              <a:rPr lang="ru-RU" dirty="0"/>
              <a:t> – белки, принимающие участие в формировании межнейронных взаимодействий и сетей головного мозга;</a:t>
            </a:r>
          </a:p>
          <a:p>
            <a:r>
              <a:rPr lang="ru-RU" dirty="0"/>
              <a:t>мозговой нейротрофический фактор </a:t>
            </a:r>
            <a:r>
              <a:rPr lang="en-US" dirty="0"/>
              <a:t>BDNF </a:t>
            </a:r>
            <a:r>
              <a:rPr lang="ru-RU" dirty="0"/>
              <a:t>- дифференцировка и поддержание активности нейронов, формирование </a:t>
            </a:r>
            <a:r>
              <a:rPr lang="ru-RU" dirty="0" err="1"/>
              <a:t>синаптической</a:t>
            </a:r>
            <a:r>
              <a:rPr lang="ru-RU" dirty="0"/>
              <a:t> пластичности, то есть защите межнейронных связей от отрицательного воздействия оксидативного стресса, метаболических и </a:t>
            </a:r>
            <a:r>
              <a:rPr lang="ru-RU" dirty="0" err="1"/>
              <a:t>экзотоксических</a:t>
            </a:r>
            <a:r>
              <a:rPr lang="ru-RU" dirty="0"/>
              <a:t> влияний;</a:t>
            </a:r>
          </a:p>
          <a:p>
            <a:r>
              <a:rPr lang="ru-RU" dirty="0"/>
              <a:t>снижение активности мозгового нейротрофического фактора </a:t>
            </a:r>
            <a:r>
              <a:rPr lang="en-US" dirty="0"/>
              <a:t>BDNF</a:t>
            </a:r>
            <a:r>
              <a:rPr lang="ru-RU" dirty="0"/>
              <a:t> - нарушение качества межнейронных связей, что сопровождается развитием когнитивного дефицита и снижением уровня адаптации центральной нервной системы к стрессовым воздействиям;</a:t>
            </a:r>
          </a:p>
          <a:p>
            <a:r>
              <a:rPr lang="ru-RU" dirty="0"/>
              <a:t>системы </a:t>
            </a:r>
            <a:r>
              <a:rPr lang="ru-RU" dirty="0" err="1"/>
              <a:t>серотонина</a:t>
            </a:r>
            <a:r>
              <a:rPr lang="ru-RU" dirty="0"/>
              <a:t>, адреналина и норадреналина, дофамина.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00B050"/>
                </a:solidFill>
              </a:rPr>
              <a:t>Хроническое иммунное воспаление: </a:t>
            </a:r>
            <a:r>
              <a:rPr lang="ru-RU" sz="3500" b="1" dirty="0" err="1">
                <a:solidFill>
                  <a:srgbClr val="00B050"/>
                </a:solidFill>
              </a:rPr>
              <a:t>цитокиновая</a:t>
            </a:r>
            <a:r>
              <a:rPr lang="ru-RU" sz="3500" b="1" dirty="0">
                <a:solidFill>
                  <a:srgbClr val="00B050"/>
                </a:solidFill>
              </a:rPr>
              <a:t> гипотеза депрессии 1</a:t>
            </a:r>
          </a:p>
        </p:txBody>
      </p:sp>
      <p:sp>
        <p:nvSpPr>
          <p:cNvPr id="3" name="Содержимое 2"/>
          <p:cNvSpPr>
            <a:spLocks noGrp="1"/>
          </p:cNvSpPr>
          <p:nvPr>
            <p:ph idx="1"/>
          </p:nvPr>
        </p:nvSpPr>
        <p:spPr/>
        <p:txBody>
          <a:bodyPr>
            <a:normAutofit fontScale="92500" lnSpcReduction="20000"/>
          </a:bodyPr>
          <a:lstStyle/>
          <a:p>
            <a:r>
              <a:rPr lang="ru-RU" dirty="0" err="1"/>
              <a:t>провоспалительные</a:t>
            </a:r>
            <a:r>
              <a:rPr lang="ru-RU" dirty="0"/>
              <a:t> </a:t>
            </a:r>
            <a:r>
              <a:rPr lang="ru-RU" dirty="0" err="1"/>
              <a:t>цитокины</a:t>
            </a:r>
            <a:r>
              <a:rPr lang="ru-RU" dirty="0"/>
              <a:t> способны достигать центральной нервной системы и в ответ на общие стрессовые воздействия инициировать в ней патологические процессы;</a:t>
            </a:r>
          </a:p>
          <a:p>
            <a:r>
              <a:rPr lang="ru-RU" dirty="0"/>
              <a:t>стимуляция блуждающего нерва и влияние на регуляторные центры ствола головного мозга, а также при прямом проникновении через гематоэнцефалический барьер;</a:t>
            </a:r>
          </a:p>
          <a:p>
            <a:r>
              <a:rPr lang="ru-RU" dirty="0"/>
              <a:t>в ответ на стресс развивается хроническое иммунное воспаление в ткани головного мозга;</a:t>
            </a:r>
          </a:p>
          <a:p>
            <a:pPr>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00B050"/>
                </a:solidFill>
              </a:rPr>
              <a:t>Хроническое иммунное воспаление: </a:t>
            </a:r>
            <a:r>
              <a:rPr lang="ru-RU" sz="3500" b="1" dirty="0" err="1">
                <a:solidFill>
                  <a:srgbClr val="00B050"/>
                </a:solidFill>
              </a:rPr>
              <a:t>цитокиновая</a:t>
            </a:r>
            <a:r>
              <a:rPr lang="ru-RU" sz="3500" b="1" dirty="0">
                <a:solidFill>
                  <a:srgbClr val="00B050"/>
                </a:solidFill>
              </a:rPr>
              <a:t> гипотеза депрессии 2</a:t>
            </a:r>
            <a:endParaRPr lang="ru-RU" sz="3500" dirty="0"/>
          </a:p>
        </p:txBody>
      </p:sp>
      <p:sp>
        <p:nvSpPr>
          <p:cNvPr id="3" name="Содержимое 2"/>
          <p:cNvSpPr>
            <a:spLocks noGrp="1"/>
          </p:cNvSpPr>
          <p:nvPr>
            <p:ph idx="1"/>
          </p:nvPr>
        </p:nvSpPr>
        <p:spPr/>
        <p:txBody>
          <a:bodyPr>
            <a:normAutofit fontScale="85000" lnSpcReduction="10000"/>
          </a:bodyPr>
          <a:lstStyle/>
          <a:p>
            <a:r>
              <a:rPr lang="ru-RU" dirty="0"/>
              <a:t>по мере увеличения возраста изменяется реакция </a:t>
            </a:r>
            <a:r>
              <a:rPr lang="ru-RU" dirty="0" err="1"/>
              <a:t>микроглии</a:t>
            </a:r>
            <a:r>
              <a:rPr lang="ru-RU" dirty="0"/>
              <a:t> на циркулирующие </a:t>
            </a:r>
            <a:r>
              <a:rPr lang="ru-RU" dirty="0" err="1"/>
              <a:t>провоспалительные</a:t>
            </a:r>
            <a:r>
              <a:rPr lang="ru-RU" dirty="0"/>
              <a:t> </a:t>
            </a:r>
            <a:r>
              <a:rPr lang="ru-RU" dirty="0" err="1"/>
              <a:t>цитокины</a:t>
            </a:r>
            <a:r>
              <a:rPr lang="ru-RU" dirty="0"/>
              <a:t>, она становится </a:t>
            </a:r>
            <a:r>
              <a:rPr lang="ru-RU" dirty="0" err="1"/>
              <a:t>гиперактивной</a:t>
            </a:r>
            <a:r>
              <a:rPr lang="ru-RU" dirty="0"/>
              <a:t> в плане стимуляции локальных церебральных иммунных клеток и обладает прямым отрицательным влиянием на </a:t>
            </a:r>
            <a:r>
              <a:rPr lang="ru-RU" dirty="0" err="1"/>
              <a:t>нейроногенез</a:t>
            </a:r>
            <a:r>
              <a:rPr lang="ru-RU" dirty="0"/>
              <a:t>;</a:t>
            </a:r>
          </a:p>
          <a:p>
            <a:r>
              <a:rPr lang="ru-RU" dirty="0"/>
              <a:t>в совокупности эти факторы приводят к снижению возрастной жизнеспособности, повышению риска развития </a:t>
            </a:r>
            <a:r>
              <a:rPr lang="ru-RU" dirty="0" err="1"/>
              <a:t>нейродегенеративных</a:t>
            </a:r>
            <a:r>
              <a:rPr lang="ru-RU" dirty="0"/>
              <a:t> заболеваний головного мозга, прежде всего болезни Альцгеймера.</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Оксидативный стресс</a:t>
            </a:r>
          </a:p>
        </p:txBody>
      </p:sp>
      <p:sp>
        <p:nvSpPr>
          <p:cNvPr id="3" name="Содержимое 2"/>
          <p:cNvSpPr>
            <a:spLocks noGrp="1"/>
          </p:cNvSpPr>
          <p:nvPr>
            <p:ph idx="1"/>
          </p:nvPr>
        </p:nvSpPr>
        <p:spPr/>
        <p:txBody>
          <a:bodyPr>
            <a:normAutofit fontScale="77500" lnSpcReduction="20000"/>
          </a:bodyPr>
          <a:lstStyle/>
          <a:p>
            <a:r>
              <a:rPr lang="ru-RU" dirty="0"/>
              <a:t>дисбаланс между активными формами кислорода и антиоксидантами, что приводит к необратимому повреждению протеинов, липидов и </a:t>
            </a:r>
            <a:r>
              <a:rPr lang="ru-RU" dirty="0" err="1"/>
              <a:t>карбонгидратов</a:t>
            </a:r>
            <a:r>
              <a:rPr lang="ru-RU" dirty="0"/>
              <a:t>;</a:t>
            </a:r>
          </a:p>
          <a:p>
            <a:r>
              <a:rPr lang="ru-RU" dirty="0"/>
              <a:t>повышение проницаемости для циркулирующих активных агентов кислорода в системе гематоэнцефалического барьера, а ткань головного мозга обладает высокой чувствительностью к </a:t>
            </a:r>
            <a:r>
              <a:rPr lang="ru-RU" dirty="0" err="1"/>
              <a:t>оксидативным</a:t>
            </a:r>
            <a:r>
              <a:rPr lang="ru-RU" dirty="0"/>
              <a:t> повреждениям, что способствует формированию астенического синдрома и снижению сопротивляемости к стрессу;</a:t>
            </a:r>
          </a:p>
          <a:p>
            <a:r>
              <a:rPr lang="ru-RU" dirty="0"/>
              <a:t>новые  препараты, которые приводят к снижению выраженности оксидативного стресса в ткани головного мозга, что способствует повышению уровня возрастной жизнеспособности (</a:t>
            </a:r>
            <a:r>
              <a:rPr lang="ru-RU" dirty="0" err="1"/>
              <a:t>Мемотон</a:t>
            </a:r>
            <a:r>
              <a:rPr lang="ru-RU" dirty="0"/>
              <a:t>).</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Вспомните математику долголетия!</a:t>
            </a:r>
          </a:p>
        </p:txBody>
      </p:sp>
      <p:pic>
        <p:nvPicPr>
          <p:cNvPr id="4" name="Содержимое 3" descr="tn_226385_b75d38b859e4.jpg"/>
          <p:cNvPicPr>
            <a:picLocks noGrp="1" noChangeAspect="1"/>
          </p:cNvPicPr>
          <p:nvPr>
            <p:ph idx="1"/>
          </p:nvPr>
        </p:nvPicPr>
        <p:blipFill>
          <a:blip r:embed="rId2" cstate="print"/>
          <a:stretch>
            <a:fillRect/>
          </a:stretch>
        </p:blipFill>
        <p:spPr>
          <a:xfrm>
            <a:off x="1177528" y="1600200"/>
            <a:ext cx="6788944"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Микробиота кишечника 1</a:t>
            </a:r>
          </a:p>
        </p:txBody>
      </p:sp>
      <p:sp>
        <p:nvSpPr>
          <p:cNvPr id="3" name="Содержимое 2"/>
          <p:cNvSpPr>
            <a:spLocks noGrp="1"/>
          </p:cNvSpPr>
          <p:nvPr>
            <p:ph idx="1"/>
          </p:nvPr>
        </p:nvSpPr>
        <p:spPr/>
        <p:txBody>
          <a:bodyPr>
            <a:normAutofit fontScale="77500" lnSpcReduction="20000"/>
          </a:bodyPr>
          <a:lstStyle/>
          <a:p>
            <a:r>
              <a:rPr lang="ru-RU" dirty="0"/>
              <a:t>сложная экосистема организма человека, нарушение которой является фактором формирования неблагоприятного профиля старения;</a:t>
            </a:r>
          </a:p>
          <a:p>
            <a:r>
              <a:rPr lang="ru-RU" dirty="0"/>
              <a:t>при неблагоприятном профиле старения - снижение количества и разнородности нормальной микрофлоры, увеличивается проницаемость кишечной стенки, происходит изменение уровня функциональной двигательной активности кишечника, активируются процессы иммунного воспаления, происходит ослабление иммунитета, что в свою очередь приводит к увеличению предрасположенности к развитию возраст-ассоциированных заболеваний;</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Микробиота кишечника 2</a:t>
            </a:r>
          </a:p>
        </p:txBody>
      </p:sp>
      <p:sp>
        <p:nvSpPr>
          <p:cNvPr id="3" name="Содержимое 2"/>
          <p:cNvSpPr>
            <a:spLocks noGrp="1"/>
          </p:cNvSpPr>
          <p:nvPr>
            <p:ph idx="1"/>
          </p:nvPr>
        </p:nvSpPr>
        <p:spPr/>
        <p:txBody>
          <a:bodyPr>
            <a:normAutofit fontScale="92500" lnSpcReduction="10000"/>
          </a:bodyPr>
          <a:lstStyle/>
          <a:p>
            <a:r>
              <a:rPr lang="ru-RU" dirty="0"/>
              <a:t>активация нейронных афферентных цепей головного мозга, мукозальных иммунных ответов, активной продукции метаболитов, которые непосредственно влияют на состояние и активность центральной нервной системы;</a:t>
            </a:r>
          </a:p>
          <a:p>
            <a:r>
              <a:rPr lang="ru-RU" dirty="0"/>
              <a:t>стимуляция синтеза микробиотой кишечника короткоцепочечных жирных кислот, которые обладают противооксидантной и противовоспалительной активностью.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latin typeface="Times New Roman" panose="02020603050405020304" pitchFamily="18" charset="0"/>
                <a:cs typeface="Times New Roman" panose="02020603050405020304" pitchFamily="18" charset="0"/>
              </a:rPr>
              <a:t>Возрастные изменения </a:t>
            </a:r>
            <a:r>
              <a:rPr lang="ru-RU" b="1" dirty="0" err="1">
                <a:solidFill>
                  <a:srgbClr val="00B050"/>
                </a:solidFill>
                <a:latin typeface="Times New Roman" panose="02020603050405020304" pitchFamily="18" charset="0"/>
                <a:cs typeface="Times New Roman" panose="02020603050405020304" pitchFamily="18" charset="0"/>
              </a:rPr>
              <a:t>микробиоты</a:t>
            </a:r>
            <a:r>
              <a:rPr lang="ru-RU" b="1" dirty="0">
                <a:solidFill>
                  <a:srgbClr val="00B050"/>
                </a:solidFill>
                <a:latin typeface="Times New Roman" panose="02020603050405020304" pitchFamily="18" charset="0"/>
                <a:cs typeface="Times New Roman" panose="02020603050405020304" pitchFamily="18" charset="0"/>
              </a:rPr>
              <a:t> </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8424936" cy="406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335332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fontScale="90000"/>
          </a:bodyPr>
          <a:lstStyle/>
          <a:p>
            <a:r>
              <a:rPr lang="ru-RU" sz="3200" b="1" dirty="0">
                <a:solidFill>
                  <a:srgbClr val="00B050"/>
                </a:solidFill>
                <a:latin typeface="Times New Roman" panose="02020603050405020304" pitchFamily="18" charset="0"/>
                <a:cs typeface="Times New Roman" panose="02020603050405020304" pitchFamily="18" charset="0"/>
              </a:rPr>
              <a:t>Кишечная </a:t>
            </a:r>
            <a:r>
              <a:rPr lang="ru-RU" sz="3200" b="1" dirty="0" err="1">
                <a:solidFill>
                  <a:srgbClr val="00B050"/>
                </a:solidFill>
                <a:latin typeface="Times New Roman" panose="02020603050405020304" pitchFamily="18" charset="0"/>
                <a:cs typeface="Times New Roman" panose="02020603050405020304" pitchFamily="18" charset="0"/>
              </a:rPr>
              <a:t>микробиота</a:t>
            </a:r>
            <a:r>
              <a:rPr lang="ru-RU" sz="3200" b="1" dirty="0">
                <a:solidFill>
                  <a:srgbClr val="00B050"/>
                </a:solidFill>
                <a:latin typeface="Times New Roman" panose="02020603050405020304" pitchFamily="18" charset="0"/>
                <a:cs typeface="Times New Roman" panose="02020603050405020304" pitchFamily="18" charset="0"/>
              </a:rPr>
              <a:t> и гормонально-метаболический гомеостаз</a:t>
            </a:r>
          </a:p>
        </p:txBody>
      </p:sp>
      <p:sp>
        <p:nvSpPr>
          <p:cNvPr id="3" name="Объект 2"/>
          <p:cNvSpPr>
            <a:spLocks noGrp="1"/>
          </p:cNvSpPr>
          <p:nvPr>
            <p:ph idx="1"/>
          </p:nvPr>
        </p:nvSpPr>
        <p:spPr>
          <a:xfrm>
            <a:off x="0" y="908720"/>
            <a:ext cx="9396536" cy="5357540"/>
          </a:xfrm>
        </p:spPr>
        <p:txBody>
          <a:bodyPr/>
          <a:lstStyle/>
          <a:p>
            <a:pPr>
              <a:buNone/>
            </a:pPr>
            <a:r>
              <a:rPr lang="ru-RU" sz="2000" dirty="0">
                <a:latin typeface="Times New Roman" panose="02020603050405020304" pitchFamily="18" charset="0"/>
                <a:cs typeface="Times New Roman" panose="02020603050405020304" pitchFamily="18" charset="0"/>
              </a:rPr>
              <a:t>Общий вес кишечной </a:t>
            </a:r>
            <a:r>
              <a:rPr lang="ru-RU" sz="2000" dirty="0" err="1">
                <a:latin typeface="Times New Roman" panose="02020603050405020304" pitchFamily="18" charset="0"/>
                <a:cs typeface="Times New Roman" panose="02020603050405020304" pitchFamily="18" charset="0"/>
              </a:rPr>
              <a:t>микробиоты</a:t>
            </a:r>
            <a:r>
              <a:rPr lang="ru-RU" sz="2000" dirty="0">
                <a:latin typeface="Times New Roman" panose="02020603050405020304" pitchFamily="18" charset="0"/>
                <a:cs typeface="Times New Roman" panose="02020603050405020304" pitchFamily="18" charset="0"/>
              </a:rPr>
              <a:t> у человека-примерно 3 кг (</a:t>
            </a:r>
            <a:r>
              <a:rPr lang="en-US" sz="2000" dirty="0">
                <a:latin typeface="Times New Roman" panose="02020603050405020304" pitchFamily="18" charset="0"/>
                <a:cs typeface="Times New Roman" panose="02020603050405020304" pitchFamily="18" charset="0"/>
              </a:rPr>
              <a:t>Human </a:t>
            </a:r>
            <a:r>
              <a:rPr lang="en-US" sz="2000" dirty="0" err="1">
                <a:latin typeface="Times New Roman" panose="02020603050405020304" pitchFamily="18" charset="0"/>
                <a:cs typeface="Times New Roman" panose="02020603050405020304" pitchFamily="18" charset="0"/>
              </a:rPr>
              <a:t>Microbiome</a:t>
            </a:r>
            <a:r>
              <a:rPr lang="en-US" sz="2000" dirty="0">
                <a:latin typeface="Times New Roman" panose="02020603050405020304" pitchFamily="18" charset="0"/>
                <a:cs typeface="Times New Roman" panose="02020603050405020304" pitchFamily="18" charset="0"/>
              </a:rPr>
              <a:t> Project, </a:t>
            </a:r>
            <a:r>
              <a:rPr lang="ru-RU" sz="2000" dirty="0">
                <a:latin typeface="Times New Roman" panose="02020603050405020304" pitchFamily="18" charset="0"/>
                <a:cs typeface="Times New Roman" panose="02020603050405020304" pitchFamily="18" charset="0"/>
              </a:rPr>
              <a:t>или </a:t>
            </a:r>
            <a:r>
              <a:rPr lang="en-US" sz="2000" dirty="0">
                <a:latin typeface="Times New Roman" panose="02020603050405020304" pitchFamily="18" charset="0"/>
                <a:cs typeface="Times New Roman" panose="02020603050405020304" pitchFamily="18" charset="0"/>
              </a:rPr>
              <a:t>HMP» («</a:t>
            </a:r>
            <a:r>
              <a:rPr lang="ru-RU" sz="2000" dirty="0" err="1">
                <a:latin typeface="Times New Roman" panose="02020603050405020304" pitchFamily="18" charset="0"/>
                <a:cs typeface="Times New Roman" panose="02020603050405020304" pitchFamily="18" charset="0"/>
              </a:rPr>
              <a:t>Микробиом</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человека»), в ЖКТ</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идентифицировано более 5000 видов микробов, при</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этом 90% из них не культивируемы в лабораторных условиях).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59614" y="2276872"/>
            <a:ext cx="8540980" cy="46148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Нормальная</a:t>
            </a:r>
          </a:p>
          <a:p>
            <a:pPr algn="ctr"/>
            <a:r>
              <a:rPr lang="ru-RU" sz="2400" b="1" dirty="0">
                <a:solidFill>
                  <a:schemeClr val="tx1"/>
                </a:solidFill>
                <a:latin typeface="Times New Roman" panose="02020603050405020304" pitchFamily="18" charset="0"/>
                <a:cs typeface="Times New Roman" panose="02020603050405020304" pitchFamily="18" charset="0"/>
              </a:rPr>
              <a:t> микрофлора</a:t>
            </a:r>
          </a:p>
        </p:txBody>
      </p:sp>
      <p:sp>
        <p:nvSpPr>
          <p:cNvPr id="6" name="Прямоугольник 5"/>
          <p:cNvSpPr/>
          <p:nvPr/>
        </p:nvSpPr>
        <p:spPr>
          <a:xfrm>
            <a:off x="971601" y="2681244"/>
            <a:ext cx="3168352" cy="567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Синтез витаминов В1,В2,В3,В5,В6,В9, В12,К2</a:t>
            </a:r>
          </a:p>
        </p:txBody>
      </p:sp>
      <p:sp>
        <p:nvSpPr>
          <p:cNvPr id="7" name="Прямоугольник 6"/>
          <p:cNvSpPr/>
          <p:nvPr/>
        </p:nvSpPr>
        <p:spPr>
          <a:xfrm>
            <a:off x="5933541" y="5002479"/>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билирубина</a:t>
            </a:r>
          </a:p>
        </p:txBody>
      </p:sp>
      <p:sp>
        <p:nvSpPr>
          <p:cNvPr id="8" name="Прямоугольник 7"/>
          <p:cNvSpPr/>
          <p:nvPr/>
        </p:nvSpPr>
        <p:spPr>
          <a:xfrm>
            <a:off x="6164290" y="4342827"/>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жирных кислот</a:t>
            </a:r>
          </a:p>
        </p:txBody>
      </p:sp>
      <p:sp>
        <p:nvSpPr>
          <p:cNvPr id="9" name="Прямоугольник 8"/>
          <p:cNvSpPr/>
          <p:nvPr/>
        </p:nvSpPr>
        <p:spPr>
          <a:xfrm>
            <a:off x="6164290" y="3610617"/>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жиров</a:t>
            </a:r>
          </a:p>
        </p:txBody>
      </p:sp>
      <p:sp>
        <p:nvSpPr>
          <p:cNvPr id="10" name="Прямоугольник 9"/>
          <p:cNvSpPr/>
          <p:nvPr/>
        </p:nvSpPr>
        <p:spPr>
          <a:xfrm>
            <a:off x="5311798" y="2750393"/>
            <a:ext cx="3588796" cy="6426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Участие в синтезе незаменимых аминокислот (триптофан)</a:t>
            </a:r>
          </a:p>
        </p:txBody>
      </p:sp>
      <p:sp>
        <p:nvSpPr>
          <p:cNvPr id="11" name="Прямоугольник 10"/>
          <p:cNvSpPr/>
          <p:nvPr/>
        </p:nvSpPr>
        <p:spPr>
          <a:xfrm>
            <a:off x="4932040" y="2204864"/>
            <a:ext cx="4014720" cy="4409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Нормализация слизистой кишечника</a:t>
            </a:r>
          </a:p>
        </p:txBody>
      </p:sp>
      <p:sp>
        <p:nvSpPr>
          <p:cNvPr id="12" name="Прямоугольник 11"/>
          <p:cNvSpPr/>
          <p:nvPr/>
        </p:nvSpPr>
        <p:spPr>
          <a:xfrm>
            <a:off x="1485768" y="2204864"/>
            <a:ext cx="3144336" cy="4046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Выведение токсинов</a:t>
            </a:r>
          </a:p>
        </p:txBody>
      </p:sp>
      <p:sp>
        <p:nvSpPr>
          <p:cNvPr id="13" name="Прямоугольник 12"/>
          <p:cNvSpPr/>
          <p:nvPr/>
        </p:nvSpPr>
        <p:spPr>
          <a:xfrm>
            <a:off x="1043608" y="5620612"/>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желчных кислот</a:t>
            </a:r>
          </a:p>
        </p:txBody>
      </p:sp>
      <p:sp>
        <p:nvSpPr>
          <p:cNvPr id="14" name="Прямоугольник 13"/>
          <p:cNvSpPr/>
          <p:nvPr/>
        </p:nvSpPr>
        <p:spPr>
          <a:xfrm>
            <a:off x="179513" y="3392998"/>
            <a:ext cx="3384376" cy="7216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Регулирование клеточного и гуморального иммунитета</a:t>
            </a:r>
          </a:p>
        </p:txBody>
      </p:sp>
      <p:sp>
        <p:nvSpPr>
          <p:cNvPr id="15" name="Прямоугольник 14"/>
          <p:cNvSpPr/>
          <p:nvPr/>
        </p:nvSpPr>
        <p:spPr>
          <a:xfrm>
            <a:off x="395537" y="5002480"/>
            <a:ext cx="3168352" cy="4600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Участие в усвоении кальция</a:t>
            </a:r>
          </a:p>
        </p:txBody>
      </p:sp>
      <p:sp>
        <p:nvSpPr>
          <p:cNvPr id="16" name="Прямоугольник 15"/>
          <p:cNvSpPr/>
          <p:nvPr/>
        </p:nvSpPr>
        <p:spPr>
          <a:xfrm>
            <a:off x="179512" y="4342827"/>
            <a:ext cx="3144336" cy="47660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Стимуляция перистальтики</a:t>
            </a:r>
          </a:p>
        </p:txBody>
      </p:sp>
      <p:sp>
        <p:nvSpPr>
          <p:cNvPr id="17" name="Прямоугольник 16"/>
          <p:cNvSpPr/>
          <p:nvPr/>
        </p:nvSpPr>
        <p:spPr>
          <a:xfrm>
            <a:off x="5427458" y="5665767"/>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Водно-солевой обмен</a:t>
            </a:r>
          </a:p>
        </p:txBody>
      </p:sp>
      <p:sp>
        <p:nvSpPr>
          <p:cNvPr id="18" name="Прямоугольник 17"/>
          <p:cNvSpPr/>
          <p:nvPr/>
        </p:nvSpPr>
        <p:spPr>
          <a:xfrm>
            <a:off x="3268068" y="6329841"/>
            <a:ext cx="314433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Тепловой обмен</a:t>
            </a:r>
          </a:p>
        </p:txBody>
      </p:sp>
      <p:cxnSp>
        <p:nvCxnSpPr>
          <p:cNvPr id="20" name="Прямая со стрелкой 19"/>
          <p:cNvCxnSpPr/>
          <p:nvPr/>
        </p:nvCxnSpPr>
        <p:spPr>
          <a:xfrm flipH="1" flipV="1">
            <a:off x="4355976" y="2645808"/>
            <a:ext cx="276024" cy="1216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V="1">
            <a:off x="4840236" y="2645808"/>
            <a:ext cx="307828" cy="1216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V="1">
            <a:off x="5148073" y="3516437"/>
            <a:ext cx="532435" cy="3525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H="1" flipV="1">
            <a:off x="3923928" y="3393000"/>
            <a:ext cx="246024" cy="476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4716016" y="4972114"/>
            <a:ext cx="0" cy="12749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Прямая со стрелкой 32"/>
          <p:cNvCxnSpPr/>
          <p:nvPr/>
        </p:nvCxnSpPr>
        <p:spPr>
          <a:xfrm flipH="1">
            <a:off x="4139952" y="5013176"/>
            <a:ext cx="246024" cy="6197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a:endCxn id="7" idx="1"/>
          </p:cNvCxnSpPr>
          <p:nvPr/>
        </p:nvCxnSpPr>
        <p:spPr>
          <a:xfrm>
            <a:off x="5427458" y="4721057"/>
            <a:ext cx="506082" cy="5334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flipH="1">
            <a:off x="3563888" y="4941168"/>
            <a:ext cx="499722" cy="3346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a:off x="5076056" y="5013176"/>
            <a:ext cx="432048" cy="6197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Прямая со стрелкой 55"/>
          <p:cNvCxnSpPr>
            <a:endCxn id="14" idx="3"/>
          </p:cNvCxnSpPr>
          <p:nvPr/>
        </p:nvCxnSpPr>
        <p:spPr>
          <a:xfrm flipH="1" flipV="1">
            <a:off x="3563897" y="3753833"/>
            <a:ext cx="326203" cy="1804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p:nvPr/>
        </p:nvCxnSpPr>
        <p:spPr>
          <a:xfrm flipH="1">
            <a:off x="3275856" y="4581128"/>
            <a:ext cx="566243" cy="157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Прямая со стрелкой 61"/>
          <p:cNvCxnSpPr/>
          <p:nvPr/>
        </p:nvCxnSpPr>
        <p:spPr>
          <a:xfrm>
            <a:off x="5680508" y="4502613"/>
            <a:ext cx="483791" cy="1284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Прямая со стрелкой 62"/>
          <p:cNvCxnSpPr/>
          <p:nvPr/>
        </p:nvCxnSpPr>
        <p:spPr>
          <a:xfrm flipV="1">
            <a:off x="5580112" y="3844043"/>
            <a:ext cx="504056" cy="270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1" name="Picture 2" descr="http://www.gerontolog.info/image/fon/emblemae.jpg"/>
          <p:cNvPicPr>
            <a:picLocks noChangeAspect="1" noChangeArrowheads="1"/>
          </p:cNvPicPr>
          <p:nvPr/>
        </p:nvPicPr>
        <p:blipFill>
          <a:blip r:embed="rId3"/>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8616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Математика </a:t>
            </a:r>
            <a:br>
              <a:rPr lang="ru-RU" b="1" dirty="0">
                <a:solidFill>
                  <a:srgbClr val="00B050"/>
                </a:solidFill>
              </a:rPr>
            </a:br>
            <a:r>
              <a:rPr lang="ru-RU" b="1" dirty="0">
                <a:solidFill>
                  <a:srgbClr val="00B050"/>
                </a:solidFill>
              </a:rPr>
              <a:t>здоровья и долголетия</a:t>
            </a:r>
          </a:p>
        </p:txBody>
      </p:sp>
      <p:sp>
        <p:nvSpPr>
          <p:cNvPr id="3" name="Содержимое 2"/>
          <p:cNvSpPr>
            <a:spLocks noGrp="1"/>
          </p:cNvSpPr>
          <p:nvPr>
            <p:ph idx="1"/>
          </p:nvPr>
        </p:nvSpPr>
        <p:spPr/>
        <p:txBody>
          <a:bodyPr>
            <a:normAutofit fontScale="92500" lnSpcReduction="10000"/>
          </a:bodyPr>
          <a:lstStyle/>
          <a:p>
            <a:pPr>
              <a:buNone/>
            </a:pPr>
            <a:r>
              <a:rPr lang="ru-RU" dirty="0"/>
              <a:t>1).Индекс массы тела менее (равно) 25 кг/м2;</a:t>
            </a:r>
          </a:p>
          <a:p>
            <a:pPr>
              <a:buNone/>
            </a:pPr>
            <a:r>
              <a:rPr lang="ru-RU" dirty="0"/>
              <a:t>2). Уровень холестерина в сыворотке крови менее (равно) 200 мл/дл;</a:t>
            </a:r>
          </a:p>
          <a:p>
            <a:pPr>
              <a:buNone/>
            </a:pPr>
            <a:r>
              <a:rPr lang="ru-RU" dirty="0"/>
              <a:t>3). Отсутствие сахарного диабета или уровень глюкозы в сыворотке крови 4,1–5,9 </a:t>
            </a:r>
            <a:r>
              <a:rPr lang="ru-RU" dirty="0" err="1"/>
              <a:t>ммоль</a:t>
            </a:r>
            <a:r>
              <a:rPr lang="ru-RU" dirty="0"/>
              <a:t>/л;</a:t>
            </a:r>
          </a:p>
          <a:p>
            <a:pPr>
              <a:buNone/>
            </a:pPr>
            <a:r>
              <a:rPr lang="ru-RU" dirty="0"/>
              <a:t>4). Уровень артериального давления менее 140/90 </a:t>
            </a:r>
            <a:r>
              <a:rPr lang="ru-RU" dirty="0" err="1"/>
              <a:t>мм.рт.ст</a:t>
            </a:r>
            <a:r>
              <a:rPr lang="ru-RU" dirty="0"/>
              <a:t>.</a:t>
            </a:r>
          </a:p>
          <a:p>
            <a:pPr>
              <a:buNone/>
            </a:pPr>
            <a:r>
              <a:rPr lang="ru-RU" dirty="0"/>
              <a:t>5). Частота сердечных сокращений – 60 – 90 ударов в 1 минуту</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9"/>
            <a:ext cx="9144000" cy="720080"/>
          </a:xfrm>
        </p:spPr>
        <p:txBody>
          <a:bodyPr>
            <a:normAutofit fontScale="90000"/>
          </a:bodyPr>
          <a:lstStyle/>
          <a:p>
            <a:r>
              <a:rPr lang="ru-RU" b="1" dirty="0">
                <a:solidFill>
                  <a:srgbClr val="00B050"/>
                </a:solidFill>
                <a:latin typeface="Times New Roman" panose="02020603050405020304" pitchFamily="18" charset="0"/>
                <a:cs typeface="Times New Roman" panose="02020603050405020304" pitchFamily="18" charset="0"/>
              </a:rPr>
              <a:t>Гипотеза </a:t>
            </a:r>
            <a:r>
              <a:rPr lang="ru-RU" b="1" dirty="0" err="1">
                <a:solidFill>
                  <a:srgbClr val="00B050"/>
                </a:solidFill>
                <a:latin typeface="Times New Roman" panose="02020603050405020304" pitchFamily="18" charset="0"/>
                <a:cs typeface="Times New Roman" panose="02020603050405020304" pitchFamily="18" charset="0"/>
              </a:rPr>
              <a:t>негерметичности</a:t>
            </a:r>
            <a:r>
              <a:rPr lang="ru-RU" b="1" dirty="0">
                <a:solidFill>
                  <a:srgbClr val="00B050"/>
                </a:solidFill>
                <a:latin typeface="Times New Roman" panose="02020603050405020304" pitchFamily="18" charset="0"/>
                <a:cs typeface="Times New Roman" panose="02020603050405020304" pitchFamily="18" charset="0"/>
              </a:rPr>
              <a:t> кишечника</a:t>
            </a:r>
          </a:p>
        </p:txBody>
      </p:sp>
      <p:pic>
        <p:nvPicPr>
          <p:cNvPr id="6146" name="Picture 2" descr="C:\Users\Sveta\Desktop\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052742"/>
            <a:ext cx="4968552" cy="3541135"/>
          </a:xfrm>
          <a:prstGeom prst="rect">
            <a:avLst/>
          </a:prstGeom>
          <a:noFill/>
          <a:extLst>
            <a:ext uri="{909E8E84-426E-40DD-AFC4-6F175D3DCCD1}">
              <a14:hiddenFill xmlns:a14="http://schemas.microsoft.com/office/drawing/2010/main">
                <a:solidFill>
                  <a:srgbClr val="FFFFFF"/>
                </a:solidFill>
              </a14:hiddenFill>
            </a:ext>
          </a:extLst>
        </p:spPr>
      </p:pic>
      <p:sp>
        <p:nvSpPr>
          <p:cNvPr id="3" name="Стрелка влево 2"/>
          <p:cNvSpPr/>
          <p:nvPr/>
        </p:nvSpPr>
        <p:spPr>
          <a:xfrm flipH="1">
            <a:off x="5148064" y="4149083"/>
            <a:ext cx="1080120" cy="900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228184" y="2348880"/>
            <a:ext cx="2808312" cy="4104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a:p>
            <a:pPr algn="ctr"/>
            <a:endParaRPr lang="ru-RU" dirty="0"/>
          </a:p>
          <a:p>
            <a:pPr algn="ctr"/>
            <a:endParaRPr lang="ru-RU" dirty="0"/>
          </a:p>
          <a:p>
            <a:r>
              <a:rPr lang="ru-RU" dirty="0"/>
              <a:t>-  </a:t>
            </a:r>
            <a:r>
              <a:rPr lang="ru-RU" dirty="0">
                <a:latin typeface="Times New Roman" panose="02020603050405020304" pitchFamily="18" charset="0"/>
                <a:cs typeface="Times New Roman" panose="02020603050405020304" pitchFamily="18" charset="0"/>
              </a:rPr>
              <a:t>Активация иммунной системы</a:t>
            </a:r>
          </a:p>
          <a:p>
            <a:r>
              <a:rPr lang="ru-RU" dirty="0">
                <a:latin typeface="Times New Roman" panose="02020603050405020304" pitchFamily="18" charset="0"/>
                <a:cs typeface="Times New Roman" panose="02020603050405020304" pitchFamily="18" charset="0"/>
              </a:rPr>
              <a:t>- Метаболическая </a:t>
            </a:r>
            <a:r>
              <a:rPr lang="ru-RU" dirty="0" err="1">
                <a:latin typeface="Times New Roman" panose="02020603050405020304" pitchFamily="18" charset="0"/>
                <a:cs typeface="Times New Roman" panose="02020603050405020304" pitchFamily="18" charset="0"/>
              </a:rPr>
              <a:t>эндотоксемия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-Хроническое субклиническое воспаление</a:t>
            </a:r>
          </a:p>
          <a:p>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Инсулинорезистентность</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-Ожирение</a:t>
            </a:r>
          </a:p>
          <a:p>
            <a:r>
              <a:rPr lang="ru-RU" dirty="0">
                <a:latin typeface="Times New Roman" panose="02020603050405020304" pitchFamily="18" charset="0"/>
                <a:cs typeface="Times New Roman" panose="02020603050405020304" pitchFamily="18" charset="0"/>
              </a:rPr>
              <a:t>-Синдром хронической усталости</a:t>
            </a:r>
          </a:p>
          <a:p>
            <a:r>
              <a:rPr lang="ru-RU" dirty="0">
                <a:latin typeface="Times New Roman" panose="02020603050405020304" pitchFamily="18" charset="0"/>
                <a:cs typeface="Times New Roman" panose="02020603050405020304" pitchFamily="18" charset="0"/>
              </a:rPr>
              <a:t>-Синдром хронического информационного истощения </a:t>
            </a:r>
          </a:p>
          <a:p>
            <a:pPr algn="ctr"/>
            <a:endParaRPr lang="ru-RU" dirty="0"/>
          </a:p>
          <a:p>
            <a:pPr algn="ctr"/>
            <a:endParaRPr lang="ru-RU" dirty="0"/>
          </a:p>
          <a:p>
            <a:pPr algn="ctr"/>
            <a:endParaRPr lang="ru-RU" dirty="0"/>
          </a:p>
          <a:p>
            <a:pPr algn="ctr"/>
            <a:endParaRPr lang="ru-RU" dirty="0"/>
          </a:p>
        </p:txBody>
      </p:sp>
      <p:sp>
        <p:nvSpPr>
          <p:cNvPr id="5" name="Стрелка влево 4"/>
          <p:cNvSpPr/>
          <p:nvPr/>
        </p:nvSpPr>
        <p:spPr>
          <a:xfrm>
            <a:off x="3768756" y="5121496"/>
            <a:ext cx="244827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6387" y="4753953"/>
            <a:ext cx="3312368"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Системные нейроэндокринные нарушения</a:t>
            </a:r>
          </a:p>
        </p:txBody>
      </p:sp>
      <p:sp>
        <p:nvSpPr>
          <p:cNvPr id="7" name="Прямоугольник 6"/>
          <p:cNvSpPr/>
          <p:nvPr/>
        </p:nvSpPr>
        <p:spPr>
          <a:xfrm>
            <a:off x="2483768" y="5877273"/>
            <a:ext cx="3276364" cy="720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Хронические заболевания</a:t>
            </a:r>
          </a:p>
        </p:txBody>
      </p:sp>
      <p:sp>
        <p:nvSpPr>
          <p:cNvPr id="8" name="Стрелка вверх 7"/>
          <p:cNvSpPr/>
          <p:nvPr/>
        </p:nvSpPr>
        <p:spPr>
          <a:xfrm rot="16200000">
            <a:off x="5845403" y="6057293"/>
            <a:ext cx="33646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7884524">
            <a:off x="3776775" y="5510033"/>
            <a:ext cx="31485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148416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45" y="388026"/>
            <a:ext cx="8856984" cy="592703"/>
          </a:xfrm>
        </p:spPr>
        <p:txBody>
          <a:bodyPr>
            <a:noAutofit/>
          </a:bodyPr>
          <a:lstStyle/>
          <a:p>
            <a:r>
              <a:rPr lang="ru-RU" sz="2400" b="1" dirty="0">
                <a:solidFill>
                  <a:srgbClr val="00B050"/>
                </a:solidFill>
                <a:latin typeface="Times New Roman" panose="02020603050405020304" pitchFamily="18" charset="0"/>
                <a:cs typeface="Times New Roman" panose="02020603050405020304" pitchFamily="18" charset="0"/>
              </a:rPr>
              <a:t>Ключевые патофизиологические системные </a:t>
            </a:r>
            <a:r>
              <a:rPr lang="ru-RU" sz="2400" b="1" dirty="0" err="1">
                <a:solidFill>
                  <a:srgbClr val="00B050"/>
                </a:solidFill>
                <a:latin typeface="Times New Roman" panose="02020603050405020304" pitchFamily="18" charset="0"/>
                <a:cs typeface="Times New Roman" panose="02020603050405020304" pitchFamily="18" charset="0"/>
              </a:rPr>
              <a:t>таргеты</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a:solidFill>
                  <a:srgbClr val="00B050"/>
                </a:solidFill>
                <a:latin typeface="Times New Roman" panose="02020603050405020304" pitchFamily="18" charset="0"/>
                <a:cs typeface="Times New Roman" panose="02020603050405020304" pitchFamily="18" charset="0"/>
              </a:rPr>
              <a:t>микроэкологических</a:t>
            </a:r>
            <a:r>
              <a:rPr lang="ru-RU" sz="2400" b="1" dirty="0">
                <a:solidFill>
                  <a:srgbClr val="00B050"/>
                </a:solidFill>
                <a:latin typeface="Times New Roman" panose="02020603050405020304" pitchFamily="18" charset="0"/>
                <a:cs typeface="Times New Roman" panose="02020603050405020304" pitchFamily="18" charset="0"/>
              </a:rPr>
              <a:t> нарушений кишечника </a:t>
            </a:r>
            <a:br>
              <a:rPr lang="ru-RU" sz="2800" b="1" dirty="0">
                <a:solidFill>
                  <a:srgbClr val="00B050"/>
                </a:solidFill>
                <a:latin typeface="Times New Roman" panose="02020603050405020304" pitchFamily="18" charset="0"/>
                <a:cs typeface="Times New Roman" panose="02020603050405020304" pitchFamily="18" charset="0"/>
              </a:rPr>
            </a:br>
            <a:endParaRPr lang="ru-RU" sz="2800" b="1" dirty="0">
              <a:solidFill>
                <a:srgbClr val="00B050"/>
              </a:solidFill>
              <a:latin typeface="Times New Roman" panose="02020603050405020304" pitchFamily="18" charset="0"/>
              <a:cs typeface="Times New Roman" panose="02020603050405020304" pitchFamily="18" charset="0"/>
            </a:endParaRPr>
          </a:p>
        </p:txBody>
      </p:sp>
      <p:pic>
        <p:nvPicPr>
          <p:cNvPr id="7170" name="Picture 2" descr="E:\mikrobiot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356992"/>
            <a:ext cx="3319358" cy="199825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flipV="1">
            <a:off x="4427984" y="2348880"/>
            <a:ext cx="0" cy="9653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flipV="1">
            <a:off x="2843808" y="2708920"/>
            <a:ext cx="643406" cy="3265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a:endCxn id="36" idx="3"/>
          </p:cNvCxnSpPr>
          <p:nvPr/>
        </p:nvCxnSpPr>
        <p:spPr>
          <a:xfrm flipH="1" flipV="1">
            <a:off x="2473017" y="3516656"/>
            <a:ext cx="586815" cy="416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flipH="1">
            <a:off x="2435696" y="4653136"/>
            <a:ext cx="55212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endCxn id="32" idx="1"/>
          </p:cNvCxnSpPr>
          <p:nvPr/>
        </p:nvCxnSpPr>
        <p:spPr>
          <a:xfrm>
            <a:off x="6444208" y="4797152"/>
            <a:ext cx="576063" cy="2139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flipV="1">
            <a:off x="5292080" y="2636912"/>
            <a:ext cx="576064" cy="5106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6372200" y="3212976"/>
            <a:ext cx="18530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2868250" y="1268759"/>
            <a:ext cx="2808312" cy="10801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Кишечник</a:t>
            </a:r>
          </a:p>
          <a:p>
            <a:pPr algn="ctr"/>
            <a:r>
              <a:rPr lang="ru-RU" sz="1400" b="1" dirty="0" err="1">
                <a:latin typeface="Times New Roman" panose="02020603050405020304" pitchFamily="18" charset="0"/>
                <a:cs typeface="Times New Roman" panose="02020603050405020304" pitchFamily="18" charset="0"/>
              </a:rPr>
              <a:t>Нейро</a:t>
            </a:r>
            <a:r>
              <a:rPr lang="ru-RU" sz="1400" b="1" dirty="0">
                <a:latin typeface="Times New Roman" panose="02020603050405020304" pitchFamily="18" charset="0"/>
                <a:cs typeface="Times New Roman" panose="02020603050405020304" pitchFamily="18" charset="0"/>
              </a:rPr>
              <a:t>-иммунный метаболизм, </a:t>
            </a:r>
            <a:r>
              <a:rPr lang="ru-RU" sz="1400" b="1" dirty="0" err="1">
                <a:latin typeface="Times New Roman" panose="02020603050405020304" pitchFamily="18" charset="0"/>
                <a:cs typeface="Times New Roman" panose="02020603050405020304" pitchFamily="18" charset="0"/>
              </a:rPr>
              <a:t>цитокинемия</a:t>
            </a:r>
            <a:r>
              <a:rPr lang="ru-RU" sz="1400" b="1" dirty="0">
                <a:latin typeface="Times New Roman" panose="02020603050405020304" pitchFamily="18" charset="0"/>
                <a:cs typeface="Times New Roman" panose="02020603050405020304" pitchFamily="18" charset="0"/>
              </a:rPr>
              <a:t>,</a:t>
            </a:r>
          </a:p>
          <a:p>
            <a:pPr algn="ctr"/>
            <a:r>
              <a:rPr lang="ru-RU" sz="1400" b="1" dirty="0">
                <a:latin typeface="Times New Roman" panose="02020603050405020304" pitchFamily="18" charset="0"/>
                <a:cs typeface="Times New Roman" panose="02020603050405020304" pitchFamily="18" charset="0"/>
              </a:rPr>
              <a:t>Онкология</a:t>
            </a:r>
          </a:p>
        </p:txBody>
      </p:sp>
      <p:sp>
        <p:nvSpPr>
          <p:cNvPr id="17" name="Прямоугольник 16"/>
          <p:cNvSpPr/>
          <p:nvPr/>
        </p:nvSpPr>
        <p:spPr>
          <a:xfrm>
            <a:off x="112170" y="1196752"/>
            <a:ext cx="2520280" cy="15841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latin typeface="Times New Roman" panose="02020603050405020304" pitchFamily="18" charset="0"/>
                <a:cs typeface="Times New Roman" panose="02020603050405020304" pitchFamily="18" charset="0"/>
              </a:rPr>
              <a:t>Костно-мышечная ткань</a:t>
            </a:r>
          </a:p>
          <a:p>
            <a:pPr algn="ctr"/>
            <a:r>
              <a:rPr lang="ru-RU" sz="1400" dirty="0">
                <a:latin typeface="Times New Roman" panose="02020603050405020304" pitchFamily="18" charset="0"/>
                <a:cs typeface="Times New Roman" panose="02020603050405020304" pitchFamily="18" charset="0"/>
              </a:rPr>
              <a:t>Энергетический метаболизм,</a:t>
            </a:r>
          </a:p>
          <a:p>
            <a:pPr algn="ctr"/>
            <a:r>
              <a:rPr lang="ru-RU" sz="1400" dirty="0">
                <a:latin typeface="Times New Roman" panose="02020603050405020304" pitchFamily="18" charset="0"/>
                <a:cs typeface="Times New Roman" panose="02020603050405020304" pitchFamily="18" charset="0"/>
              </a:rPr>
              <a:t>Синтез мышечных белков,</a:t>
            </a:r>
          </a:p>
          <a:p>
            <a:pPr algn="ctr"/>
            <a:r>
              <a:rPr lang="ru-RU" sz="1400" dirty="0">
                <a:latin typeface="Times New Roman" panose="02020603050405020304" pitchFamily="18" charset="0"/>
                <a:cs typeface="Times New Roman" panose="02020603050405020304" pitchFamily="18" charset="0"/>
              </a:rPr>
              <a:t>Остеопороз,</a:t>
            </a:r>
          </a:p>
          <a:p>
            <a:pPr algn="ctr"/>
            <a:r>
              <a:rPr lang="ru-RU" sz="1400" dirty="0" err="1">
                <a:latin typeface="Times New Roman" panose="02020603050405020304" pitchFamily="18" charset="0"/>
                <a:cs typeface="Times New Roman" panose="02020603050405020304" pitchFamily="18" charset="0"/>
              </a:rPr>
              <a:t>Саркопения</a:t>
            </a:r>
            <a:endParaRPr lang="ru-RU" sz="1400" dirty="0">
              <a:latin typeface="Times New Roman" panose="02020603050405020304" pitchFamily="18" charset="0"/>
              <a:cs typeface="Times New Roman" panose="02020603050405020304" pitchFamily="18" charset="0"/>
            </a:endParaRPr>
          </a:p>
          <a:p>
            <a:pPr algn="ctr"/>
            <a:endParaRPr lang="ru-RU" dirty="0"/>
          </a:p>
        </p:txBody>
      </p:sp>
      <p:sp>
        <p:nvSpPr>
          <p:cNvPr id="23" name="Прямоугольник 22"/>
          <p:cNvSpPr/>
          <p:nvPr/>
        </p:nvSpPr>
        <p:spPr>
          <a:xfrm>
            <a:off x="5851166" y="1556792"/>
            <a:ext cx="2707653"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Печень</a:t>
            </a:r>
          </a:p>
          <a:p>
            <a:pPr algn="ctr"/>
            <a:r>
              <a:rPr lang="ru-RU" sz="1400" dirty="0">
                <a:latin typeface="Times New Roman" panose="02020603050405020304" pitchFamily="18" charset="0"/>
                <a:cs typeface="Times New Roman" panose="02020603050405020304" pitchFamily="18" charset="0"/>
              </a:rPr>
              <a:t>Жировой </a:t>
            </a:r>
            <a:r>
              <a:rPr lang="ru-RU" sz="1400" dirty="0" err="1">
                <a:latin typeface="Times New Roman" panose="02020603050405020304" pitchFamily="18" charset="0"/>
                <a:cs typeface="Times New Roman" panose="02020603050405020304" pitchFamily="18" charset="0"/>
              </a:rPr>
              <a:t>гепатоз</a:t>
            </a:r>
            <a:r>
              <a:rPr lang="ru-RU" sz="1400" dirty="0">
                <a:latin typeface="Times New Roman" panose="02020603050405020304" pitchFamily="18" charset="0"/>
                <a:cs typeface="Times New Roman" panose="02020603050405020304" pitchFamily="18" charset="0"/>
              </a:rPr>
              <a:t>, накопление токсинов</a:t>
            </a:r>
          </a:p>
        </p:txBody>
      </p:sp>
      <p:sp>
        <p:nvSpPr>
          <p:cNvPr id="30" name="Прямоугольник 29"/>
          <p:cNvSpPr/>
          <p:nvPr/>
        </p:nvSpPr>
        <p:spPr>
          <a:xfrm>
            <a:off x="6588224" y="2852936"/>
            <a:ext cx="2361660"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Кардиоваскулярные заболевания</a:t>
            </a:r>
          </a:p>
          <a:p>
            <a:pPr algn="ctr"/>
            <a:r>
              <a:rPr lang="ru-RU" sz="1400" dirty="0" err="1">
                <a:latin typeface="Times New Roman" panose="02020603050405020304" pitchFamily="18" charset="0"/>
                <a:cs typeface="Times New Roman" panose="02020603050405020304" pitchFamily="18" charset="0"/>
              </a:rPr>
              <a:t>Эндоваскулярная</a:t>
            </a:r>
            <a:r>
              <a:rPr lang="ru-RU" sz="1400" dirty="0">
                <a:latin typeface="Times New Roman" panose="02020603050405020304" pitchFamily="18" charset="0"/>
                <a:cs typeface="Times New Roman" panose="02020603050405020304" pitchFamily="18" charset="0"/>
              </a:rPr>
              <a:t>  дисфункция</a:t>
            </a:r>
          </a:p>
        </p:txBody>
      </p:sp>
      <p:sp>
        <p:nvSpPr>
          <p:cNvPr id="32" name="Прямоугольник 31"/>
          <p:cNvSpPr/>
          <p:nvPr/>
        </p:nvSpPr>
        <p:spPr>
          <a:xfrm>
            <a:off x="7020271" y="4432954"/>
            <a:ext cx="1741377" cy="1156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Полость рта</a:t>
            </a:r>
          </a:p>
          <a:p>
            <a:pPr algn="ctr"/>
            <a:r>
              <a:rPr lang="ru-RU" sz="1400" dirty="0">
                <a:latin typeface="Times New Roman" panose="02020603050405020304" pitchFamily="18" charset="0"/>
                <a:cs typeface="Times New Roman" panose="02020603050405020304" pitchFamily="18" charset="0"/>
              </a:rPr>
              <a:t>Пародонтит,</a:t>
            </a:r>
          </a:p>
          <a:p>
            <a:pPr algn="ctr"/>
            <a:r>
              <a:rPr lang="ru-RU" sz="1400" dirty="0">
                <a:latin typeface="Times New Roman" panose="02020603050405020304" pitchFamily="18" charset="0"/>
                <a:cs typeface="Times New Roman" panose="02020603050405020304" pitchFamily="18" charset="0"/>
              </a:rPr>
              <a:t>Кариес</a:t>
            </a:r>
          </a:p>
        </p:txBody>
      </p:sp>
      <p:sp>
        <p:nvSpPr>
          <p:cNvPr id="36" name="Прямоугольник 35"/>
          <p:cNvSpPr/>
          <p:nvPr/>
        </p:nvSpPr>
        <p:spPr>
          <a:xfrm>
            <a:off x="96753" y="2956240"/>
            <a:ext cx="2376264" cy="11208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b="1" dirty="0">
              <a:latin typeface="Times New Roman" panose="02020603050405020304" pitchFamily="18" charset="0"/>
              <a:cs typeface="Times New Roman" panose="02020603050405020304" pitchFamily="18" charset="0"/>
            </a:endParaRPr>
          </a:p>
          <a:p>
            <a:pPr algn="ctr"/>
            <a:r>
              <a:rPr lang="ru-RU" sz="1400" b="1" dirty="0">
                <a:latin typeface="Times New Roman" panose="02020603050405020304" pitchFamily="18" charset="0"/>
                <a:cs typeface="Times New Roman" panose="02020603050405020304" pitchFamily="18" charset="0"/>
              </a:rPr>
              <a:t>Мозг</a:t>
            </a:r>
          </a:p>
          <a:p>
            <a:pPr algn="ctr"/>
            <a:r>
              <a:rPr lang="ru-RU" sz="1400" dirty="0">
                <a:latin typeface="Times New Roman" panose="02020603050405020304" pitchFamily="18" charset="0"/>
                <a:cs typeface="Times New Roman" panose="02020603050405020304" pitchFamily="18" charset="0"/>
              </a:rPr>
              <a:t>Депрессия,</a:t>
            </a:r>
          </a:p>
          <a:p>
            <a:pPr algn="ctr"/>
            <a:r>
              <a:rPr lang="ru-RU" sz="1400" dirty="0" err="1">
                <a:latin typeface="Times New Roman" panose="02020603050405020304" pitchFamily="18" charset="0"/>
                <a:cs typeface="Times New Roman" panose="02020603050405020304" pitchFamily="18" charset="0"/>
              </a:rPr>
              <a:t>Нейродегенерация</a:t>
            </a:r>
            <a:r>
              <a:rPr lang="ru-RU" sz="1400" dirty="0">
                <a:latin typeface="Times New Roman" panose="02020603050405020304" pitchFamily="18" charset="0"/>
                <a:cs typeface="Times New Roman" panose="02020603050405020304" pitchFamily="18" charset="0"/>
              </a:rPr>
              <a:t>,</a:t>
            </a:r>
          </a:p>
          <a:p>
            <a:pPr algn="ctr"/>
            <a:r>
              <a:rPr lang="ru-RU" sz="1400" dirty="0">
                <a:latin typeface="Times New Roman" panose="02020603050405020304" pitchFamily="18" charset="0"/>
                <a:cs typeface="Times New Roman" panose="02020603050405020304" pitchFamily="18" charset="0"/>
              </a:rPr>
              <a:t>Нарушение поведения,</a:t>
            </a:r>
          </a:p>
          <a:p>
            <a:pPr algn="ctr"/>
            <a:r>
              <a:rPr lang="ru-RU" sz="1400" dirty="0">
                <a:latin typeface="Times New Roman" panose="02020603050405020304" pitchFamily="18" charset="0"/>
                <a:cs typeface="Times New Roman" panose="02020603050405020304" pitchFamily="18" charset="0"/>
              </a:rPr>
              <a:t>Аутизм</a:t>
            </a:r>
          </a:p>
          <a:p>
            <a:pPr algn="ctr"/>
            <a:endParaRPr lang="ru-RU" dirty="0"/>
          </a:p>
        </p:txBody>
      </p:sp>
      <p:sp>
        <p:nvSpPr>
          <p:cNvPr id="38" name="Прямоугольник 37"/>
          <p:cNvSpPr/>
          <p:nvPr/>
        </p:nvSpPr>
        <p:spPr>
          <a:xfrm>
            <a:off x="96754" y="4509120"/>
            <a:ext cx="2323526"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a:latin typeface="Times New Roman" panose="02020603050405020304" pitchFamily="18" charset="0"/>
                <a:cs typeface="Times New Roman" panose="02020603050405020304" pitchFamily="18" charset="0"/>
              </a:rPr>
              <a:t>Жировая ткань</a:t>
            </a:r>
          </a:p>
          <a:p>
            <a:pPr algn="ctr"/>
            <a:r>
              <a:rPr lang="ru-RU" sz="1400" dirty="0">
                <a:latin typeface="Times New Roman" panose="02020603050405020304" pitchFamily="18" charset="0"/>
                <a:cs typeface="Times New Roman" panose="02020603050405020304" pitchFamily="18" charset="0"/>
              </a:rPr>
              <a:t>Цитокины,</a:t>
            </a:r>
          </a:p>
          <a:p>
            <a:pPr algn="ctr"/>
            <a:r>
              <a:rPr lang="ru-RU" sz="1400" dirty="0" err="1">
                <a:latin typeface="Times New Roman" panose="02020603050405020304" pitchFamily="18" charset="0"/>
                <a:cs typeface="Times New Roman" panose="02020603050405020304" pitchFamily="18" charset="0"/>
              </a:rPr>
              <a:t>Инсулинорезистентность</a:t>
            </a:r>
            <a:r>
              <a:rPr lang="ru-RU" sz="1400" dirty="0">
                <a:latin typeface="Times New Roman" panose="02020603050405020304" pitchFamily="18" charset="0"/>
                <a:cs typeface="Times New Roman" panose="02020603050405020304" pitchFamily="18" charset="0"/>
              </a:rPr>
              <a:t>,</a:t>
            </a:r>
          </a:p>
          <a:p>
            <a:pPr algn="ctr"/>
            <a:r>
              <a:rPr lang="ru-RU" sz="1400" dirty="0">
                <a:latin typeface="Times New Roman" panose="02020603050405020304" pitchFamily="18" charset="0"/>
                <a:cs typeface="Times New Roman" panose="02020603050405020304" pitchFamily="18" charset="0"/>
              </a:rPr>
              <a:t>Сахарный диабет</a:t>
            </a:r>
          </a:p>
        </p:txBody>
      </p:sp>
      <p:sp>
        <p:nvSpPr>
          <p:cNvPr id="43" name="Прямоугольник 42"/>
          <p:cNvSpPr/>
          <p:nvPr/>
        </p:nvSpPr>
        <p:spPr>
          <a:xfrm>
            <a:off x="0" y="6165304"/>
            <a:ext cx="9144000" cy="707886"/>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Метаболические неинфекционные</a:t>
            </a:r>
            <a:r>
              <a:rPr lang="en-US"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заболевания </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53" name="Стрелка вниз 52"/>
          <p:cNvSpPr/>
          <p:nvPr/>
        </p:nvSpPr>
        <p:spPr>
          <a:xfrm>
            <a:off x="4067944" y="5373216"/>
            <a:ext cx="839654" cy="64807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21"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225047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Выгнутая вправо стрелка 197"/>
          <p:cNvSpPr/>
          <p:nvPr/>
        </p:nvSpPr>
        <p:spPr>
          <a:xfrm rot="10800000">
            <a:off x="179513" y="755229"/>
            <a:ext cx="2160241" cy="5656064"/>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4" name="Овал 3"/>
          <p:cNvSpPr/>
          <p:nvPr/>
        </p:nvSpPr>
        <p:spPr>
          <a:xfrm>
            <a:off x="2339754" y="5136593"/>
            <a:ext cx="4320478" cy="151216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dirty="0" err="1">
                <a:latin typeface="Times New Roman" panose="02020603050405020304" pitchFamily="18" charset="0"/>
                <a:cs typeface="Times New Roman" panose="02020603050405020304" pitchFamily="18" charset="0"/>
              </a:rPr>
              <a:t>Дисбиоз</a:t>
            </a:r>
            <a:r>
              <a:rPr lang="ru-RU" sz="2400" dirty="0">
                <a:latin typeface="Times New Roman" panose="02020603050405020304" pitchFamily="18" charset="0"/>
                <a:cs typeface="Times New Roman" panose="02020603050405020304" pitchFamily="18" charset="0"/>
              </a:rPr>
              <a:t> кишечной микрофлоры</a:t>
            </a:r>
          </a:p>
        </p:txBody>
      </p:sp>
      <p:sp>
        <p:nvSpPr>
          <p:cNvPr id="6" name="Объект 5"/>
          <p:cNvSpPr>
            <a:spLocks noGrp="1"/>
          </p:cNvSpPr>
          <p:nvPr>
            <p:ph idx="1"/>
          </p:nvPr>
        </p:nvSpPr>
        <p:spPr>
          <a:xfrm>
            <a:off x="2195736" y="620693"/>
            <a:ext cx="4747535" cy="1397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indent="0" algn="ctr">
              <a:buNone/>
            </a:pPr>
            <a:r>
              <a:rPr lang="ru-RU" sz="2400" dirty="0">
                <a:latin typeface="Times New Roman" panose="02020603050405020304" pitchFamily="18" charset="0"/>
                <a:cs typeface="Times New Roman" panose="02020603050405020304" pitchFamily="18" charset="0"/>
              </a:rPr>
              <a:t>Старение</a:t>
            </a:r>
          </a:p>
        </p:txBody>
      </p:sp>
      <p:sp>
        <p:nvSpPr>
          <p:cNvPr id="7" name="Прямоугольник 6"/>
          <p:cNvSpPr/>
          <p:nvPr/>
        </p:nvSpPr>
        <p:spPr>
          <a:xfrm>
            <a:off x="457221" y="1772819"/>
            <a:ext cx="2962653" cy="3729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количества и разнородности нормальной микрофлоры</a:t>
            </a:r>
          </a:p>
          <a:p>
            <a:r>
              <a:rPr lang="ru-RU" sz="1600" dirty="0">
                <a:latin typeface="Times New Roman" panose="02020603050405020304" pitchFamily="18" charset="0"/>
                <a:cs typeface="Times New Roman" panose="02020603050405020304" pitchFamily="18" charset="0"/>
              </a:rPr>
              <a:t>     кол-ва патогенных микроорганизмов</a:t>
            </a:r>
          </a:p>
          <a:p>
            <a:r>
              <a:rPr lang="ru-RU" sz="16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проницаемость кишечной стенки</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функциональная двигательная       </a:t>
            </a:r>
          </a:p>
          <a:p>
            <a:r>
              <a:rPr lang="ru-RU" sz="1600" b="1" dirty="0">
                <a:latin typeface="Times New Roman" panose="02020603050405020304" pitchFamily="18" charset="0"/>
                <a:cs typeface="Times New Roman" panose="02020603050405020304" pitchFamily="18" charset="0"/>
              </a:rPr>
              <a:t>    активность кишечника</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метаболизм</a:t>
            </a:r>
          </a:p>
          <a:p>
            <a:r>
              <a:rPr lang="ru-RU" sz="1600" dirty="0">
                <a:latin typeface="Times New Roman" panose="02020603050405020304" pitchFamily="18" charset="0"/>
                <a:cs typeface="Times New Roman" panose="02020603050405020304" pitchFamily="18" charset="0"/>
              </a:rPr>
              <a:t>   активация процессов воспаления</a:t>
            </a:r>
          </a:p>
          <a:p>
            <a:r>
              <a:rPr lang="ru-RU" sz="1600" dirty="0">
                <a:latin typeface="Times New Roman" panose="02020603050405020304" pitchFamily="18" charset="0"/>
                <a:cs typeface="Times New Roman" panose="02020603050405020304" pitchFamily="18" charset="0"/>
              </a:rPr>
              <a:t>   ослабление иммунитета</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предрасположенность к болезням</a:t>
            </a:r>
          </a:p>
          <a:p>
            <a:r>
              <a:rPr lang="ru-RU" sz="1600" b="1" dirty="0">
                <a:latin typeface="Times New Roman" panose="02020603050405020304" pitchFamily="18" charset="0"/>
                <a:cs typeface="Times New Roman" panose="02020603050405020304" pitchFamily="18" charset="0"/>
              </a:rPr>
              <a:t>   приема медикаментов</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8" name="Прямоугольник 7"/>
          <p:cNvSpPr/>
          <p:nvPr/>
        </p:nvSpPr>
        <p:spPr>
          <a:xfrm>
            <a:off x="5508106" y="1772816"/>
            <a:ext cx="2664296" cy="3528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 - м</a:t>
            </a:r>
            <a:r>
              <a:rPr lang="ru-RU" sz="1600" dirty="0">
                <a:latin typeface="Times New Roman" panose="02020603050405020304" pitchFamily="18" charset="0"/>
                <a:cs typeface="Times New Roman" panose="02020603050405020304" pitchFamily="18" charset="0"/>
              </a:rPr>
              <a:t>етаболические инфекционные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заболевания </a:t>
            </a:r>
            <a:br>
              <a:rPr lang="ru-RU" sz="1600" b="1"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 кишечных расстройств</a:t>
            </a:r>
          </a:p>
          <a:p>
            <a:pPr algn="ctr"/>
            <a:r>
              <a:rPr lang="ru-RU" sz="1600" dirty="0">
                <a:latin typeface="Times New Roman" panose="02020603050405020304" pitchFamily="18" charset="0"/>
                <a:cs typeface="Times New Roman" panose="02020603050405020304" pitchFamily="18" charset="0"/>
              </a:rPr>
              <a:t>     -злокачественных заболеваний          </a:t>
            </a:r>
          </a:p>
          <a:p>
            <a:pPr algn="ctr"/>
            <a:r>
              <a:rPr lang="ru-RU" sz="1600" dirty="0">
                <a:latin typeface="Times New Roman" panose="02020603050405020304" pitchFamily="18" charset="0"/>
                <a:cs typeface="Times New Roman" panose="02020603050405020304" pitchFamily="18" charset="0"/>
              </a:rPr>
              <a:t>     -кардиоваскулярных заболеваний</a:t>
            </a:r>
          </a:p>
          <a:p>
            <a:pPr algn="ctr"/>
            <a:r>
              <a:rPr lang="ru-RU" sz="1600" dirty="0">
                <a:latin typeface="Times New Roman" panose="02020603050405020304" pitchFamily="18" charset="0"/>
                <a:cs typeface="Times New Roman" panose="02020603050405020304" pitchFamily="18" charset="0"/>
              </a:rPr>
              <a:t>     - болезнь Паркинсона</a:t>
            </a:r>
          </a:p>
          <a:p>
            <a:pPr algn="ct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болезнь Альцгеймера</a:t>
            </a:r>
          </a:p>
          <a:p>
            <a:pPr algn="ctr"/>
            <a:r>
              <a:rPr lang="ru-RU" sz="1600" b="1" dirty="0">
                <a:latin typeface="Times New Roman" panose="02020603050405020304" pitchFamily="18" charset="0"/>
                <a:cs typeface="Times New Roman" panose="02020603050405020304" pitchFamily="18" charset="0"/>
              </a:rPr>
              <a:t>     -  деменция</a:t>
            </a:r>
          </a:p>
          <a:p>
            <a:pPr algn="ctr"/>
            <a:r>
              <a:rPr lang="ru-RU" sz="1600" dirty="0">
                <a:latin typeface="Times New Roman" panose="02020603050405020304" pitchFamily="18" charset="0"/>
                <a:cs typeface="Times New Roman" panose="02020603050405020304" pitchFamily="18" charset="0"/>
              </a:rPr>
              <a:t>      - гипертензия</a:t>
            </a:r>
          </a:p>
        </p:txBody>
      </p:sp>
      <p:cxnSp>
        <p:nvCxnSpPr>
          <p:cNvPr id="10" name="Прямая со стрелкой 9"/>
          <p:cNvCxnSpPr/>
          <p:nvPr/>
        </p:nvCxnSpPr>
        <p:spPr>
          <a:xfrm>
            <a:off x="627140" y="1808821"/>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H="1" flipV="1">
            <a:off x="624269" y="2178407"/>
            <a:ext cx="2872" cy="2424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flipV="1">
            <a:off x="630066" y="2708920"/>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606728" y="3007919"/>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571104" y="393305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a:off x="540054" y="3677029"/>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a:off x="557216" y="4437112"/>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V="1">
            <a:off x="586227" y="465313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V="1">
            <a:off x="606728" y="519319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4" name="Прямая со стрелкой 183"/>
          <p:cNvCxnSpPr/>
          <p:nvPr/>
        </p:nvCxnSpPr>
        <p:spPr>
          <a:xfrm flipV="1">
            <a:off x="5796136" y="2024851"/>
            <a:ext cx="0" cy="30007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5" name="Стрелка вверх 184"/>
          <p:cNvSpPr/>
          <p:nvPr/>
        </p:nvSpPr>
        <p:spPr>
          <a:xfrm>
            <a:off x="4716016" y="2070393"/>
            <a:ext cx="252028" cy="3066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6" name="Стрелка вниз 185"/>
          <p:cNvSpPr/>
          <p:nvPr/>
        </p:nvSpPr>
        <p:spPr>
          <a:xfrm>
            <a:off x="4067944" y="2070393"/>
            <a:ext cx="216024" cy="3066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7" name="Выгнутая вправо стрелка 186"/>
          <p:cNvSpPr/>
          <p:nvPr/>
        </p:nvSpPr>
        <p:spPr>
          <a:xfrm rot="241471">
            <a:off x="6723968" y="923335"/>
            <a:ext cx="1744722" cy="5723423"/>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543" y="3"/>
            <a:ext cx="5869005" cy="8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884" y="6303455"/>
            <a:ext cx="3667125" cy="48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205448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ÐÐ¾ÑÐ¾Ð¶ÐµÐµ Ð¸Ð·Ð¾Ð±ÑÐ°Ð¶ÐµÐ½Ð¸Ðµ"/>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262992"/>
            <a:ext cx="3336117" cy="1768752"/>
          </a:xfrm>
          <a:prstGeom prst="rect">
            <a:avLst/>
          </a:prstGeom>
          <a:noFill/>
          <a:ln>
            <a:noFill/>
          </a:ln>
        </p:spPr>
      </p:pic>
      <p:pic>
        <p:nvPicPr>
          <p:cNvPr id="5" name="Рисунок 4" descr="ÐÐ¾ÑÐ¾Ð¶ÐµÐµ Ð¸Ð·Ð¾Ð±ÑÐ°Ð¶ÐµÐ½Ð¸Ðµ"/>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762" y="5013178"/>
            <a:ext cx="2842382" cy="1231602"/>
          </a:xfrm>
          <a:prstGeom prst="rect">
            <a:avLst/>
          </a:prstGeom>
          <a:noFill/>
          <a:ln>
            <a:noFill/>
          </a:ln>
        </p:spPr>
      </p:pic>
      <p:pic>
        <p:nvPicPr>
          <p:cNvPr id="6" name="Рисунок 5" descr="ÐÐ¾ÑÐ¾Ð¶ÐµÐµ Ð¸Ð·Ð¾Ð±ÑÐ°Ð¶ÐµÐ½Ð¸Ðµ"/>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64" y="1262997"/>
            <a:ext cx="3621805" cy="1613159"/>
          </a:xfrm>
          <a:prstGeom prst="rect">
            <a:avLst/>
          </a:prstGeom>
          <a:noFill/>
          <a:ln>
            <a:noFill/>
          </a:ln>
        </p:spPr>
      </p:pic>
      <p:sp>
        <p:nvSpPr>
          <p:cNvPr id="11" name="Прямоугольник 10"/>
          <p:cNvSpPr/>
          <p:nvPr/>
        </p:nvSpPr>
        <p:spPr>
          <a:xfrm>
            <a:off x="2267745" y="6303418"/>
            <a:ext cx="3331090" cy="4395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Нарушение кишечного барьера</a:t>
            </a:r>
          </a:p>
        </p:txBody>
      </p:sp>
      <p:cxnSp>
        <p:nvCxnSpPr>
          <p:cNvPr id="16" name="Прямая соединительная линия 15"/>
          <p:cNvCxnSpPr/>
          <p:nvPr/>
        </p:nvCxnSpPr>
        <p:spPr>
          <a:xfrm flipV="1">
            <a:off x="1317372" y="3068961"/>
            <a:ext cx="7056784" cy="72008"/>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p:nvSpPr>
        <p:spPr>
          <a:xfrm>
            <a:off x="971601" y="3140968"/>
            <a:ext cx="96596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Менее 40 лет</a:t>
            </a:r>
          </a:p>
        </p:txBody>
      </p:sp>
      <p:sp>
        <p:nvSpPr>
          <p:cNvPr id="18" name="Прямоугольник 17"/>
          <p:cNvSpPr/>
          <p:nvPr/>
        </p:nvSpPr>
        <p:spPr>
          <a:xfrm>
            <a:off x="7434628" y="3104967"/>
            <a:ext cx="96596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Старше 65 лет</a:t>
            </a:r>
          </a:p>
        </p:txBody>
      </p:sp>
      <p:sp>
        <p:nvSpPr>
          <p:cNvPr id="19" name="Прямоугольник 18"/>
          <p:cNvSpPr/>
          <p:nvPr/>
        </p:nvSpPr>
        <p:spPr>
          <a:xfrm>
            <a:off x="3472221" y="3693476"/>
            <a:ext cx="1895617" cy="2120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Когнитивный дефицит</a:t>
            </a:r>
          </a:p>
        </p:txBody>
      </p:sp>
      <p:cxnSp>
        <p:nvCxnSpPr>
          <p:cNvPr id="21" name="Прямая соединительная линия 20"/>
          <p:cNvCxnSpPr/>
          <p:nvPr/>
        </p:nvCxnSpPr>
        <p:spPr>
          <a:xfrm>
            <a:off x="3582553" y="4032427"/>
            <a:ext cx="5045698" cy="0"/>
          </a:xfrm>
          <a:prstGeom prst="line">
            <a:avLst/>
          </a:prstGeom>
        </p:spPr>
        <p:style>
          <a:lnRef idx="1">
            <a:schemeClr val="dk1"/>
          </a:lnRef>
          <a:fillRef idx="0">
            <a:schemeClr val="dk1"/>
          </a:fillRef>
          <a:effectRef idx="0">
            <a:schemeClr val="dk1"/>
          </a:effectRef>
          <a:fontRef idx="minor">
            <a:schemeClr val="tx1"/>
          </a:fontRef>
        </p:style>
      </p:cxnSp>
      <p:sp>
        <p:nvSpPr>
          <p:cNvPr id="23" name="Прямоугольник 22"/>
          <p:cNvSpPr/>
          <p:nvPr/>
        </p:nvSpPr>
        <p:spPr>
          <a:xfrm>
            <a:off x="3288851" y="3123946"/>
            <a:ext cx="2088232" cy="44042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Старше 50-60 лет</a:t>
            </a:r>
          </a:p>
        </p:txBody>
      </p:sp>
      <p:sp>
        <p:nvSpPr>
          <p:cNvPr id="24" name="Прямоугольник 23"/>
          <p:cNvSpPr/>
          <p:nvPr/>
        </p:nvSpPr>
        <p:spPr>
          <a:xfrm>
            <a:off x="7041677" y="3693474"/>
            <a:ext cx="1579014" cy="2520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Деменция</a:t>
            </a:r>
          </a:p>
        </p:txBody>
      </p:sp>
      <p:sp>
        <p:nvSpPr>
          <p:cNvPr id="34" name="Прямоугольник 33"/>
          <p:cNvSpPr/>
          <p:nvPr/>
        </p:nvSpPr>
        <p:spPr>
          <a:xfrm>
            <a:off x="251522" y="3726652"/>
            <a:ext cx="2350205" cy="8171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Здоров, десятилетия до появления первых признаков КД</a:t>
            </a:r>
          </a:p>
        </p:txBody>
      </p:sp>
      <p:sp>
        <p:nvSpPr>
          <p:cNvPr id="35" name="Стрелка вверх 34"/>
          <p:cNvSpPr/>
          <p:nvPr/>
        </p:nvSpPr>
        <p:spPr>
          <a:xfrm>
            <a:off x="3134087" y="1196753"/>
            <a:ext cx="309539" cy="381642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6" name="Прямоугольник 35"/>
          <p:cNvSpPr/>
          <p:nvPr/>
        </p:nvSpPr>
        <p:spPr>
          <a:xfrm>
            <a:off x="2440086" y="232127"/>
            <a:ext cx="1411843" cy="9646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err="1">
                <a:latin typeface="Times New Roman" panose="02020603050405020304" pitchFamily="18" charset="0"/>
                <a:cs typeface="Times New Roman" panose="02020603050405020304" pitchFamily="18" charset="0"/>
              </a:rPr>
              <a:t>Микроглия</a:t>
            </a:r>
            <a:r>
              <a:rPr lang="ru-RU" sz="1400" dirty="0">
                <a:latin typeface="Times New Roman" panose="02020603050405020304" pitchFamily="18" charset="0"/>
                <a:cs typeface="Times New Roman" panose="02020603050405020304" pitchFamily="18" charset="0"/>
              </a:rPr>
              <a:t> активизирует выработку амилоида </a:t>
            </a:r>
            <a:r>
              <a:rPr lang="en-US" sz="1400" dirty="0">
                <a:latin typeface="Times New Roman" panose="02020603050405020304" pitchFamily="18" charset="0"/>
                <a:cs typeface="Times New Roman" panose="02020603050405020304" pitchFamily="18" charset="0"/>
              </a:rPr>
              <a:t>B</a:t>
            </a:r>
            <a:endParaRPr lang="ru-RU" sz="1400"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107505" y="275339"/>
            <a:ext cx="1995151" cy="91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Острая воспалительная реакция с элиминацией микробов</a:t>
            </a:r>
          </a:p>
        </p:txBody>
      </p:sp>
      <p:sp>
        <p:nvSpPr>
          <p:cNvPr id="45" name="Стрелка влево 44"/>
          <p:cNvSpPr/>
          <p:nvPr/>
        </p:nvSpPr>
        <p:spPr>
          <a:xfrm>
            <a:off x="2102655" y="714447"/>
            <a:ext cx="330178" cy="150755"/>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6" name="Стрелка вверх 45"/>
          <p:cNvSpPr/>
          <p:nvPr/>
        </p:nvSpPr>
        <p:spPr>
          <a:xfrm>
            <a:off x="5222321" y="1192240"/>
            <a:ext cx="309539" cy="3689761"/>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7" name="Прямоугольник 46"/>
          <p:cNvSpPr/>
          <p:nvPr/>
        </p:nvSpPr>
        <p:spPr>
          <a:xfrm>
            <a:off x="4457565" y="232129"/>
            <a:ext cx="2212528" cy="954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Снижение фагоцитарной активности </a:t>
            </a:r>
            <a:r>
              <a:rPr lang="ru-RU" sz="1400" dirty="0" err="1">
                <a:latin typeface="Times New Roman" panose="02020603050405020304" pitchFamily="18" charset="0"/>
                <a:cs typeface="Times New Roman" panose="02020603050405020304" pitchFamily="18" charset="0"/>
              </a:rPr>
              <a:t>микроглии</a:t>
            </a:r>
            <a:r>
              <a:rPr lang="ru-RU" sz="1400" dirty="0">
                <a:latin typeface="Times New Roman" panose="02020603050405020304" pitchFamily="18" charset="0"/>
                <a:cs typeface="Times New Roman" panose="02020603050405020304" pitchFamily="18" charset="0"/>
              </a:rPr>
              <a:t>, повышенная продукция амилоида В</a:t>
            </a:r>
          </a:p>
        </p:txBody>
      </p:sp>
      <p:sp>
        <p:nvSpPr>
          <p:cNvPr id="48" name="Прямоугольник 47"/>
          <p:cNvSpPr/>
          <p:nvPr/>
        </p:nvSpPr>
        <p:spPr>
          <a:xfrm>
            <a:off x="6971438" y="204577"/>
            <a:ext cx="2009099" cy="10584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Хронические </a:t>
            </a:r>
            <a:r>
              <a:rPr lang="ru-RU" sz="1400" dirty="0" err="1">
                <a:latin typeface="Times New Roman" panose="02020603050405020304" pitchFamily="18" charset="0"/>
                <a:cs typeface="Times New Roman" panose="02020603050405020304" pitchFamily="18" charset="0"/>
              </a:rPr>
              <a:t>нейровоспалительные</a:t>
            </a:r>
            <a:r>
              <a:rPr lang="ru-RU" sz="1400" dirty="0">
                <a:latin typeface="Times New Roman" panose="02020603050405020304" pitchFamily="18" charset="0"/>
                <a:cs typeface="Times New Roman" panose="02020603050405020304" pitchFamily="18" charset="0"/>
              </a:rPr>
              <a:t> реакции, </a:t>
            </a:r>
            <a:r>
              <a:rPr lang="ru-RU" sz="1400" dirty="0" err="1">
                <a:latin typeface="Times New Roman" panose="02020603050405020304" pitchFamily="18" charset="0"/>
                <a:cs typeface="Times New Roman" panose="02020603050405020304" pitchFamily="18" charset="0"/>
              </a:rPr>
              <a:t>нейродегенеративные</a:t>
            </a:r>
            <a:r>
              <a:rPr lang="ru-RU" sz="1400" dirty="0">
                <a:latin typeface="Times New Roman" panose="02020603050405020304" pitchFamily="18" charset="0"/>
                <a:cs typeface="Times New Roman" panose="02020603050405020304" pitchFamily="18" charset="0"/>
              </a:rPr>
              <a:t> изменения</a:t>
            </a:r>
          </a:p>
        </p:txBody>
      </p:sp>
      <p:sp>
        <p:nvSpPr>
          <p:cNvPr id="50" name="Стрелка вправо 49"/>
          <p:cNvSpPr/>
          <p:nvPr/>
        </p:nvSpPr>
        <p:spPr>
          <a:xfrm>
            <a:off x="6676284" y="665340"/>
            <a:ext cx="295157" cy="1919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1" name="Прямоугольник 50"/>
          <p:cNvSpPr/>
          <p:nvPr/>
        </p:nvSpPr>
        <p:spPr>
          <a:xfrm>
            <a:off x="3633155" y="4113847"/>
            <a:ext cx="4692689" cy="852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Старение, снижение иммунного надзора, нарушение функции </a:t>
            </a:r>
            <a:r>
              <a:rPr lang="ru-RU" sz="1600" dirty="0" err="1">
                <a:latin typeface="Times New Roman" panose="02020603050405020304" pitchFamily="18" charset="0"/>
                <a:cs typeface="Times New Roman" panose="02020603050405020304" pitchFamily="18" charset="0"/>
              </a:rPr>
              <a:t>микроглии</a:t>
            </a:r>
            <a:r>
              <a:rPr lang="ru-RU" sz="1600" dirty="0">
                <a:latin typeface="Times New Roman" panose="02020603050405020304" pitchFamily="18" charset="0"/>
                <a:cs typeface="Times New Roman" panose="02020603050405020304" pitchFamily="18" charset="0"/>
              </a:rPr>
              <a:t>, более подвержены инфекции и реактивации латентной инфекции</a:t>
            </a:r>
          </a:p>
        </p:txBody>
      </p:sp>
      <p:sp>
        <p:nvSpPr>
          <p:cNvPr id="2" name="Прямоугольник 1"/>
          <p:cNvSpPr/>
          <p:nvPr/>
        </p:nvSpPr>
        <p:spPr>
          <a:xfrm>
            <a:off x="5834690" y="6164453"/>
            <a:ext cx="3309319" cy="600164"/>
          </a:xfrm>
          <a:prstGeom prst="rect">
            <a:avLst/>
          </a:prstGeom>
        </p:spPr>
        <p:txBody>
          <a:bodyPr wrap="square">
            <a:spAutoFit/>
          </a:bodyPr>
          <a:lstStyle/>
          <a:p>
            <a:r>
              <a:rPr lang="en-US" sz="1100" dirty="0">
                <a:latin typeface="Times New Roman" panose="02020603050405020304" pitchFamily="18" charset="0"/>
                <a:cs typeface="Times New Roman" panose="02020603050405020304" pitchFamily="18" charset="0"/>
              </a:rPr>
              <a:t>Marta Sochocka1</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Katarzyna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Donskow-Łysoniewska</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Breno</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Satler</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Diniz</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Donata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Kurpas</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Ewa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Brzozowska</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Jerzy </a:t>
            </a:r>
            <a:r>
              <a:rPr lang="en-US" sz="1100" dirty="0" err="1">
                <a:latin typeface="Times New Roman" panose="02020603050405020304" pitchFamily="18" charset="0"/>
                <a:cs typeface="Times New Roman" panose="02020603050405020304" pitchFamily="18" charset="0"/>
              </a:rPr>
              <a:t>Leszek</a:t>
            </a:r>
            <a:r>
              <a:rPr lang="ru-RU" sz="1100" dirty="0">
                <a:latin typeface="Times New Roman" panose="02020603050405020304" pitchFamily="18" charset="0"/>
                <a:cs typeface="Times New Roman" panose="02020603050405020304" pitchFamily="18" charset="0"/>
              </a:rPr>
              <a:t>, 2018</a:t>
            </a:r>
          </a:p>
        </p:txBody>
      </p:sp>
      <p:sp>
        <p:nvSpPr>
          <p:cNvPr id="3" name="Прямоугольник 2"/>
          <p:cNvSpPr/>
          <p:nvPr/>
        </p:nvSpPr>
        <p:spPr>
          <a:xfrm>
            <a:off x="0" y="4549676"/>
            <a:ext cx="2120911" cy="230832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У пациентов</a:t>
            </a:r>
          </a:p>
          <a:p>
            <a:pPr algn="just"/>
            <a:r>
              <a:rPr lang="ru-RU" sz="1400" dirty="0">
                <a:latin typeface="Times New Roman" panose="02020603050405020304" pitchFamily="18" charset="0"/>
                <a:cs typeface="Times New Roman" panose="02020603050405020304" pitchFamily="18" charset="0"/>
              </a:rPr>
              <a:t> с AD, попытки восстановить </a:t>
            </a:r>
            <a:r>
              <a:rPr lang="ru-RU" sz="1400" dirty="0" err="1">
                <a:latin typeface="Times New Roman" panose="02020603050405020304" pitchFamily="18" charset="0"/>
                <a:cs typeface="Times New Roman" panose="02020603050405020304" pitchFamily="18" charset="0"/>
              </a:rPr>
              <a:t>микробиоз</a:t>
            </a:r>
            <a:r>
              <a:rPr lang="ru-RU" sz="1400" dirty="0">
                <a:latin typeface="Times New Roman" panose="02020603050405020304" pitchFamily="18" charset="0"/>
                <a:cs typeface="Times New Roman" panose="02020603050405020304" pitchFamily="18" charset="0"/>
              </a:rPr>
              <a:t> кишечника значительно замедляют прогрессирование ней-</a:t>
            </a:r>
          </a:p>
          <a:p>
            <a:pPr algn="just"/>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родегенерации</a:t>
            </a:r>
            <a:r>
              <a:rPr lang="ru-RU" sz="1400" dirty="0">
                <a:latin typeface="Times New Roman" panose="02020603050405020304" pitchFamily="18" charset="0"/>
                <a:cs typeface="Times New Roman" panose="02020603050405020304" pitchFamily="18" charset="0"/>
              </a:rPr>
              <a:t> путем снижения уровня воспалительных реакций</a:t>
            </a:r>
          </a:p>
          <a:p>
            <a:pPr algn="just"/>
            <a:r>
              <a:rPr lang="ru-RU" sz="1400" dirty="0">
                <a:latin typeface="Times New Roman" panose="02020603050405020304" pitchFamily="18" charset="0"/>
                <a:cs typeface="Times New Roman" panose="02020603050405020304" pitchFamily="18" charset="0"/>
              </a:rPr>
              <a:t> и / или </a:t>
            </a:r>
            <a:r>
              <a:rPr lang="ru-RU" sz="1400" dirty="0" err="1">
                <a:latin typeface="Times New Roman" panose="02020603050405020304" pitchFamily="18" charset="0"/>
                <a:cs typeface="Times New Roman" panose="02020603050405020304" pitchFamily="18" charset="0"/>
              </a:rPr>
              <a:t>амилоидогенеза</a:t>
            </a:r>
            <a:r>
              <a:rPr lang="ru-RU" sz="1400" dirty="0">
                <a:latin typeface="Times New Roman" panose="02020603050405020304" pitchFamily="18" charset="0"/>
                <a:cs typeface="Times New Roman" panose="02020603050405020304" pitchFamily="18" charset="0"/>
              </a:rPr>
              <a:t>.</a:t>
            </a:r>
          </a:p>
        </p:txBody>
      </p:sp>
      <p:pic>
        <p:nvPicPr>
          <p:cNvPr id="25" name="Picture 2" descr="http://www.gerontolog.info/image/fon/emblemae.jpg"/>
          <p:cNvPicPr>
            <a:picLocks noChangeAspect="1" noChangeArrowheads="1"/>
          </p:cNvPicPr>
          <p:nvPr/>
        </p:nvPicPr>
        <p:blipFill>
          <a:blip r:embed="rId6"/>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330407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Иммунная функция</a:t>
            </a:r>
          </a:p>
        </p:txBody>
      </p:sp>
      <p:pic>
        <p:nvPicPr>
          <p:cNvPr id="4" name="Рисунок 3">
            <a:extLst>
              <a:ext uri="{FF2B5EF4-FFF2-40B4-BE49-F238E27FC236}">
                <a16:creationId xmlns:a16="http://schemas.microsoft.com/office/drawing/2014/main" id="{68513E53-9BE5-4329-B9D0-36AF931A04BC}"/>
              </a:ext>
            </a:extLst>
          </p:cNvPr>
          <p:cNvPicPr>
            <a:picLocks noChangeAspect="1"/>
          </p:cNvPicPr>
          <p:nvPr/>
        </p:nvPicPr>
        <p:blipFill>
          <a:blip r:embed="rId2"/>
          <a:stretch>
            <a:fillRect/>
          </a:stretch>
        </p:blipFill>
        <p:spPr>
          <a:xfrm>
            <a:off x="3357554" y="1643050"/>
            <a:ext cx="4635089" cy="4357718"/>
          </a:xfrm>
          <a:prstGeom prst="rect">
            <a:avLst/>
          </a:prstGeom>
          <a:ln>
            <a:solidFill>
              <a:schemeClr val="bg1">
                <a:lumMod val="75000"/>
              </a:schemeClr>
            </a:solidFill>
          </a:ln>
        </p:spPr>
      </p:pic>
      <p:pic>
        <p:nvPicPr>
          <p:cNvPr id="5" name="Picture 2" descr="http://www.gerontolog.info/image/fon/emblemae.jpg"/>
          <p:cNvPicPr>
            <a:picLocks noChangeAspect="1" noChangeArrowheads="1"/>
          </p:cNvPicPr>
          <p:nvPr/>
        </p:nvPicPr>
        <p:blipFill>
          <a:blip r:embed="rId3"/>
          <a:srcRect/>
          <a:stretch>
            <a:fillRect/>
          </a:stretch>
        </p:blipFill>
        <p:spPr bwMode="auto">
          <a:xfrm>
            <a:off x="8097002" y="6000768"/>
            <a:ext cx="1047030" cy="857256"/>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4"/>
              </a:rPr>
              <a:t>www.gerontolog.info</a:t>
            </a:r>
            <a:endParaRPr lang="ru-RU" b="1" u="sng" dirty="0">
              <a:solidFill>
                <a:srgbClr val="0000FF"/>
              </a:solidFill>
            </a:endParaRPr>
          </a:p>
        </p:txBody>
      </p:sp>
      <p:pic>
        <p:nvPicPr>
          <p:cNvPr id="35842" name="Picture 2" descr="Нет описания фото."/>
          <p:cNvPicPr>
            <a:picLocks noChangeAspect="1" noChangeArrowheads="1"/>
          </p:cNvPicPr>
          <p:nvPr/>
        </p:nvPicPr>
        <p:blipFill>
          <a:blip r:embed="rId5"/>
          <a:srcRect/>
          <a:stretch>
            <a:fillRect/>
          </a:stretch>
        </p:blipFill>
        <p:spPr bwMode="auto">
          <a:xfrm>
            <a:off x="357158" y="1643050"/>
            <a:ext cx="2835568" cy="4369414"/>
          </a:xfrm>
          <a:prstGeom prst="rect">
            <a:avLst/>
          </a:prstGeom>
          <a:noFill/>
        </p:spPr>
      </p:pic>
      <p:pic>
        <p:nvPicPr>
          <p:cNvPr id="7" name="Picture 2" descr="ÐÐ°ÑÑÐ¸Ð½ÐºÐ¸ Ð¿Ð¾ Ð·Ð°Ð¿ÑÐ¾ÑÑ Ð´Ð°Ð¹Ð³Ð¾"/>
          <p:cNvPicPr>
            <a:picLocks noChangeAspect="1" noChangeArrowheads="1"/>
          </p:cNvPicPr>
          <p:nvPr/>
        </p:nvPicPr>
        <p:blipFill>
          <a:blip r:embed="rId6">
            <a:extLst>
              <a:ext uri="{BEBA8EAE-BF5A-486C-A8C5-ECC9F3942E4B}">
                <a14:imgProps xmlns:a14="http://schemas.microsoft.com/office/drawing/2010/main">
                  <a14:imgLayer>
                    <a14:imgEffect>
                      <a14:saturation sat="364000"/>
                    </a14:imgEffect>
                  </a14:imgLayer>
                </a14:imgProps>
              </a:ext>
              <a:ext uri="{28A0092B-C50C-407E-A947-70E740481C1C}">
                <a14:useLocalDpi xmlns:a14="http://schemas.microsoft.com/office/drawing/2010/main"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Иммунная функция</a:t>
            </a:r>
          </a:p>
        </p:txBody>
      </p:sp>
      <p:sp>
        <p:nvSpPr>
          <p:cNvPr id="3" name="Содержимое 2"/>
          <p:cNvSpPr>
            <a:spLocks noGrp="1"/>
          </p:cNvSpPr>
          <p:nvPr>
            <p:ph idx="1"/>
          </p:nvPr>
        </p:nvSpPr>
        <p:spPr/>
        <p:txBody>
          <a:bodyPr>
            <a:normAutofit fontScale="55000" lnSpcReduction="20000"/>
          </a:bodyPr>
          <a:lstStyle/>
          <a:p>
            <a:r>
              <a:rPr lang="ru-RU" dirty="0" err="1"/>
              <a:t>Пейеровы</a:t>
            </a:r>
            <a:r>
              <a:rPr lang="ru-RU" dirty="0"/>
              <a:t> бляшки — это типичные для пищеварительного тракта иммунные ткани, которые представляют собой скопления лимфоидных узелков и находятся между ворсинками тонкого кишечника. </a:t>
            </a:r>
          </a:p>
          <a:p>
            <a:r>
              <a:rPr lang="ru-RU" dirty="0"/>
              <a:t>Внешний слой оболочки содержит специализированные М-клетки (складчатые клетки), которые являются начальными пунктами иммунного ответа. </a:t>
            </a:r>
          </a:p>
          <a:p>
            <a:r>
              <a:rPr lang="ru-RU" dirty="0"/>
              <a:t>М-клетки захватывают и поглощают бактерии.</a:t>
            </a:r>
          </a:p>
          <a:p>
            <a:r>
              <a:rPr lang="ru-RU" dirty="0"/>
              <a:t>Прямо под М-клетками находятся дендритные клетки (из семьи макрофагов), которые принимают бактерии из M-клеток, затем разрушают и фрагментируют их.</a:t>
            </a:r>
          </a:p>
          <a:p>
            <a:r>
              <a:rPr lang="ru-RU" dirty="0"/>
              <a:t>Фрагменты антигена передаются Т-хелперам.</a:t>
            </a:r>
          </a:p>
          <a:p>
            <a:r>
              <a:rPr lang="ru-RU" dirty="0"/>
              <a:t>Т-хелпер активируется, отправляет В-клеткам команду выработать антитела, и В-клетки выпускают антигены.</a:t>
            </a:r>
          </a:p>
          <a:p>
            <a:r>
              <a:rPr lang="ru-RU" dirty="0"/>
              <a:t>Одна часть антигенов попадает в организм, а другая выделяется в слизистую оболочку кишечника для защиты организма от вторжения бактерий и нейтрализации бактериальных токсинов.</a:t>
            </a:r>
          </a:p>
          <a:p>
            <a:endParaRPr lang="ru-RU" dirty="0"/>
          </a:p>
        </p:txBody>
      </p:sp>
      <p:pic>
        <p:nvPicPr>
          <p:cNvPr id="4" name="Picture 2" descr="http://www.gerontolog.info/image/fon/emblemae.jpg"/>
          <p:cNvPicPr>
            <a:picLocks noChangeAspect="1" noChangeArrowheads="1"/>
          </p:cNvPicPr>
          <p:nvPr/>
        </p:nvPicPr>
        <p:blipFill>
          <a:blip r:embed="rId2"/>
          <a:srcRect/>
          <a:stretch>
            <a:fillRect/>
          </a:stretch>
        </p:blipFill>
        <p:spPr bwMode="auto">
          <a:xfrm>
            <a:off x="8184254" y="6072206"/>
            <a:ext cx="959778" cy="785818"/>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3"/>
              </a:rPr>
              <a:t>www.gerontolog.info</a:t>
            </a:r>
            <a:endParaRPr lang="ru-RU" b="1" u="sng" dirty="0">
              <a:solidFill>
                <a:srgbClr val="0000FF"/>
              </a:solidFill>
            </a:endParaRPr>
          </a:p>
        </p:txBody>
      </p:sp>
      <p:pic>
        <p:nvPicPr>
          <p:cNvPr id="6" name="Picture 2" descr="ÐÐ°ÑÑÐ¸Ð½ÐºÐ¸ Ð¿Ð¾ Ð·Ð°Ð¿ÑÐ¾ÑÑ Ð´Ð°Ð¹Ð³Ð¾"/>
          <p:cNvPicPr>
            <a:picLocks noChangeAspect="1" noChangeArrowheads="1"/>
          </p:cNvPicPr>
          <p:nvPr/>
        </p:nvPicPr>
        <p:blipFill>
          <a:blip r:embed="rId4">
            <a:extLst>
              <a:ext uri="{BEBA8EAE-BF5A-486C-A8C5-ECC9F3942E4B}">
                <a14:imgProps xmlns:a14="http://schemas.microsoft.com/office/drawing/2010/main">
                  <a14:imgLayer>
                    <a14:imgEffect>
                      <a14:saturation sat="364000"/>
                    </a14:imgEffect>
                  </a14:imgLayer>
                </a14:imgProps>
              </a:ext>
              <a:ext uri="{28A0092B-C50C-407E-A947-70E740481C1C}">
                <a14:useLocalDpi xmlns:a14="http://schemas.microsoft.com/office/drawing/2010/main"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nSpc>
                <a:spcPct val="120000"/>
              </a:lnSpc>
              <a:spcAft>
                <a:spcPts val="600"/>
              </a:spcAft>
            </a:pPr>
            <a:r>
              <a:rPr lang="ru-RU" dirty="0">
                <a:solidFill>
                  <a:srgbClr val="2E2E2E"/>
                </a:solidFill>
                <a:latin typeface="Arial" panose="020B0604020202020204" pitchFamily="34" charset="0"/>
                <a:cs typeface="Arial" panose="020B0604020202020204" pitchFamily="34" charset="0"/>
              </a:rPr>
              <a:t>В клеточной стенке молочнокислых бактерий имеются сильные </a:t>
            </a:r>
            <a:r>
              <a:rPr lang="ru-RU" dirty="0" err="1">
                <a:solidFill>
                  <a:srgbClr val="2E2E2E"/>
                </a:solidFill>
                <a:latin typeface="Arial" panose="020B0604020202020204" pitchFamily="34" charset="0"/>
                <a:cs typeface="Arial" panose="020B0604020202020204" pitchFamily="34" charset="0"/>
              </a:rPr>
              <a:t>иммуностимуляторы</a:t>
            </a:r>
            <a:r>
              <a:rPr lang="ru-RU" dirty="0">
                <a:solidFill>
                  <a:srgbClr val="2E2E2E"/>
                </a:solidFill>
                <a:latin typeface="Arial" panose="020B0604020202020204" pitchFamily="34" charset="0"/>
                <a:cs typeface="Arial" panose="020B0604020202020204" pitchFamily="34" charset="0"/>
              </a:rPr>
              <a:t>, и известно, что они стимулируют иммунные клетки, такие как Т-лимфоциты, находящиеся между клетками кишечного эпителия, и В-лимфоциты.</a:t>
            </a:r>
          </a:p>
          <a:p>
            <a:endParaRPr lang="ru-RU" dirty="0"/>
          </a:p>
        </p:txBody>
      </p:sp>
      <p:pic>
        <p:nvPicPr>
          <p:cNvPr id="4" name="Picture 2" descr="http://www.gerontolog.info/image/fon/emblemae.jpg"/>
          <p:cNvPicPr>
            <a:picLocks noChangeAspect="1" noChangeArrowheads="1"/>
          </p:cNvPicPr>
          <p:nvPr/>
        </p:nvPicPr>
        <p:blipFill>
          <a:blip r:embed="rId2"/>
          <a:srcRect/>
          <a:stretch>
            <a:fillRect/>
          </a:stretch>
        </p:blipFill>
        <p:spPr bwMode="auto">
          <a:xfrm>
            <a:off x="8271506" y="6143644"/>
            <a:ext cx="872525" cy="714380"/>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a:solidFill>
                  <a:srgbClr val="0000FF"/>
                </a:solidFill>
                <a:hlinkClick r:id="rId3"/>
              </a:rPr>
              <a:t>www.gerontolog.info</a:t>
            </a:r>
            <a:endParaRPr lang="ru-RU" b="1" u="sng" dirty="0">
              <a:solidFill>
                <a:srgbClr val="0000FF"/>
              </a:solidFill>
            </a:endParaRPr>
          </a:p>
        </p:txBody>
      </p:sp>
      <p:sp>
        <p:nvSpPr>
          <p:cNvPr id="6"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a:ln>
                  <a:noFill/>
                </a:ln>
                <a:solidFill>
                  <a:srgbClr val="00B050"/>
                </a:solidFill>
                <a:effectLst/>
                <a:uLnTx/>
                <a:uFillTx/>
                <a:latin typeface="+mj-lt"/>
                <a:ea typeface="+mj-ea"/>
                <a:cs typeface="+mj-cs"/>
              </a:rPr>
              <a:t>Иммунная функция</a:t>
            </a:r>
          </a:p>
        </p:txBody>
      </p:sp>
      <p:pic>
        <p:nvPicPr>
          <p:cNvPr id="7" name="Picture 2" descr="ÐÐ°ÑÑÐ¸Ð½ÐºÐ¸ Ð¿Ð¾ Ð·Ð°Ð¿ÑÐ¾ÑÑ Ð´Ð°Ð¹Ð³Ð¾"/>
          <p:cNvPicPr>
            <a:picLocks noChangeAspect="1" noChangeArrowheads="1"/>
          </p:cNvPicPr>
          <p:nvPr/>
        </p:nvPicPr>
        <p:blipFill>
          <a:blip r:embed="rId4">
            <a:extLst>
              <a:ext uri="{BEBA8EAE-BF5A-486C-A8C5-ECC9F3942E4B}">
                <a14:imgProps xmlns:a14="http://schemas.microsoft.com/office/drawing/2010/main">
                  <a14:imgLayer>
                    <a14:imgEffect>
                      <a14:saturation sat="364000"/>
                    </a14:imgEffect>
                  </a14:imgLayer>
                </a14:imgProps>
              </a:ext>
              <a:ext uri="{28A0092B-C50C-407E-A947-70E740481C1C}">
                <a14:useLocalDpi xmlns:a14="http://schemas.microsoft.com/office/drawing/2010/main"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5BDB25A-9746-0E47-ACC5-41BFC3FB6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55556"/>
            <a:ext cx="4391025" cy="2541616"/>
          </a:xfrm>
          <a:prstGeom prst="rect">
            <a:avLst/>
          </a:prstGeom>
        </p:spPr>
      </p:pic>
      <p:pic>
        <p:nvPicPr>
          <p:cNvPr id="7" name="Рисунок 6">
            <a:extLst>
              <a:ext uri="{FF2B5EF4-FFF2-40B4-BE49-F238E27FC236}">
                <a16:creationId xmlns:a16="http://schemas.microsoft.com/office/drawing/2014/main" id="{2D8DA41D-EB4B-6147-974A-CBD545A89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1" y="3723229"/>
            <a:ext cx="4400550" cy="2281451"/>
          </a:xfrm>
          <a:prstGeom prst="rect">
            <a:avLst/>
          </a:prstGeom>
        </p:spPr>
      </p:pic>
      <p:pic>
        <p:nvPicPr>
          <p:cNvPr id="14" name="Рисунок 13">
            <a:extLst>
              <a:ext uri="{FF2B5EF4-FFF2-40B4-BE49-F238E27FC236}">
                <a16:creationId xmlns:a16="http://schemas.microsoft.com/office/drawing/2014/main" id="{10747B25-A22A-5046-9BCA-83D04AAEB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026" y="1435227"/>
            <a:ext cx="4371975" cy="2221412"/>
          </a:xfrm>
          <a:prstGeom prst="rect">
            <a:avLst/>
          </a:prstGeom>
        </p:spPr>
      </p:pic>
      <p:pic>
        <p:nvPicPr>
          <p:cNvPr id="17" name="Рисунок 16">
            <a:extLst>
              <a:ext uri="{FF2B5EF4-FFF2-40B4-BE49-F238E27FC236}">
                <a16:creationId xmlns:a16="http://schemas.microsoft.com/office/drawing/2014/main" id="{1EDF561C-1F5F-D147-8726-C397E48BB1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2182" y="3630175"/>
            <a:ext cx="4324350" cy="2141362"/>
          </a:xfrm>
          <a:prstGeom prst="rect">
            <a:avLst/>
          </a:prstGeom>
        </p:spPr>
      </p:pic>
      <p:sp>
        <p:nvSpPr>
          <p:cNvPr id="2" name="Прямоугольник 1"/>
          <p:cNvSpPr/>
          <p:nvPr/>
        </p:nvSpPr>
        <p:spPr>
          <a:xfrm>
            <a:off x="899592" y="4"/>
            <a:ext cx="7992888" cy="1384995"/>
          </a:xfrm>
          <a:prstGeom prst="rect">
            <a:avLst/>
          </a:prstGeom>
        </p:spPr>
        <p:txBody>
          <a:bodyPr wrap="square">
            <a:spAutoFit/>
          </a:bodyPr>
          <a:lstStyle/>
          <a:p>
            <a:pPr algn="ctr"/>
            <a:r>
              <a:rPr lang="ru-RU" sz="2800" b="1" dirty="0">
                <a:solidFill>
                  <a:srgbClr val="00B050"/>
                </a:solidFill>
                <a:latin typeface="Times New Roman" panose="02020603050405020304" pitchFamily="18" charset="0"/>
                <a:cs typeface="Times New Roman" panose="02020603050405020304" pitchFamily="18" charset="0"/>
              </a:rPr>
              <a:t>Восстановление  </a:t>
            </a:r>
            <a:r>
              <a:rPr lang="ru-RU" sz="2800" b="1" dirty="0" err="1">
                <a:solidFill>
                  <a:srgbClr val="00B050"/>
                </a:solidFill>
                <a:latin typeface="Times New Roman" panose="02020603050405020304" pitchFamily="18" charset="0"/>
                <a:cs typeface="Times New Roman" panose="02020603050405020304" pitchFamily="18" charset="0"/>
              </a:rPr>
              <a:t>аутохтонной</a:t>
            </a:r>
            <a:r>
              <a:rPr lang="ru-RU" sz="2800" b="1" dirty="0">
                <a:solidFill>
                  <a:srgbClr val="00B050"/>
                </a:solidFill>
                <a:latin typeface="Times New Roman" panose="02020603050405020304" pitchFamily="18" charset="0"/>
                <a:cs typeface="Times New Roman" panose="02020603050405020304" pitchFamily="18" charset="0"/>
              </a:rPr>
              <a:t>  микрофлоры (коррекция нарушений </a:t>
            </a:r>
            <a:r>
              <a:rPr lang="ru-RU" sz="2800" b="1" dirty="0" err="1">
                <a:solidFill>
                  <a:srgbClr val="00B050"/>
                </a:solidFill>
                <a:latin typeface="Times New Roman" panose="02020603050405020304" pitchFamily="18" charset="0"/>
                <a:cs typeface="Times New Roman" panose="02020603050405020304" pitchFamily="18" charset="0"/>
              </a:rPr>
              <a:t>микробиоценоза</a:t>
            </a:r>
            <a:r>
              <a:rPr lang="ru-RU" sz="2800" b="1" dirty="0">
                <a:solidFill>
                  <a:srgbClr val="00B050"/>
                </a:solidFill>
                <a:latin typeface="Times New Roman" panose="02020603050405020304" pitchFamily="18" charset="0"/>
                <a:cs typeface="Times New Roman" panose="02020603050405020304" pitchFamily="18" charset="0"/>
              </a:rPr>
              <a:t> кишечника)</a:t>
            </a:r>
          </a:p>
        </p:txBody>
      </p:sp>
      <p:pic>
        <p:nvPicPr>
          <p:cNvPr id="9" name="Picture 2" descr="http://www.gerontolog.info/image/fon/emblemae.jpg"/>
          <p:cNvPicPr>
            <a:picLocks noChangeAspect="1" noChangeArrowheads="1"/>
          </p:cNvPicPr>
          <p:nvPr/>
        </p:nvPicPr>
        <p:blipFill>
          <a:blip r:embed="rId6"/>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val="1922626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01100" cy="521582"/>
          </a:xfrm>
        </p:spPr>
        <p:txBody>
          <a:bodyPr>
            <a:noAutofit/>
          </a:bodyPr>
          <a:lstStyle/>
          <a:p>
            <a:pPr algn="ctr"/>
            <a:r>
              <a:rPr lang="ru-RU" sz="3600" b="1" dirty="0" err="1">
                <a:solidFill>
                  <a:srgbClr val="00B050"/>
                </a:solidFill>
                <a:latin typeface="Times New Roman" charset="0"/>
                <a:ea typeface="Times New Roman" charset="0"/>
                <a:cs typeface="Times New Roman" charset="0"/>
              </a:rPr>
              <a:t>Биорегулятор</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метабиотик</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Дайго</a:t>
            </a:r>
            <a:endParaRPr lang="ru-RU" sz="3600" b="1" dirty="0">
              <a:solidFill>
                <a:srgbClr val="00B050"/>
              </a:solidFill>
              <a:latin typeface="Times New Roman" charset="0"/>
              <a:ea typeface="Times New Roman" charset="0"/>
              <a:cs typeface="Times New Roman" charset="0"/>
            </a:endParaRPr>
          </a:p>
        </p:txBody>
      </p:sp>
      <p:sp>
        <p:nvSpPr>
          <p:cNvPr id="4" name="TextBox 3"/>
          <p:cNvSpPr txBox="1"/>
          <p:nvPr/>
        </p:nvSpPr>
        <p:spPr>
          <a:xfrm>
            <a:off x="179512" y="1268766"/>
            <a:ext cx="3276600" cy="2856671"/>
          </a:xfrm>
          <a:prstGeom prst="rect">
            <a:avLst/>
          </a:prstGeom>
          <a:noFill/>
        </p:spPr>
        <p:txBody>
          <a:bodyPr wrap="square" lIns="85844" tIns="42922" rIns="85844" bIns="42922" rtlCol="0">
            <a:spAutoFit/>
          </a:bodyPr>
          <a:lstStyle/>
          <a:p>
            <a:pPr marL="262553" indent="-262553">
              <a:buAutoNum type="arabicPeriod"/>
            </a:pPr>
            <a:r>
              <a:rPr lang="ru-RU" dirty="0">
                <a:latin typeface="Times New Roman" charset="0"/>
                <a:ea typeface="Times New Roman" charset="0"/>
                <a:cs typeface="Times New Roman" charset="0"/>
              </a:rPr>
              <a:t>Не является </a:t>
            </a:r>
            <a:r>
              <a:rPr lang="ru-RU" dirty="0" err="1">
                <a:latin typeface="Times New Roman" charset="0"/>
                <a:ea typeface="Times New Roman" charset="0"/>
                <a:cs typeface="Times New Roman" charset="0"/>
              </a:rPr>
              <a:t>пробиотиком</a:t>
            </a:r>
            <a:r>
              <a:rPr lang="ru-RU" dirty="0">
                <a:latin typeface="Times New Roman" charset="0"/>
                <a:ea typeface="Times New Roman" charset="0"/>
                <a:cs typeface="Times New Roman" charset="0"/>
              </a:rPr>
              <a:t> или </a:t>
            </a:r>
            <a:r>
              <a:rPr lang="ru-RU" dirty="0" err="1">
                <a:latin typeface="Times New Roman" charset="0"/>
                <a:ea typeface="Times New Roman" charset="0"/>
                <a:cs typeface="Times New Roman" charset="0"/>
              </a:rPr>
              <a:t>пребиотиком</a:t>
            </a:r>
            <a:endParaRPr lang="en-US" dirty="0">
              <a:latin typeface="Times New Roman" charset="0"/>
              <a:ea typeface="Times New Roman" charset="0"/>
              <a:cs typeface="Times New Roman" charset="0"/>
            </a:endParaRPr>
          </a:p>
          <a:p>
            <a:pPr marL="262553" indent="-262553">
              <a:buAutoNum type="arabicPeriod"/>
            </a:pPr>
            <a:r>
              <a:rPr lang="ru-RU" dirty="0">
                <a:latin typeface="Times New Roman" charset="0"/>
                <a:ea typeface="Times New Roman" charset="0"/>
                <a:cs typeface="Times New Roman" charset="0"/>
              </a:rPr>
              <a:t>Содержит смесь пептидов — биорегуляторов, экстрагированных из </a:t>
            </a:r>
          </a:p>
          <a:p>
            <a:r>
              <a:rPr lang="ru-RU" dirty="0">
                <a:latin typeface="Times New Roman" charset="0"/>
                <a:ea typeface="Times New Roman" charset="0"/>
                <a:cs typeface="Times New Roman" charset="0"/>
              </a:rPr>
              <a:t>бактериальных  клеток 16 штаммов физиологических  </a:t>
            </a:r>
            <a:r>
              <a:rPr lang="ru-RU" dirty="0" err="1">
                <a:latin typeface="Times New Roman" charset="0"/>
                <a:ea typeface="Times New Roman" charset="0"/>
                <a:cs typeface="Times New Roman" charset="0"/>
              </a:rPr>
              <a:t>лактобактерий</a:t>
            </a:r>
            <a:r>
              <a:rPr lang="ru-RU" dirty="0">
                <a:latin typeface="Times New Roman" charset="0"/>
                <a:ea typeface="Times New Roman" charset="0"/>
                <a:cs typeface="Times New Roman" charset="0"/>
              </a:rPr>
              <a:t>, колонизующих кишечник здорового  человека.</a:t>
            </a:r>
          </a:p>
          <a:p>
            <a:pPr marL="262553" indent="-262553">
              <a:buAutoNum type="arabicPeriod"/>
            </a:pPr>
            <a:endParaRPr lang="ru-RU" dirty="0">
              <a:latin typeface="Times New Roman" charset="0"/>
              <a:ea typeface="Times New Roman" charset="0"/>
              <a:cs typeface="Times New Roman"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 y="4619945"/>
            <a:ext cx="2051719" cy="206084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27655" y="5522810"/>
            <a:ext cx="1403404" cy="133519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908723"/>
            <a:ext cx="5940152"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www.gerontolog.info/image/fon/emblemae.jpg"/>
          <p:cNvPicPr>
            <a:picLocks noChangeAspect="1" noChangeArrowheads="1"/>
          </p:cNvPicPr>
          <p:nvPr/>
        </p:nvPicPr>
        <p:blipFill>
          <a:blip r:embed="rId5"/>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759754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01100" cy="521582"/>
          </a:xfrm>
        </p:spPr>
        <p:txBody>
          <a:bodyPr>
            <a:noAutofit/>
          </a:bodyPr>
          <a:lstStyle/>
          <a:p>
            <a:pPr algn="ctr"/>
            <a:r>
              <a:rPr lang="ru-RU" sz="3600" b="1" dirty="0" err="1">
                <a:solidFill>
                  <a:srgbClr val="00B050"/>
                </a:solidFill>
                <a:latin typeface="Times New Roman" charset="0"/>
                <a:ea typeface="Times New Roman" charset="0"/>
                <a:cs typeface="Times New Roman" charset="0"/>
              </a:rPr>
              <a:t>Биорегулятор</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метабиотик</a:t>
            </a:r>
            <a:r>
              <a:rPr lang="ru-RU" sz="3600" b="1" dirty="0">
                <a:solidFill>
                  <a:srgbClr val="00B050"/>
                </a:solidFill>
                <a:latin typeface="Times New Roman" charset="0"/>
                <a:ea typeface="Times New Roman" charset="0"/>
                <a:cs typeface="Times New Roman" charset="0"/>
              </a:rPr>
              <a:t> </a:t>
            </a:r>
            <a:r>
              <a:rPr lang="ru-RU" sz="3600" b="1" dirty="0" err="1">
                <a:solidFill>
                  <a:srgbClr val="00B050"/>
                </a:solidFill>
                <a:latin typeface="Times New Roman" charset="0"/>
                <a:ea typeface="Times New Roman" charset="0"/>
                <a:cs typeface="Times New Roman" charset="0"/>
              </a:rPr>
              <a:t>Дайго</a:t>
            </a:r>
            <a:endParaRPr lang="ru-RU" sz="3600" b="1" dirty="0">
              <a:solidFill>
                <a:srgbClr val="00B050"/>
              </a:solidFill>
              <a:latin typeface="Times New Roman" charset="0"/>
              <a:ea typeface="Times New Roman" charset="0"/>
              <a:cs typeface="Times New Roman" charset="0"/>
            </a:endParaRPr>
          </a:p>
        </p:txBody>
      </p:sp>
      <p:sp>
        <p:nvSpPr>
          <p:cNvPr id="4" name="TextBox 3"/>
          <p:cNvSpPr txBox="1"/>
          <p:nvPr/>
        </p:nvSpPr>
        <p:spPr>
          <a:xfrm>
            <a:off x="179512" y="1268766"/>
            <a:ext cx="3276600" cy="2856671"/>
          </a:xfrm>
          <a:prstGeom prst="rect">
            <a:avLst/>
          </a:prstGeom>
          <a:noFill/>
        </p:spPr>
        <p:txBody>
          <a:bodyPr wrap="square" lIns="85844" tIns="42922" rIns="85844" bIns="42922" rtlCol="0">
            <a:spAutoFit/>
          </a:bodyPr>
          <a:lstStyle/>
          <a:p>
            <a:pPr marL="262553" indent="-262553">
              <a:buAutoNum type="arabicPeriod"/>
            </a:pPr>
            <a:r>
              <a:rPr lang="ru-RU" dirty="0">
                <a:latin typeface="Times New Roman" charset="0"/>
                <a:ea typeface="Times New Roman" charset="0"/>
                <a:cs typeface="Times New Roman" charset="0"/>
              </a:rPr>
              <a:t>Не является </a:t>
            </a:r>
            <a:r>
              <a:rPr lang="ru-RU" dirty="0" err="1">
                <a:latin typeface="Times New Roman" charset="0"/>
                <a:ea typeface="Times New Roman" charset="0"/>
                <a:cs typeface="Times New Roman" charset="0"/>
              </a:rPr>
              <a:t>пробиотиком</a:t>
            </a:r>
            <a:r>
              <a:rPr lang="ru-RU" dirty="0">
                <a:latin typeface="Times New Roman" charset="0"/>
                <a:ea typeface="Times New Roman" charset="0"/>
                <a:cs typeface="Times New Roman" charset="0"/>
              </a:rPr>
              <a:t> или </a:t>
            </a:r>
            <a:r>
              <a:rPr lang="ru-RU" dirty="0" err="1">
                <a:latin typeface="Times New Roman" charset="0"/>
                <a:ea typeface="Times New Roman" charset="0"/>
                <a:cs typeface="Times New Roman" charset="0"/>
              </a:rPr>
              <a:t>пребиотиком</a:t>
            </a:r>
            <a:endParaRPr lang="en-US" dirty="0">
              <a:latin typeface="Times New Roman" charset="0"/>
              <a:ea typeface="Times New Roman" charset="0"/>
              <a:cs typeface="Times New Roman" charset="0"/>
            </a:endParaRPr>
          </a:p>
          <a:p>
            <a:pPr marL="262553" indent="-262553">
              <a:buAutoNum type="arabicPeriod"/>
            </a:pPr>
            <a:r>
              <a:rPr lang="ru-RU" dirty="0">
                <a:latin typeface="Times New Roman" charset="0"/>
                <a:ea typeface="Times New Roman" charset="0"/>
                <a:cs typeface="Times New Roman" charset="0"/>
              </a:rPr>
              <a:t>Содержит смесь пептидов — биорегуляторов, экстрагированных из </a:t>
            </a:r>
          </a:p>
          <a:p>
            <a:r>
              <a:rPr lang="ru-RU" dirty="0">
                <a:latin typeface="Times New Roman" charset="0"/>
                <a:ea typeface="Times New Roman" charset="0"/>
                <a:cs typeface="Times New Roman" charset="0"/>
              </a:rPr>
              <a:t>бактериальных  клеток 16 штаммов физиологических  </a:t>
            </a:r>
            <a:r>
              <a:rPr lang="ru-RU" dirty="0" err="1">
                <a:latin typeface="Times New Roman" charset="0"/>
                <a:ea typeface="Times New Roman" charset="0"/>
                <a:cs typeface="Times New Roman" charset="0"/>
              </a:rPr>
              <a:t>лактобактерий</a:t>
            </a:r>
            <a:r>
              <a:rPr lang="ru-RU" dirty="0">
                <a:latin typeface="Times New Roman" charset="0"/>
                <a:ea typeface="Times New Roman" charset="0"/>
                <a:cs typeface="Times New Roman" charset="0"/>
              </a:rPr>
              <a:t>, колонизующих кишечник здорового  человека.</a:t>
            </a:r>
          </a:p>
          <a:p>
            <a:pPr marL="262553" indent="-262553">
              <a:buAutoNum type="arabicPeriod"/>
            </a:pPr>
            <a:endParaRPr lang="ru-RU" dirty="0">
              <a:latin typeface="Times New Roman" charset="0"/>
              <a:ea typeface="Times New Roman" charset="0"/>
              <a:cs typeface="Times New Roman"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 y="4619945"/>
            <a:ext cx="2051719" cy="206084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27655" y="5522810"/>
            <a:ext cx="1403404" cy="133519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908723"/>
            <a:ext cx="5940152"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www.gerontolog.info/image/fon/emblemae.jpg"/>
          <p:cNvPicPr>
            <a:picLocks noChangeAspect="1" noChangeArrowheads="1"/>
          </p:cNvPicPr>
          <p:nvPr/>
        </p:nvPicPr>
        <p:blipFill>
          <a:blip r:embed="rId5"/>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375975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Математика успешного старения</a:t>
            </a:r>
          </a:p>
        </p:txBody>
      </p:sp>
      <p:sp>
        <p:nvSpPr>
          <p:cNvPr id="3" name="Содержимое 2"/>
          <p:cNvSpPr>
            <a:spLocks noGrp="1"/>
          </p:cNvSpPr>
          <p:nvPr>
            <p:ph idx="1"/>
          </p:nvPr>
        </p:nvSpPr>
        <p:spPr/>
        <p:txBody>
          <a:bodyPr/>
          <a:lstStyle/>
          <a:p>
            <a:r>
              <a:rPr lang="ru-RU" dirty="0"/>
              <a:t>после 65 лет;</a:t>
            </a:r>
          </a:p>
          <a:p>
            <a:r>
              <a:rPr lang="ru-RU" dirty="0"/>
              <a:t>основа – хорошая функциональность;</a:t>
            </a:r>
          </a:p>
          <a:p>
            <a:r>
              <a:rPr lang="ru-RU" dirty="0"/>
              <a:t>тест «встань со стула и иди» – до 14 секунд;</a:t>
            </a:r>
          </a:p>
          <a:p>
            <a:r>
              <a:rPr lang="ru-RU" dirty="0"/>
              <a:t>мышечная сила кисти, определенная динамометрически - более 16 кг для женщин и более 27 кг для мужчин. </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00B050"/>
                </a:solidFill>
              </a:rPr>
              <a:t>Динамика </a:t>
            </a:r>
            <a:r>
              <a:rPr lang="ru-RU" sz="3500" b="1" dirty="0" err="1">
                <a:solidFill>
                  <a:srgbClr val="00B050"/>
                </a:solidFill>
              </a:rPr>
              <a:t>нейроиммуноэндокринного</a:t>
            </a:r>
            <a:r>
              <a:rPr lang="ru-RU" sz="3500" b="1" dirty="0">
                <a:solidFill>
                  <a:srgbClr val="00B050"/>
                </a:solidFill>
              </a:rPr>
              <a:t> статуса (</a:t>
            </a:r>
            <a:r>
              <a:rPr lang="ru-RU" sz="3500" b="1" dirty="0" err="1">
                <a:solidFill>
                  <a:srgbClr val="00B050"/>
                </a:solidFill>
              </a:rPr>
              <a:t>пг</a:t>
            </a:r>
            <a:r>
              <a:rPr lang="ru-RU" sz="3500" b="1" dirty="0">
                <a:solidFill>
                  <a:srgbClr val="00B050"/>
                </a:solidFill>
              </a:rPr>
              <a:t>/мл)</a:t>
            </a:r>
          </a:p>
        </p:txBody>
      </p:sp>
      <p:graphicFrame>
        <p:nvGraphicFramePr>
          <p:cNvPr id="6" name="Содержимое 5"/>
          <p:cNvGraphicFramePr>
            <a:graphicFrameLocks noGrp="1"/>
          </p:cNvGraphicFramePr>
          <p:nvPr>
            <p:ph idx="1"/>
          </p:nvPr>
        </p:nvGraphicFramePr>
        <p:xfrm>
          <a:off x="755576" y="2060851"/>
          <a:ext cx="7632848" cy="4371543"/>
        </p:xfrm>
        <a:graphic>
          <a:graphicData uri="http://schemas.openxmlformats.org/drawingml/2006/table">
            <a:tbl>
              <a:tblPr/>
              <a:tblGrid>
                <a:gridCol w="2724516">
                  <a:extLst>
                    <a:ext uri="{9D8B030D-6E8A-4147-A177-3AD203B41FA5}">
                      <a16:colId xmlns:a16="http://schemas.microsoft.com/office/drawing/2014/main" val="20000"/>
                    </a:ext>
                  </a:extLst>
                </a:gridCol>
                <a:gridCol w="2724516">
                  <a:extLst>
                    <a:ext uri="{9D8B030D-6E8A-4147-A177-3AD203B41FA5}">
                      <a16:colId xmlns:a16="http://schemas.microsoft.com/office/drawing/2014/main" val="20001"/>
                    </a:ext>
                  </a:extLst>
                </a:gridCol>
                <a:gridCol w="2183816">
                  <a:extLst>
                    <a:ext uri="{9D8B030D-6E8A-4147-A177-3AD203B41FA5}">
                      <a16:colId xmlns:a16="http://schemas.microsoft.com/office/drawing/2014/main" val="20002"/>
                    </a:ext>
                  </a:extLst>
                </a:gridCol>
              </a:tblGrid>
              <a:tr h="498909">
                <a:tc rowSpan="2">
                  <a:txBody>
                    <a:bodyPr/>
                    <a:lstStyle/>
                    <a:p>
                      <a:pPr algn="ctr">
                        <a:lnSpc>
                          <a:spcPct val="150000"/>
                        </a:lnSpc>
                        <a:spcAft>
                          <a:spcPts val="0"/>
                        </a:spcAft>
                      </a:pPr>
                      <a:r>
                        <a:rPr lang="ru-RU" sz="2000" b="1" dirty="0">
                          <a:latin typeface="Times New Roman"/>
                          <a:ea typeface="Times New Roman"/>
                          <a:cs typeface="Times New Roman"/>
                        </a:rPr>
                        <a:t>Показатели</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2000" b="1">
                          <a:latin typeface="Times New Roman"/>
                          <a:ea typeface="Times New Roman"/>
                          <a:cs typeface="Times New Roman"/>
                        </a:rPr>
                        <a:t>Исследуемые пациенты (</a:t>
                      </a:r>
                      <a:r>
                        <a:rPr lang="en-US" sz="2000" b="1">
                          <a:latin typeface="Times New Roman"/>
                          <a:ea typeface="Times New Roman"/>
                          <a:cs typeface="Times New Roman"/>
                        </a:rPr>
                        <a:t>n=30)</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791325">
                <a:tc vMerge="1">
                  <a:txBody>
                    <a:bodyPr/>
                    <a:lstStyle/>
                    <a:p>
                      <a:endParaRPr lang="ru-RU"/>
                    </a:p>
                  </a:txBody>
                  <a:tcPr/>
                </a:tc>
                <a:tc>
                  <a:txBody>
                    <a:bodyPr/>
                    <a:lstStyle/>
                    <a:p>
                      <a:pPr algn="ctr">
                        <a:lnSpc>
                          <a:spcPct val="150000"/>
                        </a:lnSpc>
                        <a:spcAft>
                          <a:spcPts val="0"/>
                        </a:spcAft>
                      </a:pPr>
                      <a:r>
                        <a:rPr lang="ru-RU" sz="2000" b="1" dirty="0">
                          <a:latin typeface="Times New Roman"/>
                          <a:ea typeface="Times New Roman"/>
                          <a:cs typeface="Times New Roman"/>
                        </a:rPr>
                        <a:t>До применения препарата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Через 3 месяца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3039">
                <a:tc>
                  <a:txBody>
                    <a:bodyPr/>
                    <a:lstStyle/>
                    <a:p>
                      <a:pPr algn="ctr">
                        <a:lnSpc>
                          <a:spcPct val="150000"/>
                        </a:lnSpc>
                        <a:spcAft>
                          <a:spcPts val="0"/>
                        </a:spcAft>
                      </a:pPr>
                      <a:r>
                        <a:rPr lang="en-US" sz="2000" b="1">
                          <a:latin typeface="Times New Roman"/>
                          <a:ea typeface="Times New Roman"/>
                          <a:cs typeface="Times New Roman"/>
                        </a:rPr>
                        <a:t>IL-1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278,4</a:t>
                      </a:r>
                      <a:r>
                        <a:rPr lang="ru-RU" sz="2000" b="1" u="sng" dirty="0">
                          <a:latin typeface="Times New Roman"/>
                          <a:ea typeface="Times New Roman"/>
                          <a:cs typeface="Times New Roman"/>
                        </a:rPr>
                        <a:t>+</a:t>
                      </a:r>
                      <a:r>
                        <a:rPr lang="ru-RU" sz="2000" b="1" dirty="0">
                          <a:latin typeface="Times New Roman"/>
                          <a:ea typeface="Times New Roman"/>
                          <a:cs typeface="Times New Roman"/>
                        </a:rPr>
                        <a:t>1,3</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233,1</a:t>
                      </a:r>
                      <a:r>
                        <a:rPr lang="ru-RU" sz="2000" b="1" u="sng" dirty="0">
                          <a:latin typeface="Times New Roman"/>
                          <a:ea typeface="Times New Roman"/>
                          <a:cs typeface="Times New Roman"/>
                        </a:rPr>
                        <a:t>+</a:t>
                      </a:r>
                      <a:r>
                        <a:rPr lang="ru-RU" sz="2000" b="1" dirty="0">
                          <a:latin typeface="Times New Roman"/>
                          <a:ea typeface="Times New Roman"/>
                          <a:cs typeface="Times New Roman"/>
                        </a:rPr>
                        <a:t>1,1*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3039">
                <a:tc>
                  <a:txBody>
                    <a:bodyPr/>
                    <a:lstStyle/>
                    <a:p>
                      <a:pPr algn="ctr">
                        <a:lnSpc>
                          <a:spcPct val="150000"/>
                        </a:lnSpc>
                        <a:spcAft>
                          <a:spcPts val="0"/>
                        </a:spcAft>
                      </a:pPr>
                      <a:r>
                        <a:rPr lang="en-US" sz="2000" b="1">
                          <a:latin typeface="Times New Roman"/>
                          <a:ea typeface="Times New Roman"/>
                          <a:cs typeface="Times New Roman"/>
                        </a:rPr>
                        <a:t>IL-2</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79,1</a:t>
                      </a:r>
                      <a:r>
                        <a:rPr lang="ru-RU" sz="2000" b="1" u="sng">
                          <a:latin typeface="Times New Roman"/>
                          <a:ea typeface="Times New Roman"/>
                          <a:cs typeface="Times New Roman"/>
                        </a:rPr>
                        <a:t>+</a:t>
                      </a:r>
                      <a:r>
                        <a:rPr lang="ru-RU" sz="2000" b="1">
                          <a:latin typeface="Times New Roman"/>
                          <a:ea typeface="Times New Roman"/>
                          <a:cs typeface="Times New Roman"/>
                        </a:rPr>
                        <a:t>0,8</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66,1</a:t>
                      </a:r>
                      <a:r>
                        <a:rPr lang="ru-RU" sz="2000" b="1" u="sng" dirty="0">
                          <a:latin typeface="Times New Roman"/>
                          <a:ea typeface="Times New Roman"/>
                          <a:cs typeface="Times New Roman"/>
                        </a:rPr>
                        <a:t>+</a:t>
                      </a:r>
                      <a:r>
                        <a:rPr lang="ru-RU" sz="2000" b="1" dirty="0">
                          <a:latin typeface="Times New Roman"/>
                          <a:ea typeface="Times New Roman"/>
                          <a:cs typeface="Times New Roman"/>
                        </a:rPr>
                        <a:t>0,6*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3039">
                <a:tc>
                  <a:txBody>
                    <a:bodyPr/>
                    <a:lstStyle/>
                    <a:p>
                      <a:pPr algn="ctr">
                        <a:lnSpc>
                          <a:spcPct val="150000"/>
                        </a:lnSpc>
                        <a:spcAft>
                          <a:spcPts val="0"/>
                        </a:spcAft>
                      </a:pPr>
                      <a:r>
                        <a:rPr lang="en-US" sz="2000" b="1" dirty="0">
                          <a:latin typeface="Times New Roman"/>
                          <a:ea typeface="Times New Roman"/>
                          <a:cs typeface="Times New Roman"/>
                        </a:rPr>
                        <a:t>IL-6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1,7</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1,2</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3039">
                <a:tc>
                  <a:txBody>
                    <a:bodyPr/>
                    <a:lstStyle/>
                    <a:p>
                      <a:pPr algn="ctr">
                        <a:lnSpc>
                          <a:spcPct val="150000"/>
                        </a:lnSpc>
                        <a:spcAft>
                          <a:spcPts val="0"/>
                        </a:spcAft>
                      </a:pPr>
                      <a:r>
                        <a:rPr lang="en-US" sz="2000" b="1">
                          <a:latin typeface="Times New Roman"/>
                          <a:ea typeface="Times New Roman"/>
                          <a:cs typeface="Times New Roman"/>
                        </a:rPr>
                        <a:t>TNF-α</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123,1</a:t>
                      </a:r>
                      <a:r>
                        <a:rPr lang="ru-RU" sz="2000" b="1" u="sng">
                          <a:latin typeface="Times New Roman"/>
                          <a:ea typeface="Times New Roman"/>
                          <a:cs typeface="Times New Roman"/>
                        </a:rPr>
                        <a:t>+</a:t>
                      </a:r>
                      <a:r>
                        <a:rPr lang="ru-RU" sz="2000" b="1">
                          <a:latin typeface="Times New Roman"/>
                          <a:ea typeface="Times New Roman"/>
                          <a:cs typeface="Times New Roman"/>
                        </a:rPr>
                        <a:t>1,1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101,6</a:t>
                      </a:r>
                      <a:r>
                        <a:rPr lang="ru-RU" sz="2000" b="1" u="sng" dirty="0">
                          <a:latin typeface="Times New Roman"/>
                          <a:ea typeface="Times New Roman"/>
                          <a:cs typeface="Times New Roman"/>
                        </a:rPr>
                        <a:t>+</a:t>
                      </a:r>
                      <a:r>
                        <a:rPr lang="ru-RU" sz="2000" b="1" dirty="0">
                          <a:latin typeface="Times New Roman"/>
                          <a:ea typeface="Times New Roman"/>
                          <a:cs typeface="Times New Roman"/>
                        </a:rPr>
                        <a:t>1,0*</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3039">
                <a:tc>
                  <a:txBody>
                    <a:bodyPr/>
                    <a:lstStyle/>
                    <a:p>
                      <a:pPr algn="ctr">
                        <a:lnSpc>
                          <a:spcPct val="150000"/>
                        </a:lnSpc>
                        <a:spcAft>
                          <a:spcPts val="0"/>
                        </a:spcAft>
                      </a:pPr>
                      <a:r>
                        <a:rPr lang="en-US" sz="2000" b="1">
                          <a:latin typeface="Times New Roman"/>
                          <a:ea typeface="Times New Roman"/>
                          <a:cs typeface="Times New Roman"/>
                        </a:rPr>
                        <a:t>IL-4</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3,3</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8,1</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3039">
                <a:tc>
                  <a:txBody>
                    <a:bodyPr/>
                    <a:lstStyle/>
                    <a:p>
                      <a:pPr algn="ctr">
                        <a:lnSpc>
                          <a:spcPct val="150000"/>
                        </a:lnSpc>
                        <a:spcAft>
                          <a:spcPts val="0"/>
                        </a:spcAft>
                      </a:pPr>
                      <a:r>
                        <a:rPr lang="en-US" sz="2000" b="1">
                          <a:latin typeface="Times New Roman"/>
                          <a:ea typeface="Times New Roman"/>
                          <a:cs typeface="Times New Roman"/>
                        </a:rPr>
                        <a:t>IL-10</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1,4</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3,8</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097" name="Rectangle 1"/>
          <p:cNvSpPr>
            <a:spLocks noChangeArrowheads="1"/>
          </p:cNvSpPr>
          <p:nvPr/>
        </p:nvSpPr>
        <p:spPr bwMode="auto">
          <a:xfrm>
            <a:off x="1" y="6475512"/>
            <a:ext cx="85064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p</a:t>
            </a:r>
            <a:r>
              <a:rPr kumimoji="0" lang="ru-RU" sz="14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&lt;0,05 между показателями до применения препарата и через 3 месяца после применения препарата.</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500" b="1" dirty="0">
                <a:solidFill>
                  <a:srgbClr val="00B050"/>
                </a:solidFill>
              </a:rPr>
              <a:t>Параметры </a:t>
            </a:r>
            <a:r>
              <a:rPr lang="ru-RU" sz="3500" b="1" dirty="0" err="1">
                <a:solidFill>
                  <a:srgbClr val="00B050"/>
                </a:solidFill>
              </a:rPr>
              <a:t>прооксидантного</a:t>
            </a:r>
            <a:r>
              <a:rPr lang="ru-RU" sz="3500" b="1" dirty="0">
                <a:solidFill>
                  <a:srgbClr val="00B050"/>
                </a:solidFill>
              </a:rPr>
              <a:t> и </a:t>
            </a:r>
            <a:r>
              <a:rPr lang="ru-RU" sz="3500" b="1" dirty="0" err="1">
                <a:solidFill>
                  <a:srgbClr val="00B050"/>
                </a:solidFill>
              </a:rPr>
              <a:t>антиоксидантного</a:t>
            </a:r>
            <a:r>
              <a:rPr lang="ru-RU" sz="3500" b="1" dirty="0">
                <a:solidFill>
                  <a:srgbClr val="00B050"/>
                </a:solidFill>
              </a:rPr>
              <a:t> статуса </a:t>
            </a:r>
          </a:p>
        </p:txBody>
      </p:sp>
      <p:graphicFrame>
        <p:nvGraphicFramePr>
          <p:cNvPr id="4" name="Содержимое 3"/>
          <p:cNvGraphicFramePr>
            <a:graphicFrameLocks noGrp="1"/>
          </p:cNvGraphicFramePr>
          <p:nvPr>
            <p:ph idx="1"/>
          </p:nvPr>
        </p:nvGraphicFramePr>
        <p:xfrm>
          <a:off x="-1" y="1484784"/>
          <a:ext cx="8892480" cy="4700760"/>
        </p:xfrm>
        <a:graphic>
          <a:graphicData uri="http://schemas.openxmlformats.org/drawingml/2006/table">
            <a:tbl>
              <a:tblPr/>
              <a:tblGrid>
                <a:gridCol w="4706480">
                  <a:extLst>
                    <a:ext uri="{9D8B030D-6E8A-4147-A177-3AD203B41FA5}">
                      <a16:colId xmlns:a16="http://schemas.microsoft.com/office/drawing/2014/main" val="20000"/>
                    </a:ext>
                  </a:extLst>
                </a:gridCol>
                <a:gridCol w="2093000">
                  <a:extLst>
                    <a:ext uri="{9D8B030D-6E8A-4147-A177-3AD203B41FA5}">
                      <a16:colId xmlns:a16="http://schemas.microsoft.com/office/drawing/2014/main" val="20001"/>
                    </a:ext>
                  </a:extLst>
                </a:gridCol>
                <a:gridCol w="2093000">
                  <a:extLst>
                    <a:ext uri="{9D8B030D-6E8A-4147-A177-3AD203B41FA5}">
                      <a16:colId xmlns:a16="http://schemas.microsoft.com/office/drawing/2014/main" val="20002"/>
                    </a:ext>
                  </a:extLst>
                </a:gridCol>
              </a:tblGrid>
              <a:tr h="521080">
                <a:tc rowSpan="2">
                  <a:txBody>
                    <a:bodyPr/>
                    <a:lstStyle/>
                    <a:p>
                      <a:pPr algn="ctr">
                        <a:lnSpc>
                          <a:spcPct val="150000"/>
                        </a:lnSpc>
                        <a:spcAft>
                          <a:spcPts val="0"/>
                        </a:spcAft>
                      </a:pPr>
                      <a:r>
                        <a:rPr lang="ru-RU" sz="1400" b="1" dirty="0">
                          <a:latin typeface="Times New Roman"/>
                          <a:ea typeface="Times New Roman"/>
                          <a:cs typeface="Times New Roman"/>
                        </a:rPr>
                        <a:t>Показатель</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400" b="1" kern="50" dirty="0">
                          <a:latin typeface="Times New Roman"/>
                          <a:ea typeface="SimSun"/>
                          <a:cs typeface="Calibri"/>
                        </a:rPr>
                        <a:t>Исследуемые пациенты (</a:t>
                      </a:r>
                      <a:r>
                        <a:rPr lang="en-US" sz="1400" b="1" kern="50" dirty="0">
                          <a:latin typeface="Times New Roman"/>
                          <a:ea typeface="SimSun"/>
                          <a:cs typeface="Calibri"/>
                        </a:rPr>
                        <a:t>n=30)</a:t>
                      </a:r>
                      <a:endParaRPr lang="ru-RU" sz="1400" b="1" kern="50" dirty="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689906">
                <a:tc vMerge="1">
                  <a:txBody>
                    <a:bodyPr/>
                    <a:lstStyle/>
                    <a:p>
                      <a:endParaRPr lang="ru-RU"/>
                    </a:p>
                  </a:txBody>
                  <a:tcPr/>
                </a:tc>
                <a:tc>
                  <a:txBody>
                    <a:bodyPr/>
                    <a:lstStyle/>
                    <a:p>
                      <a:pPr algn="ctr">
                        <a:lnSpc>
                          <a:spcPct val="150000"/>
                        </a:lnSpc>
                        <a:spcBef>
                          <a:spcPts val="140"/>
                        </a:spcBef>
                        <a:spcAft>
                          <a:spcPts val="0"/>
                        </a:spcAft>
                      </a:pPr>
                      <a:r>
                        <a:rPr lang="ru-RU" sz="1400" b="1" kern="50">
                          <a:latin typeface="Times New Roman"/>
                          <a:ea typeface="SimSun"/>
                          <a:cs typeface="Calibri"/>
                        </a:rPr>
                        <a:t>До применения препарата</a:t>
                      </a:r>
                      <a:endParaRPr lang="ru-RU" sz="1400" b="1" kern="5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Через 3 месяца применения препарата</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937">
                <a:tc>
                  <a:txBody>
                    <a:bodyPr/>
                    <a:lstStyle/>
                    <a:p>
                      <a:pPr>
                        <a:lnSpc>
                          <a:spcPct val="150000"/>
                        </a:lnSpc>
                        <a:spcAft>
                          <a:spcPts val="0"/>
                        </a:spcAft>
                      </a:pPr>
                      <a:r>
                        <a:rPr lang="ru-RU" sz="1400" b="1">
                          <a:latin typeface="Times New Roman"/>
                          <a:ea typeface="Times New Roman"/>
                          <a:cs typeface="Times New Roman"/>
                        </a:rPr>
                        <a:t>Общая антиокислительная активность,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179,1±1,1</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3</a:t>
                      </a:r>
                      <a:r>
                        <a:rPr lang="ru-RU" sz="1400" b="1">
                          <a:latin typeface="Times New Roman"/>
                          <a:ea typeface="Times New Roman"/>
                          <a:cs typeface="Times New Roman"/>
                        </a:rPr>
                        <a:t>77,3±1,3*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3293">
                <a:tc>
                  <a:txBody>
                    <a:bodyPr/>
                    <a:lstStyle/>
                    <a:p>
                      <a:pPr>
                        <a:lnSpc>
                          <a:spcPct val="150000"/>
                        </a:lnSpc>
                        <a:spcAft>
                          <a:spcPts val="0"/>
                        </a:spcAft>
                      </a:pPr>
                      <a:r>
                        <a:rPr lang="ru-RU" sz="1400" b="1">
                          <a:latin typeface="Times New Roman"/>
                          <a:ea typeface="Times New Roman"/>
                          <a:cs typeface="Times New Roman"/>
                        </a:rPr>
                        <a:t>Антирадикальная активность, мкМ</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688,4±1,4</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8</a:t>
                      </a:r>
                      <a:r>
                        <a:rPr lang="ru-RU" sz="1400" b="1">
                          <a:latin typeface="Times New Roman"/>
                          <a:ea typeface="Times New Roman"/>
                          <a:cs typeface="Times New Roman"/>
                        </a:rPr>
                        <a:t>98,1±1,8</a:t>
                      </a:r>
                      <a:r>
                        <a:rPr lang="en-US" sz="1400" b="1">
                          <a:latin typeface="Times New Roman"/>
                          <a:ea typeface="Times New Roman"/>
                          <a:cs typeface="Times New Roman"/>
                        </a:rPr>
                        <a:t>*</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9906">
                <a:tc>
                  <a:txBody>
                    <a:bodyPr/>
                    <a:lstStyle/>
                    <a:p>
                      <a:pPr>
                        <a:lnSpc>
                          <a:spcPct val="150000"/>
                        </a:lnSpc>
                        <a:spcAft>
                          <a:spcPts val="0"/>
                        </a:spcAft>
                      </a:pPr>
                      <a:r>
                        <a:rPr lang="ru-RU" sz="1400" b="1">
                          <a:latin typeface="Times New Roman"/>
                          <a:ea typeface="Times New Roman"/>
                          <a:cs typeface="Times New Roman"/>
                        </a:rPr>
                        <a:t>Активность общей супероксиддисмутазы сыворотки,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31,4±0,5</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5</a:t>
                      </a:r>
                      <a:r>
                        <a:rPr lang="ru-RU" sz="1400" b="1" dirty="0">
                          <a:latin typeface="Times New Roman"/>
                          <a:ea typeface="Times New Roman"/>
                          <a:cs typeface="Times New Roman"/>
                        </a:rPr>
                        <a:t>6,9±0,7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9937">
                <a:tc>
                  <a:txBody>
                    <a:bodyPr/>
                    <a:lstStyle/>
                    <a:p>
                      <a:pPr>
                        <a:lnSpc>
                          <a:spcPct val="150000"/>
                        </a:lnSpc>
                        <a:spcAft>
                          <a:spcPts val="0"/>
                        </a:spcAft>
                      </a:pPr>
                      <a:r>
                        <a:rPr lang="ru-RU" sz="1400" b="1">
                          <a:latin typeface="Times New Roman"/>
                          <a:ea typeface="Times New Roman"/>
                          <a:cs typeface="Times New Roman"/>
                        </a:rPr>
                        <a:t>Активность глутаитионпероксидазы, мМ GSH/мг б. мин</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3,48±0,01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7,17±0,01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3293">
                <a:tc gridSpan="3">
                  <a:txBody>
                    <a:bodyPr/>
                    <a:lstStyle/>
                    <a:p>
                      <a:pPr algn="ctr">
                        <a:lnSpc>
                          <a:spcPct val="150000"/>
                        </a:lnSpc>
                        <a:spcAft>
                          <a:spcPts val="0"/>
                        </a:spcAft>
                      </a:pPr>
                      <a:r>
                        <a:rPr lang="ru-RU" sz="1400" b="1" dirty="0">
                          <a:latin typeface="Times New Roman"/>
                          <a:ea typeface="Times New Roman"/>
                          <a:cs typeface="Times New Roman"/>
                        </a:rPr>
                        <a:t>Содержание продуктов спонтанного перекисного окисления липидов:</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459937">
                <a:tc>
                  <a:txBody>
                    <a:bodyPr/>
                    <a:lstStyle/>
                    <a:p>
                      <a:pPr>
                        <a:lnSpc>
                          <a:spcPct val="150000"/>
                        </a:lnSpc>
                        <a:spcAft>
                          <a:spcPts val="0"/>
                        </a:spcAft>
                      </a:pPr>
                      <a:r>
                        <a:rPr lang="ru-RU" sz="1400" b="1">
                          <a:latin typeface="Times New Roman"/>
                          <a:ea typeface="Times New Roman"/>
                          <a:cs typeface="Times New Roman"/>
                        </a:rPr>
                        <a:t>Первичные (коньюгированные гидроперекиси), мкМ/л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4,98±0,01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2,98±0,01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9937">
                <a:tc>
                  <a:txBody>
                    <a:bodyPr/>
                    <a:lstStyle/>
                    <a:p>
                      <a:pPr>
                        <a:lnSpc>
                          <a:spcPct val="150000"/>
                        </a:lnSpc>
                        <a:spcAft>
                          <a:spcPts val="0"/>
                        </a:spcAft>
                      </a:pPr>
                      <a:r>
                        <a:rPr lang="ru-RU" sz="1400" b="1" dirty="0">
                          <a:latin typeface="Times New Roman"/>
                          <a:ea typeface="Times New Roman"/>
                          <a:cs typeface="Times New Roman"/>
                        </a:rPr>
                        <a:t>Конечные (</a:t>
                      </a:r>
                      <a:r>
                        <a:rPr lang="ru-RU" sz="1400" b="1" dirty="0" err="1">
                          <a:latin typeface="Times New Roman"/>
                          <a:ea typeface="Times New Roman"/>
                          <a:cs typeface="Times New Roman"/>
                        </a:rPr>
                        <a:t>Шиффовы</a:t>
                      </a:r>
                      <a:r>
                        <a:rPr lang="ru-RU" sz="1400" b="1" dirty="0">
                          <a:latin typeface="Times New Roman"/>
                          <a:ea typeface="Times New Roman"/>
                          <a:cs typeface="Times New Roman"/>
                        </a:rPr>
                        <a:t> основания), УЕ/л</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379,7±1,3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2</a:t>
                      </a:r>
                      <a:r>
                        <a:rPr lang="ru-RU" sz="1400" b="1" dirty="0">
                          <a:latin typeface="Times New Roman"/>
                          <a:ea typeface="Times New Roman"/>
                          <a:cs typeface="Times New Roman"/>
                        </a:rPr>
                        <a:t>21,6±1,1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3293">
                <a:tc>
                  <a:txBody>
                    <a:bodyPr/>
                    <a:lstStyle/>
                    <a:p>
                      <a:pPr>
                        <a:lnSpc>
                          <a:spcPct val="150000"/>
                        </a:lnSpc>
                        <a:spcAft>
                          <a:spcPts val="0"/>
                        </a:spcAft>
                      </a:pPr>
                      <a:r>
                        <a:rPr lang="ru-RU" sz="1400" b="1">
                          <a:latin typeface="Times New Roman"/>
                          <a:ea typeface="Times New Roman"/>
                          <a:cs typeface="Times New Roman"/>
                        </a:rPr>
                        <a:t>Содержание общего белка, г/л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77,3±0,7</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62,1±0,7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Прямоугольник 4"/>
          <p:cNvSpPr/>
          <p:nvPr/>
        </p:nvSpPr>
        <p:spPr>
          <a:xfrm>
            <a:off x="0" y="6211677"/>
            <a:ext cx="9144000" cy="646331"/>
          </a:xfrm>
          <a:prstGeom prst="rect">
            <a:avLst/>
          </a:prstGeom>
        </p:spPr>
        <p:txBody>
          <a:bodyPr wrap="square">
            <a:spAutoFit/>
          </a:bodyPr>
          <a:lstStyle/>
          <a:p>
            <a:r>
              <a:rPr lang="ru-RU" dirty="0"/>
              <a:t>*</a:t>
            </a:r>
            <a:r>
              <a:rPr lang="en-US" dirty="0"/>
              <a:t>p</a:t>
            </a:r>
            <a:r>
              <a:rPr lang="ru-RU" dirty="0"/>
              <a:t>&lt;0,05 между показателями до применения препарата и через 3 месяца после применения препарата</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922114"/>
          </a:xfrm>
        </p:spPr>
        <p:txBody>
          <a:bodyPr>
            <a:noAutofit/>
          </a:bodyPr>
          <a:lstStyle/>
          <a:p>
            <a:r>
              <a:rPr lang="ru-RU" sz="3000" b="1" dirty="0">
                <a:solidFill>
                  <a:srgbClr val="00B050"/>
                </a:solidFill>
              </a:rPr>
              <a:t>Динамика субъективного общего благополучия по данным визуальной аналоговой шкалы</a:t>
            </a:r>
          </a:p>
        </p:txBody>
      </p:sp>
      <p:graphicFrame>
        <p:nvGraphicFramePr>
          <p:cNvPr id="4" name="Содержимое 3"/>
          <p:cNvGraphicFramePr>
            <a:graphicFrameLocks noGrp="1"/>
          </p:cNvGraphicFramePr>
          <p:nvPr>
            <p:ph idx="1"/>
          </p:nvPr>
        </p:nvGraphicFramePr>
        <p:xfrm>
          <a:off x="-1" y="1700807"/>
          <a:ext cx="9144000" cy="4630374"/>
        </p:xfrm>
        <a:graphic>
          <a:graphicData uri="http://schemas.openxmlformats.org/drawingml/2006/table">
            <a:tbl>
              <a:tblPr/>
              <a:tblGrid>
                <a:gridCol w="4644009">
                  <a:extLst>
                    <a:ext uri="{9D8B030D-6E8A-4147-A177-3AD203B41FA5}">
                      <a16:colId xmlns:a16="http://schemas.microsoft.com/office/drawing/2014/main" val="20000"/>
                    </a:ext>
                  </a:extLst>
                </a:gridCol>
                <a:gridCol w="2142279">
                  <a:extLst>
                    <a:ext uri="{9D8B030D-6E8A-4147-A177-3AD203B41FA5}">
                      <a16:colId xmlns:a16="http://schemas.microsoft.com/office/drawing/2014/main" val="20001"/>
                    </a:ext>
                  </a:extLst>
                </a:gridCol>
                <a:gridCol w="2357712">
                  <a:extLst>
                    <a:ext uri="{9D8B030D-6E8A-4147-A177-3AD203B41FA5}">
                      <a16:colId xmlns:a16="http://schemas.microsoft.com/office/drawing/2014/main" val="20002"/>
                    </a:ext>
                  </a:extLst>
                </a:gridCol>
              </a:tblGrid>
              <a:tr h="457811">
                <a:tc rowSpan="2">
                  <a:txBody>
                    <a:bodyPr/>
                    <a:lstStyle/>
                    <a:p>
                      <a:pPr algn="ctr">
                        <a:lnSpc>
                          <a:spcPct val="150000"/>
                        </a:lnSpc>
                        <a:spcBef>
                          <a:spcPts val="0"/>
                        </a:spcBef>
                        <a:spcAft>
                          <a:spcPts val="0"/>
                        </a:spcAft>
                      </a:pPr>
                      <a:r>
                        <a:rPr lang="ru-RU" sz="2400" b="1" dirty="0">
                          <a:latin typeface="Times New Roman"/>
                          <a:ea typeface="Times New Roman"/>
                          <a:cs typeface="Times New Roman"/>
                        </a:rPr>
                        <a:t>Показатели</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0"/>
                        </a:spcBef>
                        <a:spcAft>
                          <a:spcPts val="0"/>
                        </a:spcAft>
                      </a:pPr>
                      <a:r>
                        <a:rPr lang="ru-RU" sz="2400" b="1" kern="50">
                          <a:latin typeface="Times New Roman"/>
                          <a:ea typeface="SimSun"/>
                          <a:cs typeface="Calibri"/>
                        </a:rPr>
                        <a:t>Исследуемые пациенты (</a:t>
                      </a:r>
                      <a:r>
                        <a:rPr lang="en-US" sz="2400" b="1" kern="50">
                          <a:latin typeface="Times New Roman"/>
                          <a:ea typeface="SimSun"/>
                          <a:cs typeface="Calibri"/>
                        </a:rPr>
                        <a:t>n=30)</a:t>
                      </a:r>
                      <a:endParaRPr lang="ru-RU" sz="2400" b="1" kern="5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498864">
                <a:tc vMerge="1">
                  <a:txBody>
                    <a:bodyPr/>
                    <a:lstStyle/>
                    <a:p>
                      <a:endParaRPr lang="ru-RU"/>
                    </a:p>
                  </a:txBody>
                  <a:tcPr/>
                </a:tc>
                <a:tc>
                  <a:txBody>
                    <a:bodyPr/>
                    <a:lstStyle/>
                    <a:p>
                      <a:pPr algn="ctr">
                        <a:lnSpc>
                          <a:spcPct val="150000"/>
                        </a:lnSpc>
                        <a:spcBef>
                          <a:spcPts val="0"/>
                        </a:spcBef>
                        <a:spcAft>
                          <a:spcPts val="0"/>
                        </a:spcAft>
                      </a:pPr>
                      <a:r>
                        <a:rPr lang="ru-RU" sz="2400" b="1" kern="50" dirty="0">
                          <a:latin typeface="Times New Roman"/>
                          <a:ea typeface="SimSun"/>
                          <a:cs typeface="Calibri"/>
                        </a:rPr>
                        <a:t>До применения препарата</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ru-RU" sz="2400" b="1" kern="50" dirty="0">
                          <a:latin typeface="Times New Roman"/>
                          <a:ea typeface="SimSun"/>
                          <a:cs typeface="Calibri"/>
                        </a:rPr>
                        <a:t>Через 3 месяца применения препарата</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85447">
                <a:tc>
                  <a:txBody>
                    <a:bodyPr/>
                    <a:lstStyle/>
                    <a:p>
                      <a:pPr>
                        <a:lnSpc>
                          <a:spcPct val="100000"/>
                        </a:lnSpc>
                        <a:spcBef>
                          <a:spcPts val="0"/>
                        </a:spcBef>
                        <a:spcAft>
                          <a:spcPts val="0"/>
                        </a:spcAft>
                      </a:pPr>
                      <a:r>
                        <a:rPr lang="ru-RU" sz="2400" b="1" dirty="0">
                          <a:latin typeface="Times New Roman"/>
                          <a:ea typeface="Times New Roman"/>
                          <a:cs typeface="Times New Roman"/>
                        </a:rPr>
                        <a:t>Самооценка физической активности </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66,1±0,6</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75,3±0,9*</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4920">
                <a:tc>
                  <a:txBody>
                    <a:bodyPr/>
                    <a:lstStyle/>
                    <a:p>
                      <a:pPr>
                        <a:lnSpc>
                          <a:spcPct val="100000"/>
                        </a:lnSpc>
                        <a:spcBef>
                          <a:spcPts val="0"/>
                        </a:spcBef>
                        <a:spcAft>
                          <a:spcPts val="0"/>
                        </a:spcAft>
                      </a:pPr>
                      <a:r>
                        <a:rPr lang="ru-RU" sz="2400" b="1">
                          <a:latin typeface="Times New Roman"/>
                          <a:ea typeface="Times New Roman"/>
                          <a:cs typeface="Times New Roman"/>
                        </a:rPr>
                        <a:t>Самооценка энергичности </a:t>
                      </a:r>
                      <a:endParaRPr lang="ru-RU"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72,1±0,8</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86,4±1,0*</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5447">
                <a:tc>
                  <a:txBody>
                    <a:bodyPr/>
                    <a:lstStyle/>
                    <a:p>
                      <a:pPr>
                        <a:lnSpc>
                          <a:spcPct val="100000"/>
                        </a:lnSpc>
                        <a:spcBef>
                          <a:spcPts val="0"/>
                        </a:spcBef>
                        <a:spcAft>
                          <a:spcPts val="0"/>
                        </a:spcAft>
                      </a:pPr>
                      <a:r>
                        <a:rPr lang="ru-RU" sz="2400" b="1">
                          <a:latin typeface="Times New Roman"/>
                          <a:ea typeface="Times New Roman"/>
                          <a:cs typeface="Times New Roman"/>
                        </a:rPr>
                        <a:t>Самооценка общего самочувствия и благополучия</a:t>
                      </a:r>
                      <a:endParaRPr lang="ru-RU"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72,3±0,8</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89,1±1,0*</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Прямоугольник 4"/>
          <p:cNvSpPr/>
          <p:nvPr/>
        </p:nvSpPr>
        <p:spPr>
          <a:xfrm>
            <a:off x="0" y="6211677"/>
            <a:ext cx="9144000" cy="646331"/>
          </a:xfrm>
          <a:prstGeom prst="rect">
            <a:avLst/>
          </a:prstGeom>
        </p:spPr>
        <p:txBody>
          <a:bodyPr wrap="square">
            <a:spAutoFit/>
          </a:bodyPr>
          <a:lstStyle/>
          <a:p>
            <a:r>
              <a:rPr lang="ru-RU" dirty="0"/>
              <a:t>*</a:t>
            </a:r>
            <a:r>
              <a:rPr lang="en-US" dirty="0"/>
              <a:t>p</a:t>
            </a:r>
            <a:r>
              <a:rPr lang="ru-RU" dirty="0"/>
              <a:t>&lt;0,05 между показателями до применения препарата и через 3 месяца после применения препарата</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500" b="1" dirty="0" err="1">
                <a:solidFill>
                  <a:srgbClr val="00B050"/>
                </a:solidFill>
              </a:rPr>
              <a:t>Динамика</a:t>
            </a:r>
            <a:r>
              <a:rPr lang="uk-UA" sz="3500" b="1" dirty="0">
                <a:solidFill>
                  <a:srgbClr val="00B050"/>
                </a:solidFill>
              </a:rPr>
              <a:t> </a:t>
            </a:r>
            <a:r>
              <a:rPr lang="uk-UA" sz="3500" b="1" dirty="0" err="1">
                <a:solidFill>
                  <a:srgbClr val="00B050"/>
                </a:solidFill>
              </a:rPr>
              <a:t>уровня</a:t>
            </a:r>
            <a:r>
              <a:rPr lang="uk-UA" sz="3500" b="1" dirty="0">
                <a:solidFill>
                  <a:srgbClr val="00B050"/>
                </a:solidFill>
              </a:rPr>
              <a:t> </a:t>
            </a:r>
            <a:r>
              <a:rPr lang="uk-UA" sz="3500" b="1" dirty="0" err="1">
                <a:solidFill>
                  <a:srgbClr val="00B050"/>
                </a:solidFill>
              </a:rPr>
              <a:t>тревожности</a:t>
            </a:r>
            <a:r>
              <a:rPr lang="uk-UA" sz="3500" b="1" dirty="0">
                <a:solidFill>
                  <a:srgbClr val="00B050"/>
                </a:solidFill>
              </a:rPr>
              <a:t> </a:t>
            </a:r>
            <a:br>
              <a:rPr lang="uk-UA" sz="3500" b="1" dirty="0">
                <a:solidFill>
                  <a:srgbClr val="00B050"/>
                </a:solidFill>
              </a:rPr>
            </a:br>
            <a:r>
              <a:rPr lang="uk-UA" sz="3500" b="1" dirty="0">
                <a:solidFill>
                  <a:srgbClr val="00B050"/>
                </a:solidFill>
              </a:rPr>
              <a:t>(по </a:t>
            </a:r>
            <a:r>
              <a:rPr lang="uk-UA" sz="3500" b="1" dirty="0" err="1">
                <a:solidFill>
                  <a:srgbClr val="00B050"/>
                </a:solidFill>
              </a:rPr>
              <a:t>шкале</a:t>
            </a:r>
            <a:r>
              <a:rPr lang="uk-UA" sz="3500" b="1" dirty="0">
                <a:solidFill>
                  <a:srgbClr val="00B050"/>
                </a:solidFill>
              </a:rPr>
              <a:t> </a:t>
            </a:r>
            <a:r>
              <a:rPr lang="uk-UA" sz="3500" b="1" dirty="0" err="1">
                <a:solidFill>
                  <a:srgbClr val="00B050"/>
                </a:solidFill>
              </a:rPr>
              <a:t>Спилберга</a:t>
            </a:r>
            <a:r>
              <a:rPr lang="uk-UA" sz="3500" b="1" dirty="0">
                <a:solidFill>
                  <a:srgbClr val="00B050"/>
                </a:solidFill>
              </a:rPr>
              <a:t> – </a:t>
            </a:r>
            <a:r>
              <a:rPr lang="uk-UA" sz="3500" b="1" dirty="0" err="1">
                <a:solidFill>
                  <a:srgbClr val="00B050"/>
                </a:solidFill>
              </a:rPr>
              <a:t>Ханина</a:t>
            </a:r>
            <a:r>
              <a:rPr lang="uk-UA" sz="3500" b="1" dirty="0">
                <a:solidFill>
                  <a:srgbClr val="00B050"/>
                </a:solidFill>
              </a:rPr>
              <a:t>)</a:t>
            </a:r>
            <a:endParaRPr lang="ru-RU" sz="3500" b="1" dirty="0">
              <a:solidFill>
                <a:srgbClr val="00B050"/>
              </a:solidFill>
            </a:endParaRPr>
          </a:p>
        </p:txBody>
      </p:sp>
      <p:sp>
        <p:nvSpPr>
          <p:cNvPr id="3" name="Содержимое 2"/>
          <p:cNvSpPr>
            <a:spLocks noGrp="1"/>
          </p:cNvSpPr>
          <p:nvPr>
            <p:ph idx="1"/>
          </p:nvPr>
        </p:nvSpPr>
        <p:spPr/>
        <p:txBody>
          <a:bodyPr/>
          <a:lstStyle/>
          <a:p>
            <a:endParaRPr lang="ru-RU"/>
          </a:p>
        </p:txBody>
      </p:sp>
      <p:graphicFrame>
        <p:nvGraphicFramePr>
          <p:cNvPr id="4" name="Диаграмма 3"/>
          <p:cNvGraphicFramePr/>
          <p:nvPr/>
        </p:nvGraphicFramePr>
        <p:xfrm>
          <a:off x="611560" y="1556792"/>
          <a:ext cx="8208912"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00B050"/>
                </a:solidFill>
              </a:rPr>
              <a:t>Динамика качества сна</a:t>
            </a:r>
            <a:r>
              <a:rPr lang="en-US" sz="3500" b="1" dirty="0">
                <a:solidFill>
                  <a:srgbClr val="00B050"/>
                </a:solidFill>
              </a:rPr>
              <a:t> </a:t>
            </a:r>
            <a:br>
              <a:rPr lang="ru-RU" sz="3500" b="1" dirty="0">
                <a:solidFill>
                  <a:srgbClr val="00B050"/>
                </a:solidFill>
              </a:rPr>
            </a:br>
            <a:r>
              <a:rPr lang="ru-RU" sz="3500" b="1" dirty="0">
                <a:solidFill>
                  <a:srgbClr val="00B050"/>
                </a:solidFill>
              </a:rPr>
              <a:t>по шкале </a:t>
            </a:r>
            <a:r>
              <a:rPr lang="en-US" sz="3500" b="1" dirty="0">
                <a:solidFill>
                  <a:srgbClr val="00B050"/>
                </a:solidFill>
              </a:rPr>
              <a:t>Sleep Quality Scale</a:t>
            </a:r>
            <a:endParaRPr lang="ru-RU" sz="3500" b="1" dirty="0">
              <a:solidFill>
                <a:srgbClr val="00B050"/>
              </a:solidFill>
            </a:endParaRPr>
          </a:p>
        </p:txBody>
      </p:sp>
      <p:sp>
        <p:nvSpPr>
          <p:cNvPr id="3" name="Содержимое 2"/>
          <p:cNvSpPr>
            <a:spLocks noGrp="1"/>
          </p:cNvSpPr>
          <p:nvPr>
            <p:ph idx="1"/>
          </p:nvPr>
        </p:nvSpPr>
        <p:spPr/>
        <p:txBody>
          <a:bodyPr/>
          <a:lstStyle/>
          <a:p>
            <a:endParaRPr lang="ru-RU"/>
          </a:p>
        </p:txBody>
      </p:sp>
      <p:graphicFrame>
        <p:nvGraphicFramePr>
          <p:cNvPr id="4" name="Диаграмма 3"/>
          <p:cNvGraphicFramePr/>
          <p:nvPr/>
        </p:nvGraphicFramePr>
        <p:xfrm>
          <a:off x="323528" y="1484784"/>
          <a:ext cx="8496944" cy="53732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2600" b="1" dirty="0" err="1">
                <a:solidFill>
                  <a:srgbClr val="00B050"/>
                </a:solidFill>
              </a:rPr>
              <a:t>Динамика</a:t>
            </a:r>
            <a:r>
              <a:rPr lang="uk-UA" sz="2600" b="1" dirty="0">
                <a:solidFill>
                  <a:srgbClr val="00B050"/>
                </a:solidFill>
              </a:rPr>
              <a:t> </a:t>
            </a:r>
            <a:r>
              <a:rPr lang="uk-UA" sz="2600" b="1" dirty="0" err="1">
                <a:solidFill>
                  <a:srgbClr val="00B050"/>
                </a:solidFill>
              </a:rPr>
              <a:t>статуса</a:t>
            </a:r>
            <a:r>
              <a:rPr lang="uk-UA" sz="2600" b="1" dirty="0">
                <a:solidFill>
                  <a:srgbClr val="00B050"/>
                </a:solidFill>
              </a:rPr>
              <a:t> </a:t>
            </a:r>
            <a:r>
              <a:rPr lang="uk-UA" sz="2600" b="1" dirty="0" err="1">
                <a:solidFill>
                  <a:srgbClr val="00B050"/>
                </a:solidFill>
              </a:rPr>
              <a:t>питания</a:t>
            </a:r>
            <a:r>
              <a:rPr lang="uk-UA" sz="2600" b="1" dirty="0">
                <a:solidFill>
                  <a:srgbClr val="00B050"/>
                </a:solidFill>
              </a:rPr>
              <a:t> на </a:t>
            </a:r>
            <a:r>
              <a:rPr lang="uk-UA" sz="2600" b="1" dirty="0" err="1">
                <a:solidFill>
                  <a:srgbClr val="00B050"/>
                </a:solidFill>
              </a:rPr>
              <a:t>основе</a:t>
            </a:r>
            <a:r>
              <a:rPr lang="uk-UA" sz="2600" b="1" dirty="0">
                <a:solidFill>
                  <a:srgbClr val="00B050"/>
                </a:solidFill>
              </a:rPr>
              <a:t> </a:t>
            </a:r>
            <a:r>
              <a:rPr lang="uk-UA" sz="2600" b="1" dirty="0" err="1">
                <a:solidFill>
                  <a:srgbClr val="00B050"/>
                </a:solidFill>
              </a:rPr>
              <a:t>валидизированного</a:t>
            </a:r>
            <a:r>
              <a:rPr lang="uk-UA" sz="2600" b="1" dirty="0">
                <a:solidFill>
                  <a:srgbClr val="00B050"/>
                </a:solidFill>
              </a:rPr>
              <a:t> </a:t>
            </a:r>
            <a:r>
              <a:rPr lang="uk-UA" sz="2600" b="1" dirty="0" err="1">
                <a:solidFill>
                  <a:srgbClr val="00B050"/>
                </a:solidFill>
              </a:rPr>
              <a:t>опросника</a:t>
            </a:r>
            <a:r>
              <a:rPr lang="uk-UA" sz="2600" b="1" dirty="0">
                <a:solidFill>
                  <a:srgbClr val="00B050"/>
                </a:solidFill>
              </a:rPr>
              <a:t> </a:t>
            </a:r>
            <a:r>
              <a:rPr lang="uk-UA" sz="2600" b="1" dirty="0" err="1">
                <a:solidFill>
                  <a:srgbClr val="00B050"/>
                </a:solidFill>
              </a:rPr>
              <a:t>Mini</a:t>
            </a:r>
            <a:r>
              <a:rPr lang="uk-UA" sz="2600" b="1" dirty="0">
                <a:solidFill>
                  <a:srgbClr val="00B050"/>
                </a:solidFill>
              </a:rPr>
              <a:t> </a:t>
            </a:r>
            <a:r>
              <a:rPr lang="uk-UA" sz="2600" b="1" dirty="0" err="1">
                <a:solidFill>
                  <a:srgbClr val="00B050"/>
                </a:solidFill>
              </a:rPr>
              <a:t>Nutritional</a:t>
            </a:r>
            <a:r>
              <a:rPr lang="uk-UA" sz="2600" b="1" dirty="0">
                <a:solidFill>
                  <a:srgbClr val="00B050"/>
                </a:solidFill>
              </a:rPr>
              <a:t> </a:t>
            </a:r>
            <a:r>
              <a:rPr lang="uk-UA" sz="2600" b="1" dirty="0" err="1">
                <a:solidFill>
                  <a:srgbClr val="00B050"/>
                </a:solidFill>
              </a:rPr>
              <a:t>Assessment</a:t>
            </a:r>
            <a:r>
              <a:rPr lang="uk-UA" sz="2600" b="1" dirty="0">
                <a:solidFill>
                  <a:srgbClr val="00B050"/>
                </a:solidFill>
              </a:rPr>
              <a:t> (MNA)</a:t>
            </a:r>
            <a:endParaRPr lang="ru-RU" sz="2600" b="1" dirty="0">
              <a:solidFill>
                <a:srgbClr val="00B050"/>
              </a:solidFill>
            </a:endParaRPr>
          </a:p>
        </p:txBody>
      </p:sp>
      <p:sp>
        <p:nvSpPr>
          <p:cNvPr id="3" name="Содержимое 2"/>
          <p:cNvSpPr>
            <a:spLocks noGrp="1"/>
          </p:cNvSpPr>
          <p:nvPr>
            <p:ph idx="1"/>
          </p:nvPr>
        </p:nvSpPr>
        <p:spPr>
          <a:xfrm>
            <a:off x="500034" y="1571612"/>
            <a:ext cx="8229600" cy="4525963"/>
          </a:xfrm>
        </p:spPr>
        <p:txBody>
          <a:bodyPr/>
          <a:lstStyle/>
          <a:p>
            <a:endParaRPr lang="ru-RU" dirty="0"/>
          </a:p>
        </p:txBody>
      </p:sp>
      <p:graphicFrame>
        <p:nvGraphicFramePr>
          <p:cNvPr id="4" name="Диаграмма 3"/>
          <p:cNvGraphicFramePr/>
          <p:nvPr/>
        </p:nvGraphicFramePr>
        <p:xfrm>
          <a:off x="755576" y="1556792"/>
          <a:ext cx="7992888"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r>
              <a:rPr lang="ru-RU" b="1" dirty="0">
                <a:solidFill>
                  <a:srgbClr val="00B050"/>
                </a:solidFill>
              </a:rPr>
              <a:t>Качество жизни </a:t>
            </a:r>
            <a:r>
              <a:rPr lang="en-US" b="1" dirty="0">
                <a:solidFill>
                  <a:srgbClr val="00B050"/>
                </a:solidFill>
              </a:rPr>
              <a:t>SF - 36</a:t>
            </a:r>
            <a:endParaRPr lang="ru-RU" b="1" dirty="0">
              <a:solidFill>
                <a:srgbClr val="00B050"/>
              </a:solidFill>
            </a:endParaRPr>
          </a:p>
        </p:txBody>
      </p:sp>
      <p:graphicFrame>
        <p:nvGraphicFramePr>
          <p:cNvPr id="4" name="Содержимое 3"/>
          <p:cNvGraphicFramePr>
            <a:graphicFrameLocks noGrp="1"/>
          </p:cNvGraphicFramePr>
          <p:nvPr>
            <p:ph idx="1"/>
          </p:nvPr>
        </p:nvGraphicFramePr>
        <p:xfrm>
          <a:off x="323528" y="902025"/>
          <a:ext cx="8496943" cy="5955976"/>
        </p:xfrm>
        <a:graphic>
          <a:graphicData uri="http://schemas.openxmlformats.org/drawingml/2006/table">
            <a:tbl>
              <a:tblPr/>
              <a:tblGrid>
                <a:gridCol w="4104456">
                  <a:extLst>
                    <a:ext uri="{9D8B030D-6E8A-4147-A177-3AD203B41FA5}">
                      <a16:colId xmlns:a16="http://schemas.microsoft.com/office/drawing/2014/main" val="20000"/>
                    </a:ext>
                  </a:extLst>
                </a:gridCol>
                <a:gridCol w="2075469">
                  <a:extLst>
                    <a:ext uri="{9D8B030D-6E8A-4147-A177-3AD203B41FA5}">
                      <a16:colId xmlns:a16="http://schemas.microsoft.com/office/drawing/2014/main" val="20001"/>
                    </a:ext>
                  </a:extLst>
                </a:gridCol>
                <a:gridCol w="2317018">
                  <a:extLst>
                    <a:ext uri="{9D8B030D-6E8A-4147-A177-3AD203B41FA5}">
                      <a16:colId xmlns:a16="http://schemas.microsoft.com/office/drawing/2014/main" val="20002"/>
                    </a:ext>
                  </a:extLst>
                </a:gridCol>
              </a:tblGrid>
              <a:tr h="403373">
                <a:tc rowSpan="2">
                  <a:txBody>
                    <a:bodyPr/>
                    <a:lstStyle/>
                    <a:p>
                      <a:pPr algn="ctr">
                        <a:lnSpc>
                          <a:spcPct val="150000"/>
                        </a:lnSpc>
                        <a:spcAft>
                          <a:spcPts val="0"/>
                        </a:spcAft>
                      </a:pPr>
                      <a:r>
                        <a:rPr lang="ru-RU" sz="1600" b="1" dirty="0">
                          <a:latin typeface="Times New Roman"/>
                          <a:ea typeface="Times New Roman"/>
                          <a:cs typeface="Times New Roman"/>
                        </a:rPr>
                        <a:t>Шкалы</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600" b="1" kern="50" dirty="0">
                          <a:latin typeface="Times New Roman"/>
                          <a:ea typeface="SimSun"/>
                          <a:cs typeface="Calibri"/>
                        </a:rPr>
                        <a:t>Исследуемые пациенты (</a:t>
                      </a:r>
                      <a:r>
                        <a:rPr lang="en-US" sz="1600" b="1" kern="50" dirty="0">
                          <a:latin typeface="Times New Roman"/>
                          <a:ea typeface="SimSun"/>
                          <a:cs typeface="Calibri"/>
                        </a:rPr>
                        <a:t>n=30)</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806746">
                <a:tc vMerge="1">
                  <a:txBody>
                    <a:bodyPr/>
                    <a:lstStyle/>
                    <a:p>
                      <a:endParaRPr lang="ru-RU"/>
                    </a:p>
                  </a:txBody>
                  <a:tcPr/>
                </a:tc>
                <a:tc>
                  <a:txBody>
                    <a:bodyPr/>
                    <a:lstStyle/>
                    <a:p>
                      <a:pPr algn="ctr">
                        <a:lnSpc>
                          <a:spcPct val="150000"/>
                        </a:lnSpc>
                        <a:spcBef>
                          <a:spcPts val="140"/>
                        </a:spcBef>
                        <a:spcAft>
                          <a:spcPts val="0"/>
                        </a:spcAft>
                      </a:pPr>
                      <a:r>
                        <a:rPr lang="ru-RU" sz="1600" b="1" kern="50" dirty="0">
                          <a:latin typeface="Times New Roman"/>
                          <a:ea typeface="SimSun"/>
                          <a:cs typeface="Calibri"/>
                        </a:rPr>
                        <a:t>До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40"/>
                        </a:spcBef>
                        <a:spcAft>
                          <a:spcPts val="0"/>
                        </a:spcAft>
                      </a:pPr>
                      <a:r>
                        <a:rPr lang="ru-RU" sz="1600" b="1" kern="50" dirty="0">
                          <a:latin typeface="Times New Roman"/>
                          <a:ea typeface="SimSun"/>
                          <a:cs typeface="Calibri"/>
                        </a:rPr>
                        <a:t>Через 3 месяца после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3373">
                <a:tc>
                  <a:txBody>
                    <a:bodyPr/>
                    <a:lstStyle/>
                    <a:p>
                      <a:pPr algn="just">
                        <a:lnSpc>
                          <a:spcPct val="150000"/>
                        </a:lnSpc>
                        <a:spcAft>
                          <a:spcPts val="0"/>
                        </a:spcAft>
                      </a:pPr>
                      <a:r>
                        <a:rPr lang="ru-RU" sz="1600" b="1" dirty="0">
                          <a:latin typeface="Times New Roman"/>
                          <a:ea typeface="Times New Roman"/>
                          <a:cs typeface="Times New Roman"/>
                        </a:rPr>
                        <a:t>1. </a:t>
                      </a:r>
                      <a:r>
                        <a:rPr lang="ru-RU" sz="1600" b="1" dirty="0" err="1">
                          <a:latin typeface="Times New Roman"/>
                          <a:ea typeface="Times New Roman"/>
                          <a:cs typeface="Times New Roman"/>
                        </a:rPr>
                        <a:t>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PF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58,5 ±1,2</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73,7 ± 5,1*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4557">
                <a:tc>
                  <a:txBody>
                    <a:bodyPr/>
                    <a:lstStyle/>
                    <a:p>
                      <a:pPr algn="just">
                        <a:lnSpc>
                          <a:spcPct val="150000"/>
                        </a:lnSpc>
                        <a:spcAft>
                          <a:spcPts val="0"/>
                        </a:spcAft>
                      </a:pPr>
                      <a:r>
                        <a:rPr lang="ru-RU" sz="1600" b="1" dirty="0">
                          <a:latin typeface="Times New Roman"/>
                          <a:ea typeface="Times New Roman"/>
                          <a:cs typeface="Times New Roman"/>
                        </a:rPr>
                        <a:t>2. </a:t>
                      </a:r>
                      <a:r>
                        <a:rPr lang="ru-RU" sz="1600" b="1" dirty="0" err="1">
                          <a:latin typeface="Times New Roman"/>
                          <a:ea typeface="Times New Roman"/>
                          <a:cs typeface="Times New Roman"/>
                        </a:rPr>
                        <a:t>Role-Physical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RP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64,3±1,3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78,1 ± 1,3*</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3373">
                <a:tc>
                  <a:txBody>
                    <a:bodyPr/>
                    <a:lstStyle/>
                    <a:p>
                      <a:pPr algn="just">
                        <a:lnSpc>
                          <a:spcPct val="150000"/>
                        </a:lnSpc>
                        <a:spcAft>
                          <a:spcPts val="0"/>
                        </a:spcAft>
                      </a:pPr>
                      <a:r>
                        <a:rPr lang="ru-RU" sz="1600" b="1" dirty="0">
                          <a:latin typeface="Times New Roman"/>
                          <a:ea typeface="Times New Roman"/>
                          <a:cs typeface="Times New Roman"/>
                        </a:rPr>
                        <a:t>3. </a:t>
                      </a:r>
                      <a:r>
                        <a:rPr lang="ru-RU" sz="1600" b="1" dirty="0" err="1">
                          <a:latin typeface="Times New Roman"/>
                          <a:ea typeface="Times New Roman"/>
                          <a:cs typeface="Times New Roman"/>
                        </a:rPr>
                        <a:t>Bodily</a:t>
                      </a:r>
                      <a:r>
                        <a:rPr lang="ru-RU" sz="1600" b="1" dirty="0">
                          <a:latin typeface="Times New Roman"/>
                          <a:ea typeface="Times New Roman"/>
                          <a:cs typeface="Times New Roman"/>
                        </a:rPr>
                        <a:t> </a:t>
                      </a:r>
                      <a:r>
                        <a:rPr lang="ru-RU" sz="1600" b="1" dirty="0" err="1">
                          <a:latin typeface="Times New Roman"/>
                          <a:ea typeface="Times New Roman"/>
                          <a:cs typeface="Times New Roman"/>
                        </a:rPr>
                        <a:t>pain</a:t>
                      </a:r>
                      <a:r>
                        <a:rPr lang="ru-RU" sz="1600" b="1" dirty="0">
                          <a:latin typeface="Times New Roman"/>
                          <a:ea typeface="Times New Roman"/>
                          <a:cs typeface="Times New Roman"/>
                        </a:rPr>
                        <a:t> — BP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80,0±1,3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89,7±1,3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3373">
                <a:tc>
                  <a:txBody>
                    <a:bodyPr/>
                    <a:lstStyle/>
                    <a:p>
                      <a:pPr algn="just">
                        <a:lnSpc>
                          <a:spcPct val="150000"/>
                        </a:lnSpc>
                        <a:spcAft>
                          <a:spcPts val="0"/>
                        </a:spcAft>
                      </a:pPr>
                      <a:r>
                        <a:rPr lang="ru-RU" sz="1600" b="1">
                          <a:latin typeface="Times New Roman"/>
                          <a:ea typeface="Times New Roman"/>
                          <a:cs typeface="Times New Roman"/>
                        </a:rPr>
                        <a:t>4. General Health — GH</a:t>
                      </a:r>
                      <a:endParaRPr lang="ru-RU" sz="1600" b="1">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49,5±1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74,4±1</a:t>
                      </a:r>
                      <a:r>
                        <a:rPr lang="en-US" sz="1600" dirty="0">
                          <a:latin typeface="Times New Roman"/>
                          <a:ea typeface="Times New Roman"/>
                          <a:cs typeface="Times New Roman"/>
                        </a:rPr>
                        <a:t>,</a:t>
                      </a:r>
                      <a:r>
                        <a:rPr lang="ru-RU" sz="1600" dirty="0">
                          <a:latin typeface="Times New Roman"/>
                          <a:ea typeface="Times New Roman"/>
                          <a:cs typeface="Times New Roman"/>
                        </a:rPr>
                        <a:t>4*</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3373">
                <a:tc>
                  <a:txBody>
                    <a:bodyPr/>
                    <a:lstStyle/>
                    <a:p>
                      <a:pPr algn="just">
                        <a:lnSpc>
                          <a:spcPct val="150000"/>
                        </a:lnSpc>
                        <a:spcAft>
                          <a:spcPts val="0"/>
                        </a:spcAft>
                      </a:pPr>
                      <a:r>
                        <a:rPr lang="ru-RU" sz="1600" b="1" dirty="0">
                          <a:latin typeface="Times New Roman"/>
                          <a:ea typeface="Times New Roman"/>
                          <a:cs typeface="Times New Roman"/>
                        </a:rPr>
                        <a:t>5. </a:t>
                      </a:r>
                      <a:r>
                        <a:rPr lang="ru-RU" sz="1600" b="1" dirty="0" err="1">
                          <a:latin typeface="Times New Roman"/>
                          <a:ea typeface="Times New Roman"/>
                          <a:cs typeface="Times New Roman"/>
                        </a:rPr>
                        <a:t>Vitality</a:t>
                      </a:r>
                      <a:r>
                        <a:rPr lang="ru-RU" sz="1600" b="1" dirty="0">
                          <a:latin typeface="Times New Roman"/>
                          <a:ea typeface="Times New Roman"/>
                          <a:cs typeface="Times New Roman"/>
                        </a:rPr>
                        <a:t> — VT</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58,3±1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79,5±1</a:t>
                      </a:r>
                      <a:r>
                        <a:rPr lang="en-US" sz="1600">
                          <a:latin typeface="Times New Roman"/>
                          <a:ea typeface="Times New Roman"/>
                          <a:cs typeface="Times New Roman"/>
                        </a:rPr>
                        <a:t>,</a:t>
                      </a:r>
                      <a:r>
                        <a:rPr lang="ru-RU" sz="1600">
                          <a:latin typeface="Times New Roman"/>
                          <a:ea typeface="Times New Roman"/>
                          <a:cs typeface="Times New Roman"/>
                        </a:rPr>
                        <a:t>5*</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3373">
                <a:tc>
                  <a:txBody>
                    <a:bodyPr/>
                    <a:lstStyle/>
                    <a:p>
                      <a:pPr algn="just">
                        <a:lnSpc>
                          <a:spcPct val="150000"/>
                        </a:lnSpc>
                        <a:spcAft>
                          <a:spcPts val="0"/>
                        </a:spcAft>
                      </a:pPr>
                      <a:r>
                        <a:rPr lang="ru-RU" sz="1600" b="1" dirty="0">
                          <a:latin typeface="Times New Roman"/>
                          <a:ea typeface="Times New Roman"/>
                          <a:cs typeface="Times New Roman"/>
                        </a:rPr>
                        <a:t>6. </a:t>
                      </a:r>
                      <a:r>
                        <a:rPr lang="ru-RU" sz="1600" b="1" dirty="0" err="1">
                          <a:latin typeface="Times New Roman"/>
                          <a:ea typeface="Times New Roman"/>
                          <a:cs typeface="Times New Roman"/>
                        </a:rPr>
                        <a:t>Social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SF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a:t>
                      </a:r>
                      <a:r>
                        <a:rPr lang="en-US" sz="1600">
                          <a:latin typeface="Times New Roman"/>
                          <a:ea typeface="Times New Roman"/>
                          <a:cs typeface="Times New Roman"/>
                        </a:rPr>
                        <a:t>,</a:t>
                      </a:r>
                      <a:r>
                        <a:rPr lang="ru-RU" sz="1600">
                          <a:latin typeface="Times New Roman"/>
                          <a:ea typeface="Times New Roman"/>
                          <a:cs typeface="Times New Roman"/>
                        </a:rPr>
                        <a:t>3</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69</a:t>
                      </a:r>
                      <a:r>
                        <a:rPr lang="en-US" sz="1600">
                          <a:latin typeface="Times New Roman"/>
                          <a:ea typeface="Times New Roman"/>
                          <a:cs typeface="Times New Roman"/>
                        </a:rPr>
                        <a:t>,</a:t>
                      </a:r>
                      <a:r>
                        <a:rPr lang="ru-RU" sz="1600">
                          <a:latin typeface="Times New Roman"/>
                          <a:ea typeface="Times New Roman"/>
                          <a:cs typeface="Times New Roman"/>
                        </a:rPr>
                        <a:t>7</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4*</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3373">
                <a:tc>
                  <a:txBody>
                    <a:bodyPr/>
                    <a:lstStyle/>
                    <a:p>
                      <a:pPr algn="just">
                        <a:lnSpc>
                          <a:spcPct val="150000"/>
                        </a:lnSpc>
                        <a:spcAft>
                          <a:spcPts val="0"/>
                        </a:spcAft>
                      </a:pPr>
                      <a:r>
                        <a:rPr lang="ru-RU" sz="1600" b="1" dirty="0">
                          <a:latin typeface="Times New Roman"/>
                          <a:ea typeface="Times New Roman"/>
                          <a:cs typeface="Times New Roman"/>
                        </a:rPr>
                        <a:t>7. </a:t>
                      </a:r>
                      <a:r>
                        <a:rPr lang="ru-RU" sz="1600" b="1" dirty="0" err="1">
                          <a:latin typeface="Times New Roman"/>
                          <a:ea typeface="Times New Roman"/>
                          <a:cs typeface="Times New Roman"/>
                        </a:rPr>
                        <a:t>Role-Emotional</a:t>
                      </a:r>
                      <a:r>
                        <a:rPr lang="ru-RU" sz="1600" b="1" dirty="0">
                          <a:latin typeface="Times New Roman"/>
                          <a:ea typeface="Times New Roman"/>
                          <a:cs typeface="Times New Roman"/>
                        </a:rPr>
                        <a:t> — RE</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47,1±1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78,4±1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3373">
                <a:tc>
                  <a:txBody>
                    <a:bodyPr/>
                    <a:lstStyle/>
                    <a:p>
                      <a:pPr algn="just">
                        <a:lnSpc>
                          <a:spcPct val="150000"/>
                        </a:lnSpc>
                        <a:spcAft>
                          <a:spcPts val="0"/>
                        </a:spcAft>
                      </a:pPr>
                      <a:r>
                        <a:rPr lang="ru-RU" sz="1600" b="1" dirty="0">
                          <a:latin typeface="Times New Roman"/>
                          <a:ea typeface="Times New Roman"/>
                          <a:cs typeface="Times New Roman"/>
                        </a:rPr>
                        <a:t>8. </a:t>
                      </a:r>
                      <a:r>
                        <a:rPr lang="ru-RU" sz="1600" b="1" dirty="0" err="1">
                          <a:latin typeface="Times New Roman"/>
                          <a:ea typeface="Times New Roman"/>
                          <a:cs typeface="Times New Roman"/>
                        </a:rPr>
                        <a:t>Mental</a:t>
                      </a:r>
                      <a:r>
                        <a:rPr lang="ru-RU" sz="1600" b="1" dirty="0">
                          <a:latin typeface="Times New Roman"/>
                          <a:ea typeface="Times New Roman"/>
                          <a:cs typeface="Times New Roman"/>
                        </a:rPr>
                        <a:t> </a:t>
                      </a:r>
                      <a:r>
                        <a:rPr lang="ru-RU" sz="1600" b="1" dirty="0" err="1">
                          <a:latin typeface="Times New Roman"/>
                          <a:ea typeface="Times New Roman"/>
                          <a:cs typeface="Times New Roman"/>
                        </a:rPr>
                        <a:t>Health</a:t>
                      </a:r>
                      <a:r>
                        <a:rPr lang="ru-RU" sz="1600" b="1" dirty="0">
                          <a:latin typeface="Times New Roman"/>
                          <a:ea typeface="Times New Roman"/>
                          <a:cs typeface="Times New Roman"/>
                        </a:rPr>
                        <a:t> — MH</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55</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3</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,5</a:t>
                      </a:r>
                      <a:r>
                        <a:rPr lang="ru-RU" sz="1600" dirty="0">
                          <a:latin typeface="Times New Roman"/>
                          <a:ea typeface="Times New Roman"/>
                          <a:cs typeface="Times New Roman"/>
                        </a:rPr>
                        <a:t>*</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94557">
                <a:tc>
                  <a:txBody>
                    <a:bodyPr/>
                    <a:lstStyle/>
                    <a:p>
                      <a:pPr algn="just">
                        <a:lnSpc>
                          <a:spcPct val="150000"/>
                        </a:lnSpc>
                        <a:spcAft>
                          <a:spcPts val="0"/>
                        </a:spcAft>
                      </a:pPr>
                      <a:r>
                        <a:rPr lang="ru-RU" sz="1600" b="1" dirty="0">
                          <a:latin typeface="Times New Roman"/>
                          <a:ea typeface="Times New Roman"/>
                          <a:cs typeface="Times New Roman"/>
                        </a:rPr>
                        <a:t>Физический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63,1±1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0±1,5*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4557">
                <a:tc>
                  <a:txBody>
                    <a:bodyPr/>
                    <a:lstStyle/>
                    <a:p>
                      <a:pPr algn="just">
                        <a:lnSpc>
                          <a:spcPct val="150000"/>
                        </a:lnSpc>
                        <a:spcAft>
                          <a:spcPts val="0"/>
                        </a:spcAft>
                      </a:pPr>
                      <a:r>
                        <a:rPr lang="ru-RU" sz="1600" b="1" dirty="0">
                          <a:latin typeface="Times New Roman"/>
                          <a:ea typeface="Times New Roman"/>
                          <a:cs typeface="Times New Roman"/>
                        </a:rPr>
                        <a:t>Психологический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52,5±1,1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76,7±1,5*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8575">
                <a:tc>
                  <a:txBody>
                    <a:bodyPr/>
                    <a:lstStyle/>
                    <a:p>
                      <a:pPr algn="just">
                        <a:lnSpc>
                          <a:spcPct val="150000"/>
                        </a:lnSpc>
                        <a:spcAft>
                          <a:spcPts val="0"/>
                        </a:spcAft>
                      </a:pPr>
                      <a:r>
                        <a:rPr lang="ru-RU" sz="1600" b="1" dirty="0">
                          <a:latin typeface="Times New Roman"/>
                          <a:ea typeface="Times New Roman"/>
                          <a:cs typeface="Times New Roman"/>
                        </a:rPr>
                        <a:t>ВАШ- визуально-аналоговая шкала (мм)</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52,3±1,1</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75</a:t>
                      </a:r>
                      <a:r>
                        <a:rPr lang="en-US" sz="1600" dirty="0">
                          <a:latin typeface="Times New Roman"/>
                          <a:ea typeface="Times New Roman"/>
                          <a:cs typeface="Times New Roman"/>
                        </a:rPr>
                        <a:t>,</a:t>
                      </a:r>
                      <a:r>
                        <a:rPr lang="ru-RU" sz="1600" dirty="0">
                          <a:latin typeface="Times New Roman"/>
                          <a:ea typeface="Times New Roman"/>
                          <a:cs typeface="Times New Roman"/>
                        </a:rPr>
                        <a:t>6</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endParaRPr lang="ru-RU" b="1" dirty="0">
              <a:solidFill>
                <a:srgbClr val="00B050"/>
              </a:solidFill>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
        <p:nvSpPr>
          <p:cNvPr id="6" name="Содержимое 5"/>
          <p:cNvSpPr>
            <a:spLocks noGrp="1"/>
          </p:cNvSpPr>
          <p:nvPr>
            <p:ph idx="1"/>
          </p:nvPr>
        </p:nvSpPr>
        <p:spPr/>
        <p:txBody>
          <a:bodyPr/>
          <a:lstStyle/>
          <a:p>
            <a:pPr algn="ctr">
              <a:buNone/>
            </a:pPr>
            <a:endParaRPr lang="ru-RU" b="1" dirty="0">
              <a:solidFill>
                <a:srgbClr val="00B050"/>
              </a:solidFill>
            </a:endParaRPr>
          </a:p>
          <a:p>
            <a:pPr algn="ctr">
              <a:buNone/>
            </a:pPr>
            <a:endParaRPr lang="ru-RU" b="1" dirty="0">
              <a:solidFill>
                <a:srgbClr val="00B050"/>
              </a:solidFill>
            </a:endParaRPr>
          </a:p>
          <a:p>
            <a:pPr algn="ctr">
              <a:buNone/>
            </a:pPr>
            <a:r>
              <a:rPr lang="ru-RU" b="1" dirty="0">
                <a:solidFill>
                  <a:srgbClr val="00B050"/>
                </a:solidFill>
              </a:rPr>
              <a:t>КАК УКРЕПИТЬ </a:t>
            </a:r>
          </a:p>
          <a:p>
            <a:pPr algn="ctr">
              <a:buNone/>
            </a:pPr>
            <a:r>
              <a:rPr lang="ru-RU" b="1" dirty="0">
                <a:solidFill>
                  <a:srgbClr val="00B050"/>
                </a:solidFill>
              </a:rPr>
              <a:t>ЖИЗНЕСПОСОБНОСТЬ?</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Регулярная физическая активность</a:t>
            </a:r>
          </a:p>
        </p:txBody>
      </p:sp>
      <p:sp>
        <p:nvSpPr>
          <p:cNvPr id="3" name="Содержимое 2"/>
          <p:cNvSpPr>
            <a:spLocks noGrp="1"/>
          </p:cNvSpPr>
          <p:nvPr>
            <p:ph idx="1"/>
          </p:nvPr>
        </p:nvSpPr>
        <p:spPr/>
        <p:txBody>
          <a:bodyPr>
            <a:normAutofit fontScale="70000" lnSpcReduction="20000"/>
          </a:bodyPr>
          <a:lstStyle/>
          <a:p>
            <a:r>
              <a:rPr lang="ru-RU" dirty="0"/>
              <a:t>регулярная физическая активность обеспечивает поддержание когнитивных способностей, снижает уровень тревоги и депрессии, профилактирует когнитивное снижение и деменцию;</a:t>
            </a:r>
          </a:p>
          <a:p>
            <a:r>
              <a:rPr lang="ru-RU" dirty="0"/>
              <a:t>если пожилой человек находится в сидячем положении больше 10 часов в день, у него отмечается повышение риска смертности, развития сердечно-сосудистых, метаболических заболеваний (сахарный диабет </a:t>
            </a:r>
            <a:r>
              <a:rPr lang="en-US" dirty="0"/>
              <a:t>II </a:t>
            </a:r>
            <a:r>
              <a:rPr lang="ru-RU" dirty="0"/>
              <a:t>типа), онкологической патологии;</a:t>
            </a:r>
          </a:p>
          <a:p>
            <a:r>
              <a:rPr lang="ru-RU" dirty="0"/>
              <a:t>при госпитализации, во время которой отмечается снижение уровня двигательной активности, у 46% пациентов в возрасте после 70 лет имеет место значительное снижение активности в повседневной жизни (</a:t>
            </a:r>
            <a:r>
              <a:rPr lang="en-US" dirty="0"/>
              <a:t>ADL)$</a:t>
            </a:r>
          </a:p>
          <a:p>
            <a:r>
              <a:rPr lang="ru-RU" b="1" dirty="0">
                <a:solidFill>
                  <a:srgbClr val="00B050"/>
                </a:solidFill>
              </a:rPr>
              <a:t>«постоянно двигаться - это как откладывать деньги на черный день»</a:t>
            </a:r>
            <a:r>
              <a:rPr lang="en-US" dirty="0"/>
              <a:t>.</a:t>
            </a:r>
            <a:endParaRPr lang="ru-RU" dirty="0"/>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Нутритивная поддержка</a:t>
            </a:r>
          </a:p>
        </p:txBody>
      </p:sp>
      <p:sp>
        <p:nvSpPr>
          <p:cNvPr id="3" name="Содержимое 2"/>
          <p:cNvSpPr>
            <a:spLocks noGrp="1"/>
          </p:cNvSpPr>
          <p:nvPr>
            <p:ph idx="1"/>
          </p:nvPr>
        </p:nvSpPr>
        <p:spPr/>
        <p:txBody>
          <a:bodyPr>
            <a:normAutofit fontScale="70000" lnSpcReduction="20000"/>
          </a:bodyPr>
          <a:lstStyle/>
          <a:p>
            <a:r>
              <a:rPr lang="ru-RU" dirty="0"/>
              <a:t>диеты с ограниченным количеством калорий и использование для приготовления пищи белков растительного происхождения;</a:t>
            </a:r>
          </a:p>
          <a:p>
            <a:r>
              <a:rPr lang="ru-RU" dirty="0"/>
              <a:t>потребление достаточного количества рыбы, ограничение использование соли и сахара;</a:t>
            </a:r>
          </a:p>
          <a:p>
            <a:r>
              <a:rPr lang="ru-RU" dirty="0"/>
              <a:t>средиземноморская диета (высокий уровень потребления овощей и фруктов, растительного, оливкового, масла, зерновых культур, орехов, умеренное потребление белков и низкое – сладостей и молочных продуктов);</a:t>
            </a:r>
          </a:p>
          <a:p>
            <a:r>
              <a:rPr lang="ru-RU" dirty="0"/>
              <a:t>обогащение пищи продуктами с высоким </a:t>
            </a:r>
            <a:r>
              <a:rPr lang="ru-RU" dirty="0" err="1"/>
              <a:t>антиоксидатным</a:t>
            </a:r>
            <a:r>
              <a:rPr lang="ru-RU" dirty="0"/>
              <a:t> потенциалом и богатых микроэлементами, в том числе синтетического происхождения;</a:t>
            </a:r>
          </a:p>
          <a:p>
            <a:r>
              <a:rPr lang="ru-RU" dirty="0"/>
              <a:t>магний, тиамин, рибофлавин, кальций, селен, витамин </a:t>
            </a:r>
            <a:r>
              <a:rPr lang="en-US" dirty="0"/>
              <a:t>D</a:t>
            </a:r>
            <a:r>
              <a:rPr lang="ru-RU" dirty="0"/>
              <a:t>, </a:t>
            </a:r>
            <a:r>
              <a:rPr lang="en-US" dirty="0"/>
              <a:t>L</a:t>
            </a:r>
            <a:r>
              <a:rPr lang="ru-RU" dirty="0"/>
              <a:t>-аргинин, медь и цинк.</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a:solidFill>
                  <a:srgbClr val="00B050"/>
                </a:solidFill>
              </a:rPr>
              <a:t>Новое в медицине: устойчивость</a:t>
            </a:r>
            <a:r>
              <a:rPr lang="en-US" sz="3500" b="1" dirty="0">
                <a:solidFill>
                  <a:srgbClr val="00B050"/>
                </a:solidFill>
              </a:rPr>
              <a:t> (</a:t>
            </a:r>
            <a:r>
              <a:rPr lang="ru-RU" sz="3500" b="1" dirty="0">
                <a:solidFill>
                  <a:srgbClr val="00B050"/>
                </a:solidFill>
              </a:rPr>
              <a:t>возрастная жизнеспособность)</a:t>
            </a:r>
          </a:p>
        </p:txBody>
      </p:sp>
      <p:pic>
        <p:nvPicPr>
          <p:cNvPr id="4" name="Содержимое 3" descr="maxresdefault.jpg"/>
          <p:cNvPicPr>
            <a:picLocks noGrp="1" noChangeAspect="1"/>
          </p:cNvPicPr>
          <p:nvPr>
            <p:ph idx="1"/>
          </p:nvPr>
        </p:nvPicPr>
        <p:blipFill>
          <a:blip r:embed="rId2"/>
          <a:stretch>
            <a:fillRect/>
          </a:stretch>
        </p:blipFill>
        <p:spPr>
          <a:xfrm>
            <a:off x="548922" y="1600200"/>
            <a:ext cx="8046156"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dirty="0">
              <a:solidFill>
                <a:srgbClr val="00B050"/>
              </a:solidFill>
            </a:endParaRPr>
          </a:p>
          <a:p>
            <a:pPr marL="0" indent="0" algn="ctr">
              <a:buNone/>
            </a:pPr>
            <a:endParaRPr lang="ru-RU" dirty="0">
              <a:solidFill>
                <a:srgbClr val="00B050"/>
              </a:solidFill>
            </a:endParaRPr>
          </a:p>
          <a:p>
            <a:pPr marL="0" indent="0" algn="ctr">
              <a:buNone/>
            </a:pPr>
            <a:endParaRPr lang="ru-RU" dirty="0">
              <a:solidFill>
                <a:srgbClr val="00B050"/>
              </a:solidFill>
            </a:endParaRPr>
          </a:p>
          <a:p>
            <a:pPr marL="0" indent="0" algn="ctr">
              <a:buNone/>
            </a:pPr>
            <a:r>
              <a:rPr lang="ru-RU" b="1" dirty="0">
                <a:solidFill>
                  <a:srgbClr val="00B050"/>
                </a:solidFill>
              </a:rPr>
              <a:t>РЕЗИЛИЕНС-ДИЕТА</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val="2913452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Глобальные изменения климата: снег в январе стал удивлять</a:t>
            </a:r>
          </a:p>
        </p:txBody>
      </p:sp>
      <p:pic>
        <p:nvPicPr>
          <p:cNvPr id="4" name="Содержимое 3" descr="82648311_2637324523055459_4179129992212381696_o.jpg"/>
          <p:cNvPicPr>
            <a:picLocks noGrp="1" noChangeAspect="1"/>
          </p:cNvPicPr>
          <p:nvPr>
            <p:ph idx="1"/>
          </p:nvPr>
        </p:nvPicPr>
        <p:blipFill>
          <a:blip r:embed="rId2"/>
          <a:stretch>
            <a:fillRect/>
          </a:stretch>
        </p:blipFill>
        <p:spPr>
          <a:xfrm>
            <a:off x="2309018" y="1600200"/>
            <a:ext cx="4525963"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Рис, пшеница, кукуруза – 232 грамма/день, 811 ккал/день</a:t>
            </a:r>
          </a:p>
        </p:txBody>
      </p:sp>
      <p:pic>
        <p:nvPicPr>
          <p:cNvPr id="4" name="Содержимое 3" descr="2763835.jpg"/>
          <p:cNvPicPr>
            <a:picLocks noGrp="1" noChangeAspect="1"/>
          </p:cNvPicPr>
          <p:nvPr>
            <p:ph idx="1"/>
          </p:nvPr>
        </p:nvPicPr>
        <p:blipFill>
          <a:blip r:embed="rId2"/>
          <a:stretch>
            <a:fillRect/>
          </a:stretch>
        </p:blipFill>
        <p:spPr>
          <a:xfrm>
            <a:off x="1428728" y="1857364"/>
            <a:ext cx="6429420" cy="4286280"/>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Картофель – 50 граммов/день, </a:t>
            </a:r>
            <a:br>
              <a:rPr lang="ru-RU" b="1" dirty="0">
                <a:solidFill>
                  <a:srgbClr val="00B050"/>
                </a:solidFill>
              </a:rPr>
            </a:br>
            <a:r>
              <a:rPr lang="ru-RU" b="1" dirty="0">
                <a:solidFill>
                  <a:srgbClr val="00B050"/>
                </a:solidFill>
              </a:rPr>
              <a:t>39 ккал/день</a:t>
            </a:r>
          </a:p>
        </p:txBody>
      </p:sp>
      <p:pic>
        <p:nvPicPr>
          <p:cNvPr id="4" name="Содержимое 3" descr="0126.jpg"/>
          <p:cNvPicPr>
            <a:picLocks noGrp="1" noChangeAspect="1"/>
          </p:cNvPicPr>
          <p:nvPr>
            <p:ph idx="1"/>
          </p:nvPr>
        </p:nvPicPr>
        <p:blipFill>
          <a:blip r:embed="rId2"/>
          <a:stretch>
            <a:fillRect/>
          </a:stretch>
        </p:blipFill>
        <p:spPr>
          <a:xfrm>
            <a:off x="1285852" y="1928802"/>
            <a:ext cx="6643734" cy="4214842"/>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b="1" dirty="0">
                <a:solidFill>
                  <a:srgbClr val="00B050"/>
                </a:solidFill>
              </a:rPr>
              <a:t>500 грамм хрустящих желтых, красных, зеленых продуктов день!</a:t>
            </a:r>
          </a:p>
        </p:txBody>
      </p:sp>
      <p:sp>
        <p:nvSpPr>
          <p:cNvPr id="3" name="Содержимое 2"/>
          <p:cNvSpPr>
            <a:spLocks noGrp="1"/>
          </p:cNvSpPr>
          <p:nvPr>
            <p:ph idx="1"/>
          </p:nvPr>
        </p:nvSpPr>
        <p:spPr/>
        <p:txBody>
          <a:bodyPr/>
          <a:lstStyle/>
          <a:p>
            <a:endParaRPr lang="ru-RU" dirty="0"/>
          </a:p>
        </p:txBody>
      </p:sp>
      <p:pic>
        <p:nvPicPr>
          <p:cNvPr id="35842" name="Picture 2" descr="Основы правильного питания Все о здоровом образе жизни и пользе натуральных продуктов"/>
          <p:cNvPicPr>
            <a:picLocks noChangeAspect="1" noChangeArrowheads="1"/>
          </p:cNvPicPr>
          <p:nvPr/>
        </p:nvPicPr>
        <p:blipFill>
          <a:blip r:embed="rId2"/>
          <a:srcRect/>
          <a:stretch>
            <a:fillRect/>
          </a:stretch>
        </p:blipFill>
        <p:spPr bwMode="auto">
          <a:xfrm>
            <a:off x="0" y="1571613"/>
            <a:ext cx="9144000" cy="5286387"/>
          </a:xfrm>
          <a:prstGeom prst="rect">
            <a:avLst/>
          </a:prstGeom>
          <a:noFill/>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Цельное молоко или сыр – 250 грамма/день, 153 ккал/день</a:t>
            </a:r>
          </a:p>
        </p:txBody>
      </p:sp>
      <p:pic>
        <p:nvPicPr>
          <p:cNvPr id="4" name="Содержимое 3" descr="milk1-640x427.jpg"/>
          <p:cNvPicPr>
            <a:picLocks noGrp="1" noChangeAspect="1"/>
          </p:cNvPicPr>
          <p:nvPr>
            <p:ph idx="1"/>
          </p:nvPr>
        </p:nvPicPr>
        <p:blipFill>
          <a:blip r:embed="rId2"/>
          <a:stretch>
            <a:fillRect/>
          </a:stretch>
        </p:blipFill>
        <p:spPr>
          <a:xfrm>
            <a:off x="1524000" y="1829594"/>
            <a:ext cx="6096000" cy="4067175"/>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Говядина и свинина – по 7 грамм/день, всего 30 ккал/день</a:t>
            </a:r>
          </a:p>
        </p:txBody>
      </p:sp>
      <p:pic>
        <p:nvPicPr>
          <p:cNvPr id="4" name="Содержимое 3" descr="1-kak-pozharit-govyadinu-kusochkami.jpg"/>
          <p:cNvPicPr>
            <a:picLocks noGrp="1" noChangeAspect="1"/>
          </p:cNvPicPr>
          <p:nvPr>
            <p:ph idx="1"/>
          </p:nvPr>
        </p:nvPicPr>
        <p:blipFill>
          <a:blip r:embed="rId2"/>
          <a:stretch>
            <a:fillRect/>
          </a:stretch>
        </p:blipFill>
        <p:spPr>
          <a:xfrm>
            <a:off x="1179523" y="1600200"/>
            <a:ext cx="6784953"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Мясо птицы – 29 грамм/день, </a:t>
            </a:r>
            <a:br>
              <a:rPr lang="ru-RU" b="1" dirty="0">
                <a:solidFill>
                  <a:srgbClr val="00B050"/>
                </a:solidFill>
              </a:rPr>
            </a:br>
            <a:r>
              <a:rPr lang="ru-RU" b="1" dirty="0">
                <a:solidFill>
                  <a:srgbClr val="00B050"/>
                </a:solidFill>
              </a:rPr>
              <a:t>62 ккал/день</a:t>
            </a:r>
          </a:p>
        </p:txBody>
      </p:sp>
      <p:pic>
        <p:nvPicPr>
          <p:cNvPr id="4" name="Содержимое 3" descr="9_Куриная грудка _Фитс_.jpg"/>
          <p:cNvPicPr>
            <a:picLocks noGrp="1" noChangeAspect="1"/>
          </p:cNvPicPr>
          <p:nvPr>
            <p:ph idx="1"/>
          </p:nvPr>
        </p:nvPicPr>
        <p:blipFill>
          <a:blip r:embed="rId2"/>
          <a:stretch>
            <a:fillRect/>
          </a:stretch>
        </p:blipFill>
        <p:spPr>
          <a:xfrm>
            <a:off x="1285852" y="1785926"/>
            <a:ext cx="6643734" cy="4429156"/>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Рыба – 28 грамм/день, </a:t>
            </a:r>
            <a:br>
              <a:rPr lang="ru-RU" b="1" dirty="0">
                <a:solidFill>
                  <a:srgbClr val="00B050"/>
                </a:solidFill>
              </a:rPr>
            </a:br>
            <a:r>
              <a:rPr lang="ru-RU" b="1" dirty="0">
                <a:solidFill>
                  <a:srgbClr val="00B050"/>
                </a:solidFill>
              </a:rPr>
              <a:t>40 ккал/день</a:t>
            </a:r>
          </a:p>
        </p:txBody>
      </p:sp>
      <p:pic>
        <p:nvPicPr>
          <p:cNvPr id="4" name="Содержимое 3" descr="Без названия.jpg"/>
          <p:cNvPicPr>
            <a:picLocks noGrp="1" noChangeAspect="1"/>
          </p:cNvPicPr>
          <p:nvPr>
            <p:ph idx="1"/>
          </p:nvPr>
        </p:nvPicPr>
        <p:blipFill>
          <a:blip r:embed="rId2"/>
          <a:stretch>
            <a:fillRect/>
          </a:stretch>
        </p:blipFill>
        <p:spPr>
          <a:xfrm>
            <a:off x="1357290" y="1857364"/>
            <a:ext cx="6500858" cy="4214842"/>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Яйца – 13 грамм/день, </a:t>
            </a:r>
            <a:br>
              <a:rPr lang="ru-RU" b="1" dirty="0">
                <a:solidFill>
                  <a:srgbClr val="00B050"/>
                </a:solidFill>
              </a:rPr>
            </a:br>
            <a:r>
              <a:rPr lang="ru-RU" b="1" dirty="0">
                <a:solidFill>
                  <a:srgbClr val="00B050"/>
                </a:solidFill>
              </a:rPr>
              <a:t>19 ккал/день</a:t>
            </a:r>
          </a:p>
        </p:txBody>
      </p:sp>
      <p:sp>
        <p:nvSpPr>
          <p:cNvPr id="3" name="Содержимое 2"/>
          <p:cNvSpPr>
            <a:spLocks noGrp="1"/>
          </p:cNvSpPr>
          <p:nvPr>
            <p:ph idx="1"/>
          </p:nvPr>
        </p:nvSpPr>
        <p:spPr/>
        <p:txBody>
          <a:bodyPr/>
          <a:lstStyle/>
          <a:p>
            <a:endParaRPr lang="ru-RU" dirty="0"/>
          </a:p>
        </p:txBody>
      </p:sp>
      <p:pic>
        <p:nvPicPr>
          <p:cNvPr id="4" name="Содержимое 3" descr="4ee1b68789427.jpg"/>
          <p:cNvPicPr>
            <a:picLocks noChangeAspect="1"/>
          </p:cNvPicPr>
          <p:nvPr/>
        </p:nvPicPr>
        <p:blipFill>
          <a:blip r:embed="rId2"/>
          <a:stretch>
            <a:fillRect/>
          </a:stretch>
        </p:blipFill>
        <p:spPr>
          <a:xfrm>
            <a:off x="1524000" y="1701006"/>
            <a:ext cx="6096000" cy="4324350"/>
          </a:xfrm>
          <a:prstGeom prst="rect">
            <a:avLst/>
          </a:prstGeo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Устойчивость </a:t>
            </a:r>
            <a:br>
              <a:rPr lang="ru-RU" b="1" dirty="0">
                <a:solidFill>
                  <a:srgbClr val="00B050"/>
                </a:solidFill>
              </a:rPr>
            </a:br>
            <a:r>
              <a:rPr lang="ru-RU" b="1" dirty="0">
                <a:solidFill>
                  <a:srgbClr val="00B050"/>
                </a:solidFill>
              </a:rPr>
              <a:t>(возрастная жизнеспособность)</a:t>
            </a:r>
          </a:p>
        </p:txBody>
      </p:sp>
      <p:sp>
        <p:nvSpPr>
          <p:cNvPr id="3" name="Содержимое 2"/>
          <p:cNvSpPr>
            <a:spLocks noGrp="1"/>
          </p:cNvSpPr>
          <p:nvPr>
            <p:ph idx="1"/>
          </p:nvPr>
        </p:nvSpPr>
        <p:spPr/>
        <p:txBody>
          <a:bodyPr>
            <a:normAutofit/>
          </a:bodyPr>
          <a:lstStyle/>
          <a:p>
            <a:r>
              <a:rPr lang="ru-RU" dirty="0"/>
              <a:t>положительная установка на жизнедеятельность;</a:t>
            </a:r>
          </a:p>
          <a:p>
            <a:r>
              <a:rPr lang="ru-RU" dirty="0"/>
              <a:t>проблемы (выход на пенсию, одиночество, уход из жизни близких людей и пр.) служат основой не для развития повышенной уязвимости (синдром старческой астении), но работают на адаптацию, формирование целей и смыслов старшего возраста.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Растительный белок</a:t>
            </a:r>
          </a:p>
        </p:txBody>
      </p:sp>
      <p:sp>
        <p:nvSpPr>
          <p:cNvPr id="3" name="Содержимое 2"/>
          <p:cNvSpPr>
            <a:spLocks noGrp="1"/>
          </p:cNvSpPr>
          <p:nvPr>
            <p:ph idx="1"/>
          </p:nvPr>
        </p:nvSpPr>
        <p:spPr/>
        <p:txBody>
          <a:bodyPr/>
          <a:lstStyle/>
          <a:p>
            <a:r>
              <a:rPr lang="ru-RU" dirty="0"/>
              <a:t>бобы, чечевица, горох – 50 грамм/день, 172 ккал/день;</a:t>
            </a:r>
          </a:p>
          <a:p>
            <a:r>
              <a:rPr lang="ru-RU" dirty="0"/>
              <a:t>продукты из сои – 25 грамм/день, 112 ккал/день;</a:t>
            </a:r>
          </a:p>
          <a:p>
            <a:r>
              <a:rPr lang="ru-RU" dirty="0"/>
              <a:t>арахис – 25 грамм/день, 142 ккал/день;</a:t>
            </a:r>
          </a:p>
          <a:p>
            <a:r>
              <a:rPr lang="ru-RU" dirty="0"/>
              <a:t>орехи – 25 грамм/день, 142 ккал/день. </a:t>
            </a:r>
          </a:p>
        </p:txBody>
      </p:sp>
      <p:pic>
        <p:nvPicPr>
          <p:cNvPr id="5" name="Picture 2" descr="http://gerontolog.info/image/fon/emblemae.jpg"/>
          <p:cNvPicPr>
            <a:picLocks noChangeAspect="1" noChangeArrowheads="1"/>
          </p:cNvPicPr>
          <p:nvPr/>
        </p:nvPicPr>
        <p:blipFill>
          <a:blip r:embed="rId2"/>
          <a:srcRect/>
          <a:stretch>
            <a:fillRect/>
          </a:stretch>
        </p:blipFill>
        <p:spPr bwMode="auto">
          <a:xfrm>
            <a:off x="8358214" y="6214638"/>
            <a:ext cx="785786" cy="64336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Полиненасыщенные жиры – 40 грамм/день, 354 ккал/день</a:t>
            </a:r>
          </a:p>
        </p:txBody>
      </p:sp>
      <p:pic>
        <p:nvPicPr>
          <p:cNvPr id="4" name="Содержимое 3" descr="c8a73a0a-c644-4e8f-9d3a-3ab4786bbaaf_670x0_resize.jpg"/>
          <p:cNvPicPr>
            <a:picLocks noGrp="1" noChangeAspect="1"/>
          </p:cNvPicPr>
          <p:nvPr>
            <p:ph idx="1"/>
          </p:nvPr>
        </p:nvPicPr>
        <p:blipFill>
          <a:blip r:embed="rId2"/>
          <a:stretch>
            <a:fillRect/>
          </a:stretch>
        </p:blipFill>
        <p:spPr>
          <a:xfrm>
            <a:off x="1716637" y="1600200"/>
            <a:ext cx="5710725"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Сладости в любом виде – 31 грамм/день, 120 ккал/день</a:t>
            </a:r>
          </a:p>
        </p:txBody>
      </p:sp>
      <p:pic>
        <p:nvPicPr>
          <p:cNvPr id="4" name="Содержимое 3" descr="9-1.jpg"/>
          <p:cNvPicPr>
            <a:picLocks noGrp="1" noChangeAspect="1"/>
          </p:cNvPicPr>
          <p:nvPr>
            <p:ph idx="1"/>
          </p:nvPr>
        </p:nvPicPr>
        <p:blipFill>
          <a:blip r:embed="rId2"/>
          <a:stretch>
            <a:fillRect/>
          </a:stretch>
        </p:blipFill>
        <p:spPr>
          <a:xfrm>
            <a:off x="2428860" y="1600200"/>
            <a:ext cx="4143404"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u="sng" dirty="0">
                <a:solidFill>
                  <a:srgbClr val="00B050"/>
                </a:solidFill>
              </a:rPr>
              <a:t>Устарело!!!</a:t>
            </a:r>
          </a:p>
        </p:txBody>
      </p:sp>
      <p:sp>
        <p:nvSpPr>
          <p:cNvPr id="3" name="Содержимое 2"/>
          <p:cNvSpPr>
            <a:spLocks noGrp="1"/>
          </p:cNvSpPr>
          <p:nvPr>
            <p:ph idx="1"/>
          </p:nvPr>
        </p:nvSpPr>
        <p:spPr/>
        <p:txBody>
          <a:bodyPr/>
          <a:lstStyle/>
          <a:p>
            <a:pPr>
              <a:buNone/>
            </a:pPr>
            <a:r>
              <a:rPr lang="en-US" dirty="0"/>
              <a:t>                                             </a:t>
            </a:r>
            <a:r>
              <a:rPr lang="ru-RU" dirty="0"/>
              <a:t>    </a:t>
            </a:r>
            <a:r>
              <a:rPr lang="ru-RU" b="1" dirty="0">
                <a:solidFill>
                  <a:srgbClr val="00B050"/>
                </a:solidFill>
              </a:rPr>
              <a:t>- </a:t>
            </a:r>
            <a:r>
              <a:rPr lang="en-US" b="1" dirty="0">
                <a:solidFill>
                  <a:srgbClr val="00B050"/>
                </a:solidFill>
              </a:rPr>
              <a:t>1 </a:t>
            </a:r>
            <a:r>
              <a:rPr lang="ru-RU" b="1" dirty="0">
                <a:solidFill>
                  <a:srgbClr val="00B050"/>
                </a:solidFill>
              </a:rPr>
              <a:t>«</a:t>
            </a:r>
            <a:r>
              <a:rPr lang="en-US" b="1" dirty="0">
                <a:solidFill>
                  <a:srgbClr val="00B050"/>
                </a:solidFill>
              </a:rPr>
              <a:t>drink</a:t>
            </a:r>
            <a:r>
              <a:rPr lang="ru-RU" b="1" dirty="0">
                <a:solidFill>
                  <a:srgbClr val="00B050"/>
                </a:solidFill>
              </a:rPr>
              <a:t>» 5 раз в </a:t>
            </a:r>
          </a:p>
          <a:p>
            <a:r>
              <a:rPr lang="ru-RU" b="1" dirty="0">
                <a:solidFill>
                  <a:srgbClr val="00B050"/>
                </a:solidFill>
              </a:rPr>
              <a:t>                                              неделю</a:t>
            </a:r>
          </a:p>
          <a:p>
            <a:r>
              <a:rPr lang="ru-RU" b="1" dirty="0">
                <a:solidFill>
                  <a:srgbClr val="00B050"/>
                </a:solidFill>
              </a:rPr>
              <a:t>                                              - 25 мл 70% спирта для ж                                    для женщин и 30                                                                 </a:t>
            </a:r>
          </a:p>
          <a:p>
            <a:r>
              <a:rPr lang="ru-RU" b="1" dirty="0">
                <a:solidFill>
                  <a:srgbClr val="00B050"/>
                </a:solidFill>
              </a:rPr>
              <a:t>                                               мл для мужчин</a:t>
            </a:r>
          </a:p>
        </p:txBody>
      </p:sp>
      <p:pic>
        <p:nvPicPr>
          <p:cNvPr id="57346" name="Picture 2" descr="Вино красное полезные свойства и ещё а, также и вместе с этим и - испанское вино mon"/>
          <p:cNvPicPr>
            <a:picLocks noChangeAspect="1" noChangeArrowheads="1"/>
          </p:cNvPicPr>
          <p:nvPr/>
        </p:nvPicPr>
        <p:blipFill>
          <a:blip r:embed="rId2"/>
          <a:srcRect/>
          <a:stretch>
            <a:fillRect/>
          </a:stretch>
        </p:blipFill>
        <p:spPr bwMode="auto">
          <a:xfrm>
            <a:off x="1" y="0"/>
            <a:ext cx="4857752" cy="6858001"/>
          </a:xfrm>
          <a:prstGeom prst="rect">
            <a:avLst/>
          </a:prstGeom>
          <a:noFill/>
        </p:spPr>
      </p:pic>
      <p:pic>
        <p:nvPicPr>
          <p:cNvPr id="7"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Итоговые позиции</a:t>
            </a:r>
          </a:p>
        </p:txBody>
      </p:sp>
      <p:sp>
        <p:nvSpPr>
          <p:cNvPr id="3" name="Содержимое 2"/>
          <p:cNvSpPr>
            <a:spLocks noGrp="1"/>
          </p:cNvSpPr>
          <p:nvPr>
            <p:ph idx="1"/>
          </p:nvPr>
        </p:nvSpPr>
        <p:spPr/>
        <p:txBody>
          <a:bodyPr>
            <a:normAutofit fontScale="85000" lnSpcReduction="10000"/>
          </a:bodyPr>
          <a:lstStyle/>
          <a:p>
            <a:pPr marL="514350" indent="-514350">
              <a:buAutoNum type="arabicParenR"/>
            </a:pPr>
            <a:r>
              <a:rPr lang="ru-RU" dirty="0"/>
              <a:t>основной источник белка – растительные продукты, орехи, бобовые, рыба, соя; умеренное потребление птицы и яиц, красного мяса как можно меньше;</a:t>
            </a:r>
          </a:p>
          <a:p>
            <a:pPr marL="514350" indent="-514350">
              <a:buAutoNum type="arabicParenR"/>
            </a:pPr>
            <a:r>
              <a:rPr lang="ru-RU" dirty="0"/>
              <a:t>основной источник жира – растительные масла (оливковое, подсолнечное и прочее);</a:t>
            </a:r>
          </a:p>
          <a:p>
            <a:pPr marL="514350" indent="-514350">
              <a:buAutoNum type="arabicParenR"/>
            </a:pPr>
            <a:r>
              <a:rPr lang="ru-RU" dirty="0"/>
              <a:t>основной источник углеводов – цельное зерно, поменьше рафинированных продуктов;</a:t>
            </a:r>
          </a:p>
          <a:p>
            <a:pPr marL="514350" indent="-514350">
              <a:buAutoNum type="arabicParenR"/>
            </a:pPr>
            <a:r>
              <a:rPr lang="ru-RU" dirty="0"/>
              <a:t>не менее 5 раз в день овощи и фрукты, поменьше картофеля;</a:t>
            </a:r>
          </a:p>
          <a:p>
            <a:pPr marL="514350" indent="-514350">
              <a:buAutoNum type="arabicParenR"/>
            </a:pPr>
            <a:r>
              <a:rPr lang="ru-RU" dirty="0"/>
              <a:t>умеренное питание, «без перебора».  </a:t>
            </a:r>
          </a:p>
        </p:txBody>
      </p:sp>
      <p:pic>
        <p:nvPicPr>
          <p:cNvPr id="5" name="Picture 2" descr="http://gerontolog.info/image/fon/emblemae.jpg"/>
          <p:cNvPicPr>
            <a:picLocks noChangeAspect="1" noChangeArrowheads="1"/>
          </p:cNvPicPr>
          <p:nvPr/>
        </p:nvPicPr>
        <p:blipFill>
          <a:blip r:embed="rId2"/>
          <a:srcRect/>
          <a:stretch>
            <a:fillRect/>
          </a:stretch>
        </p:blipFill>
        <p:spPr bwMode="auto">
          <a:xfrm>
            <a:off x="8358214" y="6214638"/>
            <a:ext cx="785786" cy="64336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err="1">
                <a:solidFill>
                  <a:srgbClr val="00B050"/>
                </a:solidFill>
              </a:rPr>
              <a:t>Хронопитание</a:t>
            </a:r>
            <a:r>
              <a:rPr lang="ru-RU" b="1" dirty="0">
                <a:solidFill>
                  <a:srgbClr val="00B050"/>
                </a:solidFill>
              </a:rPr>
              <a:t>: актуальность проблемы</a:t>
            </a:r>
          </a:p>
        </p:txBody>
      </p:sp>
      <p:sp>
        <p:nvSpPr>
          <p:cNvPr id="3" name="Content Placeholder 2"/>
          <p:cNvSpPr>
            <a:spLocks noGrp="1"/>
          </p:cNvSpPr>
          <p:nvPr>
            <p:ph idx="1"/>
          </p:nvPr>
        </p:nvSpPr>
        <p:spPr/>
        <p:txBody>
          <a:bodyPr>
            <a:normAutofit fontScale="77500" lnSpcReduction="20000"/>
          </a:bodyPr>
          <a:lstStyle/>
          <a:p>
            <a:r>
              <a:rPr lang="ru-RU" dirty="0"/>
              <a:t>процессы жизнедеятельности организма имеют ритм - циркадные ритмы, которые происходят в 24-часовом цикле (от латинского </a:t>
            </a:r>
            <a:r>
              <a:rPr lang="ru-RU" dirty="0" err="1"/>
              <a:t>circa</a:t>
            </a:r>
            <a:r>
              <a:rPr lang="ru-RU" dirty="0"/>
              <a:t> - вокруг и </a:t>
            </a:r>
            <a:r>
              <a:rPr lang="ru-RU" dirty="0" err="1"/>
              <a:t>dia</a:t>
            </a:r>
            <a:r>
              <a:rPr lang="ru-RU" dirty="0"/>
              <a:t> - день);</a:t>
            </a:r>
          </a:p>
          <a:p>
            <a:r>
              <a:rPr lang="ru-RU" dirty="0"/>
              <a:t>актуально в период пандемии COVID-19: обычный распорядок дня оказался нарушенным, изменилось время приема пищи и сна, что вероятно имеет метаболические последствия;</a:t>
            </a:r>
          </a:p>
          <a:p>
            <a:r>
              <a:rPr lang="ru-RU" b="1" dirty="0">
                <a:solidFill>
                  <a:schemeClr val="accent6"/>
                </a:solidFill>
              </a:rPr>
              <a:t>хронопитание</a:t>
            </a:r>
            <a:r>
              <a:rPr lang="ru-RU" dirty="0"/>
              <a:t>: распределение потребления энергии, частоты и регулярности приема пищи, продолжительности периодов приема пищи и голодания, а также влияние этих факторов на метаболическое здоровье и риск хронических заболеваний.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6442"/>
            <a:ext cx="588932" cy="482189"/>
          </a:xfrm>
          <a:prstGeom prst="rect">
            <a:avLst/>
          </a:prstGeom>
          <a:noFill/>
        </p:spPr>
      </p:pic>
    </p:spTree>
    <p:extLst>
      <p:ext uri="{BB962C8B-B14F-4D97-AF65-F5344CB8AC3E}">
        <p14:creationId xmlns:p14="http://schemas.microsoft.com/office/powerpoint/2010/main" val="1140025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Актуальность проблемы</a:t>
            </a:r>
          </a:p>
        </p:txBody>
      </p:sp>
      <p:sp>
        <p:nvSpPr>
          <p:cNvPr id="3" name="Content Placeholder 2"/>
          <p:cNvSpPr>
            <a:spLocks noGrp="1"/>
          </p:cNvSpPr>
          <p:nvPr>
            <p:ph idx="1"/>
          </p:nvPr>
        </p:nvSpPr>
        <p:spPr/>
        <p:txBody>
          <a:bodyPr>
            <a:normAutofit fontScale="70000" lnSpcReduction="20000"/>
          </a:bodyPr>
          <a:lstStyle/>
          <a:p>
            <a:r>
              <a:rPr lang="ru-RU" dirty="0"/>
              <a:t>циркадная биология широко распространена от простейших, </a:t>
            </a:r>
            <a:r>
              <a:rPr lang="ru-RU" dirty="0" err="1"/>
              <a:t>цианобактерий</a:t>
            </a:r>
            <a:r>
              <a:rPr lang="ru-RU" dirty="0"/>
              <a:t> и водорослей до растений, грибов и животных;</a:t>
            </a:r>
          </a:p>
          <a:p>
            <a:r>
              <a:rPr lang="ru-RU" dirty="0"/>
              <a:t>молекулярные механизмы, регулирующие циркадные ритмы, схожи среди разных биологических царств жизни, что указывает на более чем 500 миллионов лет естественного отбора;</a:t>
            </a:r>
          </a:p>
          <a:p>
            <a:r>
              <a:rPr lang="ru-RU" dirty="0"/>
              <a:t>жизнедеятельность фундаментально связана с периодом специфических колебаний окружающей среды, таких как свет/темнота, которые стали сигналами для вовлечения эндогенного механизма часов;</a:t>
            </a:r>
          </a:p>
          <a:p>
            <a:r>
              <a:rPr lang="ru-RU" dirty="0"/>
              <a:t>ритмы, которые не согласованы с окружающей средой, не только нейтральны, но и вредны для физического состояния организма;</a:t>
            </a:r>
          </a:p>
          <a:p>
            <a:r>
              <a:rPr lang="ru-RU" dirty="0"/>
              <a:t>например, мыши с эндогенным периодом значительно короче 24 ч (из-за мутации тау в </a:t>
            </a:r>
            <a:r>
              <a:rPr lang="ru-RU" dirty="0" err="1"/>
              <a:t>казеинкиназе</a:t>
            </a:r>
            <a:r>
              <a:rPr lang="ru-RU" dirty="0"/>
              <a:t> 1ε имеют значительно более низкую приспособляемость к среду.</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822886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Элементы </a:t>
            </a:r>
            <a:br>
              <a:rPr lang="ru-RU" b="1" dirty="0">
                <a:solidFill>
                  <a:srgbClr val="00B050"/>
                </a:solidFill>
              </a:rPr>
            </a:br>
            <a:r>
              <a:rPr lang="ru-RU" b="1" dirty="0">
                <a:solidFill>
                  <a:srgbClr val="00B050"/>
                </a:solidFill>
              </a:rPr>
              <a:t>системы хронопитания</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168" y="2226469"/>
            <a:ext cx="5499406" cy="3630263"/>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202392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1). Биологические часы</a:t>
            </a:r>
          </a:p>
        </p:txBody>
      </p:sp>
      <p:sp>
        <p:nvSpPr>
          <p:cNvPr id="3" name="Content Placeholder 2"/>
          <p:cNvSpPr>
            <a:spLocks noGrp="1"/>
          </p:cNvSpPr>
          <p:nvPr>
            <p:ph idx="1"/>
          </p:nvPr>
        </p:nvSpPr>
        <p:spPr/>
        <p:txBody>
          <a:bodyPr>
            <a:normAutofit fontScale="77500" lnSpcReduction="20000"/>
          </a:bodyPr>
          <a:lstStyle/>
          <a:p>
            <a:r>
              <a:rPr lang="ru-RU" dirty="0"/>
              <a:t>циркадная система синхронизации - управляет каждодневными биологическими ритмами и синхронизирует физиологию и поведение с временным миром;</a:t>
            </a:r>
          </a:p>
          <a:p>
            <a:r>
              <a:rPr lang="ru-RU" dirty="0" err="1"/>
              <a:t>супрахиазматические</a:t>
            </a:r>
            <a:r>
              <a:rPr lang="ru-RU" dirty="0"/>
              <a:t> ядра гипоталамуса – центральный регулятор, работающий на основе двух раздражителей - свет и потребление пищи;</a:t>
            </a:r>
          </a:p>
          <a:p>
            <a:r>
              <a:rPr lang="ru-RU" dirty="0"/>
              <a:t>почти все ткани имеют периферические циркадные ритмы, находятся под контролем циркадных или часовых генов;</a:t>
            </a:r>
          </a:p>
          <a:p>
            <a:r>
              <a:rPr lang="ru-RU" dirty="0"/>
              <a:t>ритмический контроль над всеми функциями организма, от чувства сонливости до ощущения голода.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305695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Биологические часы</a:t>
            </a:r>
          </a:p>
        </p:txBody>
      </p:sp>
      <p:sp>
        <p:nvSpPr>
          <p:cNvPr id="3" name="Content Placeholder 2"/>
          <p:cNvSpPr>
            <a:spLocks noGrp="1"/>
          </p:cNvSpPr>
          <p:nvPr>
            <p:ph idx="1"/>
          </p:nvPr>
        </p:nvSpPr>
        <p:spPr/>
        <p:txBody>
          <a:bodyPr>
            <a:normAutofit fontScale="70000" lnSpcReduction="20000"/>
          </a:bodyPr>
          <a:lstStyle/>
          <a:p>
            <a:r>
              <a:rPr lang="ru-RU" dirty="0"/>
              <a:t>пищевое поведение следует строгой циркадной схеме;</a:t>
            </a:r>
          </a:p>
          <a:p>
            <a:r>
              <a:rPr lang="ru-RU" dirty="0"/>
              <a:t>ночные грызуны, такие как мыши и крысы, обычно потребляют большую часть калорий с пищей в темноте, для них это активная фаза суток;</a:t>
            </a:r>
          </a:p>
          <a:p>
            <a:r>
              <a:rPr lang="ru-RU" dirty="0"/>
              <a:t>когда мышей заставляли потреблять пищу в неактивную фазу, они набирали больше веса по сравнению с мышами, которые потребляли изокалорийную пищу во время активной фазы;</a:t>
            </a:r>
          </a:p>
          <a:p>
            <a:r>
              <a:rPr lang="ru-RU" dirty="0" err="1"/>
              <a:t>калораж</a:t>
            </a:r>
            <a:r>
              <a:rPr lang="ru-RU" dirty="0"/>
              <a:t> не всегда имеет одинаковый метаболический эффект, многое зависит от времени суток, в которое потребляется пища;</a:t>
            </a:r>
          </a:p>
          <a:p>
            <a:r>
              <a:rPr lang="ru-RU" dirty="0"/>
              <a:t>наблюдения за метаболическим статусом людей подтвердили эти выводы и показали, что метаболические реакции на прием пищи в высокой степени зависят от времени суток, в которое они потребляются.</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12415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Возрастная жизнеспособность 1</a:t>
            </a:r>
          </a:p>
        </p:txBody>
      </p:sp>
      <p:sp>
        <p:nvSpPr>
          <p:cNvPr id="3" name="Содержимое 2"/>
          <p:cNvSpPr>
            <a:spLocks noGrp="1"/>
          </p:cNvSpPr>
          <p:nvPr>
            <p:ph idx="1"/>
          </p:nvPr>
        </p:nvSpPr>
        <p:spPr/>
        <p:txBody>
          <a:bodyPr>
            <a:normAutofit/>
          </a:bodyPr>
          <a:lstStyle/>
          <a:p>
            <a:endParaRPr lang="ru-RU" dirty="0"/>
          </a:p>
          <a:p>
            <a:r>
              <a:rPr lang="ru-RU" dirty="0"/>
              <a:t>био-психо-социальный феномен у людей разных возрастных групп;</a:t>
            </a:r>
          </a:p>
          <a:p>
            <a:r>
              <a:rPr lang="ru-RU" dirty="0"/>
              <a:t>возможность мобилизации ресурсов человека при воздействии неблагоприятных факторов внутренней или внешней среды;</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Биологические часы</a:t>
            </a:r>
          </a:p>
        </p:txBody>
      </p:sp>
      <p:sp>
        <p:nvSpPr>
          <p:cNvPr id="3" name="Content Placeholder 2"/>
          <p:cNvSpPr>
            <a:spLocks noGrp="1"/>
          </p:cNvSpPr>
          <p:nvPr>
            <p:ph idx="1"/>
          </p:nvPr>
        </p:nvSpPr>
        <p:spPr/>
        <p:txBody>
          <a:bodyPr>
            <a:normAutofit fontScale="70000" lnSpcReduction="20000"/>
          </a:bodyPr>
          <a:lstStyle/>
          <a:p>
            <a:r>
              <a:rPr lang="ru-RU" dirty="0"/>
              <a:t>пациенты, потреблявшие основной объем пищи до 3 часов дня, имели достоверно больший эффект, чем те, у которых основной прием пищи был после 3 часов дня во время 20-недельного вмешательства по снижению веса у 420 женщин с ожирением (Garaulet </a:t>
            </a:r>
            <a:r>
              <a:rPr lang="ru-RU" dirty="0" err="1"/>
              <a:t>et</a:t>
            </a:r>
            <a:r>
              <a:rPr lang="ru-RU" dirty="0"/>
              <a:t> </a:t>
            </a:r>
            <a:r>
              <a:rPr lang="ru-RU" dirty="0" err="1"/>
              <a:t>al</a:t>
            </a:r>
            <a:r>
              <a:rPr lang="ru-RU" dirty="0"/>
              <a:t>., 2013);</a:t>
            </a:r>
          </a:p>
          <a:p>
            <a:r>
              <a:rPr lang="ru-RU" dirty="0"/>
              <a:t>у 93 женщин с избыточным весом или ожирением было показано положительное влияние высокого потребления калорий за завтраком по сравнению с вечерним временем с точки зрения снижения массы тела, окружности талии, уровней сывороточного </a:t>
            </a:r>
            <a:r>
              <a:rPr lang="ru-RU" dirty="0" err="1"/>
              <a:t>грелина</a:t>
            </a:r>
            <a:r>
              <a:rPr lang="ru-RU" dirty="0"/>
              <a:t> и липидов, показателей аппетита и индексов </a:t>
            </a:r>
            <a:r>
              <a:rPr lang="ru-RU" dirty="0" err="1"/>
              <a:t>инсулинорезистентности</a:t>
            </a:r>
            <a:r>
              <a:rPr lang="ru-RU" dirty="0"/>
              <a:t> (</a:t>
            </a:r>
            <a:r>
              <a:rPr lang="ru-RU" dirty="0" err="1"/>
              <a:t>Jakubowicz</a:t>
            </a:r>
            <a:r>
              <a:rPr lang="ru-RU" dirty="0"/>
              <a:t> </a:t>
            </a:r>
            <a:r>
              <a:rPr lang="ru-RU" dirty="0" err="1"/>
              <a:t>et</a:t>
            </a:r>
            <a:r>
              <a:rPr lang="ru-RU" dirty="0"/>
              <a:t> </a:t>
            </a:r>
            <a:r>
              <a:rPr lang="ru-RU" dirty="0" err="1"/>
              <a:t>al</a:t>
            </a:r>
            <a:r>
              <a:rPr lang="ru-RU" dirty="0"/>
              <a:t>., 2013);</a:t>
            </a:r>
          </a:p>
          <a:p>
            <a:r>
              <a:rPr lang="ru-RU" dirty="0"/>
              <a:t>во многих работах показана важность регулярности приема пищи для </a:t>
            </a:r>
            <a:r>
              <a:rPr lang="ru-RU" dirty="0" err="1"/>
              <a:t>кардиометаболического</a:t>
            </a:r>
            <a:r>
              <a:rPr lang="ru-RU" dirty="0"/>
              <a:t> здоровья (</a:t>
            </a:r>
            <a:r>
              <a:rPr lang="ru-RU" dirty="0" err="1"/>
              <a:t>Farshchi</a:t>
            </a:r>
            <a:r>
              <a:rPr lang="ru-RU" dirty="0"/>
              <a:t> </a:t>
            </a:r>
            <a:r>
              <a:rPr lang="ru-RU" dirty="0" err="1"/>
              <a:t>et</a:t>
            </a:r>
            <a:r>
              <a:rPr lang="ru-RU" dirty="0"/>
              <a:t> </a:t>
            </a:r>
            <a:r>
              <a:rPr lang="ru-RU" dirty="0" err="1"/>
              <a:t>al</a:t>
            </a:r>
            <a:r>
              <a:rPr lang="ru-RU" dirty="0"/>
              <a:t>., 2004; </a:t>
            </a:r>
            <a:r>
              <a:rPr lang="ru-RU" dirty="0" err="1"/>
              <a:t>Farshchi</a:t>
            </a:r>
            <a:r>
              <a:rPr lang="ru-RU" dirty="0"/>
              <a:t> </a:t>
            </a:r>
            <a:r>
              <a:rPr lang="ru-RU" dirty="0" err="1"/>
              <a:t>et</a:t>
            </a:r>
            <a:r>
              <a:rPr lang="ru-RU" dirty="0"/>
              <a:t> </a:t>
            </a:r>
            <a:r>
              <a:rPr lang="ru-RU" dirty="0" err="1"/>
              <a:t>al</a:t>
            </a:r>
            <a:r>
              <a:rPr lang="ru-RU" dirty="0"/>
              <a:t>., 2005; </a:t>
            </a:r>
            <a:r>
              <a:rPr lang="ru-RU" dirty="0" err="1"/>
              <a:t>Madjd</a:t>
            </a:r>
            <a:r>
              <a:rPr lang="ru-RU" dirty="0"/>
              <a:t> </a:t>
            </a:r>
            <a:r>
              <a:rPr lang="ru-RU" dirty="0" err="1"/>
              <a:t>et</a:t>
            </a:r>
            <a:r>
              <a:rPr lang="ru-RU" dirty="0"/>
              <a:t> </a:t>
            </a:r>
            <a:r>
              <a:rPr lang="ru-RU" dirty="0" err="1"/>
              <a:t>al</a:t>
            </a:r>
            <a:r>
              <a:rPr lang="ru-RU" dirty="0"/>
              <a:t>., 2016; </a:t>
            </a:r>
            <a:r>
              <a:rPr lang="ru-RU" dirty="0" err="1"/>
              <a:t>Pot</a:t>
            </a:r>
            <a:r>
              <a:rPr lang="ru-RU" dirty="0"/>
              <a:t> </a:t>
            </a:r>
            <a:r>
              <a:rPr lang="ru-RU" dirty="0" err="1"/>
              <a:t>et</a:t>
            </a:r>
            <a:r>
              <a:rPr lang="ru-RU" dirty="0"/>
              <a:t> </a:t>
            </a:r>
            <a:r>
              <a:rPr lang="ru-RU" dirty="0" err="1"/>
              <a:t>al</a:t>
            </a:r>
            <a:r>
              <a:rPr lang="ru-RU" dirty="0"/>
              <a:t>., 2016).</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100432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Биологические часы</a:t>
            </a:r>
          </a:p>
        </p:txBody>
      </p:sp>
      <p:sp>
        <p:nvSpPr>
          <p:cNvPr id="3" name="Content Placeholder 2"/>
          <p:cNvSpPr>
            <a:spLocks noGrp="1"/>
          </p:cNvSpPr>
          <p:nvPr>
            <p:ph idx="1"/>
          </p:nvPr>
        </p:nvSpPr>
        <p:spPr/>
        <p:txBody>
          <a:bodyPr>
            <a:normAutofit fontScale="70000" lnSpcReduction="20000"/>
          </a:bodyPr>
          <a:lstStyle/>
          <a:p>
            <a:r>
              <a:rPr lang="ru-RU" dirty="0"/>
              <a:t>уровень глюкозы и </a:t>
            </a:r>
            <a:r>
              <a:rPr lang="ru-RU" dirty="0" err="1"/>
              <a:t>триацилглицерина</a:t>
            </a:r>
            <a:r>
              <a:rPr lang="ru-RU" dirty="0"/>
              <a:t> (</a:t>
            </a:r>
            <a:r>
              <a:rPr lang="en-US" dirty="0"/>
              <a:t>TAG) </a:t>
            </a:r>
            <a:r>
              <a:rPr lang="ru-RU" dirty="0"/>
              <a:t>в сыворотке крови – циркадная регуляция;</a:t>
            </a:r>
          </a:p>
          <a:p>
            <a:r>
              <a:rPr lang="ru-RU" dirty="0"/>
              <a:t>пероральные тесты на толерантность к глюкозе демонстрируют, что чувствительность к инсулину достигает максимума утром и снижается позже в течение дня;</a:t>
            </a:r>
          </a:p>
          <a:p>
            <a:r>
              <a:rPr lang="ru-RU" dirty="0"/>
              <a:t>время приема пищи и физических упражнений обусловливает </a:t>
            </a:r>
            <a:r>
              <a:rPr lang="ru-RU" dirty="0" err="1"/>
              <a:t>постпрандиальные</a:t>
            </a:r>
            <a:r>
              <a:rPr lang="ru-RU" dirty="0"/>
              <a:t> реакций на глюкозу и TAG (</a:t>
            </a:r>
            <a:r>
              <a:rPr lang="ru-RU" dirty="0" err="1"/>
              <a:t>Edinburgh</a:t>
            </a:r>
            <a:r>
              <a:rPr lang="ru-RU" dirty="0"/>
              <a:t> </a:t>
            </a:r>
            <a:r>
              <a:rPr lang="ru-RU" dirty="0" err="1"/>
              <a:t>et</a:t>
            </a:r>
            <a:r>
              <a:rPr lang="ru-RU" dirty="0"/>
              <a:t> </a:t>
            </a:r>
            <a:r>
              <a:rPr lang="ru-RU" dirty="0" err="1"/>
              <a:t>al</a:t>
            </a:r>
            <a:r>
              <a:rPr lang="ru-RU" dirty="0"/>
              <a:t>., 2017);</a:t>
            </a:r>
          </a:p>
          <a:p>
            <a:r>
              <a:rPr lang="ru-RU" dirty="0"/>
              <a:t>многие люди обычно употребляют пищу три раза в день и, таким образом, проводят большую часть времени бодрствования в </a:t>
            </a:r>
            <a:r>
              <a:rPr lang="ru-RU" dirty="0" err="1"/>
              <a:t>постпрандиальном</a:t>
            </a:r>
            <a:r>
              <a:rPr lang="ru-RU" dirty="0"/>
              <a:t> состоянии (</a:t>
            </a:r>
            <a:r>
              <a:rPr lang="ru-RU" dirty="0" err="1"/>
              <a:t>de</a:t>
            </a:r>
            <a:r>
              <a:rPr lang="ru-RU" dirty="0"/>
              <a:t> </a:t>
            </a:r>
            <a:r>
              <a:rPr lang="ru-RU" dirty="0" err="1"/>
              <a:t>Castro</a:t>
            </a:r>
            <a:r>
              <a:rPr lang="ru-RU" dirty="0"/>
              <a:t>, 2004), при этом увеличенный уровень </a:t>
            </a:r>
            <a:r>
              <a:rPr lang="ru-RU" dirty="0" err="1"/>
              <a:t>постпрандиальной</a:t>
            </a:r>
            <a:r>
              <a:rPr lang="ru-RU" dirty="0"/>
              <a:t> гликемии и </a:t>
            </a:r>
            <a:r>
              <a:rPr lang="ru-RU" dirty="0" err="1"/>
              <a:t>триглицеридемии</a:t>
            </a:r>
            <a:r>
              <a:rPr lang="ru-RU" dirty="0"/>
              <a:t> связаны с </a:t>
            </a:r>
            <a:r>
              <a:rPr lang="ru-RU" dirty="0" err="1"/>
              <a:t>кардиометаболическими</a:t>
            </a:r>
            <a:r>
              <a:rPr lang="ru-RU" dirty="0"/>
              <a:t> заболеваниями (</a:t>
            </a:r>
            <a:r>
              <a:rPr lang="ru-RU" dirty="0" err="1"/>
              <a:t>Ning</a:t>
            </a:r>
            <a:r>
              <a:rPr lang="ru-RU" dirty="0"/>
              <a:t> </a:t>
            </a:r>
            <a:r>
              <a:rPr lang="ru-RU" dirty="0" err="1"/>
              <a:t>et</a:t>
            </a:r>
            <a:r>
              <a:rPr lang="ru-RU" dirty="0"/>
              <a:t> </a:t>
            </a:r>
            <a:r>
              <a:rPr lang="ru-RU" dirty="0" err="1"/>
              <a:t>al</a:t>
            </a:r>
            <a:r>
              <a:rPr lang="ru-RU" dirty="0"/>
              <a:t>., 2012; </a:t>
            </a:r>
            <a:r>
              <a:rPr lang="ru-RU" dirty="0" err="1"/>
              <a:t>Nordestgaard</a:t>
            </a:r>
            <a:r>
              <a:rPr lang="ru-RU" dirty="0"/>
              <a:t> </a:t>
            </a:r>
            <a:r>
              <a:rPr lang="ru-RU" dirty="0" err="1"/>
              <a:t>et</a:t>
            </a:r>
            <a:r>
              <a:rPr lang="ru-RU" dirty="0"/>
              <a:t> </a:t>
            </a:r>
            <a:r>
              <a:rPr lang="ru-RU" dirty="0" err="1"/>
              <a:t>al</a:t>
            </a:r>
            <a:r>
              <a:rPr lang="ru-RU" dirty="0"/>
              <a:t>., 2009).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429137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Биологические часы – сложная многоуровневая система всего организма</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7188" y="2226469"/>
            <a:ext cx="3806190" cy="3561683"/>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24760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Взаимоотношения между центральными и периферическими биологическими часами</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2234" y="2125266"/>
            <a:ext cx="4951476" cy="3669744"/>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686180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e-BY" b="1" dirty="0">
                <a:solidFill>
                  <a:srgbClr val="00B050"/>
                </a:solidFill>
              </a:rPr>
              <a:t>Молекулярная регуляц</a:t>
            </a:r>
            <a:r>
              <a:rPr lang="ru-RU" b="1" dirty="0" err="1">
                <a:solidFill>
                  <a:srgbClr val="00B050"/>
                </a:solidFill>
              </a:rPr>
              <a:t>ия</a:t>
            </a:r>
            <a:r>
              <a:rPr lang="ru-RU" b="1" dirty="0">
                <a:solidFill>
                  <a:srgbClr val="00B050"/>
                </a:solidFill>
              </a:rPr>
              <a:t> </a:t>
            </a:r>
            <a:br>
              <a:rPr lang="ru-RU" b="1" dirty="0">
                <a:solidFill>
                  <a:srgbClr val="00B050"/>
                </a:solidFill>
              </a:rPr>
            </a:br>
            <a:r>
              <a:rPr lang="ru-RU" b="1" dirty="0">
                <a:solidFill>
                  <a:srgbClr val="00B050"/>
                </a:solidFill>
              </a:rPr>
              <a:t>циркадных ритмо</a:t>
            </a:r>
            <a:r>
              <a:rPr lang="ru-RU" b="1" dirty="0">
                <a:solidFill>
                  <a:schemeClr val="accent6"/>
                </a:solidFill>
              </a:rPr>
              <a:t>в</a:t>
            </a:r>
          </a:p>
        </p:txBody>
      </p:sp>
      <p:sp>
        <p:nvSpPr>
          <p:cNvPr id="3" name="Content Placeholder 2"/>
          <p:cNvSpPr>
            <a:spLocks noGrp="1"/>
          </p:cNvSpPr>
          <p:nvPr>
            <p:ph idx="1"/>
          </p:nvPr>
        </p:nvSpPr>
        <p:spPr/>
        <p:txBody>
          <a:bodyPr>
            <a:normAutofit fontScale="70000" lnSpcReduction="20000"/>
          </a:bodyPr>
          <a:lstStyle/>
          <a:p>
            <a:r>
              <a:rPr lang="ru-RU" dirty="0"/>
              <a:t>автономный осциллятор, который производит циркадные ритмы, наблюдаемые на всех уровнях </a:t>
            </a:r>
            <a:r>
              <a:rPr lang="ru-RU" dirty="0" err="1"/>
              <a:t>организции</a:t>
            </a:r>
            <a:r>
              <a:rPr lang="ru-RU" dirty="0"/>
              <a:t> организма, находится на молекулярном уровне;</a:t>
            </a:r>
          </a:p>
          <a:p>
            <a:r>
              <a:rPr lang="ru-RU" dirty="0"/>
              <a:t>молекулярные часы – это петля обратной связи транскрипции-трансляции, в которой активаторы транскрипции управляют производством своих собственных репрессоров в цикле 24 часа;</a:t>
            </a:r>
          </a:p>
          <a:p>
            <a:r>
              <a:rPr lang="ru-RU" dirty="0"/>
              <a:t>эпигенетические механизмы способствуют пластичности метаболических взаимодействий с этими основными часами;</a:t>
            </a:r>
          </a:p>
          <a:p>
            <a:r>
              <a:rPr lang="ru-RU" dirty="0"/>
              <a:t>многочисленные гены, управляемые часами (</a:t>
            </a:r>
            <a:r>
              <a:rPr lang="ru-RU" dirty="0" err="1"/>
              <a:t>CCGs</a:t>
            </a:r>
            <a:r>
              <a:rPr lang="ru-RU" dirty="0"/>
              <a:t>), являются ключевыми регуляторами метаболизма;</a:t>
            </a:r>
          </a:p>
          <a:p>
            <a:r>
              <a:rPr lang="ru-RU" dirty="0"/>
              <a:t>взаимодействие часов и зависимых от питательных веществ метаболических регуляторов настолько тесно, что различие между их ритмическими транскрипционными выходами сложно различимо.</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4066889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Центральные или главные </a:t>
            </a:r>
            <a:br>
              <a:rPr lang="ru-RU" b="1" dirty="0">
                <a:solidFill>
                  <a:srgbClr val="00B050"/>
                </a:solidFill>
              </a:rPr>
            </a:br>
            <a:r>
              <a:rPr lang="ru-RU" b="1" dirty="0">
                <a:solidFill>
                  <a:srgbClr val="00B050"/>
                </a:solidFill>
              </a:rPr>
              <a:t>циркадные часы</a:t>
            </a:r>
          </a:p>
        </p:txBody>
      </p:sp>
      <p:sp>
        <p:nvSpPr>
          <p:cNvPr id="3" name="Content Placeholder 2"/>
          <p:cNvSpPr>
            <a:spLocks noGrp="1"/>
          </p:cNvSpPr>
          <p:nvPr>
            <p:ph idx="1"/>
          </p:nvPr>
        </p:nvSpPr>
        <p:spPr/>
        <p:txBody>
          <a:bodyPr>
            <a:normAutofit fontScale="77500" lnSpcReduction="20000"/>
          </a:bodyPr>
          <a:lstStyle/>
          <a:p>
            <a:r>
              <a:rPr lang="ru-RU" dirty="0"/>
              <a:t>циркадная система млекопитающих и человека - иерархическая организация с генератором “главных часов” в </a:t>
            </a:r>
            <a:r>
              <a:rPr lang="ru-RU" dirty="0" err="1"/>
              <a:t>супрахиазматическом</a:t>
            </a:r>
            <a:r>
              <a:rPr lang="ru-RU" dirty="0"/>
              <a:t> ядре (SCN) гипоталамуса, который синхронизирует фазы всех других молекулярных часов в организме;</a:t>
            </a:r>
          </a:p>
          <a:p>
            <a:r>
              <a:rPr lang="ru-RU" dirty="0"/>
              <a:t>специализированные фоторецепторные клетки сетчатки, </a:t>
            </a:r>
            <a:r>
              <a:rPr lang="ru-RU" dirty="0" err="1"/>
              <a:t>экспрессирующие</a:t>
            </a:r>
            <a:r>
              <a:rPr lang="ru-RU" dirty="0"/>
              <a:t> </a:t>
            </a:r>
            <a:r>
              <a:rPr lang="ru-RU" dirty="0" err="1"/>
              <a:t>меланопсин</a:t>
            </a:r>
            <a:r>
              <a:rPr lang="ru-RU" dirty="0"/>
              <a:t>, известные как “внутренне фоточувствительные ганглиозные клетки сетчатки”, преобразуют поступающий свет и передают эту информацию в SCN через </a:t>
            </a:r>
            <a:r>
              <a:rPr lang="ru-RU" dirty="0" err="1"/>
              <a:t>ретиногипоталамический</a:t>
            </a:r>
            <a:r>
              <a:rPr lang="ru-RU" dirty="0"/>
              <a:t> тракт;</a:t>
            </a:r>
          </a:p>
          <a:p>
            <a:r>
              <a:rPr lang="ru-RU" dirty="0"/>
              <a:t>свет вызывает фазовые сдвиги в главных циркадных часах, что приводит к эффективной синхронизации часов SCN с внешним циклом света/темноты.</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968178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Синхронизация центральных и периферических циркадных часов</a:t>
            </a:r>
          </a:p>
        </p:txBody>
      </p:sp>
      <p:sp>
        <p:nvSpPr>
          <p:cNvPr id="3" name="Content Placeholder 2"/>
          <p:cNvSpPr>
            <a:spLocks noGrp="1"/>
          </p:cNvSpPr>
          <p:nvPr>
            <p:ph idx="1"/>
          </p:nvPr>
        </p:nvSpPr>
        <p:spPr/>
        <p:txBody>
          <a:bodyPr>
            <a:normAutofit fontScale="77500" lnSpcReduction="20000"/>
          </a:bodyPr>
          <a:lstStyle/>
          <a:p>
            <a:r>
              <a:rPr lang="ru-RU" dirty="0"/>
              <a:t>в дополнение к основным часам в SCN, почти каждая клетка в организме имеет автономные часы;</a:t>
            </a:r>
          </a:p>
          <a:p>
            <a:r>
              <a:rPr lang="ru-RU" dirty="0"/>
              <a:t>сеть нейронов-стимуляторов в SCN действует как оркестратор этих самоподдерживающихся осцилляторов по всему телу, передавая фазу, захваченную светом;</a:t>
            </a:r>
          </a:p>
          <a:p>
            <a:r>
              <a:rPr lang="ru-RU" dirty="0"/>
              <a:t>они включают регуляцию температуры тела, а также прямую связь через вегетативную иннервацию и эндокринную сигнализацию, в первую очередь через </a:t>
            </a:r>
            <a:r>
              <a:rPr lang="ru-RU" dirty="0" err="1"/>
              <a:t>глюкокортикоиды</a:t>
            </a:r>
            <a:r>
              <a:rPr lang="ru-RU" dirty="0"/>
              <a:t> надпочечников и мелатонин </a:t>
            </a:r>
            <a:r>
              <a:rPr lang="ru-RU" dirty="0" err="1"/>
              <a:t>пинеальной</a:t>
            </a:r>
            <a:r>
              <a:rPr lang="ru-RU" dirty="0"/>
              <a:t> железы. В качестве выходных сигналов главных часов используются колебания температуры тела, плазменного кортизола и ритмов мелатонина.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2028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Синхронизация центральных и периферических циркадных час</a:t>
            </a:r>
            <a:r>
              <a:rPr lang="ru-RU" b="1" dirty="0">
                <a:solidFill>
                  <a:schemeClr val="accent6"/>
                </a:solidFill>
              </a:rPr>
              <a:t>ов</a:t>
            </a:r>
            <a:endParaRPr lang="ru-RU" dirty="0"/>
          </a:p>
        </p:txBody>
      </p:sp>
      <p:sp>
        <p:nvSpPr>
          <p:cNvPr id="3" name="Content Placeholder 2"/>
          <p:cNvSpPr>
            <a:spLocks noGrp="1"/>
          </p:cNvSpPr>
          <p:nvPr>
            <p:ph idx="1"/>
          </p:nvPr>
        </p:nvSpPr>
        <p:spPr/>
        <p:txBody>
          <a:bodyPr>
            <a:normAutofit fontScale="70000" lnSpcReduction="20000"/>
          </a:bodyPr>
          <a:lstStyle/>
          <a:p>
            <a:r>
              <a:rPr lang="ru-RU" dirty="0"/>
              <a:t>SCN генерируют поведенческие ритмы, включая бодрствование/сон, активность/отдых и питание/голодание;</a:t>
            </a:r>
          </a:p>
          <a:p>
            <a:r>
              <a:rPr lang="ru-RU" dirty="0"/>
              <a:t>без функциональных центральных часов животные в постоянной темноте аритмичны в своей активности и потребляют одинаковое количество пищи как в светлую, так и в темную фазы;</a:t>
            </a:r>
          </a:p>
          <a:p>
            <a:r>
              <a:rPr lang="ru-RU" dirty="0"/>
              <a:t>повреждение SCN выравнивает ритмы расхода энергии, что нарушает энергетический баланс даже без различий в общих расходах энергии;</a:t>
            </a:r>
          </a:p>
          <a:p>
            <a:r>
              <a:rPr lang="ru-RU" dirty="0"/>
              <a:t>генерируемые SCN ритмы активности и потребления пищи создают обратную связь, которая сильно влияет на часы других тканей. Когда выработка гормонов надпочечников (прямой контроль SCN) и ритмы приема пищи (косвенный контроль поведения) устраняются, то нарушается воздействие ритмических часов на </a:t>
            </a:r>
            <a:r>
              <a:rPr lang="ru-RU" dirty="0" err="1"/>
              <a:t>адипоциты</a:t>
            </a:r>
            <a:r>
              <a:rPr lang="ru-RU" dirty="0"/>
              <a:t> и жировую ткань.</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457193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Сферы влияния центральных и периферических циркадных часов</a:t>
            </a:r>
          </a:p>
        </p:txBody>
      </p:sp>
      <p:sp>
        <p:nvSpPr>
          <p:cNvPr id="3" name="Content Placeholder 2"/>
          <p:cNvSpPr>
            <a:spLocks noGrp="1"/>
          </p:cNvSpPr>
          <p:nvPr>
            <p:ph idx="1"/>
          </p:nvPr>
        </p:nvSpPr>
        <p:spPr/>
        <p:txBody>
          <a:bodyPr>
            <a:normAutofit fontScale="62500" lnSpcReduction="20000"/>
          </a:bodyPr>
          <a:lstStyle/>
          <a:p>
            <a:r>
              <a:rPr lang="ru-RU" dirty="0"/>
              <a:t>светлые и темные времена суток являются доминирующим фактором времени главных часов в SCN;</a:t>
            </a:r>
          </a:p>
          <a:p>
            <a:r>
              <a:rPr lang="ru-RU" dirty="0"/>
              <a:t>ритм пищевого поведения, возможно, является самым мощным фактором времени периферических тканей;</a:t>
            </a:r>
          </a:p>
          <a:p>
            <a:r>
              <a:rPr lang="ru-RU" dirty="0"/>
              <a:t>ограничение доступа к пище в неактивной фазе у мышей (т. е. в светлой фазе) вызывает фазовый сдвиг в периферических тканевых часах печени, поджелудочной железы, сердца, скелетных мышц и почек. В отличие от этого, центральные часы в SCN не были затронуты. Это расцепление между центральными и периферийными часами происходило в равной степени, когда животные жили с нормальными циклами свет–темнота или в постоянной темноте;</a:t>
            </a:r>
          </a:p>
          <a:p>
            <a:r>
              <a:rPr lang="ru-RU" dirty="0"/>
              <a:t>кормление является неэффективным фактором времени для SCN даже в отсутствие света, его основным фактором времени. В то же время питание является мощным стимулом для периферии, независимо от противоположных сигналов от часов SCN, охваченных светом.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40715947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2). Сон</a:t>
            </a:r>
          </a:p>
        </p:txBody>
      </p:sp>
      <p:sp>
        <p:nvSpPr>
          <p:cNvPr id="3" name="Content Placeholder 2"/>
          <p:cNvSpPr>
            <a:spLocks noGrp="1"/>
          </p:cNvSpPr>
          <p:nvPr>
            <p:ph idx="1"/>
          </p:nvPr>
        </p:nvSpPr>
        <p:spPr/>
        <p:txBody>
          <a:bodyPr>
            <a:normAutofit fontScale="70000" lnSpcReduction="20000"/>
          </a:bodyPr>
          <a:lstStyle/>
          <a:p>
            <a:r>
              <a:rPr lang="ru-RU" dirty="0"/>
              <a:t>сон ночью и бодрствование днем также являются циркадным ритмом, связанным со светом;</a:t>
            </a:r>
          </a:p>
          <a:p>
            <a:r>
              <a:rPr lang="ru-RU" dirty="0"/>
              <a:t>основное требование для здоровья человека, поскольку он играет важную роль в физиологическом и психологическом функционировании (</a:t>
            </a:r>
            <a:r>
              <a:rPr lang="ru-RU" dirty="0" err="1"/>
              <a:t>Van</a:t>
            </a:r>
            <a:r>
              <a:rPr lang="ru-RU" dirty="0"/>
              <a:t> </a:t>
            </a:r>
            <a:r>
              <a:rPr lang="ru-RU" dirty="0" err="1"/>
              <a:t>Cauter</a:t>
            </a:r>
            <a:r>
              <a:rPr lang="ru-RU" dirty="0"/>
              <a:t> </a:t>
            </a:r>
            <a:r>
              <a:rPr lang="ru-RU" dirty="0" err="1"/>
              <a:t>et</a:t>
            </a:r>
            <a:r>
              <a:rPr lang="ru-RU" dirty="0"/>
              <a:t> </a:t>
            </a:r>
            <a:r>
              <a:rPr lang="ru-RU" dirty="0" err="1"/>
              <a:t>al</a:t>
            </a:r>
            <a:r>
              <a:rPr lang="ru-RU" dirty="0"/>
              <a:t>., 2008; </a:t>
            </a:r>
            <a:r>
              <a:rPr lang="ru-RU" dirty="0" err="1"/>
              <a:t>Vincent</a:t>
            </a:r>
            <a:r>
              <a:rPr lang="ru-RU" dirty="0"/>
              <a:t> </a:t>
            </a:r>
            <a:r>
              <a:rPr lang="ru-RU" dirty="0" err="1"/>
              <a:t>et</a:t>
            </a:r>
            <a:r>
              <a:rPr lang="ru-RU" dirty="0"/>
              <a:t> </a:t>
            </a:r>
            <a:r>
              <a:rPr lang="ru-RU" dirty="0" err="1"/>
              <a:t>al</a:t>
            </a:r>
            <a:r>
              <a:rPr lang="ru-RU" dirty="0"/>
              <a:t>., 2017);</a:t>
            </a:r>
          </a:p>
          <a:p>
            <a:r>
              <a:rPr lang="ru-RU" dirty="0"/>
              <a:t>необходим для нормальных когнитивных функций, метаболизма, регуляции аппетита, иммунной функции и гормональной регуляции (</a:t>
            </a:r>
            <a:r>
              <a:rPr lang="ru-RU" dirty="0" err="1"/>
              <a:t>Vincent</a:t>
            </a:r>
            <a:r>
              <a:rPr lang="ru-RU" dirty="0"/>
              <a:t> </a:t>
            </a:r>
            <a:r>
              <a:rPr lang="ru-RU" dirty="0" err="1"/>
              <a:t>et</a:t>
            </a:r>
            <a:r>
              <a:rPr lang="ru-RU" dirty="0"/>
              <a:t> </a:t>
            </a:r>
            <a:r>
              <a:rPr lang="ru-RU" dirty="0" err="1"/>
              <a:t>al</a:t>
            </a:r>
            <a:r>
              <a:rPr lang="ru-RU" dirty="0"/>
              <a:t>., 2017);</a:t>
            </a:r>
          </a:p>
          <a:p>
            <a:r>
              <a:rPr lang="ru-RU" dirty="0"/>
              <a:t>нарушение режима сна приводит к метаболическим и эндокринным изменениям, например, к резистентности к инсулину и непереносимости глюкозы (</a:t>
            </a:r>
            <a:r>
              <a:rPr lang="ru-RU" dirty="0" err="1"/>
              <a:t>Johnston</a:t>
            </a:r>
            <a:r>
              <a:rPr lang="ru-RU" dirty="0"/>
              <a:t>, 2014);</a:t>
            </a:r>
          </a:p>
          <a:p>
            <a:r>
              <a:rPr lang="ru-RU" dirty="0"/>
              <a:t>снижение продолжительности сна связано с повышенным риском ожирения и </a:t>
            </a:r>
            <a:r>
              <a:rPr lang="ru-RU" dirty="0" err="1"/>
              <a:t>кардиометаболических</a:t>
            </a:r>
            <a:r>
              <a:rPr lang="ru-RU" dirty="0"/>
              <a:t> заболеваний, вероятно, в обратной J-образной зависимости с оптимальным количеством сна около 7-8 часов в сутки (</a:t>
            </a:r>
            <a:r>
              <a:rPr lang="ru-RU" dirty="0" err="1"/>
              <a:t>Zhou</a:t>
            </a:r>
            <a:r>
              <a:rPr lang="ru-RU" dirty="0"/>
              <a:t> </a:t>
            </a:r>
            <a:r>
              <a:rPr lang="ru-RU" dirty="0" err="1"/>
              <a:t>et</a:t>
            </a:r>
            <a:r>
              <a:rPr lang="ru-RU" dirty="0"/>
              <a:t> </a:t>
            </a:r>
            <a:r>
              <a:rPr lang="ru-RU" dirty="0" err="1"/>
              <a:t>al</a:t>
            </a:r>
            <a:r>
              <a:rPr lang="ru-RU" dirty="0"/>
              <a:t>., 2019).</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41566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B050"/>
                </a:solidFill>
              </a:rPr>
              <a:t>Возрастная жизнеспособность 2</a:t>
            </a:r>
          </a:p>
        </p:txBody>
      </p:sp>
      <p:sp>
        <p:nvSpPr>
          <p:cNvPr id="3" name="Содержимое 2"/>
          <p:cNvSpPr>
            <a:spLocks noGrp="1"/>
          </p:cNvSpPr>
          <p:nvPr>
            <p:ph idx="1"/>
          </p:nvPr>
        </p:nvSpPr>
        <p:spPr/>
        <p:txBody>
          <a:bodyPr>
            <a:normAutofit fontScale="92500" lnSpcReduction="20000"/>
          </a:bodyPr>
          <a:lstStyle/>
          <a:p>
            <a:r>
              <a:rPr lang="ru-RU" dirty="0"/>
              <a:t>впервые термин возрастная жизнеспособность был применен в литературе по психопатологии и был связан с такими понятиями как возможность позитивной психологии, развития личности, активации внутренних психологических резервов при воздействии неблагоприятной жизненной стрессовой ситуации;</a:t>
            </a:r>
          </a:p>
          <a:p>
            <a:r>
              <a:rPr lang="ru-RU" dirty="0"/>
              <a:t>возможность поддержания физического и психического здоровья перед лицом серьезных жизненных невзгод.</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Сон</a:t>
            </a:r>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ru-RU" dirty="0"/>
              <a:t>частичное лишение сна привело к увеличению потребления энергии, но не к увеличению затрат энергии, что привело к чистому положительному энергетическому балансу в 385 ккал/день (</a:t>
            </a:r>
            <a:r>
              <a:rPr lang="ru-RU" dirty="0" err="1"/>
              <a:t>Al</a:t>
            </a:r>
            <a:r>
              <a:rPr lang="ru-RU" dirty="0"/>
              <a:t> </a:t>
            </a:r>
            <a:r>
              <a:rPr lang="ru-RU" dirty="0" err="1"/>
              <a:t>Khatib</a:t>
            </a:r>
            <a:r>
              <a:rPr lang="ru-RU" dirty="0"/>
              <a:t> </a:t>
            </a:r>
            <a:r>
              <a:rPr lang="ru-RU" dirty="0" err="1"/>
              <a:t>et</a:t>
            </a:r>
            <a:r>
              <a:rPr lang="ru-RU" dirty="0"/>
              <a:t> </a:t>
            </a:r>
            <a:r>
              <a:rPr lang="ru-RU" dirty="0" err="1"/>
              <a:t>al</a:t>
            </a:r>
            <a:r>
              <a:rPr lang="ru-RU" dirty="0"/>
              <a:t>., 2017);</a:t>
            </a:r>
          </a:p>
          <a:p>
            <a:r>
              <a:rPr lang="ru-RU" dirty="0"/>
              <a:t>в пилотном перекрестном исследовании (</a:t>
            </a:r>
            <a:r>
              <a:rPr lang="ru-RU" dirty="0" err="1"/>
              <a:t>Sleep</a:t>
            </a:r>
            <a:r>
              <a:rPr lang="ru-RU" dirty="0"/>
              <a:t>-E </a:t>
            </a:r>
            <a:r>
              <a:rPr lang="ru-RU" dirty="0" err="1"/>
              <a:t>study</a:t>
            </a:r>
            <a:r>
              <a:rPr lang="ru-RU" dirty="0"/>
              <a:t>) показано, что качество сна связано с метаболизмом липидов (</a:t>
            </a:r>
            <a:r>
              <a:rPr lang="ru-RU" dirty="0" err="1"/>
              <a:t>Al</a:t>
            </a:r>
            <a:r>
              <a:rPr lang="ru-RU" dirty="0"/>
              <a:t> </a:t>
            </a:r>
            <a:r>
              <a:rPr lang="ru-RU" dirty="0" err="1"/>
              <a:t>Khatib</a:t>
            </a:r>
            <a:r>
              <a:rPr lang="ru-RU" dirty="0"/>
              <a:t> </a:t>
            </a:r>
            <a:r>
              <a:rPr lang="ru-RU" dirty="0" err="1"/>
              <a:t>et</a:t>
            </a:r>
            <a:r>
              <a:rPr lang="ru-RU" dirty="0"/>
              <a:t> </a:t>
            </a:r>
            <a:r>
              <a:rPr lang="ru-RU" dirty="0" err="1"/>
              <a:t>al</a:t>
            </a:r>
            <a:r>
              <a:rPr lang="ru-RU" dirty="0"/>
              <a:t>., 2016);</a:t>
            </a:r>
          </a:p>
          <a:p>
            <a:r>
              <a:rPr lang="ru-RU" dirty="0"/>
              <a:t>потенциальная роль недостаточного сна в ожирении и риске </a:t>
            </a:r>
            <a:r>
              <a:rPr lang="ru-RU" dirty="0" err="1"/>
              <a:t>кардиометаболических</a:t>
            </a:r>
            <a:r>
              <a:rPr lang="ru-RU" dirty="0"/>
              <a:t> заболеваний (</a:t>
            </a:r>
            <a:r>
              <a:rPr lang="ru-RU" dirty="0" err="1"/>
              <a:t>Gibson-Moore</a:t>
            </a:r>
            <a:r>
              <a:rPr lang="ru-RU" dirty="0"/>
              <a:t> &amp; </a:t>
            </a:r>
            <a:r>
              <a:rPr lang="ru-RU" dirty="0" err="1"/>
              <a:t>Chambers</a:t>
            </a:r>
            <a:r>
              <a:rPr lang="ru-RU" dirty="0"/>
              <a:t>, 2019);</a:t>
            </a:r>
          </a:p>
          <a:p>
            <a:r>
              <a:rPr lang="ru-RU" dirty="0"/>
              <a:t>данные пяти краткосрочных исследований продления сна после ограничения сна свидетельствуют о некоторых улучшениях в состоянии здоровья, таких как регулирование гормонов аппетита, метаболизма глюкозы, веса тела и потребления пищи при продлении сна у коротко спящих (</a:t>
            </a:r>
            <a:r>
              <a:rPr lang="ru-RU" dirty="0" err="1"/>
              <a:t>Pizinger</a:t>
            </a:r>
            <a:r>
              <a:rPr lang="ru-RU" dirty="0"/>
              <a:t> </a:t>
            </a:r>
            <a:r>
              <a:rPr lang="ru-RU" dirty="0" err="1"/>
              <a:t>et</a:t>
            </a:r>
            <a:r>
              <a:rPr lang="ru-RU" dirty="0"/>
              <a:t> </a:t>
            </a:r>
            <a:r>
              <a:rPr lang="ru-RU" dirty="0" err="1"/>
              <a:t>al</a:t>
            </a:r>
            <a:r>
              <a:rPr lang="ru-RU" dirty="0"/>
              <a:t>., 2018);</a:t>
            </a:r>
          </a:p>
          <a:p>
            <a:r>
              <a:rPr lang="ru-RU" dirty="0"/>
              <a:t>необходимы дальнейшие исследования с использованием объективных показателей продолжительности и качества сна, чтобы определить, может ли улучшение качества ночного сна способствовать снижению массы тела (</a:t>
            </a:r>
            <a:r>
              <a:rPr lang="ru-RU" dirty="0" err="1"/>
              <a:t>Gibson-Moore</a:t>
            </a:r>
            <a:r>
              <a:rPr lang="ru-RU" dirty="0"/>
              <a:t> &amp; </a:t>
            </a:r>
            <a:r>
              <a:rPr lang="ru-RU" dirty="0" err="1"/>
              <a:t>Chambers</a:t>
            </a:r>
            <a:r>
              <a:rPr lang="ru-RU" dirty="0"/>
              <a:t>, 2019).</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511822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3). Важность завтрака</a:t>
            </a: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ru-RU" dirty="0"/>
              <a:t>в Великобритании до трети населения эпизодически или регулярно пропускает завтрак (Ривз и др., 2013);</a:t>
            </a:r>
          </a:p>
          <a:p>
            <a:r>
              <a:rPr lang="ru-RU" dirty="0"/>
              <a:t>употребление пищи в начале дня после ночного голодания может играть фундаментальную роль в регулировании нормальных ритмов и контроле уровня глюкозы (</a:t>
            </a:r>
            <a:r>
              <a:rPr lang="ru-RU" dirty="0" err="1"/>
              <a:t>Clayton</a:t>
            </a:r>
            <a:r>
              <a:rPr lang="ru-RU" dirty="0"/>
              <a:t> </a:t>
            </a:r>
            <a:r>
              <a:rPr lang="ru-RU" dirty="0" err="1"/>
              <a:t>et</a:t>
            </a:r>
            <a:r>
              <a:rPr lang="ru-RU" dirty="0"/>
              <a:t> </a:t>
            </a:r>
            <a:r>
              <a:rPr lang="ru-RU" dirty="0" err="1"/>
              <a:t>al</a:t>
            </a:r>
            <a:r>
              <a:rPr lang="ru-RU" dirty="0"/>
              <a:t>., 2020);</a:t>
            </a:r>
          </a:p>
          <a:p>
            <a:r>
              <a:rPr lang="ru-RU" dirty="0"/>
              <a:t>большинство наблюдательных исследований предполагают возможный защитный эффект употребления завтрака против увеличения жировой массы (</a:t>
            </a:r>
            <a:r>
              <a:rPr lang="ru-RU" dirty="0" err="1"/>
              <a:t>Gibney</a:t>
            </a:r>
            <a:r>
              <a:rPr lang="ru-RU" dirty="0"/>
              <a:t> </a:t>
            </a:r>
            <a:r>
              <a:rPr lang="ru-RU" dirty="0" err="1"/>
              <a:t>et</a:t>
            </a:r>
            <a:r>
              <a:rPr lang="ru-RU" dirty="0"/>
              <a:t> </a:t>
            </a:r>
            <a:r>
              <a:rPr lang="ru-RU" dirty="0" err="1"/>
              <a:t>al</a:t>
            </a:r>
            <a:r>
              <a:rPr lang="ru-RU" dirty="0"/>
              <a:t>., 2018);</a:t>
            </a:r>
          </a:p>
          <a:p>
            <a:r>
              <a:rPr lang="ru-RU" dirty="0"/>
              <a:t>контролируемые вмешательства не подтверждают гипотезу о том, что пропуск завтрака положительно влияет на энергетический баланс (</a:t>
            </a:r>
            <a:r>
              <a:rPr lang="ru-RU" dirty="0" err="1"/>
              <a:t>Chowdhury</a:t>
            </a:r>
            <a:r>
              <a:rPr lang="ru-RU" dirty="0"/>
              <a:t> </a:t>
            </a:r>
            <a:r>
              <a:rPr lang="ru-RU" dirty="0" err="1"/>
              <a:t>et</a:t>
            </a:r>
            <a:r>
              <a:rPr lang="ru-RU" dirty="0"/>
              <a:t> </a:t>
            </a:r>
            <a:r>
              <a:rPr lang="ru-RU" dirty="0" err="1"/>
              <a:t>al</a:t>
            </a:r>
            <a:r>
              <a:rPr lang="ru-RU" dirty="0"/>
              <a:t>., 2016; </a:t>
            </a:r>
            <a:r>
              <a:rPr lang="ru-RU" dirty="0" err="1"/>
              <a:t>Levitsky</a:t>
            </a:r>
            <a:r>
              <a:rPr lang="ru-RU" dirty="0"/>
              <a:t> &amp; </a:t>
            </a:r>
            <a:r>
              <a:rPr lang="ru-RU" dirty="0" err="1"/>
              <a:t>Pacanowski</a:t>
            </a:r>
            <a:r>
              <a:rPr lang="ru-RU" dirty="0"/>
              <a:t>, 2013; </a:t>
            </a:r>
            <a:r>
              <a:rPr lang="ru-RU" dirty="0" err="1"/>
              <a:t>Sievert</a:t>
            </a:r>
            <a:r>
              <a:rPr lang="ru-RU" dirty="0"/>
              <a:t> </a:t>
            </a:r>
            <a:r>
              <a:rPr lang="ru-RU" dirty="0" err="1"/>
              <a:t>et</a:t>
            </a:r>
            <a:r>
              <a:rPr lang="ru-RU" dirty="0"/>
              <a:t> </a:t>
            </a:r>
            <a:r>
              <a:rPr lang="ru-RU" dirty="0" err="1"/>
              <a:t>al</a:t>
            </a:r>
            <a:r>
              <a:rPr lang="ru-RU" dirty="0"/>
              <a:t>., 2019).</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13184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4). Прерывистое </a:t>
            </a:r>
            <a:br>
              <a:rPr lang="ru-RU" b="1" dirty="0">
                <a:solidFill>
                  <a:srgbClr val="00B050"/>
                </a:solidFill>
              </a:rPr>
            </a:br>
            <a:r>
              <a:rPr lang="ru-RU" b="1" dirty="0">
                <a:solidFill>
                  <a:srgbClr val="00B050"/>
                </a:solidFill>
              </a:rPr>
              <a:t>(интермиттирующее питание)</a:t>
            </a:r>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ru-RU" dirty="0"/>
              <a:t>внедрение длительных периодов голодания и ограничение потребления пищи в определенные части дня становится все более популярным, поскольку это может обеспечить эффективный метод управления весом и улучшения метаболического здоровья;</a:t>
            </a:r>
          </a:p>
          <a:p>
            <a:r>
              <a:rPr lang="ru-RU" dirty="0"/>
              <a:t>прерывистое питание связано со здоровым старением (</a:t>
            </a:r>
            <a:r>
              <a:rPr lang="ru-RU" dirty="0" err="1"/>
              <a:t>de</a:t>
            </a:r>
            <a:r>
              <a:rPr lang="ru-RU" dirty="0"/>
              <a:t> </a:t>
            </a:r>
            <a:r>
              <a:rPr lang="ru-RU" dirty="0" err="1"/>
              <a:t>Cabo</a:t>
            </a:r>
            <a:r>
              <a:rPr lang="ru-RU" dirty="0"/>
              <a:t> &amp; </a:t>
            </a:r>
            <a:r>
              <a:rPr lang="ru-RU" dirty="0" err="1"/>
              <a:t>Mattson</a:t>
            </a:r>
            <a:r>
              <a:rPr lang="ru-RU" dirty="0"/>
              <a:t>, 2019);</a:t>
            </a:r>
          </a:p>
          <a:p>
            <a:r>
              <a:rPr lang="ru-RU" dirty="0"/>
              <a:t>три наиболее широко изученных режима прерывистого питания - чередующееся дневное голодание, прерывистое голодание 5:2 (два дня в неделю) и ежедневное питание с ограничением по времени (</a:t>
            </a:r>
            <a:r>
              <a:rPr lang="ru-RU" dirty="0" err="1"/>
              <a:t>de</a:t>
            </a:r>
            <a:r>
              <a:rPr lang="ru-RU" dirty="0"/>
              <a:t> </a:t>
            </a:r>
            <a:r>
              <a:rPr lang="ru-RU" dirty="0" err="1"/>
              <a:t>Cabo</a:t>
            </a:r>
            <a:r>
              <a:rPr lang="ru-RU" dirty="0"/>
              <a:t> &amp; </a:t>
            </a:r>
            <a:r>
              <a:rPr lang="ru-RU" dirty="0" err="1"/>
              <a:t>Mattson</a:t>
            </a:r>
            <a:r>
              <a:rPr lang="ru-RU" dirty="0"/>
              <a:t>, 2019);</a:t>
            </a:r>
          </a:p>
          <a:p>
            <a:r>
              <a:rPr lang="ru-RU" dirty="0"/>
              <a:t>ограниченное по времени питание (TRF) - особая форма прерывистого голодания, основанная на циркадном ритме (</a:t>
            </a:r>
            <a:r>
              <a:rPr lang="ru-RU" dirty="0" err="1"/>
              <a:t>Moon</a:t>
            </a:r>
            <a:r>
              <a:rPr lang="ru-RU" dirty="0"/>
              <a:t> </a:t>
            </a:r>
            <a:r>
              <a:rPr lang="ru-RU" dirty="0" err="1"/>
              <a:t>et</a:t>
            </a:r>
            <a:r>
              <a:rPr lang="ru-RU" dirty="0"/>
              <a:t> </a:t>
            </a:r>
            <a:r>
              <a:rPr lang="ru-RU" dirty="0" err="1"/>
              <a:t>al</a:t>
            </a:r>
            <a:r>
              <a:rPr lang="ru-RU" dirty="0"/>
              <a:t>., 2020);</a:t>
            </a:r>
          </a:p>
          <a:p>
            <a:r>
              <a:rPr lang="ru-RU" dirty="0"/>
              <a:t>10-ть недель ежедневного прерывистого питания уменьшает потребление пищи, массу тела, одновременно улучшая маркеры метаболических заболеваний, такие как холестерин липопротеинов низкой плотности и чувствительность к инсулину (</a:t>
            </a:r>
            <a:r>
              <a:rPr lang="ru-RU" dirty="0" err="1"/>
              <a:t>Lynch</a:t>
            </a:r>
            <a:r>
              <a:rPr lang="ru-RU" dirty="0"/>
              <a:t> </a:t>
            </a:r>
            <a:r>
              <a:rPr lang="ru-RU" dirty="0" err="1"/>
              <a:t>et</a:t>
            </a:r>
            <a:r>
              <a:rPr lang="ru-RU" dirty="0"/>
              <a:t> </a:t>
            </a:r>
            <a:r>
              <a:rPr lang="ru-RU" dirty="0" err="1"/>
              <a:t>al</a:t>
            </a:r>
            <a:r>
              <a:rPr lang="ru-RU" dirty="0"/>
              <a:t>., 2021).</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170707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Ритм питания и возраст</a:t>
            </a: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ru-RU" dirty="0"/>
              <a:t>циркадные паттерны меняются на протяжении всей жизни (</a:t>
            </a:r>
            <a:r>
              <a:rPr lang="ru-RU" dirty="0" err="1"/>
              <a:t>Van</a:t>
            </a:r>
            <a:r>
              <a:rPr lang="ru-RU" dirty="0"/>
              <a:t> </a:t>
            </a:r>
            <a:r>
              <a:rPr lang="ru-RU" dirty="0" err="1"/>
              <a:t>Someren</a:t>
            </a:r>
            <a:r>
              <a:rPr lang="ru-RU" dirty="0"/>
              <a:t>, 2000);</a:t>
            </a:r>
          </a:p>
          <a:p>
            <a:r>
              <a:rPr lang="ru-RU" dirty="0"/>
              <a:t>циркадная амплитуда уменьшается с возрастом, время циркадной </a:t>
            </a:r>
            <a:r>
              <a:rPr lang="ru-RU" dirty="0" err="1"/>
              <a:t>акрофазы</a:t>
            </a:r>
            <a:r>
              <a:rPr lang="ru-RU" dirty="0"/>
              <a:t> (период времени в цикле, в течение которого цикл достигает пика) становится более изменчивым и зависит от возраста (</a:t>
            </a:r>
            <a:r>
              <a:rPr lang="ru-RU" dirty="0" err="1"/>
              <a:t>Cornelissen</a:t>
            </a:r>
            <a:r>
              <a:rPr lang="ru-RU" dirty="0"/>
              <a:t> &amp; </a:t>
            </a:r>
            <a:r>
              <a:rPr lang="ru-RU" dirty="0" err="1"/>
              <a:t>Otsuka</a:t>
            </a:r>
            <a:r>
              <a:rPr lang="ru-RU" dirty="0"/>
              <a:t>, 2017);</a:t>
            </a:r>
          </a:p>
          <a:p>
            <a:r>
              <a:rPr lang="ru-RU" dirty="0"/>
              <a:t>как подростки, так и пожилые люди, более склонны к нарушениям сна;</a:t>
            </a:r>
          </a:p>
          <a:p>
            <a:r>
              <a:rPr lang="ru-RU" dirty="0"/>
              <a:t>изменения в регуляции циркадных ритмов способствуют появлению симптомов определенных возрастных заболеваний, таких как </a:t>
            </a:r>
            <a:r>
              <a:rPr lang="ru-RU" dirty="0" err="1"/>
              <a:t>ьолезнь</a:t>
            </a:r>
            <a:r>
              <a:rPr lang="ru-RU" dirty="0"/>
              <a:t> Альцгеймера (</a:t>
            </a:r>
            <a:r>
              <a:rPr lang="ru-RU" dirty="0" err="1"/>
              <a:t>Van</a:t>
            </a:r>
            <a:r>
              <a:rPr lang="ru-RU" dirty="0"/>
              <a:t> </a:t>
            </a:r>
            <a:r>
              <a:rPr lang="ru-RU" dirty="0" err="1"/>
              <a:t>Someren</a:t>
            </a:r>
            <a:r>
              <a:rPr lang="ru-RU" dirty="0"/>
              <a:t>, 2000);</a:t>
            </a:r>
          </a:p>
          <a:p>
            <a:r>
              <a:rPr lang="ru-RU" dirty="0"/>
              <a:t>учет ритма питания актуален для подростков и пожилых людей, а также для тех, кто работает в (ночные) смены.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997747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2250" b="1" dirty="0">
              <a:solidFill>
                <a:schemeClr val="accent6"/>
              </a:solidFill>
            </a:endParaRPr>
          </a:p>
          <a:p>
            <a:pPr marL="0" indent="0" algn="ctr">
              <a:buNone/>
            </a:pPr>
            <a:endParaRPr lang="ru-RU" sz="2250" b="1" dirty="0">
              <a:solidFill>
                <a:schemeClr val="accent6"/>
              </a:solidFill>
            </a:endParaRPr>
          </a:p>
          <a:p>
            <a:pPr marL="0" indent="0" algn="ctr">
              <a:buNone/>
            </a:pPr>
            <a:r>
              <a:rPr lang="ru-RU" sz="2800" b="1" dirty="0">
                <a:solidFill>
                  <a:srgbClr val="00B050"/>
                </a:solidFill>
              </a:rPr>
              <a:t>НАРУШЕНИЯ ЦИРКАДНЫХ РИТМОВ И КАРДИОМЕТАБОЛИЧЕСКОЕ ЗДОРОВЬЕ</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529758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1). Ночная работа</a:t>
            </a:r>
          </a:p>
        </p:txBody>
      </p:sp>
      <p:sp>
        <p:nvSpPr>
          <p:cNvPr id="3" name="Content Placeholder 2"/>
          <p:cNvSpPr>
            <a:spLocks noGrp="1"/>
          </p:cNvSpPr>
          <p:nvPr>
            <p:ph idx="1"/>
          </p:nvPr>
        </p:nvSpPr>
        <p:spPr/>
        <p:txBody>
          <a:bodyPr>
            <a:normAutofit fontScale="70000" lnSpcReduction="20000"/>
          </a:bodyPr>
          <a:lstStyle/>
          <a:p>
            <a:r>
              <a:rPr lang="ru-RU" dirty="0"/>
              <a:t>в настоящее время имеется значительный объем доказательств роли нарушенных циркадных ритмов в патогенезе метаболических заболеваний;</a:t>
            </a:r>
          </a:p>
          <a:p>
            <a:r>
              <a:rPr lang="ru-RU" dirty="0"/>
              <a:t>острое нарушение циркадного ритма достоверно изменяет метаболизм глюкозы и индуцирует </a:t>
            </a:r>
            <a:r>
              <a:rPr lang="ru-RU" dirty="0" err="1"/>
              <a:t>диабетогенное</a:t>
            </a:r>
            <a:r>
              <a:rPr lang="ru-RU" dirty="0"/>
              <a:t> состояние у людей;</a:t>
            </a:r>
          </a:p>
          <a:p>
            <a:r>
              <a:rPr lang="ru-RU" dirty="0"/>
              <a:t>в </a:t>
            </a:r>
            <a:r>
              <a:rPr lang="ru-RU" dirty="0" err="1"/>
              <a:t>рандомизированном</a:t>
            </a:r>
            <a:r>
              <a:rPr lang="ru-RU" dirty="0"/>
              <a:t> исследовании, имитирующем работу в ночную смену, 3 дня инверсии фазы (т. е. бодрствование и прием пищи в неактивной фазе) показали значительное снижение чувствительности к инсулину и увеличение уровня </a:t>
            </a:r>
            <a:r>
              <a:rPr lang="ru-RU" dirty="0" err="1"/>
              <a:t>постпрандиальной</a:t>
            </a:r>
            <a:r>
              <a:rPr lang="ru-RU" dirty="0"/>
              <a:t> глюкозы в ответ на тот же прием пищи, а после 6 дней инверсии фазы </a:t>
            </a:r>
            <a:r>
              <a:rPr lang="ru-RU" dirty="0" err="1"/>
              <a:t>протеомика</a:t>
            </a:r>
            <a:r>
              <a:rPr lang="ru-RU" dirty="0"/>
              <a:t> плазмы выявила изменения в ритмах многих белков, которые регулируют гомеостаз глюкозы, наряду с гораздо более высоким уровнем </a:t>
            </a:r>
            <a:r>
              <a:rPr lang="ru-RU" dirty="0" err="1"/>
              <a:t>постпрандиальной</a:t>
            </a:r>
            <a:r>
              <a:rPr lang="ru-RU" dirty="0"/>
              <a:t> глюкозы и инсулина;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246903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Ночная работа</a:t>
            </a:r>
          </a:p>
        </p:txBody>
      </p:sp>
      <p:sp>
        <p:nvSpPr>
          <p:cNvPr id="3" name="Content Placeholder 2"/>
          <p:cNvSpPr>
            <a:spLocks noGrp="1"/>
          </p:cNvSpPr>
          <p:nvPr>
            <p:ph idx="1"/>
          </p:nvPr>
        </p:nvSpPr>
        <p:spPr/>
        <p:txBody>
          <a:bodyPr>
            <a:normAutofit fontScale="85000" lnSpcReduction="10000"/>
          </a:bodyPr>
          <a:lstStyle/>
          <a:p>
            <a:r>
              <a:rPr lang="ru-RU" dirty="0"/>
              <a:t>в значительной степени был инвертирован ритм глюкагона плазмы, что само по себе является фактором риска развития диабета;</a:t>
            </a:r>
          </a:p>
          <a:p>
            <a:r>
              <a:rPr lang="ru-RU" dirty="0"/>
              <a:t>повышенный уровень глюкагона потенциально объясняется стимулирующим действием мелатонина (который достигает максимума ночью) на альфа-клетки поджелудочной железы;</a:t>
            </a:r>
          </a:p>
          <a:p>
            <a:r>
              <a:rPr lang="ru-RU" dirty="0"/>
              <a:t>хронические нарушения циркадного ритма ухудшают гомеостаз глюкозы и повышают риск заболевания, а сменная работа увеличивает риск развития диабета 2 типа. </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390538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Ночная работа</a:t>
            </a:r>
          </a:p>
        </p:txBody>
      </p:sp>
      <p:sp>
        <p:nvSpPr>
          <p:cNvPr id="3" name="Content Placeholder 2"/>
          <p:cNvSpPr>
            <a:spLocks noGrp="1"/>
          </p:cNvSpPr>
          <p:nvPr>
            <p:ph idx="1"/>
          </p:nvPr>
        </p:nvSpPr>
        <p:spPr/>
        <p:txBody>
          <a:bodyPr>
            <a:normAutofit fontScale="77500" lnSpcReduction="20000"/>
          </a:bodyPr>
          <a:lstStyle/>
          <a:p>
            <a:r>
              <a:rPr lang="ru-RU" dirty="0"/>
              <a:t>состав рациона и потребление энергии во время ночных смен не является основным фактором нарушения обмена веществ;</a:t>
            </a:r>
          </a:p>
          <a:p>
            <a:r>
              <a:rPr lang="ru-RU" dirty="0"/>
              <a:t>особенности питания работников ночной смены показало, что, за исключением незначительного повышения уровня сахара и снижения потребления насыщенных жиров в ночную смену, не было никакой разницы в потреблении калорий или соблюдении диетических рекомендаций по сравнению с дневными сменами или выходными днями;</a:t>
            </a:r>
          </a:p>
          <a:p>
            <a:r>
              <a:rPr lang="ru-RU" dirty="0"/>
              <a:t>наибольшее изменение в поступлении питательных веществ во время ночных смен связано с его временем, и это само по себе может способствовать нарушению обмена веществ;</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943418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2). Образ жизни</a:t>
            </a:r>
          </a:p>
        </p:txBody>
      </p:sp>
      <p:sp>
        <p:nvSpPr>
          <p:cNvPr id="3" name="Content Placeholder 2"/>
          <p:cNvSpPr>
            <a:spLocks noGrp="1"/>
          </p:cNvSpPr>
          <p:nvPr>
            <p:ph idx="1"/>
          </p:nvPr>
        </p:nvSpPr>
        <p:spPr/>
        <p:txBody>
          <a:bodyPr>
            <a:normAutofit fontScale="70000" lnSpcReduction="20000"/>
          </a:bodyPr>
          <a:lstStyle/>
          <a:p>
            <a:r>
              <a:rPr lang="ru-RU" dirty="0"/>
              <a:t>характер питания вахтовых рабочих в выходные дни, когда продолжительность голодания приближается к продолжительности сна, также наблюдался среди населения в целом;</a:t>
            </a:r>
          </a:p>
          <a:p>
            <a:r>
              <a:rPr lang="ru-RU" dirty="0"/>
              <a:t>данные, собранные с помощью приложения для смартфонов, показали, что большинство здоровых взрослых участников питались с произвольными интервалами в течение 14-15 часов;</a:t>
            </a:r>
          </a:p>
          <a:p>
            <a:r>
              <a:rPr lang="ru-RU" dirty="0"/>
              <a:t>тенденция жизни современных людей состоит в том, чтобы сократить ночной пост, продолжая потребление в неактивной фазе циркадного периода; </a:t>
            </a:r>
          </a:p>
          <a:p>
            <a:r>
              <a:rPr lang="ru-RU" dirty="0"/>
              <a:t>даже небольшое сокращение времени пищевого воздержания до 10 - 11 ч привело к потере веса и снижению уровня инсулина в плазме.</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098029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3). Социальный </a:t>
            </a:r>
            <a:r>
              <a:rPr lang="ru-RU" b="1" dirty="0" err="1">
                <a:solidFill>
                  <a:srgbClr val="00B050"/>
                </a:solidFill>
              </a:rPr>
              <a:t>джет</a:t>
            </a:r>
            <a:r>
              <a:rPr lang="ru-RU" b="1" dirty="0">
                <a:solidFill>
                  <a:srgbClr val="00B050"/>
                </a:solidFill>
              </a:rPr>
              <a:t>-лаг</a:t>
            </a:r>
          </a:p>
        </p:txBody>
      </p:sp>
      <p:sp>
        <p:nvSpPr>
          <p:cNvPr id="3" name="Content Placeholder 2"/>
          <p:cNvSpPr>
            <a:spLocks noGrp="1"/>
          </p:cNvSpPr>
          <p:nvPr>
            <p:ph idx="1"/>
          </p:nvPr>
        </p:nvSpPr>
        <p:spPr/>
        <p:txBody>
          <a:bodyPr>
            <a:normAutofit fontScale="70000" lnSpcReduction="20000"/>
          </a:bodyPr>
          <a:lstStyle/>
          <a:p>
            <a:r>
              <a:rPr lang="ru-RU" dirty="0"/>
              <a:t>постоянная доступность пищи, снижение продолжительности сна и более длительные активные часы являются общими для современного образа жизни;</a:t>
            </a:r>
          </a:p>
          <a:p>
            <a:r>
              <a:rPr lang="ru-RU" dirty="0"/>
              <a:t>многие люди испытывают хроническое несоответствие между их эндогенными циркадными ритмами и социально диктуемыми ритмами поведения (например, время начала работы или учебы);</a:t>
            </a:r>
          </a:p>
          <a:p>
            <a:r>
              <a:rPr lang="ru-RU" dirty="0"/>
              <a:t>расхождение между внутренними и навязанными ритмами может быть количественно оценено по разнице между средней точкой сна в рабочие и свободные от работы дни;</a:t>
            </a:r>
          </a:p>
          <a:p>
            <a:r>
              <a:rPr lang="ru-RU" dirty="0"/>
              <a:t>это явление, называемое социальным реактивным </a:t>
            </a:r>
            <a:r>
              <a:rPr lang="ru-RU" dirty="0" err="1"/>
              <a:t>джет</a:t>
            </a:r>
            <a:r>
              <a:rPr lang="ru-RU" dirty="0"/>
              <a:t>-лагом, испытывают до 87% дневного трудоспособного населения;</a:t>
            </a:r>
          </a:p>
          <a:p>
            <a:r>
              <a:rPr lang="ru-RU" dirty="0"/>
              <a:t>социальный </a:t>
            </a:r>
            <a:r>
              <a:rPr lang="ru-RU" dirty="0" err="1"/>
              <a:t>джет</a:t>
            </a:r>
            <a:r>
              <a:rPr lang="ru-RU" dirty="0"/>
              <a:t>-лаг независимо связан с ожирением, риском развития сахарным диабетом 2 типа, абдоминальным ожирением и метаболическим синдромом.</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95278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Биология возрастной жизнеспособности (устойчивости)</a:t>
            </a:r>
          </a:p>
        </p:txBody>
      </p:sp>
      <p:sp>
        <p:nvSpPr>
          <p:cNvPr id="3" name="Содержимое 2"/>
          <p:cNvSpPr>
            <a:spLocks noGrp="1"/>
          </p:cNvSpPr>
          <p:nvPr>
            <p:ph idx="1"/>
          </p:nvPr>
        </p:nvSpPr>
        <p:spPr/>
        <p:txBody>
          <a:bodyPr>
            <a:normAutofit fontScale="85000" lnSpcReduction="10000"/>
          </a:bodyPr>
          <a:lstStyle/>
          <a:p>
            <a:r>
              <a:rPr lang="ru-RU" dirty="0"/>
              <a:t>генетические и эпигенетические влияния;</a:t>
            </a:r>
          </a:p>
          <a:p>
            <a:r>
              <a:rPr lang="ru-RU" dirty="0"/>
              <a:t>функционирование оси гипоталамус – гипофиз – кора надпочечников;</a:t>
            </a:r>
          </a:p>
          <a:p>
            <a:r>
              <a:rPr lang="ru-RU" dirty="0"/>
              <a:t>нейрохимические особенности функционирования организма (нейротрансмиттеры, нейропептиды, гормоны);</a:t>
            </a:r>
          </a:p>
          <a:p>
            <a:r>
              <a:rPr lang="ru-RU" dirty="0"/>
              <a:t>статус хронического иммунного воспаления и оксидативный статус;</a:t>
            </a:r>
          </a:p>
          <a:p>
            <a:r>
              <a:rPr lang="ru-RU" dirty="0"/>
              <a:t>состояние макробиоты кишечника;</a:t>
            </a:r>
          </a:p>
          <a:p>
            <a:r>
              <a:rPr lang="ru-RU" dirty="0"/>
              <a:t>иммунный статус.</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Факторы нарушения </a:t>
            </a:r>
            <a:br>
              <a:rPr lang="ru-RU" b="1" dirty="0">
                <a:solidFill>
                  <a:srgbClr val="00B050"/>
                </a:solidFill>
              </a:rPr>
            </a:br>
            <a:r>
              <a:rPr lang="ru-RU" b="1" dirty="0">
                <a:solidFill>
                  <a:srgbClr val="00B050"/>
                </a:solidFill>
              </a:rPr>
              <a:t>циркадных ритмов</a:t>
            </a:r>
          </a:p>
        </p:txBody>
      </p:sp>
      <p:sp>
        <p:nvSpPr>
          <p:cNvPr id="3" name="Content Placeholder 2"/>
          <p:cNvSpPr>
            <a:spLocks noGrp="1"/>
          </p:cNvSpPr>
          <p:nvPr>
            <p:ph idx="1"/>
          </p:nvPr>
        </p:nvSpPr>
        <p:spPr/>
        <p:txBody>
          <a:bodyPr/>
          <a:lstStyle/>
          <a:p>
            <a:endParaRPr lang="ru-RU" dirty="0"/>
          </a:p>
          <a:p>
            <a:r>
              <a:rPr lang="ru-RU" dirty="0"/>
              <a:t>воздействие света в темную фазу; </a:t>
            </a:r>
          </a:p>
          <a:p>
            <a:r>
              <a:rPr lang="ru-RU" dirty="0"/>
              <a:t>потребление пищи в неактивной фазе; </a:t>
            </a:r>
          </a:p>
          <a:p>
            <a:r>
              <a:rPr lang="ru-RU" dirty="0"/>
              <a:t>нарушение сна.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0569980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Свет в ночное время</a:t>
            </a: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ru-RU" dirty="0"/>
              <a:t>свет - это самый мощный индуктор главных часов в SCN;</a:t>
            </a:r>
          </a:p>
          <a:p>
            <a:r>
              <a:rPr lang="ru-RU" dirty="0"/>
              <a:t>в популяции медицинских работников фазовый сдвиг основных часов после 3-4 последовательных ночных сдвигов может составлять 71%, что объясняется интенсивностью светового воздействия в соответствии с базовой кривой фазовой реакции человека;</a:t>
            </a:r>
          </a:p>
          <a:p>
            <a:r>
              <a:rPr lang="ru-RU" dirty="0"/>
              <a:t>часы SCN регулируют общесистемный энергетический метаболизм, а также активность и поведение в поиске пищи;</a:t>
            </a:r>
          </a:p>
          <a:p>
            <a:r>
              <a:rPr lang="ru-RU" dirty="0"/>
              <a:t>это объясняет почему независимо от других факторов образа жизни (например, продолжительности сна, физической активности и курения), свет в ночное время коррелирует с повышенным риском развития ожирения у людей.</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380025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3000" b="1" dirty="0">
              <a:solidFill>
                <a:schemeClr val="accent6"/>
              </a:solidFill>
            </a:endParaRPr>
          </a:p>
          <a:p>
            <a:pPr marL="0" indent="0" algn="ctr">
              <a:buNone/>
            </a:pPr>
            <a:endParaRPr lang="ru-RU" sz="2250" b="1" dirty="0">
              <a:solidFill>
                <a:schemeClr val="accent6"/>
              </a:solidFill>
            </a:endParaRPr>
          </a:p>
          <a:p>
            <a:pPr marL="0" indent="0" algn="ctr">
              <a:buNone/>
            </a:pPr>
            <a:r>
              <a:rPr lang="ru-RU" b="1" dirty="0">
                <a:solidFill>
                  <a:srgbClr val="00B050"/>
                </a:solidFill>
              </a:rPr>
              <a:t>РЕКОМЕНДАЦИИ ПО РИТМУ </a:t>
            </a:r>
          </a:p>
          <a:p>
            <a:pPr marL="0" indent="0" algn="ctr">
              <a:buNone/>
            </a:pPr>
            <a:r>
              <a:rPr lang="ru-RU" b="1" dirty="0">
                <a:solidFill>
                  <a:srgbClr val="00B050"/>
                </a:solidFill>
              </a:rPr>
              <a:t>ПРИЕМА ПРОДУКТОВ ПИТАНИЯ</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1882204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1). Калории</a:t>
            </a:r>
          </a:p>
        </p:txBody>
      </p:sp>
      <p:sp>
        <p:nvSpPr>
          <p:cNvPr id="3" name="Content Placeholder 2"/>
          <p:cNvSpPr>
            <a:spLocks noGrp="1"/>
          </p:cNvSpPr>
          <p:nvPr>
            <p:ph idx="1"/>
          </p:nvPr>
        </p:nvSpPr>
        <p:spPr/>
        <p:txBody>
          <a:bodyPr>
            <a:normAutofit fontScale="85000" lnSpcReduction="10000"/>
          </a:bodyPr>
          <a:lstStyle/>
          <a:p>
            <a:r>
              <a:rPr lang="ru-RU" dirty="0"/>
              <a:t>время суток, в которое потребляется определенное количество калорий, может повлиять на уровень гликемии;</a:t>
            </a:r>
          </a:p>
          <a:p>
            <a:r>
              <a:rPr lang="ru-RU" dirty="0"/>
              <a:t>исследования на животных показали, что нарушение экспрессии генов периферических часов из-за пропуска завтрака или снижения потребления пищи в первый прием пищи в день, наряду с высококалорийными обедами (несмотря на отсутствие различий в ежедневном общем потреблении калорий), приводит к более высоким суточным колебаниям глюкозы.</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4027668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Калории</a:t>
            </a:r>
          </a:p>
        </p:txBody>
      </p:sp>
      <p:sp>
        <p:nvSpPr>
          <p:cNvPr id="3" name="Content Placeholder 2"/>
          <p:cNvSpPr>
            <a:spLocks noGrp="1"/>
          </p:cNvSpPr>
          <p:nvPr>
            <p:ph idx="1"/>
          </p:nvPr>
        </p:nvSpPr>
        <p:spPr>
          <a:xfrm>
            <a:off x="628650" y="1484784"/>
            <a:ext cx="8026146" cy="5040559"/>
          </a:xfrm>
        </p:spPr>
        <p:txBody>
          <a:bodyPr>
            <a:normAutofit fontScale="55000" lnSpcReduction="20000"/>
          </a:bodyPr>
          <a:lstStyle/>
          <a:p>
            <a:r>
              <a:rPr lang="ru-RU" dirty="0"/>
              <a:t>когда большая часть дневных потребностей в калориях потреблялась за ужином, заболеваемость диабетом у пожилых мужчин и женщин была в 2 раза выше;</a:t>
            </a:r>
          </a:p>
          <a:p>
            <a:r>
              <a:rPr lang="ru-RU" dirty="0"/>
              <a:t>в группе пациентов, которая потребляла больше калорий за завтраком, наблюдалось большее снижение уровня глюкозы и инсулина в крови натощак по сравнению с потреблением большего количества калорий за обедом;</a:t>
            </a:r>
          </a:p>
          <a:p>
            <a:r>
              <a:rPr lang="ru-RU" dirty="0"/>
              <a:t>наблюдалось снижение гликемических и </a:t>
            </a:r>
            <a:r>
              <a:rPr lang="ru-RU" dirty="0" err="1"/>
              <a:t>инсулинемических</a:t>
            </a:r>
            <a:r>
              <a:rPr lang="ru-RU" dirty="0"/>
              <a:t> реакций на пероральный тест на толерантность к глюкозе после высококалорийного завтрака по сравнению с высококалорийным ужином;</a:t>
            </a:r>
          </a:p>
          <a:p>
            <a:r>
              <a:rPr lang="ru-RU" dirty="0"/>
              <a:t>при сахарном диабете 2 типа высококалорийный завтрак/низкокалорийный ужин (контроль - низкокалорийный завтрак/высококалорийны ужин - снижение </a:t>
            </a:r>
            <a:r>
              <a:rPr lang="ru-RU" dirty="0" err="1"/>
              <a:t>постпрандиальной</a:t>
            </a:r>
            <a:r>
              <a:rPr lang="ru-RU" dirty="0"/>
              <a:t> гипергликемии, увеличение инсулина и </a:t>
            </a:r>
            <a:r>
              <a:rPr lang="ru-RU" dirty="0" err="1"/>
              <a:t>глюкагоноподобного</a:t>
            </a:r>
            <a:r>
              <a:rPr lang="ru-RU" dirty="0"/>
              <a:t> пептида-1 (GLP-1) в течение всего дня;</a:t>
            </a:r>
          </a:p>
          <a:p>
            <a:r>
              <a:rPr lang="ru-RU" dirty="0"/>
              <a:t>суточная вариабельность гликемического контроля у больных сахарным диабетом 2-го типа;</a:t>
            </a:r>
          </a:p>
          <a:p>
            <a:r>
              <a:rPr lang="ru-RU" dirty="0"/>
              <a:t>ночное питание связано с ухудшением контроля уровня глюкозы и повышением риска диабета 2 типа.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851790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2). Гликемический индекс</a:t>
            </a:r>
          </a:p>
        </p:txBody>
      </p:sp>
      <p:sp>
        <p:nvSpPr>
          <p:cNvPr id="3" name="Content Placeholder 2"/>
          <p:cNvSpPr>
            <a:spLocks noGrp="1"/>
          </p:cNvSpPr>
          <p:nvPr>
            <p:ph idx="1"/>
          </p:nvPr>
        </p:nvSpPr>
        <p:spPr/>
        <p:txBody>
          <a:bodyPr>
            <a:normAutofit fontScale="92500" lnSpcReduction="10000"/>
          </a:bodyPr>
          <a:lstStyle/>
          <a:p>
            <a:r>
              <a:rPr lang="ru-RU" dirty="0"/>
              <a:t>гликемический индекс определяется как потенциал повышения уровня глюкозы в крови при употреблении углеводистой пищи;</a:t>
            </a:r>
          </a:p>
          <a:p>
            <a:r>
              <a:rPr lang="ru-RU" dirty="0"/>
              <a:t>углеводы с низким гликемическим индексом полезны, поскольку оказывают меньшее влияние на концентрацию глюкозы в крови и защищают от гипогликемии;</a:t>
            </a:r>
          </a:p>
          <a:p>
            <a:r>
              <a:rPr lang="ru-RU" dirty="0"/>
              <a:t>продукты с низким гликемическим индексом: бобовые, яблоки, курица и пр. продукты, входящие в состав резилиенс-диеты.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703610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2144" y="1021842"/>
            <a:ext cx="6213348" cy="4869180"/>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4284212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Гликемический индекс</a:t>
            </a: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ru-RU" dirty="0"/>
              <a:t>продукты с низким гликемическим индексом были более эффективны в контроле уровня глюкозы утром. Возможно, это можно объяснить изменениями чувствительности к инсулину, которая снижается в течение дня;</a:t>
            </a:r>
          </a:p>
          <a:p>
            <a:r>
              <a:rPr lang="ru-RU" dirty="0"/>
              <a:t>дополнительное влияние оказывают гормоны, такие как глюкагон и кортизол, на которые влияют циркадные ритмы и влияют на секрецию инсулина и гликемический ответ;</a:t>
            </a:r>
          </a:p>
          <a:p>
            <a:r>
              <a:rPr lang="ru-RU" dirty="0"/>
              <a:t>прием пищи с низким гликемическим индексом вечером и в полночь приводил к более высоким уровням глюкозы и сопутствующему более высокому уровню инсулина по сравнению с утренним приемом;</a:t>
            </a:r>
          </a:p>
          <a:p>
            <a:r>
              <a:rPr lang="ru-RU" dirty="0"/>
              <a:t>прием пищи с низким гликемическим индексом, независимо от размера порций пищи, улучшал гликемическую реакцию утром, но мало влиял на ночь. Эта временная разница была связана с влиянием эндогенного циркадного ритма на метаболизм глюкозы.</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908230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3). Жиры</a:t>
            </a:r>
          </a:p>
        </p:txBody>
      </p:sp>
      <p:sp>
        <p:nvSpPr>
          <p:cNvPr id="3" name="Content Placeholder 2"/>
          <p:cNvSpPr>
            <a:spLocks noGrp="1"/>
          </p:cNvSpPr>
          <p:nvPr>
            <p:ph idx="1"/>
          </p:nvPr>
        </p:nvSpPr>
        <p:spPr/>
        <p:txBody>
          <a:bodyPr>
            <a:normAutofit fontScale="62500" lnSpcReduction="20000"/>
          </a:bodyPr>
          <a:lstStyle/>
          <a:p>
            <a:r>
              <a:rPr lang="ru-RU" dirty="0"/>
              <a:t>потребление большего количества углеводов, чем жиров по утрам, предотвращает развитие диабета и метаболического синдрома;</a:t>
            </a:r>
          </a:p>
          <a:p>
            <a:r>
              <a:rPr lang="ru-RU" dirty="0" err="1"/>
              <a:t>рандомизированное</a:t>
            </a:r>
            <a:r>
              <a:rPr lang="ru-RU" dirty="0"/>
              <a:t> перекрестное исследование у здоровых мужчин, в котором сравнивалось, влияние диеты с высоким содержанием углеводов и с высоким содержанием жиров в разное время суток;</a:t>
            </a:r>
          </a:p>
          <a:p>
            <a:r>
              <a:rPr lang="ru-RU" dirty="0"/>
              <a:t>более быстрое повышение уровня глюкозы в плазме наблюдалось при диете с высоким содержанием углеводов по сравнению с диетой с высоким содержанием жиров;</a:t>
            </a:r>
          </a:p>
          <a:p>
            <a:r>
              <a:rPr lang="ru-RU" dirty="0"/>
              <a:t>циркадный ритм концентрации глюкозы в плазме, причем циркадный эффект был обусловлен потреблением диеты с высоким содержанием жиров;</a:t>
            </a:r>
          </a:p>
          <a:p>
            <a:r>
              <a:rPr lang="ru-RU" dirty="0"/>
              <a:t>известно, что качество потребляемого жира влияет на метаболизм, отсутствует последовательная информация о степени насыщения и длине цепи жирных кислот, влияющих на </a:t>
            </a:r>
            <a:r>
              <a:rPr lang="ru-RU" dirty="0" err="1"/>
              <a:t>постпрандиальную</a:t>
            </a:r>
            <a:r>
              <a:rPr lang="ru-RU" dirty="0"/>
              <a:t> гликемию и </a:t>
            </a:r>
            <a:r>
              <a:rPr lang="ru-RU" dirty="0" err="1"/>
              <a:t>липидемию</a:t>
            </a:r>
            <a:r>
              <a:rPr lang="ru-RU" dirty="0"/>
              <a:t>, что еще больше подчеркивает необходимость изучения хронобиологии потребления пищевых жиров на гомеостаз глюкозы.</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3485909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solidFill>
                  <a:srgbClr val="00B050"/>
                </a:solidFill>
              </a:rPr>
              <a:t>4). Белки</a:t>
            </a:r>
          </a:p>
        </p:txBody>
      </p:sp>
      <p:sp>
        <p:nvSpPr>
          <p:cNvPr id="3" name="Content Placeholder 2"/>
          <p:cNvSpPr>
            <a:spLocks noGrp="1"/>
          </p:cNvSpPr>
          <p:nvPr>
            <p:ph idx="1"/>
          </p:nvPr>
        </p:nvSpPr>
        <p:spPr/>
        <p:txBody>
          <a:bodyPr>
            <a:normAutofit fontScale="85000" lnSpcReduction="20000"/>
          </a:bodyPr>
          <a:lstStyle/>
          <a:p>
            <a:r>
              <a:rPr lang="ru-RU" dirty="0"/>
              <a:t>увеличение количества белков в пище может снизить уровень </a:t>
            </a:r>
            <a:r>
              <a:rPr lang="ru-RU" dirty="0" err="1"/>
              <a:t>постпрандиальной</a:t>
            </a:r>
            <a:r>
              <a:rPr lang="ru-RU" dirty="0"/>
              <a:t> глюкозы в ночное время;</a:t>
            </a:r>
          </a:p>
          <a:p>
            <a:r>
              <a:rPr lang="ru-RU" dirty="0"/>
              <a:t>полезно для людей позднего </a:t>
            </a:r>
            <a:r>
              <a:rPr lang="ru-RU" dirty="0" err="1"/>
              <a:t>хронотипа</a:t>
            </a:r>
            <a:r>
              <a:rPr lang="ru-RU" dirty="0"/>
              <a:t> или людей, которые питаются поздно ночью, которые более предрасположены к гликемическим отклонениям и, следовательно, это снижает риск гипергликемии;</a:t>
            </a:r>
          </a:p>
          <a:p>
            <a:r>
              <a:rPr lang="ru-RU" dirty="0"/>
              <a:t>на способность белка пищи снижать уровень глюкозы влияет время его потребления;</a:t>
            </a:r>
          </a:p>
          <a:p>
            <a:r>
              <a:rPr lang="ru-RU" dirty="0"/>
              <a:t>нужны дополнительные исследования по изучению гликемического и инсулинемического влияния белка в пище в соответствии со временем суток.</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val="22724607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8965</Words>
  <Application>Microsoft Macintosh PowerPoint</Application>
  <PresentationFormat>Экран (4:3)</PresentationFormat>
  <Paragraphs>767</Paragraphs>
  <Slides>140</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140</vt:i4>
      </vt:variant>
    </vt:vector>
  </HeadingPairs>
  <TitlesOfParts>
    <vt:vector size="147" baseType="lpstr">
      <vt:lpstr>ＭＳ Ｐゴシック</vt:lpstr>
      <vt:lpstr>SimSun</vt:lpstr>
      <vt:lpstr>Arial</vt:lpstr>
      <vt:lpstr>Calibri</vt:lpstr>
      <vt:lpstr>Times New Roman</vt:lpstr>
      <vt:lpstr>Wingdings</vt:lpstr>
      <vt:lpstr>Тема Office</vt:lpstr>
      <vt:lpstr>НЕУЯЗВИМЫЕ.  ВОЗРАСТНАЯ ЖИЗНЕСПОСОБНОСТЬ</vt:lpstr>
      <vt:lpstr>Что такое здоровье?</vt:lpstr>
      <vt:lpstr>Математика  здоровья и долголетия</vt:lpstr>
      <vt:lpstr>Математика успешного старения</vt:lpstr>
      <vt:lpstr>Новое в медицине: устойчивость (возрастная жизнеспособность)</vt:lpstr>
      <vt:lpstr>Устойчивость  (возрастная жизнеспособность)</vt:lpstr>
      <vt:lpstr>Возрастная жизнеспособность 1</vt:lpstr>
      <vt:lpstr>Возрастная жизнеспособность 2</vt:lpstr>
      <vt:lpstr>Биология возрастной жизнеспособности (устойчивости)</vt:lpstr>
      <vt:lpstr>Генетика</vt:lpstr>
      <vt:lpstr>Ось гипоталамус – гипофиз – кора надпочечников 1 </vt:lpstr>
      <vt:lpstr>Ось гипоталамус – гипофиз – кора надпочечников 2</vt:lpstr>
      <vt:lpstr>Синдром хронического информационного истощения</vt:lpstr>
      <vt:lpstr>Презентация PowerPoint</vt:lpstr>
      <vt:lpstr>Причины</vt:lpstr>
      <vt:lpstr>Критерии диагностики SQEEZED-синдрома</vt:lpstr>
      <vt:lpstr>Презентация PowerPoint</vt:lpstr>
      <vt:lpstr>Критерии диагностики SQEEZED-синдрома</vt:lpstr>
      <vt:lpstr>Новое в pro-age медицине</vt:lpstr>
      <vt:lpstr>Устранение конкуренции при всасывании: биологический смысл нутрицевтиков </vt:lpstr>
      <vt:lpstr>Нейрохимические особенности</vt:lpstr>
      <vt:lpstr>Хроническое иммунное воспаление: цитокиновая гипотеза депрессии 1</vt:lpstr>
      <vt:lpstr>Хроническое иммунное воспаление: цитокиновая гипотеза депрессии 2</vt:lpstr>
      <vt:lpstr>Оксидативный стресс</vt:lpstr>
      <vt:lpstr>Вспомните математику долголетия!</vt:lpstr>
      <vt:lpstr>Микробиота кишечника 1</vt:lpstr>
      <vt:lpstr>Микробиота кишечника 2</vt:lpstr>
      <vt:lpstr>Возрастные изменения микробиоты </vt:lpstr>
      <vt:lpstr>Кишечная микробиота и гормонально-метаболический гомеостаз</vt:lpstr>
      <vt:lpstr>Гипотеза негерметичности кишечника</vt:lpstr>
      <vt:lpstr>Ключевые патофизиологические системные таргеты микроэкологических нарушений кишечника  </vt:lpstr>
      <vt:lpstr>Презентация PowerPoint</vt:lpstr>
      <vt:lpstr>Презентация PowerPoint</vt:lpstr>
      <vt:lpstr>Иммунная функция</vt:lpstr>
      <vt:lpstr>Иммунная функция</vt:lpstr>
      <vt:lpstr>Презентация PowerPoint</vt:lpstr>
      <vt:lpstr>Презентация PowerPoint</vt:lpstr>
      <vt:lpstr>Биорегулятор метабиотик Дайго</vt:lpstr>
      <vt:lpstr>Биорегулятор метабиотик Дайго</vt:lpstr>
      <vt:lpstr>Динамика нейроиммуноэндокринного статуса (пг/мл)</vt:lpstr>
      <vt:lpstr>Параметры прооксидантного и антиоксидантного статуса </vt:lpstr>
      <vt:lpstr>Динамика субъективного общего благополучия по данным визуальной аналоговой шкалы</vt:lpstr>
      <vt:lpstr>Динамика уровня тревожности  (по шкале Спилберга – Ханина)</vt:lpstr>
      <vt:lpstr>Динамика качества сна  по шкале Sleep Quality Scale</vt:lpstr>
      <vt:lpstr>Динамика статуса питания на основе валидизированного опросника Mini Nutritional Assessment (MNA)</vt:lpstr>
      <vt:lpstr>Качество жизни SF - 36</vt:lpstr>
      <vt:lpstr>Презентация PowerPoint</vt:lpstr>
      <vt:lpstr>Регулярная физическая активность</vt:lpstr>
      <vt:lpstr>Нутритивная поддержка</vt:lpstr>
      <vt:lpstr>Презентация PowerPoint</vt:lpstr>
      <vt:lpstr>Глобальные изменения климата: снег в январе стал удивлять</vt:lpstr>
      <vt:lpstr>Рис, пшеница, кукуруза – 232 грамма/день, 811 ккал/день</vt:lpstr>
      <vt:lpstr>Картофель – 50 граммов/день,  39 ккал/день</vt:lpstr>
      <vt:lpstr>500 грамм хрустящих желтых, красных, зеленых продуктов день!</vt:lpstr>
      <vt:lpstr>Цельное молоко или сыр – 250 грамма/день, 153 ккал/день</vt:lpstr>
      <vt:lpstr>Говядина и свинина – по 7 грамм/день, всего 30 ккал/день</vt:lpstr>
      <vt:lpstr>Мясо птицы – 29 грамм/день,  62 ккал/день</vt:lpstr>
      <vt:lpstr>Рыба – 28 грамм/день,  40 ккал/день</vt:lpstr>
      <vt:lpstr>Яйца – 13 грамм/день,  19 ккал/день</vt:lpstr>
      <vt:lpstr>Растительный белок</vt:lpstr>
      <vt:lpstr>Полиненасыщенные жиры – 40 грамм/день, 354 ккал/день</vt:lpstr>
      <vt:lpstr>Сладости в любом виде – 31 грамм/день, 120 ккал/день</vt:lpstr>
      <vt:lpstr>Устарело!!!</vt:lpstr>
      <vt:lpstr>Итоговые позиции</vt:lpstr>
      <vt:lpstr>Хронопитание: актуальность проблемы</vt:lpstr>
      <vt:lpstr>Актуальность проблемы</vt:lpstr>
      <vt:lpstr>Элементы  системы хронопитания</vt:lpstr>
      <vt:lpstr>1). Биологические часы</vt:lpstr>
      <vt:lpstr>Биологические часы</vt:lpstr>
      <vt:lpstr>Биологические часы</vt:lpstr>
      <vt:lpstr>Биологические часы</vt:lpstr>
      <vt:lpstr>Биологические часы – сложная многоуровневая система всего организма</vt:lpstr>
      <vt:lpstr>Взаимоотношения между центральными и периферическими биологическими часами</vt:lpstr>
      <vt:lpstr>Молекулярная регуляция  циркадных ритмов</vt:lpstr>
      <vt:lpstr>Центральные или главные  циркадные часы</vt:lpstr>
      <vt:lpstr>Синхронизация центральных и периферических циркадных часов</vt:lpstr>
      <vt:lpstr>Синхронизация центральных и периферических циркадных часов</vt:lpstr>
      <vt:lpstr>Сферы влияния центральных и периферических циркадных часов</vt:lpstr>
      <vt:lpstr>2). Сон</vt:lpstr>
      <vt:lpstr>Сон</vt:lpstr>
      <vt:lpstr>3). Важность завтрака</vt:lpstr>
      <vt:lpstr>4). Прерывистое  (интермиттирующее питание)</vt:lpstr>
      <vt:lpstr>Ритм питания и возраст</vt:lpstr>
      <vt:lpstr>Презентация PowerPoint</vt:lpstr>
      <vt:lpstr>1). Ночная работа</vt:lpstr>
      <vt:lpstr>Ночная работа</vt:lpstr>
      <vt:lpstr>Ночная работа</vt:lpstr>
      <vt:lpstr>2). Образ жизни</vt:lpstr>
      <vt:lpstr>3). Социальный джет-лаг</vt:lpstr>
      <vt:lpstr>Факторы нарушения  циркадных ритмов</vt:lpstr>
      <vt:lpstr>Свет в ночное время</vt:lpstr>
      <vt:lpstr>Презентация PowerPoint</vt:lpstr>
      <vt:lpstr>1). Калории</vt:lpstr>
      <vt:lpstr>Калории</vt:lpstr>
      <vt:lpstr>2). Гликемический индекс</vt:lpstr>
      <vt:lpstr>Презентация PowerPoint</vt:lpstr>
      <vt:lpstr>Гликемический индекс</vt:lpstr>
      <vt:lpstr>3). Жиры</vt:lpstr>
      <vt:lpstr>4). Белки</vt:lpstr>
      <vt:lpstr>Сочетания продуктов  с точки зрения ритма питания</vt:lpstr>
      <vt:lpstr>Влияние продуктов  на биологические часы</vt:lpstr>
      <vt:lpstr>Влияние ритмичности питания  на биологические часы</vt:lpstr>
      <vt:lpstr>Презентация PowerPoint</vt:lpstr>
      <vt:lpstr>Распорядок питания</vt:lpstr>
      <vt:lpstr>Ритм питания как новый фактор риска хронических неинфекционных заболеваний</vt:lpstr>
      <vt:lpstr>Презентация PowerPoint</vt:lpstr>
      <vt:lpstr>Введение в проблему 1</vt:lpstr>
      <vt:lpstr>Введение в проблему 2</vt:lpstr>
      <vt:lpstr>Введение в проблему 3</vt:lpstr>
      <vt:lpstr>CR и сердечно-сосудистая система</vt:lpstr>
      <vt:lpstr>Другие варианты диет</vt:lpstr>
      <vt:lpstr>Механизмы эффектов CR</vt:lpstr>
      <vt:lpstr>Влияние на фактор  роста инсулина - 1</vt:lpstr>
      <vt:lpstr>Влияние на сиртуины</vt:lpstr>
      <vt:lpstr>Варианты аутофагии</vt:lpstr>
      <vt:lpstr>Потенциальные эффекты миметиков CR</vt:lpstr>
      <vt:lpstr>Влияние миметиков CR  на состояние аутофагии</vt:lpstr>
      <vt:lpstr>Классификация миметиков CR</vt:lpstr>
      <vt:lpstr>Презентация PowerPoint</vt:lpstr>
      <vt:lpstr>Общая характеристика</vt:lpstr>
      <vt:lpstr>Основные источники</vt:lpstr>
      <vt:lpstr>Увеличение потребности</vt:lpstr>
      <vt:lpstr>Презентация PowerPoint</vt:lpstr>
      <vt:lpstr>Общая характеристика</vt:lpstr>
      <vt:lpstr>Презентация PowerPoint</vt:lpstr>
      <vt:lpstr>Презентация PowerPoint</vt:lpstr>
      <vt:lpstr>Презентация PowerPoint</vt:lpstr>
      <vt:lpstr>Стратегии движения</vt:lpstr>
      <vt:lpstr>Аэробные нагрузки (ходьба, бег, плавание, велосипед и т.п.)</vt:lpstr>
      <vt:lpstr>Анаэробные нагрузки</vt:lpstr>
      <vt:lpstr>Упражнения на баланс</vt:lpstr>
      <vt:lpstr>Положительные эффекты физической активности 1 </vt:lpstr>
      <vt:lpstr>Положительные эффекты физической активности 2 </vt:lpstr>
      <vt:lpstr>Положительные эффекты физической активности 3 </vt:lpstr>
      <vt:lpstr>Презентация PowerPoint</vt:lpstr>
      <vt:lpstr>Презентация PowerPoint</vt:lpstr>
      <vt:lpstr>Презентация PowerPoint</vt:lpstr>
      <vt:lpstr>Fitrace</vt:lpstr>
      <vt:lpstr>Гиподинамия</vt:lpstr>
      <vt:lpstr>  СПАСИБО ЗА ВНИМАНИЕ!  Ильницкий Андрей Николаевич Коршун Елена Игоревна +7-905-737-08-09  Telegramm канал @ProageTV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ЛАЙФХАКИ ДОЛГОЛЕТИЯ. КАК УКРЕПИТЬ ИММУНИТЕТ</dc:title>
  <dc:creator>Андрей Николаевич</dc:creator>
  <cp:lastModifiedBy>Ирина Носкова</cp:lastModifiedBy>
  <cp:revision>53</cp:revision>
  <dcterms:created xsi:type="dcterms:W3CDTF">2020-04-04T09:42:48Z</dcterms:created>
  <dcterms:modified xsi:type="dcterms:W3CDTF">2024-04-07T16:45:05Z</dcterms:modified>
</cp:coreProperties>
</file>