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71" r:id="rId5"/>
    <p:sldId id="264" r:id="rId6"/>
    <p:sldId id="267" r:id="rId7"/>
    <p:sldId id="268" r:id="rId8"/>
    <p:sldId id="266" r:id="rId9"/>
    <p:sldId id="257" r:id="rId10"/>
    <p:sldId id="258" r:id="rId11"/>
    <p:sldId id="259" r:id="rId12"/>
    <p:sldId id="272" r:id="rId13"/>
    <p:sldId id="269" r:id="rId14"/>
    <p:sldId id="260" r:id="rId15"/>
    <p:sldId id="261" r:id="rId16"/>
    <p:sldId id="262" r:id="rId17"/>
    <p:sldId id="263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CC2B7-FCE7-30A6-B945-A3C825AC8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C528D7-2D49-2768-9B97-2E2BBD4D5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9E68A4-2F8E-BF9D-6D57-F04998E3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6ED1D0-FA78-9C75-71D5-550ABE0B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69E4E-7616-4A62-6B22-6095157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4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4F703-AF7B-3670-268A-A03A6A10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B77C2B-A8FE-EB6C-D3B9-F7AFBE0E1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428C5-4257-CA3F-6E6B-F61816C1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02DCB-8088-F59C-AA84-205AA7F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418A8-2195-AB82-2445-0159B5DF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3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C88295-70D1-8B80-E0F1-4517BBE28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9B07CB-D896-3C80-C51F-E8F4CA5B0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C934B-AFD0-1237-C103-256E709D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271E0-CDF9-D779-1247-D698CE1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C220A-C77B-6077-26CC-7661F759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48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6E6A-93FC-0289-80CB-4947B9F2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12C13-A6F4-1AF4-2F65-E7F87BFD0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8BC896-D48F-2064-604A-C0FA026D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DDC96-FD39-982F-9E1C-D6940625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66F27-E5CB-5144-6D30-92557365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5B7AC-8EC9-E9E2-01FD-328476FC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48FFF5-CC2F-BA3F-70E6-70377D0D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8A42BA-2B4A-4C86-760D-C5CFDE05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6B183-E3AB-0B90-56A5-B3D68F2D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45310-B8C4-2181-7A5A-63B8D01E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CD6AC-124B-CEAC-1FD7-61447486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7259C-AE22-F67C-7B16-F82745CB1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D6D70A-32D0-7CC6-E647-5CAB82BC6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032F6-8AA0-85FE-5DAE-8C9FEDBD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A8ADA-43C8-A347-82DD-C4F71690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681CF4-2BAC-5BA2-7A0D-C9EFBA50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2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0372E-48EF-AE82-9942-0FFBEA8E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79AD3A-7460-2975-8A51-29D4BE67F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CA5E36-EBDB-1B57-4F8C-55CA69193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9AD9B3-95FD-E070-40E8-597A6FE2E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085937-BC16-87CC-F4E9-8E4597E6C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88C431-8C22-BD2D-CD1A-3D99FFF5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ADAF8A-B574-0096-5744-EC4FE2B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CBB1CA-B7D0-575E-F3D6-C271730E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0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7CDE8-9098-1066-E488-2FDE9853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007503-400E-9209-62C7-558374A1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C65F78-2DCF-281D-A8E4-AFF2494B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05369-1664-BFD6-B151-79920E4A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3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E246C5-7653-693F-1929-4BE6A2E4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EF0888-0B7E-07C8-5F24-ACB680CC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23C83C-B730-F075-F691-19AE90FD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9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634DC-961A-8ADC-7A98-5D0AF529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020DC6-7DDA-4A1D-F321-5D0DC1FD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73F628-BC34-4E10-D62B-DD3939B03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3A694E-AB2C-AD43-7365-F5D596B7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DC063-72CD-24E4-F702-9CE21348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1C89A4-9245-3CCC-8AC9-267E98EF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9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FBAA2-7B19-D044-9F82-9AD87CD7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878269-58B1-BAAA-E9B5-1B2898FB9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51DEFF-45AB-969D-6C76-DE506D2A8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8796F-B200-F791-7E34-E0D43682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7516B8-49D0-52FA-3981-BF506D1A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C69035-4CB9-B9AE-7C8F-E0B2E26B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F9489-28A5-A5A2-F8CD-796258BC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AAAE19-187B-292C-FD27-318CB2BF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E475D7-AC9F-F0D9-9BC8-916DCB655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434E7-21E2-4B23-8EBF-A1D23ACC7C5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64839-9AFB-6DEA-9700-D86C6E605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13092-A21E-64B0-5240-1F80B2518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C927-7467-4564-8642-8CCB2FD82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349A7-FFBD-5117-A943-7CAC6AC80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работы с ПБА с 2021 года. Что нужно учесть лабораториям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53724B-AA74-6D7A-1776-BB558CA7F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263" y="3509963"/>
            <a:ext cx="11348185" cy="3141093"/>
          </a:xfrm>
          <a:blipFill dpi="0" rotWithShape="1">
            <a:blip r:embed="rId4">
              <a:alphaModFix amt="41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/>
              <a:t>Обзор последних нормативных документов КДЛ.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F8B259-5304-0571-903E-1822BD27A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09" y="92460"/>
            <a:ext cx="5086381" cy="102990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A992C27-E0A4-1E8C-258D-23313F05D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3"/>
    </mc:Choice>
    <mc:Fallback xmlns="">
      <p:transition spd="slow" advTm="4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5E1F8-5DC8-068C-CAC7-FA54D98A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1F612-3989-A9FC-4635-E6CD84403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171. По окончании работы все объекты, содержащие ПБА, убирают в хранилища (холодильники, термостаты, шкафы и другие, которые опечатываются); проводят текущую дезинфекцию рабочих поверхностей и используемого оборудования. Не допускается слив необеззараженных жидкостей в канализационную сеть и вынос из «заразной» зоны необеззараженных отходов.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173. Вынос из подразделения оборудования, лабораторной или хозяйственной посуды, реактивов, инструментов и других предметов производят только после их дезинфекции и с разрешения его руководителя, за пределы организации - руководителя организации</a:t>
            </a:r>
            <a:endParaRPr lang="ru-RU" sz="2400" kern="1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AACF9-F7CC-405E-9844-615C2138A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596" y="93019"/>
            <a:ext cx="5640404" cy="117603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2E8CED1-008B-E416-EC25-F69B26539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65"/>
    </mc:Choice>
    <mc:Fallback xmlns="">
      <p:transition spd="slow" advTm="11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5B8DF-A6E6-ED2C-35D8-2731C4B2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4D5C8-662B-2AB1-7DAA-DCB6BA14A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194. Дезинфекцию поверхностей в помещениях, оборудования, лабораторной мебели, приборов и прочего, а также воздуха «заразной» зоны проводят после проведения работ с ПБА, а при необходимости, и перед проведением работ с ПБА. Поверхности в помещениях «заразной» зоны дезинфицируют растворами ДС способом протирания или орошения, после чего включают </a:t>
            </a:r>
            <a:r>
              <a:rPr lang="ru-RU" sz="1800" kern="1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для обеззараживания воздуха и поверхностей.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Еженедельно в помещениях «заразной» зоны проводят генеральную уборку с применением дезинфицирующих средств путем протирания поверхности мебели, приборов, оборудования, а также стен на высоту не менее 2 м. Допускается применение аэрозольного метода дезинфекции.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195. График и результаты проведения генеральных уборок фиксируют в журнале.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196. Эксплуатацию бактерицидных облучателей осуществляют в соответствии с нормативными документами по применению бактерицидных ламп для обеззараживания воздуха и поверхностей в помещениях. Стеклянные поверхности бактерицидных ламп протирают в выключенном положении салфеткой, смоченной 70% раствором этилового спирта или дезинфицирующего средства, разрешенного к применению, не реже 1 раза в неделю.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B8BF-9CB5-E849-C071-43A1D99EC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43" y="184459"/>
            <a:ext cx="5736657" cy="99315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DC01BFF-2DE6-29F7-C5E6-7AB505251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2"/>
    </mc:Choice>
    <mc:Fallback xmlns="">
      <p:transition spd="slow" advTm="8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29F86-FA02-2B37-3FF1-882E123B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Обратить внимание!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57EAB3-87CC-4FBF-EC36-953B434054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3137" y="1771049"/>
            <a:ext cx="5400925" cy="356850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3456608-5CDD-9A01-4A60-D465EEF50C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199" y="837397"/>
            <a:ext cx="5400925" cy="517839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1C9BA2-815D-E6EA-466A-538AC9C8E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5829"/>
            <a:ext cx="5400925" cy="852171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ED15A855-B59A-81BF-B916-0E5B8A8BA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8"/>
    </mc:Choice>
    <mc:Fallback xmlns="">
      <p:transition spd="slow" advTm="13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7BFC8-D7B9-D0D3-CDBD-D08246AE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D8C27F-3178-ABBC-01EB-405D5BB5B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8290" y="1430989"/>
            <a:ext cx="646756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A7D81-D696-4B96-56A1-31E80B7AB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86" y="0"/>
            <a:ext cx="5303520" cy="122416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02A8329D-039A-7FF5-117D-F207DA9A9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5"/>
    </mc:Choice>
    <mc:Fallback xmlns="">
      <p:transition spd="slow" advTm="2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6B570-F35D-870B-DB61-E6F4A179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CBE8AC-EFA4-64E8-399B-D9F2E35E0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198. Сотрудники лабораторий, выполняющие работы с ПБА, медицинские работники инфекционных стационаров обеспечиваются для работы в «заразной» зоне рабочей одеждой и обувью, СИЗ в зависимости от характера выполняемых работ и в соответствии с нормами выдачи. Рабочая одежда (медицинские халаты, пижамы (комбинезоны), носки) и сменная обувь, СИЗ подбираются в соответствии с размерами и хранятся отдельно от личной одежды и обуви работника.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199. Средства индивидуальной защиты используют специалисты при выполнении работ с ПБА в «заразной» зоне (приложение 3 к Санитарным правилам). Соответствующие СИЗ надевают поверх рабочей одежды.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200. Смену рабочей и защитной одежды проводят по мере загрязнения, но не реже 1 раза в неделю.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DB6E63-AF4F-71CD-1D2A-1200B7FA4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779" y="230188"/>
            <a:ext cx="4876800" cy="124341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8E26F96E-9ACD-1FB2-AB9B-D8A6D7B91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7"/>
    </mc:Choice>
    <mc:Fallback xmlns="">
      <p:transition spd="slow" advTm="5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38790-506F-D4C3-1520-864BAC1A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D9DA5-EC8A-B5D8-CADF-CC3564D3A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3" y="462013"/>
            <a:ext cx="11165304" cy="590028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271. Для проведения мероприятий по ликвидации последствий аварии в подразделении, проводящем работу с ПБА, в специально отведенном месте хранят комплекты рабочей (для переодевания пострадавших) одежды, комплекты защитной одежды для аварийной бригады, устройство для дезинфекции методом орошения (гидропульт и другие), аварийный запас дезинфицирующего средства, аварийную аптечку, в состав которой входят спирт этиловый 70% (два флакона по 100 мл), 5% настойка йода, нашатырный спирт, ножницы с закругленными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браншами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перевязочные средства (вата, бинт марлевый медицинский стерильный, лейкопластырь, салфетка марлевая медицинская стерильная № 10 и прочее) и жгут кровоостанавливающий, бумага и ручка для фиксации времени наложения жгута.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274. Руководителем подразделения должно быть обеспечено наличие и укомплектование аварийной аптечки.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275. Объем мероприятий по ликвидации аварии зависит от характера выполняемой работы, вида и свойств возбудителя, масштабов аварии: авария с разбрызгиванием ПБА (с образованием аэрозоля) - бой пробирок, флаконов или колб с жидкой культурой; бой чашек и пробирок с культурами на агаре с конденсатом; разбрызгивание бактериальной суспензии из пипетки или шприца; разбрызгивание тканевой жидкости при вскрытии трупов зараженных животных или больных людей; аварии на вакуумной установке в процессе сушки вирулентных культур, аварии при работе на центрифуге, а также другие аварии, ведущие к контаминации воздуха или окружающих предметов, в том числе авария при транспортировании ПБА в автоклавную и между подразделениями; авария без разбрызгивания ПБА - трещина на чашке Петри, пробирке, флаконе с биологическим материалом, падение на стол твердой частицы при обжигании петли после посева, касание поверхности посева на твердой питательной среде; авария, связанная с нарушением целостности кожных покровов; авария, связанная с нарушением целости средств индивидуальной защиты, изолирующего костюма.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276. При аварии с разбрызгиванием ПБА сотрудники: проводят обработку открытых, не защищенных СИЗ, участков тела (кожных покровов) 70% этиловым спиртом, при попадании на открытые участки кожи ботулинического токсина его смывают 70% этиловым спиртом или большим количеством воды с мылом; обрабатывают салфеткой, пропитанной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дезраствором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места защитного костюма, на которые мог попасть инфекционный материал, снимают СИЗ и рабочую одежду, замачивают в емкости с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дезраствором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помещают в пакет для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автоклавирования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обрабатывают руки в перчатках в емкости с дезсредством, снимают перчатки и помещают их в пакет для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автоклавирования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обрабатывают руки дезинфицирующим раствором или 70% раствором этилового спирта; промывают проточной водой, рот и горло прополаскивают 70% раствором этилового спирта в случае, если слизистые глаз, носа и рта не были защищены СИЗ. При аварии с вирусами затем закапывают интерферон или индуктор интерферона; промывают водой и разведенной до 10 МЕ/мл антитоксической сывороткой при аварии с ботулиническим токсином глаза и рот; принимают гигиенический душ; надевают чистую рабочую одежду.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277. Сотрудники, участвующие в ликвидации аварии, должны использовать средства индивидуальной защиты в соответствии со степенью опасности ПБА. При проведении дезинфекции способом орошения используют СИЗ органов дыхания (СИЗОД) в соответствии с инструкцией по применению дезинфицирующих средств. Для обработки используют дезинфицирующий раствор, эффективный в отношении соответствующего инфекционного агента. Дезинфекцию помещения проводят, разбрызгивая дезинфицирующий раствор с применением устройства для дезинфекции методом орошения (гидропульт и другие) или аэрозольным методом от входной двери в помещение, где произошла авария, и далее, продвигаясь по обработанной территории и орошая перед собой все предметы (пол, стены, потолок) и воздушную среду. На остатки разбитой посуды с ПБА накладывают обильно смоченную дезинфицирующим раствором салфетку. Через 2 часа после первичной обработки собирают тампонами, смоченными дезинфицирующим раствором или с использованием пинцета (корнцанга), осколки разбитой посуды, погружая их в твердотельную емкость с дезинфицирующим раствором; лабораторную посуду с посевами, находившуюся в момент аварии на рабочих поверхностях, погружают в емкость с дезинфицирующим раствором или обтирают салфеткой, смоченной дезинфицирующим раствором, и помещают в емкость для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автоклавирования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Протирают место падения салфеткой, смоченной в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дезрастворе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 окончании дезинфекции поверхностей осуществляют дезинфекцию воздуха в помещении с помощью оборудования для обеззараживания воздуха и поверхностей. Сотрудник, проводивший дезинфекционную обработку, выходит в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предбокс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снимает защитную одежду, погружая ее в дезинфицирующий раствор. Спустя два часа проводят уборку помещения, после чего работа может быть возобновлена.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278. При аварии без разбрызгивания ПБА должны выполняться следующие действия: не выходя из помещения, накладывают тампон с дезинфицирующим раствором на место контаминации ПБА поверхности объекта; включают аварийную сигнализацию, сообщают руководителю подразделения или лицу, его замещающее, и продолжают дезинфекционную обработку места аварии; после окончания дезинфекционной обработки сотрудник выходит из помещения, где произошла авария, снимает и погружает в дезинфицирующий раствор защитную одежду; открытые части тела обрабатывают дезинфицирующим раствором или 70% спиртом.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279. При аварии, связанной с нарушением целостности кожных покровов, должны выполняться следующие действия: работу прекращают; опускают руки в перчатках в чистый дезинфицирующий раствор в помещении, где произошла авария; включают аварийную сигнализацию; выходят в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предбокс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обрабатывают дезинфицирующим раствором, снимают перчатку; на место ранения накладывают тампон, смоченный 70% раствором этилового спирта; при работе с вирусами обрабатывают ранку 5% настойкой йода.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4FBD3-1251-82D1-3624-9E1A7CCF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583" y="138481"/>
            <a:ext cx="4494998" cy="107978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3AE01B3-C23F-4C31-61D7-A774754C2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1"/>
    </mc:Choice>
    <mc:Fallback xmlns="">
      <p:transition spd="slow" advTm="37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00C89-5443-4C7D-3414-B0CAF08C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72177-7EF9-45CE-7592-9F507683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905"/>
            <a:ext cx="10515600" cy="50700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332. В микробиологической комнате на лабораторном столе без укрытий допускается проводить следующие виды работ: все виды микроскопии, просмотр объектов с посевами, серологические реакции,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овоскопия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трихинеллоскопия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исследование мяса на свежесть, органолептические исследования.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333. Работы с ПБА должны выполнять в боксах микробиологической безопасности (БМБ)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защиты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334. В БМБ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выполняют: вскрытие объектов с зараженным материалом, разбор и посев исследуемого материала, идентификацию и определение </a:t>
            </a:r>
            <a:r>
              <a:rPr lang="ru-RU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антибиотикочувствительности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выделенных культур микроорганизмов, центрифугирование, гомогенизацию, измельчение, интенсивное встряхивание, обработку ультразвуком, сушку, дезинтеграцию, другие операции с вероятным образованием аэрозоля, работу с коллекционными штаммами, работу с </a:t>
            </a:r>
            <a:r>
              <a:rPr lang="ru-RU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лиофилизированными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культурами, ИФА, детекцию нуклеиновых кислот. В случаях, требующих использования крупногабаритного оборудования, и невозможности осуществления вышеперечисленных работ в боксах микробиологической безопасности, работы выполняют в отдельном </a:t>
            </a:r>
            <a:r>
              <a:rPr lang="ru-RU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боксированном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помещении.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335. Экспериментальные исследования с вирусами проводятся в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боксированных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помещениях в БМБ. 336. Работы в лаборатории должны выполняться с соблюдением НТВМР.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337. До начала работы необходима замена личной одежды и обуви на рабочие. При проведении манипуляций с ПБА используют хирургический или противочумный халат, шапочку, медицинские перчатки. При приготовлении суспензий органов, при заражении животных и при работе с кровью и возбудителями инфекционных болезней с аэрогенным механизмом передачи дополнительно используют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противоаэрозольный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респиратор не ниже РРР2 класса защиты, защитный щиток или очки. Надевание и снятие СИЗ осуществляют в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предбоксе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при входе в микробиологическую комнату.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338. Обеззараживание инфицированного материала и отходов при работе с ПБА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Ш-1У групп проводят согласно приложению 2 к Санитарным правилам.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E0AC1-5AC3-DA89-3B4F-BC619E6C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807" y="96252"/>
            <a:ext cx="5342021" cy="101065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9636F1A-A9F7-452C-1FC8-34B40D497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2"/>
    </mc:Choice>
    <mc:Fallback xmlns="">
      <p:transition spd="slow" advTm="5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A0009-5FF8-D514-3E90-3DFD69D9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EC1DD7-4957-FE2A-7A9F-1F6A971AB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341. Работу по исследованию материала, подозрительного на наличие возбудителя </a:t>
            </a:r>
            <a:r>
              <a:rPr lang="ru-RU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туберкулѐза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необходимо проводить в боксах микробиологической безопасности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в противочумных костюмах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(или его аналогах), дополненных респираторами и медицинскими перчатками.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2FA70-0248-67D2-1A45-6C5511092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12" y="58161"/>
            <a:ext cx="5082139" cy="96974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6095DB5-8AFA-F32E-42D2-9639A8747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22"/>
    </mc:Choice>
    <mc:Fallback xmlns="">
      <p:transition spd="slow" advTm="131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C7D26-1AF2-0D9C-246A-976E0E21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1437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616972-CCE9-0CA2-9F3E-D91C58B77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58075" y="4083942"/>
            <a:ext cx="4466525" cy="25454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ADFE14-0633-DDE6-5D5B-758D8C22F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62664"/>
            <a:ext cx="6619875" cy="581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D3B88E-71AC-10CC-B978-CA6CB1816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49" y="1297087"/>
            <a:ext cx="6486525" cy="571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A356C0-D8A4-99BF-67F1-C43ED05E0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933742"/>
            <a:ext cx="6448425" cy="7715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8B1AB-5D1F-2CBB-8CE0-10E358CDC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926" y="2876065"/>
            <a:ext cx="6638925" cy="1152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2E5B1D-0376-D5B3-AA6A-7CE19CDBA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89" y="4199388"/>
            <a:ext cx="6515100" cy="2314575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3F9FA909-4868-EF06-AA5B-CEE3708E0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84"/>
    </mc:Choice>
    <mc:Fallback xmlns="">
      <p:transition spd="slow" advTm="1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8A3C4-2D44-F1A1-DE0C-733A51E3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606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br>
              <a:rPr lang="ru-RU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Кулешова С.В.</a:t>
            </a:r>
            <a:br>
              <a:rPr lang="ru-RU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Денисова О.В.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29EC5E-F528-F4ED-59C1-E5EEC2D91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199" y="1915427"/>
            <a:ext cx="10153851" cy="457744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EDB68A2-52BD-572C-7A75-9591FDC0C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1"/>
    </mc:Choice>
    <mc:Fallback xmlns="">
      <p:transition spd="slow" advTm="1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FBC978-F803-EC0F-B023-2194695D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4207" cy="1144893"/>
          </a:xfr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"Об утверждении СанПиН 2.1.7.2790-10 "Санитарно-эпидемиологические требования к обращению с медицинскими отходами" (зарегистрировано Минюстом России 17.02.2011, регистрационный N 19871)</a:t>
            </a:r>
            <a:br>
              <a:rPr lang="ru-RU" sz="1800" b="0" i="0" u="none" strike="noStrike" baseline="0" dirty="0"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F020AA-D02E-04BE-27F1-6F0A9BB9E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9842" y="1728525"/>
            <a:ext cx="5181600" cy="2609088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BF7A11B-80DB-F22A-1D9C-399CABD824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80558" y="1992223"/>
            <a:ext cx="5181600" cy="2609088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70E4F0-0918-B07D-E9FA-C2FED0AFE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419032"/>
            <a:ext cx="4253917" cy="100024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B991DD-EA5F-1CCD-EE08-CCD5ACC6E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580" y="5142451"/>
            <a:ext cx="5181601" cy="108836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6FA294-F36B-31D2-083C-6391ED0EF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6" y="5828097"/>
            <a:ext cx="5086381" cy="1029903"/>
          </a:xfrm>
          <a:prstGeom prst="rect">
            <a:avLst/>
          </a:prstGeom>
        </p:spPr>
      </p:pic>
      <p:pic>
        <p:nvPicPr>
          <p:cNvPr id="17" name="Звук 16">
            <a:hlinkClick r:id="" action="ppaction://media"/>
            <a:extLst>
              <a:ext uri="{FF2B5EF4-FFF2-40B4-BE49-F238E27FC236}">
                <a16:creationId xmlns:a16="http://schemas.microsoft.com/office/drawing/2014/main" id="{58929326-0FA9-961B-A579-F579AE1F9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19"/>
    </mc:Choice>
    <mc:Fallback xmlns="">
      <p:transition spd="slow" advTm="42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8691E81-E9B2-FBA7-A81A-BDFA6FBC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Перечень документов, необходимых для оценки условий выполнения работ с ПБА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BC4F6E-7180-FA9F-00EA-57CB48407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16819" y="1690688"/>
            <a:ext cx="5555382" cy="4633110"/>
          </a:xfrm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083C7B67-5E46-0613-50F6-9E14F190F2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Санэпид</a:t>
            </a:r>
            <a:r>
              <a:rPr lang="ru-RU" dirty="0"/>
              <a:t> заключение о соответствии СанПиН</a:t>
            </a:r>
          </a:p>
          <a:p>
            <a:r>
              <a:rPr lang="ru-RU" dirty="0"/>
              <a:t>Схема лаборатории, с перечнем помещений, расстановкой основного оборудования и его экспликацией, поточность</a:t>
            </a:r>
          </a:p>
          <a:p>
            <a:r>
              <a:rPr lang="ru-RU" dirty="0"/>
              <a:t>Пояснительная записка к схеме лаборатории</a:t>
            </a:r>
          </a:p>
          <a:p>
            <a:r>
              <a:rPr lang="ru-RU" dirty="0"/>
              <a:t>Лицензия на осуществление медицинской деятельности</a:t>
            </a:r>
          </a:p>
          <a:p>
            <a:r>
              <a:rPr lang="ru-RU" dirty="0"/>
              <a:t>Перечень ПБА</a:t>
            </a:r>
          </a:p>
          <a:p>
            <a:r>
              <a:rPr lang="ru-RU" dirty="0"/>
              <a:t>Договора и приказы</a:t>
            </a:r>
          </a:p>
        </p:txBody>
      </p:sp>
      <p:pic>
        <p:nvPicPr>
          <p:cNvPr id="15" name="Звук 14">
            <a:hlinkClick r:id="" action="ppaction://media"/>
            <a:extLst>
              <a:ext uri="{FF2B5EF4-FFF2-40B4-BE49-F238E27FC236}">
                <a16:creationId xmlns:a16="http://schemas.microsoft.com/office/drawing/2014/main" id="{8AB28A3F-316E-FA15-5F9E-BFD5FD799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53"/>
    </mc:Choice>
    <mc:Fallback xmlns="">
      <p:transition spd="slow" advTm="48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092D84-EFED-F17C-670A-82D07773A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A0DF4EC-3B77-EFDE-60D6-B762DCB2EA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58861" y="1690688"/>
            <a:ext cx="5181600" cy="2361879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2666606-AEAD-93D2-C922-1EFE670707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57946" y="226805"/>
            <a:ext cx="4820446" cy="2089511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7806FB-3BAB-8191-B0B3-96EFA30B1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35" y="4196117"/>
            <a:ext cx="5926950" cy="2364026"/>
          </a:xfrm>
          <a:prstGeom prst="rect">
            <a:avLst/>
          </a:prstGeom>
        </p:spPr>
      </p:pic>
      <p:pic>
        <p:nvPicPr>
          <p:cNvPr id="13" name="Объект 11">
            <a:extLst>
              <a:ext uri="{FF2B5EF4-FFF2-40B4-BE49-F238E27FC236}">
                <a16:creationId xmlns:a16="http://schemas.microsoft.com/office/drawing/2014/main" id="{6AC86B0F-5A0D-887A-F08E-CB01465FA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461" y="1829008"/>
            <a:ext cx="4671121" cy="48852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465A3B-3A77-C80E-D4A7-CCD476744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784" y="417970"/>
            <a:ext cx="5794408" cy="853590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6382C568-E38A-3545-5757-CEF274BF9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87"/>
    </mc:Choice>
    <mc:Fallback xmlns="">
      <p:transition spd="slow" advTm="29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CC730-E9C5-046D-C54F-44B194E5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D23F1-3BE2-0D01-51E7-5A3C55989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Приложение 1к СП 3.3686-21</a:t>
            </a:r>
          </a:p>
          <a:p>
            <a:pPr algn="l">
              <a:lnSpc>
                <a:spcPct val="200000"/>
              </a:lnSpc>
            </a:pPr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137. Биологическую опасность деятельности с использованием ПБА определяют в зависимости от вида осуществляемых работ и потенциальных рисков, обусловленных патогенными (опасными) свойствами ПБА, с которыми проводят работу (приложение 1 к Санитарным правилам).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0FFB40-D2A2-2030-0183-4432D0C97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406" y="5526380"/>
            <a:ext cx="6371924" cy="130116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CD3584A-8135-B8EA-C119-B5C4C364C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63"/>
    </mc:Choice>
    <mc:Fallback xmlns="">
      <p:transition spd="slow" advTm="31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4BDD46-5735-1B19-E07A-D9C61E88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биобезопасности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B2590F-B0B0-1E70-A348-45CF7C32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143. Особенности деятельности с использованием ПБА в лабораториях (подразделениях) предусматривают их классификацию по уровню биобезопасности: базовые - уровень биобезопасности (УББ) 1 (осуществление всех видов работ с ПБА IV группы); уровень биобезопасности (УББ) 2 (осуществление всех видов работ с ПБА III - IV группы, а также проведение работ с ПБА II группы, не сопровождающихся накоплением (культивированием или концентрированием) жизнеспособного патогена; изолированные - УББ 3 (осуществление всех видов работ с ПБА I (возбудитель чумы) - II группы, а также проведение работ с вирусами I группы, не сопровождающихся накоплением (культивированием или концентрированием) жизнеспособного патогена); максимально изолированные - УББ 4 (все виды работ с вирусами I группы патогенности, микроорганизмами, ассоциированные с клиническими проявлениями характерными для ПБА I - II групп, таксономическое положение которых не определено, а степень опасности не изучена, экспериментальные исследования штаммов со множественной устойчивостью к антибиотикам и химиопрепаратам; аэробиологические исследования с ПБА I - II групп).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E764DF-D4F2-9434-1CE3-E38C8891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87" y="5791258"/>
            <a:ext cx="5948413" cy="1041283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22123A2A-8BF5-3BC7-EA72-471324BC4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19"/>
    </mc:Choice>
    <mc:Fallback xmlns="">
      <p:transition spd="slow" advTm="12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AA2926A-5620-BA66-86C2-27A0242C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Обеззараживание отходов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D08FF0-DB97-ACA0-7468-C734915B8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159. После аппаратных способов обеззараживания с применением физических методов и изменения внешнего вида отходов, исключающего возможность их повторного применения, медицинские отходы классов Б и В собираются хозяйствующим субъектом, осуществляющим обращение медицинских отходов, в упаковку любого цвета, кроме желтого и красного, которая должна иметь маркировку, свидетельствующую о проведенном обеззараживании отходов, и содержать следующую информацию: "Отходы класса Б, обеззараженные" и "Отходы класса В, обеззараженные", наименование организации и ее адрес в пределах места нахождения, дата обеззараживания медицинских отходов.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FDD5F6-AB91-FC1A-DD02-56081206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857" y="5560069"/>
            <a:ext cx="5236143" cy="1233788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9B90D9DF-EE3A-E896-294E-D06BDAA8F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1"/>
    </mc:Choice>
    <mc:Fallback xmlns="">
      <p:transition spd="slow" advTm="13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82745E7-AF32-A50A-69B1-B3F4E936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4D02F8C-6880-F0F9-FF43-1E4576B34B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825626"/>
            <a:ext cx="5181600" cy="4050722"/>
          </a:xfr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00D954D4-D5B8-FB0D-E915-2149B65FFD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159. После аппаратных способов обеззараживания с применением физических методов и изменения внешнего вида отходов, исключающего возможность их повторного применения, медицинские отходы классов Б и В собираются хозяйствующим субъектом, осуществляющим обращение медицинских отходов, в упаковку любого цвета, кроме желтого и красного, которая должна иметь маркировку, свидетельствующую о проведенном обеззараживании отходов, и содержать следующую информацию: "Отходы класса Б, обеззараженные" и "Отходы класса В, обеззараженные", наименование организации и ее адрес в пределах места нахождения, дата обеззараживания медицинских отходов.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18FC48-CF3E-CFA8-BC52-2C61A2E57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0795"/>
            <a:ext cx="5181600" cy="1094222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05D985CD-2121-6C5F-C65D-26E3A7A5A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9"/>
    </mc:Choice>
    <mc:Fallback xmlns="">
      <p:transition spd="slow" advTm="132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01109-16A7-A0F8-B768-7EF7806C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 3.3686-21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385D48-8B49-F2C4-374B-C8F84120F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133. На территории «заразной» зоны лаборатории 2 уровня биобезопасности и выше не допускается наличие системы водоснабжения, не защищенной техническими средствами для предотвращения обратного тока воды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135. В помещениях необходимо предусмотреть защиту рабочих мест от попадания прямых солнечных лучей с использованием солнцезащитных средств и оборудования, обеспечивающих возможность проведения их дезинфекции.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137. Помещения должны быть оборудованы пожарной сигнализацией и обеспечены средствами пожаротушения в соответствии с требованиями пожарной безопасности.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138. Помещения, где осуществляют работу с ПБА, оснащают средствами аварийной сигнализации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3C6C0-E549-39AA-04DE-295B91ECB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867" y="184459"/>
            <a:ext cx="4604084" cy="99315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ADC17CD-2F36-6E5C-82C9-8499414A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30"/>
    </mc:Choice>
    <mc:Fallback xmlns="">
      <p:transition spd="slow" advTm="7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2188</Words>
  <Application>Microsoft Office PowerPoint</Application>
  <PresentationFormat>Широкоэкранный</PresentationFormat>
  <Paragraphs>47</Paragraphs>
  <Slides>19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Особенности работы с ПБА с 2021 года. Что нужно учесть лабораториям</vt:lpstr>
      <vt:lpstr>"Об утверждении СанПиН 2.1.7.2790-10 "Санитарно-эпидемиологические требования к обращению с медицинскими отходами" (зарегистрировано Минюстом России 17.02.2011, регистрационный N 19871) </vt:lpstr>
      <vt:lpstr>Перечень документов, необходимых для оценки условий выполнения работ с ПБА</vt:lpstr>
      <vt:lpstr>Презентация PowerPoint</vt:lpstr>
      <vt:lpstr>Важно! </vt:lpstr>
      <vt:lpstr>Уровни биобезопасности</vt:lpstr>
      <vt:lpstr>Обеззараживание отходов</vt:lpstr>
      <vt:lpstr>Презентация PowerPoint</vt:lpstr>
      <vt:lpstr>СП 3.3686-21</vt:lpstr>
      <vt:lpstr>Презентация PowerPoint</vt:lpstr>
      <vt:lpstr>Презентация PowerPoint</vt:lpstr>
      <vt:lpstr>Обратить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Кулешова С.В. Денисова О.В.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работы с ПБА с 2021 года. Что нужно учесть лабораториям</dc:title>
  <dc:creator>Светлана В. Кулешова</dc:creator>
  <cp:lastModifiedBy>Ольга Денисова</cp:lastModifiedBy>
  <cp:revision>2</cp:revision>
  <dcterms:created xsi:type="dcterms:W3CDTF">2023-09-07T08:25:54Z</dcterms:created>
  <dcterms:modified xsi:type="dcterms:W3CDTF">2023-09-07T10:06:11Z</dcterms:modified>
</cp:coreProperties>
</file>