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63" r:id="rId3"/>
    <p:sldId id="287" r:id="rId4"/>
    <p:sldId id="257" r:id="rId5"/>
    <p:sldId id="261" r:id="rId6"/>
    <p:sldId id="262" r:id="rId7"/>
    <p:sldId id="259" r:id="rId8"/>
    <p:sldId id="264" r:id="rId9"/>
    <p:sldId id="269" r:id="rId10"/>
    <p:sldId id="265" r:id="rId11"/>
    <p:sldId id="266" r:id="rId12"/>
    <p:sldId id="268" r:id="rId13"/>
    <p:sldId id="274" r:id="rId14"/>
    <p:sldId id="270" r:id="rId15"/>
    <p:sldId id="271" r:id="rId16"/>
    <p:sldId id="272" r:id="rId17"/>
    <p:sldId id="273" r:id="rId18"/>
    <p:sldId id="278" r:id="rId19"/>
    <p:sldId id="296" r:id="rId20"/>
    <p:sldId id="281" r:id="rId21"/>
    <p:sldId id="297" r:id="rId22"/>
    <p:sldId id="295" r:id="rId23"/>
    <p:sldId id="291" r:id="rId24"/>
    <p:sldId id="292" r:id="rId25"/>
    <p:sldId id="298" r:id="rId26"/>
    <p:sldId id="299" r:id="rId27"/>
    <p:sldId id="300" r:id="rId28"/>
    <p:sldId id="275" r:id="rId29"/>
    <p:sldId id="276" r:id="rId30"/>
    <p:sldId id="277" r:id="rId31"/>
    <p:sldId id="279" r:id="rId32"/>
    <p:sldId id="280" r:id="rId33"/>
    <p:sldId id="294" r:id="rId34"/>
    <p:sldId id="283" r:id="rId35"/>
    <p:sldId id="282" r:id="rId36"/>
    <p:sldId id="284" r:id="rId37"/>
    <p:sldId id="285" r:id="rId38"/>
    <p:sldId id="290" r:id="rId39"/>
    <p:sldId id="258" r:id="rId40"/>
    <p:sldId id="286" r:id="rId4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86" d="100"/>
          <a:sy n="86" d="100"/>
        </p:scale>
        <p:origin x="-360" y="-4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FAAC8D63-FF4D-4618-B7A2-B8D867D4096B}" type="datetimeFigureOut">
              <a:rPr lang="ru-RU" smtClean="0"/>
              <a:pPr/>
              <a:t>10.05.2023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5FE1D0AF-9816-41B6-A0B7-5F8575C04F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C8D63-FF4D-4618-B7A2-B8D867D4096B}" type="datetimeFigureOut">
              <a:rPr lang="ru-RU" smtClean="0"/>
              <a:pPr/>
              <a:t>10.05.2023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1D0AF-9816-41B6-A0B7-5F8575C04F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C8D63-FF4D-4618-B7A2-B8D867D4096B}" type="datetimeFigureOut">
              <a:rPr lang="ru-RU" smtClean="0"/>
              <a:pPr/>
              <a:t>10.05.2023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1D0AF-9816-41B6-A0B7-5F8575C04F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FAAC8D63-FF4D-4618-B7A2-B8D867D4096B}" type="datetimeFigureOut">
              <a:rPr lang="ru-RU" smtClean="0"/>
              <a:pPr/>
              <a:t>10.05.2023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FE1D0AF-9816-41B6-A0B7-5F8575C04F4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FAAC8D63-FF4D-4618-B7A2-B8D867D4096B}" type="datetimeFigureOut">
              <a:rPr lang="ru-RU" smtClean="0"/>
              <a:pPr/>
              <a:t>10.05.2023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5FE1D0AF-9816-41B6-A0B7-5F8575C04F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C8D63-FF4D-4618-B7A2-B8D867D4096B}" type="datetimeFigureOut">
              <a:rPr lang="ru-RU" smtClean="0"/>
              <a:pPr/>
              <a:t>10.05.2023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1D0AF-9816-41B6-A0B7-5F8575C04F4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C8D63-FF4D-4618-B7A2-B8D867D4096B}" type="datetimeFigureOut">
              <a:rPr lang="ru-RU" smtClean="0"/>
              <a:pPr/>
              <a:t>10.05.2023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1D0AF-9816-41B6-A0B7-5F8575C04F4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AAC8D63-FF4D-4618-B7A2-B8D867D4096B}" type="datetimeFigureOut">
              <a:rPr lang="ru-RU" smtClean="0"/>
              <a:pPr/>
              <a:t>10.05.2023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FE1D0AF-9816-41B6-A0B7-5F8575C04F4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C8D63-FF4D-4618-B7A2-B8D867D4096B}" type="datetimeFigureOut">
              <a:rPr lang="ru-RU" smtClean="0"/>
              <a:pPr/>
              <a:t>10.05.2023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1D0AF-9816-41B6-A0B7-5F8575C04F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FAAC8D63-FF4D-4618-B7A2-B8D867D4096B}" type="datetimeFigureOut">
              <a:rPr lang="ru-RU" smtClean="0"/>
              <a:pPr/>
              <a:t>10.05.2023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FE1D0AF-9816-41B6-A0B7-5F8575C04F4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AAC8D63-FF4D-4618-B7A2-B8D867D4096B}" type="datetimeFigureOut">
              <a:rPr lang="ru-RU" smtClean="0"/>
              <a:pPr/>
              <a:t>10.05.2023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FE1D0AF-9816-41B6-A0B7-5F8575C04F4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FAAC8D63-FF4D-4618-B7A2-B8D867D4096B}" type="datetimeFigureOut">
              <a:rPr lang="ru-RU" smtClean="0"/>
              <a:pPr/>
              <a:t>10.05.2023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5FE1D0AF-9816-41B6-A0B7-5F8575C04F4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0" y="1357298"/>
            <a:ext cx="6172200" cy="2214578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Организация работы прививочного кабинета 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14678" y="4643446"/>
            <a:ext cx="5643602" cy="1643074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Ст. преподаватель кафедры педиатрии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ФГБУ ФНКЦ ФМБА России, АПО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Тихонова А.Ш.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2023 г.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471990" cy="939784"/>
          </a:xfrm>
        </p:spPr>
        <p:txBody>
          <a:bodyPr/>
          <a:lstStyle/>
          <a:p>
            <a:r>
              <a:rPr lang="ru-RU" b="1" dirty="0" smtClean="0"/>
              <a:t>продолжение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1785926"/>
            <a:ext cx="8429684" cy="4929222"/>
          </a:xfrm>
        </p:spPr>
        <p:txBody>
          <a:bodyPr>
            <a:noAutofit/>
          </a:bodyPr>
          <a:lstStyle/>
          <a:p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Принимает участие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в расследовании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поствакцинальных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осложнений (ПВО), анализирует причины развития осложнений, готовит акт расследования для направления его в Государственный институт стандартизации и контроля медицинских биологических препаратов им. Л. А.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Тарасевича</a:t>
            </a: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Входит в состав врачебно-контрольной комиссии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(вместе со специалистами по профилю развившегося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поствакцинального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осложнения) для медико-социальной экспертизы и решения вопроса о праве граждан на получение компенсаций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15" descr="медик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94034" y="165791"/>
            <a:ext cx="2649865" cy="1620135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/>
        </p:nvCxnSpPr>
        <p:spPr>
          <a:xfrm rot="5400000">
            <a:off x="7252116" y="1035430"/>
            <a:ext cx="1785156" cy="1588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5429256" y="142852"/>
            <a:ext cx="2714644" cy="1588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7467600" cy="571504"/>
          </a:xfrm>
        </p:spPr>
        <p:txBody>
          <a:bodyPr/>
          <a:lstStyle/>
          <a:p>
            <a:r>
              <a:rPr lang="ru-RU" b="1" dirty="0" smtClean="0"/>
              <a:t>продолжение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857232"/>
            <a:ext cx="8501122" cy="5857916"/>
          </a:xfrm>
        </p:spPr>
        <p:txBody>
          <a:bodyPr>
            <a:noAutofit/>
          </a:bodyPr>
          <a:lstStyle/>
          <a:p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Участвует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в оформлении факта отказа от прививок в медицинских документах с отметкой о разъяснении последствий отказа, что подтверждают подписями врача и пациента, родителей (опекуна)</a:t>
            </a:r>
          </a:p>
          <a:p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Составляет заявки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на ИЛП (на год, месяц), осуществляет контроль движения, эффективность их использования</a:t>
            </a:r>
          </a:p>
          <a:p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Осуществляет контроль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за соблюдением «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холодовой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цепи» на всех этапах, относящихся к ЛПУ</a:t>
            </a:r>
          </a:p>
          <a:p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Осуществляет методическое руководство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при проведении массовых кампаний иммунизации населения по эпидемическим показаниям</a:t>
            </a:r>
          </a:p>
          <a:p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Проводит инструктаж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и контроль работы выездных прививочных бригад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7467600" cy="1143008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/>
              <a:t>Учебная и информационно-разъяснительная работа: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1428736"/>
            <a:ext cx="8501122" cy="5214974"/>
          </a:xfrm>
        </p:spPr>
        <p:txBody>
          <a:bodyPr>
            <a:normAutofit lnSpcReduction="10000"/>
          </a:bodyPr>
          <a:lstStyle/>
          <a:p>
            <a:r>
              <a:rPr lang="ru-RU" sz="2500" dirty="0" smtClean="0"/>
              <a:t> 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Обучение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фельдшеров, среднего медицинского персонала ЛПУ 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на рабочем месте</a:t>
            </a:r>
          </a:p>
          <a:p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Выступления на обществах врачей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разных специальностей по вопросам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вакцинопрофилактики</a:t>
            </a: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Проведение 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тематических семинаров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вакцинопрофилактике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для медработников разного уровня и специальностей</a:t>
            </a:r>
          </a:p>
          <a:p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Предоставление клинической базы 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кафедрам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последипломного образования для проведения 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циклов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усовершенствования врачей по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вакцинопрофилактике</a:t>
            </a: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Информационно-разъяснительная работа с населением с привлечением средств массовой информации (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печать,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радио, телевидение)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15328" cy="868346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>Медицинская сестра - </a:t>
            </a:r>
            <a:r>
              <a:rPr lang="ru-RU" sz="3200" b="1" dirty="0" err="1" smtClean="0"/>
              <a:t>вакцинатор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1285860"/>
            <a:ext cx="8429684" cy="5357850"/>
          </a:xfrm>
        </p:spPr>
        <p:txBody>
          <a:bodyPr/>
          <a:lstStyle/>
          <a:p>
            <a:pPr algn="ctr">
              <a:buNone/>
            </a:pPr>
            <a: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Профилактические прививки проводит прививочная медицинская сестра, специально обученная технике проведения прививок, приемам неотложной помощи в случае развития </a:t>
            </a:r>
            <a:r>
              <a:rPr lang="ru-RU" sz="27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поствакцинальных</a:t>
            </a:r>
            <a: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реакций</a:t>
            </a:r>
            <a: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 также </a:t>
            </a:r>
            <a: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правил</a:t>
            </a:r>
            <a: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ам </a:t>
            </a:r>
            <a: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соблюдения «</a:t>
            </a:r>
            <a:r>
              <a:rPr lang="ru-RU" sz="27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холодовой</a:t>
            </a:r>
            <a: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цепи» </a:t>
            </a:r>
            <a: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 безопасности вакцинации</a:t>
            </a:r>
            <a:endParaRPr lang="ru-RU" sz="27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7" descr="мед. сестра -вакцинатор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4612" y="4214818"/>
            <a:ext cx="3143272" cy="23544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42852"/>
            <a:ext cx="7500990" cy="107157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/>
              <a:t>Перед проведением прививки </a:t>
            </a:r>
            <a:r>
              <a:rPr lang="ru-RU" sz="3200" b="1" dirty="0" err="1" smtClean="0"/>
              <a:t>вакцинатор</a:t>
            </a:r>
            <a:r>
              <a:rPr lang="ru-RU" sz="3200" b="1" dirty="0" smtClean="0"/>
              <a:t>: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1357298"/>
            <a:ext cx="8215370" cy="5286412"/>
          </a:xfrm>
        </p:spPr>
        <p:txBody>
          <a:bodyPr>
            <a:noAutofit/>
          </a:bodyPr>
          <a:lstStyle/>
          <a:p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проверяет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наличие заключения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врача о допуске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к прививке</a:t>
            </a:r>
          </a:p>
          <a:p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сверяет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наименование препарата                                  на ампуле с назначением врача, проверяет маркировку, срок годности вакцины, целость ампулы</a:t>
            </a:r>
          </a:p>
          <a:p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визуально оценивает качество препарата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(путем встряхивания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сорбированных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вакцин и после растворения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лиофилизированных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вакцин)</a:t>
            </a:r>
          </a:p>
          <a:p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проводит иммунизацию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с обеспечением всех правил асептики и антисептики, только одноразовыми шприцами и иглами, используя  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дозу, метод и место введения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в соответствии с инструкцией к препарату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21" descr="прверка вакцины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9322" y="785794"/>
            <a:ext cx="2845494" cy="18815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7829576" cy="107157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/>
              <a:t>После проведения прививки </a:t>
            </a:r>
            <a:r>
              <a:rPr lang="ru-RU" sz="3200" b="1" dirty="0" err="1" smtClean="0"/>
              <a:t>вакцинатор</a:t>
            </a:r>
            <a:r>
              <a:rPr lang="ru-RU" sz="3200" b="1" dirty="0" smtClean="0"/>
              <a:t>: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1357298"/>
            <a:ext cx="8429684" cy="5214974"/>
          </a:xfrm>
        </p:spPr>
        <p:txBody>
          <a:bodyPr>
            <a:noAutofit/>
          </a:bodyPr>
          <a:lstStyle/>
          <a:p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убирает в холодильник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ампулу или флакон при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многодозовой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расфасовке препарата</a:t>
            </a:r>
          </a:p>
          <a:p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обеззараживает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использованные шприцы, вату, ампулы или флаконы</a:t>
            </a:r>
          </a:p>
          <a:p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делает запись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о проведенной прививке во всех формах учета (ф. 112/у, ф. 026/у, ф. 025/у, ф. 156/у-93, журналы) с указанием необходимых сведений (дата иммунизации, место введения, название препарата, доза, серия, контрольный номер, срок годности)</a:t>
            </a:r>
          </a:p>
          <a:p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при наличии локальной компьютерной сети вводит в  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компьютер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сведения о проведенных за день прививках</a:t>
            </a: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043626" cy="1368412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err="1" smtClean="0"/>
              <a:t>Вакцинатор</a:t>
            </a:r>
            <a:r>
              <a:rPr lang="ru-RU" sz="3200" b="1" dirty="0" smtClean="0"/>
              <a:t> 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928802"/>
            <a:ext cx="8043890" cy="4545150"/>
          </a:xfrm>
        </p:spPr>
        <p:txBody>
          <a:bodyPr>
            <a:normAutofit lnSpcReduction="10000"/>
          </a:bodyPr>
          <a:lstStyle/>
          <a:p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Информирует пациентов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или родителей (опекунов) о сделанной прививке, возможных реакциях на прививку, необходимости обращения за медицинской помощью при сильных и необычных реакциях</a:t>
            </a:r>
          </a:p>
          <a:p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Предупреждает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о необходимости пребывания около прививочного кабинета в течение 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30 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минут 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и наблюдает в это время за привитым </a:t>
            </a:r>
          </a:p>
          <a:p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Оказывает первичную медицинскую помощь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в случае развития немедленных реакций на прививку и вызывает врача </a:t>
            </a: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6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22777" y="142852"/>
            <a:ext cx="1735371" cy="17859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7467600" cy="642942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err="1" smtClean="0"/>
              <a:t>Вакцинатор</a:t>
            </a:r>
            <a:r>
              <a:rPr lang="ru-RU" sz="3200" b="1" dirty="0" smtClean="0"/>
              <a:t> 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857232"/>
            <a:ext cx="8358246" cy="5857916"/>
          </a:xfrm>
        </p:spPr>
        <p:txBody>
          <a:bodyPr/>
          <a:lstStyle/>
          <a:p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Соблюдает режим хранения ИЛП,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ведет учет движения каждого ИЛП, используемого в прививочном кабинете (поступление, расход, остаток, списание), и числа выполненных ею прививок (ежедневный, ежемесячный, ежегодный отчеты)</a:t>
            </a:r>
          </a:p>
          <a:p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Проводит мероприятия по соблюдению санитарно-противоэпидемического режима (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влажная уборка два раза в день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, режим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УФ-обеззараживания</a:t>
            </a:r>
            <a:r>
              <a:rPr lang="ru-RU" sz="2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и проветривания)</a:t>
            </a:r>
          </a:p>
          <a:p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Проводит</a:t>
            </a:r>
            <a:r>
              <a:rPr lang="ru-RU" sz="2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генеральную уборку 1 раз в неделю</a:t>
            </a: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Следит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за своевременным                                пополнением противошоковых                                  средств и сроками их год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ност</a:t>
            </a:r>
            <a:r>
              <a:rPr lang="ru-RU" sz="2500" dirty="0" smtClean="0"/>
              <a:t>и</a:t>
            </a:r>
          </a:p>
          <a:p>
            <a:endParaRPr lang="ru-RU" dirty="0"/>
          </a:p>
        </p:txBody>
      </p:sp>
      <p:pic>
        <p:nvPicPr>
          <p:cNvPr id="4" name="Содержимое 3" descr="журнал ген. уборки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8" y="4994152"/>
            <a:ext cx="3000396" cy="1792433"/>
          </a:xfrm>
          <a:prstGeom prst="rect">
            <a:avLst/>
          </a:prstGeom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5643570" y="5070486"/>
            <a:ext cx="307183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5643570" y="6643710"/>
            <a:ext cx="307183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>
            <a:off x="4856958" y="5857892"/>
            <a:ext cx="1572430" cy="7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282" y="2786058"/>
            <a:ext cx="8358246" cy="3857652"/>
          </a:xfrm>
        </p:spPr>
        <p:txBody>
          <a:bodyPr>
            <a:noAutofit/>
          </a:bodyPr>
          <a:lstStyle/>
          <a:p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Прививки против </a:t>
            </a:r>
            <a: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туберкулеза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(специально обученный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вакцинолог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7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туберкулинодиагностику</a:t>
            </a:r>
            <a:r>
              <a:rPr lang="ru-RU" sz="27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проводят в 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отдельных помещениях,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а при их отсутствии – на 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специально выделенном столе,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отдельными инструментами, которые используют только для этих целей </a:t>
            </a:r>
          </a:p>
          <a:p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Для проведения вакцинации БЦЖ и туберкулиновых проб 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выделяют определенный день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(например: понедельник –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РМанту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2 ТЕ, четверг –  БЦЖ) </a:t>
            </a: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9" descr="график вакц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4150" y="214290"/>
            <a:ext cx="3798048" cy="264027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Содержимое 10" descr="Х -цепь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32545" y="1000108"/>
            <a:ext cx="8508964" cy="541152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7467600" cy="71438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/>
              <a:t>Общие положения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1142984"/>
            <a:ext cx="8358246" cy="5572164"/>
          </a:xfrm>
        </p:spPr>
        <p:txBody>
          <a:bodyPr/>
          <a:lstStyle/>
          <a:p>
            <a:pPr algn="ctr">
              <a:buNone/>
            </a:pPr>
            <a:r>
              <a:rPr lang="ru-RU" sz="27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Вакцинопрофилактика</a:t>
            </a:r>
            <a: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 обязательное государственное мероприятие для предупреждения инфекционных заболеваний</a:t>
            </a:r>
          </a:p>
          <a:p>
            <a:pPr algn="ctr">
              <a:buNone/>
            </a:pPr>
            <a:endParaRPr lang="ru-RU" b="1" dirty="0" smtClean="0">
              <a:solidFill>
                <a:srgbClr val="FF000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14282" y="2643182"/>
            <a:ext cx="4357718" cy="4000528"/>
          </a:xfrm>
          <a:prstGeom prst="round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Профилактические прививки проводят в специально оборудованных </a:t>
            </a:r>
            <a: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прививочных </a:t>
            </a:r>
            <a:r>
              <a:rPr lang="ru-RU" sz="27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кабинетах</a:t>
            </a: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лечебно-профилактических учреждений или организаций образования</a:t>
            </a:r>
            <a:endParaRPr lang="ru-RU" sz="27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Содержимое 3" descr="прив кабинет 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6690" y="3214686"/>
            <a:ext cx="4032693" cy="30718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7500990" cy="107157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/>
              <a:t>Система «</a:t>
            </a:r>
            <a:r>
              <a:rPr lang="ru-RU" sz="3200" b="1" dirty="0" err="1" smtClean="0"/>
              <a:t>холодовой</a:t>
            </a:r>
            <a:r>
              <a:rPr lang="ru-RU" sz="3200" b="1" dirty="0" smtClean="0"/>
              <a:t> цепи»</a:t>
            </a:r>
            <a:br>
              <a:rPr lang="ru-RU" sz="3200" b="1" dirty="0" smtClean="0"/>
            </a:br>
            <a:r>
              <a:rPr lang="ru-RU" sz="3200" b="1" dirty="0" smtClean="0"/>
              <a:t> включает: 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1643050"/>
            <a:ext cx="8286808" cy="5000660"/>
          </a:xfrm>
        </p:spPr>
        <p:txBody>
          <a:bodyPr/>
          <a:lstStyle/>
          <a:p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Специально обученный персонал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, обеспечивающий эксплуатацию холодильного оборудования, хранение и транспортирование вакцин.  Инструктаж специалистов проводится ежегодно с отметкой в специальном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журнале   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п. 4255, СП 3.3686-21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)   </a:t>
            </a:r>
          </a:p>
          <a:p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Холодильное оборудование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, предназначенное для хранения и транспортирования вакцин в оптимальных температурных условиях</a:t>
            </a:r>
          </a:p>
          <a:p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Механизм контроля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за соблюдением требуемых температурных условий</a:t>
            </a: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82594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/>
              <a:t>Холодильное оборудование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282" y="1071546"/>
            <a:ext cx="8429684" cy="5402406"/>
          </a:xfrm>
        </p:spPr>
        <p:txBody>
          <a:bodyPr>
            <a:normAutofit fontScale="92500" lnSpcReduction="20000"/>
          </a:bodyPr>
          <a:lstStyle/>
          <a:p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Холодильники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для хранения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вакцин (месячного запаса на 4 этапе «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холдовой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цепи») с маркированными полками с двумя </a:t>
            </a:r>
            <a:r>
              <a:rPr lang="ru-RU" sz="29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термометрами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и двумя </a:t>
            </a:r>
            <a:r>
              <a:rPr lang="ru-RU" sz="29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термоиндикаторами</a:t>
            </a:r>
            <a:r>
              <a:rPr lang="ru-RU" sz="29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(в каждом холодильнике) для объективного контроля температурного режима </a:t>
            </a:r>
            <a:r>
              <a:rPr lang="ru-RU" sz="29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+2 +8 °С</a:t>
            </a:r>
          </a:p>
          <a:p>
            <a:r>
              <a:rPr lang="ru-RU" sz="2900" b="1" dirty="0" err="1" smtClean="0">
                <a:latin typeface="Times New Roman" pitchFamily="18" charset="0"/>
                <a:cs typeface="Times New Roman" pitchFamily="18" charset="0"/>
              </a:rPr>
              <a:t>Термоконтейнер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или сумка-холодильник с достаточным набором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хладоэлементов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транспортирования ИЛП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(и на случай их экстренного использования при отключении электроэнергии)</a:t>
            </a:r>
          </a:p>
          <a:p>
            <a:r>
              <a:rPr lang="ru-RU" sz="2900" b="1" dirty="0" err="1" smtClean="0">
                <a:latin typeface="Times New Roman" pitchFamily="18" charset="0"/>
                <a:cs typeface="Times New Roman" pitchFamily="18" charset="0"/>
              </a:rPr>
              <a:t>Хладоэлементы</a:t>
            </a: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хранятся в замороженном состоянии и могут использоваться в качестве аварийных источников холода в стационарном холодильнике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п.4265, СП 3.3686-21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14290"/>
            <a:ext cx="7467600" cy="71438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/>
              <a:t>Холодильное оборудование</a:t>
            </a:r>
            <a:endParaRPr lang="ru-RU" sz="3200" b="1" dirty="0"/>
          </a:p>
        </p:txBody>
      </p:sp>
      <p:pic>
        <p:nvPicPr>
          <p:cNvPr id="7" name="Содержимое 6" descr="Х - позис.jpe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1285860"/>
            <a:ext cx="3978914" cy="3143272"/>
          </a:xfrm>
        </p:spPr>
      </p:pic>
      <p:pic>
        <p:nvPicPr>
          <p:cNvPr id="10" name="Содержимое 9" descr="термоконтейнер.jpg"/>
          <p:cNvPicPr>
            <a:picLocks noGrp="1" noChangeAspect="1"/>
          </p:cNvPicPr>
          <p:nvPr>
            <p:ph sz="quarter" idx="2"/>
          </p:nvPr>
        </p:nvPicPr>
        <p:blipFill>
          <a:blip r:embed="rId3"/>
          <a:stretch>
            <a:fillRect/>
          </a:stretch>
        </p:blipFill>
        <p:spPr>
          <a:xfrm>
            <a:off x="4929190" y="988201"/>
            <a:ext cx="3571900" cy="3369493"/>
          </a:xfrm>
        </p:spPr>
      </p:pic>
      <p:pic>
        <p:nvPicPr>
          <p:cNvPr id="11" name="Содержимое 6" descr="термок -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5786" y="4542847"/>
            <a:ext cx="2500330" cy="2243739"/>
          </a:xfrm>
          <a:prstGeom prst="rect">
            <a:avLst/>
          </a:prstGeom>
        </p:spPr>
      </p:pic>
      <p:pic>
        <p:nvPicPr>
          <p:cNvPr id="12" name="Содержимое 4" descr="хл - синий и красный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4876" y="4143380"/>
            <a:ext cx="2857520" cy="2571768"/>
          </a:xfrm>
          <a:prstGeom prst="rect">
            <a:avLst/>
          </a:prstGeom>
        </p:spPr>
      </p:pic>
      <p:cxnSp>
        <p:nvCxnSpPr>
          <p:cNvPr id="9" name="Прямая соединительная линия 8"/>
          <p:cNvCxnSpPr/>
          <p:nvPr/>
        </p:nvCxnSpPr>
        <p:spPr>
          <a:xfrm rot="16200000" flipH="1">
            <a:off x="1857356" y="3857628"/>
            <a:ext cx="5214974" cy="714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14282" y="142852"/>
            <a:ext cx="8072494" cy="121444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600" b="1" dirty="0" smtClean="0"/>
              <a:t> </a:t>
            </a:r>
            <a:r>
              <a:rPr lang="ru-RU" sz="3100" b="1" dirty="0" smtClean="0"/>
              <a:t>Оборудование для контроля температурного режима хранения и транспортирования ИЛП  </a:t>
            </a:r>
            <a:endParaRPr lang="ru-RU" sz="3100" b="1" dirty="0"/>
          </a:p>
        </p:txBody>
      </p:sp>
      <p:pic>
        <p:nvPicPr>
          <p:cNvPr id="4" name="Содержимое 3" descr="термоиндик 2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5000628" y="3065623"/>
            <a:ext cx="3086344" cy="3435211"/>
          </a:xfrm>
        </p:spPr>
      </p:pic>
      <p:pic>
        <p:nvPicPr>
          <p:cNvPr id="7" name="Содержимое 6" descr="термометр электр.png"/>
          <p:cNvPicPr>
            <a:picLocks noGrp="1" noChangeAspect="1"/>
          </p:cNvPicPr>
          <p:nvPr>
            <p:ph sz="quarter" idx="2"/>
          </p:nvPr>
        </p:nvPicPr>
        <p:blipFill>
          <a:blip r:embed="rId3"/>
          <a:stretch>
            <a:fillRect/>
          </a:stretch>
        </p:blipFill>
        <p:spPr>
          <a:xfrm>
            <a:off x="428596" y="3862018"/>
            <a:ext cx="4357718" cy="1638684"/>
          </a:xfrm>
        </p:spPr>
      </p:pic>
      <p:sp>
        <p:nvSpPr>
          <p:cNvPr id="8" name="Скругленный прямоугольник 7"/>
          <p:cNvSpPr/>
          <p:nvPr/>
        </p:nvSpPr>
        <p:spPr>
          <a:xfrm>
            <a:off x="357158" y="3643314"/>
            <a:ext cx="4572032" cy="2071702"/>
          </a:xfrm>
          <a:prstGeom prst="round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</a:t>
            </a:r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57158" y="1714488"/>
            <a:ext cx="3571900" cy="1357322"/>
          </a:xfrm>
          <a:prstGeom prst="round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Термометр </a:t>
            </a:r>
            <a:r>
              <a:rPr lang="ru-RU" sz="2400" dirty="0" smtClean="0">
                <a:solidFill>
                  <a:schemeClr val="tx1"/>
                </a:solidFill>
              </a:rPr>
              <a:t>–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средство измерения температуры 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929190" y="3071810"/>
            <a:ext cx="3143272" cy="3643338"/>
          </a:xfrm>
          <a:prstGeom prst="round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929058" y="1714488"/>
            <a:ext cx="4643470" cy="1343028"/>
          </a:xfrm>
          <a:prstGeom prst="round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Термоиндикатор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средство для выявления нарушений температурного режима 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285720" y="214290"/>
            <a:ext cx="8215370" cy="1214446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/>
              <a:t>Журнал регистрации температуры в холодильном оборудовании </a:t>
            </a:r>
            <a:br>
              <a:rPr lang="ru-RU" sz="3200" b="1" dirty="0" smtClean="0"/>
            </a:br>
            <a:r>
              <a:rPr lang="ru-RU" sz="1600" b="1" dirty="0" smtClean="0"/>
              <a:t>приложение 39 к СП 3.3686-21</a:t>
            </a:r>
            <a:endParaRPr lang="ru-RU" sz="1600" b="1" dirty="0"/>
          </a:p>
        </p:txBody>
      </p:sp>
      <p:pic>
        <p:nvPicPr>
          <p:cNvPr id="1028" name="Picture 4" descr="C:\Users\Критик\OneDrive\Рабочий стол\Картинки для презентаций\Таблица к Ж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22037" y="2643182"/>
            <a:ext cx="5593367" cy="3071834"/>
          </a:xfrm>
          <a:prstGeom prst="rect">
            <a:avLst/>
          </a:prstGeom>
          <a:noFill/>
        </p:spPr>
      </p:pic>
      <p:pic>
        <p:nvPicPr>
          <p:cNvPr id="1029" name="Picture 5" descr="C:\Users\Критик\OneDrive\Рабочий стол\Картинки для презентаций\Журн новый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2214554"/>
            <a:ext cx="2770825" cy="4000528"/>
          </a:xfrm>
          <a:prstGeom prst="rect">
            <a:avLst/>
          </a:prstGeom>
          <a:noFill/>
        </p:spPr>
      </p:pic>
      <p:cxnSp>
        <p:nvCxnSpPr>
          <p:cNvPr id="24" name="Прямая соединительная линия 23"/>
          <p:cNvCxnSpPr/>
          <p:nvPr/>
        </p:nvCxnSpPr>
        <p:spPr>
          <a:xfrm>
            <a:off x="3143240" y="2643182"/>
            <a:ext cx="557216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rot="5400000">
            <a:off x="1607323" y="4179099"/>
            <a:ext cx="307183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3143240" y="5715016"/>
            <a:ext cx="557216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142852"/>
            <a:ext cx="8358246" cy="1928826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Требования к организации экстренных мероприятий по обеспечению «</a:t>
            </a:r>
            <a:r>
              <a:rPr lang="ru-RU" sz="2800" b="1" dirty="0" err="1" smtClean="0">
                <a:solidFill>
                  <a:srgbClr val="FF0000"/>
                </a:solidFill>
              </a:rPr>
              <a:t>холодовой</a:t>
            </a:r>
            <a:r>
              <a:rPr lang="ru-RU" sz="2800" b="1" dirty="0" smtClean="0">
                <a:solidFill>
                  <a:srgbClr val="FF0000"/>
                </a:solidFill>
              </a:rPr>
              <a:t> цепи» в чрезвычайных ситуациях </a:t>
            </a:r>
            <a:r>
              <a:rPr lang="ru-RU" sz="2000" dirty="0" smtClean="0">
                <a:solidFill>
                  <a:schemeClr val="tx1"/>
                </a:solidFill>
              </a:rPr>
              <a:t>(п.4369, СП 3.3686-21)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57158" y="2357430"/>
            <a:ext cx="8143932" cy="4116522"/>
          </a:xfrm>
        </p:spPr>
        <p:txBody>
          <a:bodyPr>
            <a:normAutofit/>
          </a:bodyPr>
          <a:lstStyle/>
          <a:p>
            <a:pPr algn="ctr"/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Руководителем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организации должен быть разработан и утвержден план мероприятий по обеспечению «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холодовой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цепи», который предусматривает комплекс мероприятий при возникновении </a:t>
            </a:r>
            <a: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пожара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стихийных бедствий,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при</a:t>
            </a:r>
            <a: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полном или локальном отключении электроснабжения</a:t>
            </a:r>
            <a:r>
              <a:rPr lang="ru-RU" sz="27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неисправности холодильного оборудования</a:t>
            </a:r>
            <a:endParaRPr lang="ru-RU" sz="27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7467600" cy="642942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продолжение </a:t>
            </a:r>
            <a:r>
              <a:rPr lang="ru-RU" sz="2000" dirty="0" smtClean="0"/>
              <a:t>(п.4372, СП 3.3686-21)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1214422"/>
            <a:ext cx="8286808" cy="5429288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плане экстренных мероприятий д.б. четко определены:</a:t>
            </a:r>
          </a:p>
          <a:p>
            <a:pPr>
              <a:buNone/>
            </a:pP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- порядок и средства оповещения ответственных лиц на случай ЧС</a:t>
            </a:r>
          </a:p>
          <a:p>
            <a:pPr>
              <a:buNone/>
            </a:pP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- порядок действий по обеспечению условий хранения и транспортирования ИЛП и должностные лица ответственные за эти действия</a:t>
            </a:r>
          </a:p>
          <a:p>
            <a:pPr>
              <a:buNone/>
            </a:pP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- места размещения и порядок использования резервного оборудования для «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холодовой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цепи»</a:t>
            </a:r>
          </a:p>
          <a:p>
            <a:pPr>
              <a:buNone/>
            </a:pP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- порядок включения и использования системы автономного электропитания</a:t>
            </a:r>
          </a:p>
          <a:p>
            <a:pPr>
              <a:buNone/>
            </a:pP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- транспорт для перевозки ИЛП с указанием телефонов ответственных лиц</a:t>
            </a: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25470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продолжение  </a:t>
            </a:r>
            <a:r>
              <a:rPr lang="ru-RU" sz="2000" dirty="0" smtClean="0"/>
              <a:t>(п. 4378, СП 3.3686-21) 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829576" cy="4873752"/>
          </a:xfrm>
        </p:spPr>
        <p:txBody>
          <a:bodyPr>
            <a:normAutofit/>
          </a:bodyPr>
          <a:lstStyle/>
          <a:p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Необходимо периодически </a:t>
            </a:r>
            <a: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(не реже одного раза в год)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проводить учения по выполнению плана экстренных мероприятий по обеспечению «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холодовой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цепи» в ЧС с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задействованием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всех специалистов и с анализом работоспособности всего оборудования</a:t>
            </a:r>
          </a:p>
          <a:p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По результатам учений следует вносить в план соответствующие коррективы</a:t>
            </a: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42852"/>
            <a:ext cx="8429684" cy="857256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>Оснащение прививочного кабинета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1214422"/>
            <a:ext cx="8358246" cy="5429288"/>
          </a:xfrm>
        </p:spPr>
        <p:txBody>
          <a:bodyPr>
            <a:normAutofit lnSpcReduction="10000"/>
          </a:bodyPr>
          <a:lstStyle/>
          <a:p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Медицинский шкаф для медикаментов и инструментов </a:t>
            </a:r>
          </a:p>
          <a:p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Медицинская кушетка и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пеленальный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столик</a:t>
            </a:r>
          </a:p>
          <a:p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Рабочий стол медицинской сестры и для хранения документов, инструкций по применению всех ИЛП, стул</a:t>
            </a:r>
          </a:p>
          <a:p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Медицинские столы с маркировкой по видам прививок (не менее трех)</a:t>
            </a:r>
          </a:p>
          <a:p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Бактерицидная лампа </a:t>
            </a:r>
          </a:p>
          <a:p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Шприцы одноразовые (из расчета по числу привитых + 25 %), - 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1, 2, 5, 10 мл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с набором игл</a:t>
            </a:r>
          </a:p>
          <a:p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Полотенца, пеленки, простыни, одноразовые перчатки, емкость с дезинфицирующим раствором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74638"/>
            <a:ext cx="8358246" cy="725470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Оснащение прививочного кабинета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1142984"/>
            <a:ext cx="8429684" cy="5500726"/>
          </a:xfrm>
        </p:spPr>
        <p:txBody>
          <a:bodyPr>
            <a:noAutofit/>
          </a:bodyPr>
          <a:lstStyle/>
          <a:p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2 раковины для мытья рук и слива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дез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. растворов </a:t>
            </a:r>
          </a:p>
          <a:p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Емкость –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непрокалываемый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контейнер с крышкой для дезинфекции отработанных шприцев, тампонов, использованных вакцин</a:t>
            </a:r>
          </a:p>
          <a:p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Пакты для сбора и утилизации отходов – класс «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», класс «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» </a:t>
            </a:r>
          </a:p>
          <a:p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6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Биксы со стерильным материалом, пинцеты, ножницы, резиновый жгут, почкообразные лотки</a:t>
            </a:r>
          </a:p>
          <a:p>
            <a:pPr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5" descr="желтый контейнер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12821" y="3841787"/>
            <a:ext cx="1658915" cy="1658915"/>
          </a:xfrm>
          <a:prstGeom prst="rect">
            <a:avLst/>
          </a:prstGeom>
        </p:spPr>
      </p:pic>
      <p:pic>
        <p:nvPicPr>
          <p:cNvPr id="5" name="Содержимое 7" descr="желтый конт 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3174" y="3813199"/>
            <a:ext cx="1330899" cy="1687503"/>
          </a:xfrm>
          <a:prstGeom prst="rect">
            <a:avLst/>
          </a:prstGeom>
        </p:spPr>
      </p:pic>
      <p:pic>
        <p:nvPicPr>
          <p:cNvPr id="6" name="Содержимое 9" descr="белый пакет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0760" y="3496509"/>
            <a:ext cx="1928826" cy="2137068"/>
          </a:xfrm>
          <a:prstGeom prst="rect">
            <a:avLst/>
          </a:prstGeom>
        </p:spPr>
      </p:pic>
      <p:pic>
        <p:nvPicPr>
          <p:cNvPr id="7" name="Содержимое 11" descr="Желт пакет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29124" y="3714752"/>
            <a:ext cx="1500198" cy="1714512"/>
          </a:xfrm>
          <a:prstGeom prst="rect">
            <a:avLst/>
          </a:prstGeom>
        </p:spPr>
      </p:pic>
      <p:sp>
        <p:nvSpPr>
          <p:cNvPr id="8" name="Скругленный прямоугольник 7"/>
          <p:cNvSpPr/>
          <p:nvPr/>
        </p:nvSpPr>
        <p:spPr>
          <a:xfrm flipH="1">
            <a:off x="6143636" y="3643314"/>
            <a:ext cx="1714512" cy="1857388"/>
          </a:xfrm>
          <a:prstGeom prst="round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011222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/>
              <a:t>Общие положения</a:t>
            </a:r>
            <a:endParaRPr lang="ru-RU" sz="36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214810" y="2249283"/>
            <a:ext cx="4214842" cy="34317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Основная задача работы прививочного кабинета:</a:t>
            </a:r>
          </a:p>
          <a:p>
            <a:pPr>
              <a:buNone/>
            </a:pP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– планирование</a:t>
            </a:r>
            <a:endParaRPr lang="ru-RU" sz="27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– организация</a:t>
            </a:r>
          </a:p>
          <a:p>
            <a:pPr>
              <a:buNone/>
            </a:pP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– реализация </a:t>
            </a:r>
          </a:p>
          <a:p>
            <a:pPr>
              <a:buNone/>
            </a:pP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мероприятий по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вакцинопрофилактике</a:t>
            </a:r>
            <a:endParaRPr lang="ru-RU" sz="27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/>
          </a:p>
        </p:txBody>
      </p:sp>
      <p:pic>
        <p:nvPicPr>
          <p:cNvPr id="5" name="Содержимое 3" descr="вакц дети 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727" y="2403552"/>
            <a:ext cx="3877769" cy="30257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972452" cy="108266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/>
              <a:t>Учетно-отчетные документы о проведении проф. прививок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1500174"/>
            <a:ext cx="8286808" cy="507209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учёта и отчетности о проведённых профилактических прививках в детской поликлинике оформляют медицинские документы, обеспечивающие полноту, достоверность и своевременность учета контингентов, подлежащих вакцинации и выполненных прививок</a:t>
            </a: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7" descr="156 - сертиф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10278" y="4069906"/>
            <a:ext cx="2718846" cy="2645242"/>
          </a:xfrm>
          <a:prstGeom prst="rect">
            <a:avLst/>
          </a:prstGeom>
        </p:spPr>
      </p:pic>
      <p:pic>
        <p:nvPicPr>
          <p:cNvPr id="5" name="Содержимое 9" descr="журнал учета.png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1">
                <a:tint val="45000"/>
                <a:satMod val="400000"/>
              </a:schemeClr>
            </a:duotone>
            <a:lum bright="-4000"/>
          </a:blip>
          <a:stretch>
            <a:fillRect/>
          </a:stretch>
        </p:blipFill>
        <p:spPr>
          <a:xfrm>
            <a:off x="4563070" y="4071942"/>
            <a:ext cx="2732504" cy="26432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7467600" cy="642942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/>
              <a:t>Учетные формы</a:t>
            </a:r>
            <a:endParaRPr lang="ru-RU" sz="3200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285720" y="1000108"/>
            <a:ext cx="3929090" cy="5643602"/>
          </a:xfrm>
          <a:solidFill>
            <a:srgbClr val="FFFF00">
              <a:alpha val="20000"/>
            </a:srgbClr>
          </a:solidFill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2600" dirty="0" smtClean="0"/>
              <a:t>             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Журналы:</a:t>
            </a:r>
          </a:p>
          <a:p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учёта выполненных прививок (ф. 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064\у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учёта необычных реакций и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поствакцинальных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осложнений</a:t>
            </a:r>
          </a:p>
          <a:p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учёта (поступления и расхода) 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ИЛП</a:t>
            </a:r>
          </a:p>
          <a:p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учёта температурного режима холодильного оборудования  (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2 раза в день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проведения генеральных уборок и контроля работы бак. лампы</a:t>
            </a: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одержимое 3"/>
          <p:cNvSpPr>
            <a:spLocks noGrp="1"/>
          </p:cNvSpPr>
          <p:nvPr>
            <p:ph sz="quarter" idx="1"/>
          </p:nvPr>
        </p:nvSpPr>
        <p:spPr>
          <a:xfrm>
            <a:off x="4357686" y="1000108"/>
            <a:ext cx="4214842" cy="5643602"/>
          </a:xfrm>
          <a:solidFill>
            <a:srgbClr val="7030A0">
              <a:alpha val="12000"/>
            </a:srgbClr>
          </a:solidFill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Индивидуальные формы:</a:t>
            </a:r>
          </a:p>
          <a:p>
            <a:pPr>
              <a:buNone/>
            </a:pPr>
            <a:endParaRPr lang="ru-RU" sz="2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ф.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112/у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– история развития ребенка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ф.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026/у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– карта ребенка, посещающего детское образовательное учреждение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ф.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063/у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– карта профилактических прививок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ф.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156/у-93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– сертификат о профилактических прививках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ф.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058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– экстренное извещение о побочном действии вакцин</a:t>
            </a: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rot="5400000">
            <a:off x="1393009" y="3821909"/>
            <a:ext cx="564360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b="1" dirty="0" smtClean="0"/>
              <a:t>Отчетные формы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1600200"/>
            <a:ext cx="8501122" cy="4873752"/>
          </a:xfrm>
        </p:spPr>
        <p:txBody>
          <a:bodyPr/>
          <a:lstStyle/>
          <a:p>
            <a:endParaRPr lang="ru-RU" dirty="0" smtClean="0"/>
          </a:p>
          <a:p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№ 5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(квартальная, месячная) государственного статистического наблюдения «Сведения о профилактических прививках»</a:t>
            </a:r>
          </a:p>
          <a:p>
            <a:endParaRPr lang="ru-RU" sz="27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№ 6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(годовая) государственного статистического наблюдения «Сведения о контингентах детей, подростков, взрослых, привитых против инфекционных болезней на 31 декабря отчетного года</a:t>
            </a: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>
            <a:alpha val="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00034" y="142852"/>
            <a:ext cx="7467600" cy="928694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/>
              <a:t>Журнал учёта движения ИЛП</a:t>
            </a:r>
            <a:br>
              <a:rPr lang="ru-RU" sz="3200" b="1" dirty="0" smtClean="0"/>
            </a:br>
            <a:r>
              <a:rPr lang="ru-RU" sz="1600" b="1" dirty="0" smtClean="0"/>
              <a:t>Приложение 40 к СП 3.3686-21</a:t>
            </a:r>
            <a:endParaRPr lang="ru-RU" sz="1600" b="1" dirty="0"/>
          </a:p>
        </p:txBody>
      </p:sp>
      <p:pic>
        <p:nvPicPr>
          <p:cNvPr id="7" name="Picture 2" descr="C:\Users\Критик\OneDrive\Рабочий стол\Картинки для презентаций\Ж учета движения ИЛП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14546" y="3643314"/>
            <a:ext cx="6500858" cy="3018917"/>
          </a:xfrm>
          <a:prstGeom prst="rect">
            <a:avLst/>
          </a:prstGeom>
          <a:noFill/>
        </p:spPr>
      </p:pic>
      <p:pic>
        <p:nvPicPr>
          <p:cNvPr id="9" name="Содержимое 3" descr="Журнал_учета_движ ИЛП.jpg"/>
          <p:cNvPicPr>
            <a:picLocks noChangeAspect="1"/>
          </p:cNvPicPr>
          <p:nvPr/>
        </p:nvPicPr>
        <p:blipFill>
          <a:blip r:embed="rId3">
            <a:lum/>
          </a:blip>
          <a:stretch>
            <a:fillRect/>
          </a:stretch>
        </p:blipFill>
        <p:spPr>
          <a:xfrm>
            <a:off x="214282" y="1135162"/>
            <a:ext cx="3714776" cy="2552581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214282" y="1142984"/>
            <a:ext cx="371477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>
            <a:off x="2678893" y="2393149"/>
            <a:ext cx="250033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214282" y="3643314"/>
            <a:ext cx="378621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rot="5400000">
            <a:off x="-1035883" y="2393149"/>
            <a:ext cx="250033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4000496" y="3643314"/>
            <a:ext cx="14287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rot="5400000">
            <a:off x="714348" y="5143512"/>
            <a:ext cx="300039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2214546" y="6643710"/>
            <a:ext cx="650085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4143372" y="3643314"/>
            <a:ext cx="457203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/>
              <a:t>Иммунобиологические лекарственные препараты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57158" y="1785926"/>
            <a:ext cx="8072494" cy="468802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Годовую потребность в ИЛП для проведения профилактических прививок в детской поликлинике определяют в соответствии:</a:t>
            </a:r>
          </a:p>
          <a:p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 с национальным календарем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профилактических прививок </a:t>
            </a:r>
          </a:p>
          <a:p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с численностью детей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декретированных возрастов, </a:t>
            </a:r>
          </a:p>
          <a:p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учетом числа детей, 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не получивших в срок профилактические прививки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в рамках НКПП РФ </a:t>
            </a: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282" y="285728"/>
            <a:ext cx="6215106" cy="6357982"/>
          </a:xfrm>
        </p:spPr>
        <p:txBody>
          <a:bodyPr>
            <a:noAutofit/>
          </a:bodyPr>
          <a:lstStyle/>
          <a:p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Иммунобиологические лекарственные препараты поступают в детскую поликлинику со склада</a:t>
            </a:r>
          </a:p>
          <a:p>
            <a:endParaRPr lang="ru-RU" sz="25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В детской поликлинике создают месячный запас всех заявленных ИЛП с переходящим остатком не более 30 % от потребности на следующий месяц</a:t>
            </a:r>
          </a:p>
          <a:p>
            <a:endParaRPr lang="ru-RU" sz="25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Отчет о движении вакцин представляют ежеквартально на склад, откуда они получены, а также в территориальные органы управления здравоохранением, органы и учреждения, осуществляющие государственный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сан-эпид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. надзор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21" descr="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0826" y="214290"/>
            <a:ext cx="2000264" cy="960911"/>
          </a:xfrm>
          <a:prstGeom prst="rect">
            <a:avLst/>
          </a:prstGeom>
        </p:spPr>
      </p:pic>
      <p:pic>
        <p:nvPicPr>
          <p:cNvPr id="6" name="Содержимое 23" descr="1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28208" y="1214422"/>
            <a:ext cx="2344320" cy="1021061"/>
          </a:xfrm>
          <a:prstGeom prst="rect">
            <a:avLst/>
          </a:prstGeom>
        </p:spPr>
      </p:pic>
      <p:pic>
        <p:nvPicPr>
          <p:cNvPr id="7" name="Содержимое 3" descr="pentaksim Нано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23435" y="4929198"/>
            <a:ext cx="2463407" cy="1643073"/>
          </a:xfrm>
          <a:prstGeom prst="rect">
            <a:avLst/>
          </a:prstGeom>
        </p:spPr>
      </p:pic>
      <p:pic>
        <p:nvPicPr>
          <p:cNvPr id="8" name="Содержимое 5" descr="4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490132" y="3786190"/>
            <a:ext cx="2153834" cy="1357322"/>
          </a:xfrm>
          <a:prstGeom prst="rect">
            <a:avLst/>
          </a:prstGeom>
        </p:spPr>
      </p:pic>
      <p:pic>
        <p:nvPicPr>
          <p:cNvPr id="9" name="Содержимое 9" descr="kombioteh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441716" y="2214554"/>
            <a:ext cx="2273688" cy="168750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011222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/>
              <a:t>На все ИЛП необходимы: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57158" y="1600200"/>
            <a:ext cx="8215370" cy="4873752"/>
          </a:xfrm>
        </p:spPr>
        <p:txBody>
          <a:bodyPr>
            <a:normAutofit lnSpcReduction="10000"/>
          </a:bodyPr>
          <a:lstStyle/>
          <a:p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годовая заказ-заявка на ИЛП</a:t>
            </a:r>
          </a:p>
          <a:p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объяснительная записка (обоснование) по составлению годовой заявки</a:t>
            </a:r>
          </a:p>
          <a:p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копии требований на получение вакцин со склада</a:t>
            </a:r>
          </a:p>
          <a:p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журнал анализа движения ИЛП в поликлинике</a:t>
            </a:r>
          </a:p>
          <a:p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журнал учета поступления и выдачи ИЛП в организации на территории обслуживания поликлиники</a:t>
            </a:r>
          </a:p>
          <a:p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копии отчетов о движении ИЛП в вышестоящие организации</a:t>
            </a:r>
          </a:p>
          <a:p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акты списания вакцин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54032"/>
          </a:xfrm>
        </p:spPr>
        <p:txBody>
          <a:bodyPr/>
          <a:lstStyle/>
          <a:p>
            <a:r>
              <a:rPr lang="ru-RU" b="1" dirty="0" smtClean="0"/>
              <a:t>продолжение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1142984"/>
            <a:ext cx="8429684" cy="5500726"/>
          </a:xfrm>
        </p:spPr>
        <p:txBody>
          <a:bodyPr>
            <a:noAutofit/>
          </a:bodyPr>
          <a:lstStyle/>
          <a:p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накладные на полученные препараты с указанием количества каждой серии, срока годности, организации-изготовителя</a:t>
            </a:r>
          </a:p>
          <a:p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инструкции по применению препаратов</a:t>
            </a:r>
          </a:p>
          <a:p>
            <a:pPr>
              <a:buNone/>
            </a:pP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При использовании вакцин зарубежного производства дополнительно: </a:t>
            </a:r>
          </a:p>
          <a:p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регистрационное удостоверение Минздрава России</a:t>
            </a:r>
          </a:p>
          <a:p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сертификат соответствия на каждую серию препарата от Государственного института стандартизации и контроля медицинских биологических препаратов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им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. Л. А.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Тарасевича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Москва</a:t>
            </a:r>
            <a:endParaRPr lang="ru-RU" sz="27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инструкция по применению на русском языке</a:t>
            </a: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614866" cy="1011222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/>
              <a:t>Заключение 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282" y="1857364"/>
            <a:ext cx="8501122" cy="4786346"/>
          </a:xfrm>
        </p:spPr>
        <p:txBody>
          <a:bodyPr>
            <a:noAutofit/>
          </a:bodyPr>
          <a:lstStyle/>
          <a:p>
            <a: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Вакцинация  будет играть в 21 столетии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возрастающую роль в защите человечества от инфекций, обеспечивая здоровье детей и способствуя развитию цивилизации</a:t>
            </a:r>
          </a:p>
          <a:p>
            <a: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Каждый ребёнок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любой национальности и любой социальной группы имеем право быть вакцинированным. Это право относится к таким фундаментальным правам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как право на жизнь</a:t>
            </a:r>
          </a:p>
          <a:p>
            <a: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Правительство любой страны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должно обеспечивать для каждого поколения все выгоды вакцинации и оно ответственно за защиту жизни своих граждан! </a:t>
            </a: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19" descr="шприц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29256" y="142853"/>
            <a:ext cx="3122392" cy="1722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1115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/>
              <a:t>Источники 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785794"/>
            <a:ext cx="8429684" cy="5929354"/>
          </a:xfrm>
        </p:spPr>
        <p:txBody>
          <a:bodyPr>
            <a:normAutofit fontScale="92500" lnSpcReduction="10000"/>
          </a:bodyPr>
          <a:lstStyle/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Федеральный закон от 30 марта 1999 г. № 52-ФЗ «О санитарно-эпидемиологическом благополучии населения»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Федеральный закон от 17 сентября 1998 г. № 157-ФЗ                            «Об иммунопрофилактике инфекционных болезней»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МУ 3.3.1891- 04 «Организация работы прививочного кабинета»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Национальный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Календарь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профилактических прививок РФ         (Приказ МЗ РФ от 06.12. 2021г. №1122Н )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Вакцины и иммунопрофилактика в современном мире.  Под редакцией Л.С.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Намазовой-Барановой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Н.И.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Брико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 Москва, 2021г. </a:t>
            </a:r>
          </a:p>
          <a:p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СП 3.3686-21 «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Сан-эпид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требования по профилактике инфекционных болезней»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Раздел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XLVIII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 «Условия транспортирования и хранения иммунобиологических лекарственных препаратов»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Постановление Правительства Российской Федерации от 27 декабря 2000 г. № 1013 (в редакции от 04.08.2015г. №790)         «О порядке выплаты государственных единовременных пособий и ежемесячных денежных компенсаций гражданам при возникновении у них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поствакцинальных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осложнений».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Метод. рекомендации по выявлению, расследованию и профилактике ПППИ. М, 2019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86766" cy="796908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Общие положения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57158" y="1357298"/>
            <a:ext cx="8215370" cy="5286412"/>
          </a:xfrm>
        </p:spPr>
        <p:txBody>
          <a:bodyPr>
            <a:normAutofit/>
          </a:bodyPr>
          <a:lstStyle/>
          <a:p>
            <a:r>
              <a:rPr lang="ru-RU" dirty="0" smtClean="0"/>
              <a:t>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Финансовое обеспечение иммунобиологических лекарственных препаратов (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ИЛП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), включенных в </a:t>
            </a:r>
            <a: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национальный календарь профилактических прививок,</a:t>
            </a:r>
            <a:r>
              <a:rPr lang="ru-RU" sz="27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осуществляется за счет средств 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федерального бюджета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в соответствии с законодательством Российской Федерации</a:t>
            </a:r>
          </a:p>
          <a:p>
            <a:endParaRPr lang="ru-RU" sz="27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Поставки вакцин, применяемых по </a:t>
            </a:r>
            <a: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эпидемическим показаниям,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финансируют из 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средств бюджетов субъектов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Российской Федерации и 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внебюджетных источников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финансирования в соответствии с федеральными законами и законами субъектов РФ</a:t>
            </a: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деньги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9322" y="74145"/>
            <a:ext cx="2786082" cy="14955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901014" cy="1939916"/>
          </a:xfrm>
        </p:spPr>
        <p:txBody>
          <a:bodyPr>
            <a:normAutofit/>
          </a:bodyPr>
          <a:lstStyle/>
          <a:p>
            <a:r>
              <a:rPr lang="ru-RU" sz="4800" b="1" dirty="0" smtClean="0"/>
              <a:t>Спасибо за внимание!</a:t>
            </a:r>
            <a:endParaRPr lang="ru-RU" sz="4800" b="1" dirty="0"/>
          </a:p>
        </p:txBody>
      </p:sp>
      <p:pic>
        <p:nvPicPr>
          <p:cNvPr id="8" name="Содержимое 7" descr="смайл 2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751922" y="2928934"/>
            <a:ext cx="3034524" cy="303452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b="1" dirty="0" smtClean="0"/>
              <a:t>Цель работы прививочного кабинета ЛПУ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1600200"/>
            <a:ext cx="8358246" cy="4873752"/>
          </a:xfrm>
        </p:spPr>
        <p:txBody>
          <a:bodyPr>
            <a:noAutofit/>
          </a:bodyPr>
          <a:lstStyle/>
          <a:p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достижение контрольных уровней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привитости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(не менее 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95 %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в декретированных возрастах)</a:t>
            </a:r>
          </a:p>
          <a:p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снижение заболеваемости и смертности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от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инфекций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, управляемых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средствами специфической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профилактики, путем внедрения современных методов организации профилактических прививок</a:t>
            </a:r>
            <a:endParaRPr lang="ru-RU" sz="27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обучение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медицинских работников, </a:t>
            </a:r>
          </a:p>
          <a:p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информационно-разъяснительная работа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с населением </a:t>
            </a:r>
          </a:p>
          <a:p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мониторинга </a:t>
            </a:r>
            <a:r>
              <a:rPr lang="ru-RU" sz="2700" b="1" dirty="0" err="1" smtClean="0">
                <a:latin typeface="Times New Roman" pitchFamily="18" charset="0"/>
                <a:cs typeface="Times New Roman" pitchFamily="18" charset="0"/>
              </a:rPr>
              <a:t>поствакцинальных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 осложнений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и предупреждения их развития</a:t>
            </a: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274638"/>
            <a:ext cx="6143668" cy="1225536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Руководитель ЛПУ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42844" y="2000240"/>
            <a:ext cx="8572560" cy="4714908"/>
          </a:xfrm>
        </p:spPr>
        <p:txBody>
          <a:bodyPr>
            <a:noAutofit/>
          </a:bodyPr>
          <a:lstStyle/>
          <a:p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Утверждает порядок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организации и проведения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вакцинопрофилактики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в детской поликлинике</a:t>
            </a:r>
          </a:p>
          <a:p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Назначает должностных лиц,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ответственных: </a:t>
            </a:r>
          </a:p>
          <a:p>
            <a:pPr>
              <a:buNone/>
            </a:pP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  - за прививочную работу, </a:t>
            </a:r>
          </a:p>
          <a:p>
            <a:pPr>
              <a:buNone/>
            </a:pP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  - за получение, хранение и использование ИЛП, за соблюдение «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холодовой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» цепи, </a:t>
            </a:r>
          </a:p>
          <a:p>
            <a:pPr>
              <a:buNone/>
            </a:pP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  - за сбор, временное хранение и утилизацию медицинских отходов, возникающих при иммунизации</a:t>
            </a:r>
          </a:p>
          <a:p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Утверждает положение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о выездной прививочной бригаде (при необходимости)</a:t>
            </a: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5" descr="врач мужчина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3636" y="0"/>
            <a:ext cx="1571636" cy="21556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74638"/>
            <a:ext cx="8286808" cy="1143000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>Организация работы прививочного кабинете детской поликлиники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1600200"/>
            <a:ext cx="8429684" cy="5043510"/>
          </a:xfrm>
        </p:spPr>
        <p:txBody>
          <a:bodyPr>
            <a:normAutofit/>
          </a:bodyPr>
          <a:lstStyle/>
          <a:p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Работу детской поликлиники по 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иммунопрофилактике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осуществляют в соответствии с нормативными правовыми актами, нормативными и методическими документами при </a:t>
            </a:r>
            <a: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наличии лицензии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на данный вид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деятельности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ст.11 ФЗ-157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Используют 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компьютерные системы 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     управления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иммунизацией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                                           для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своевременности сбора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,                                                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анализа, хранения и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передачи                         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информации</a:t>
            </a: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5" descr="компьютер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21286" y="4857760"/>
            <a:ext cx="3095646" cy="18573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6286544" cy="939784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/>
              <a:t>Клиническая работа врача </a:t>
            </a: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2800" b="1" dirty="0" smtClean="0"/>
              <a:t>(в амбулаторных условиях) </a:t>
            </a: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1357298"/>
            <a:ext cx="8429684" cy="5357850"/>
          </a:xfrm>
        </p:spPr>
        <p:txBody>
          <a:bodyPr>
            <a:noAutofit/>
          </a:bodyPr>
          <a:lstStyle/>
          <a:p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Осмотр ребенка 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с проведением термометрии, обоснованность назначения данной прививки</a:t>
            </a:r>
          </a:p>
          <a:p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Получение от родителя (опекуна) </a:t>
            </a:r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ИДС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(ст. 20, 323-ФЗ) </a:t>
            </a:r>
          </a:p>
          <a:p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Консультации </a:t>
            </a:r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детей с хроническими заболеваниями 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нарушением календаря 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профилактических прививок для определения дальнейшей тактики их иммунизации</a:t>
            </a:r>
          </a:p>
          <a:p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Консультации </a:t>
            </a:r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детей в специализированных 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детских учреждениях</a:t>
            </a:r>
          </a:p>
          <a:p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Иммунизация вакцинами, разрешенными к применению в Российской Федерации в установленном порядке</a:t>
            </a:r>
          </a:p>
          <a:p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Консультации, обследования и лечение детей с </a:t>
            </a:r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необычными реакциями и </a:t>
            </a:r>
            <a:r>
              <a:rPr lang="ru-RU" sz="2500" b="1" dirty="0" err="1" smtClean="0">
                <a:latin typeface="Times New Roman" pitchFamily="18" charset="0"/>
                <a:cs typeface="Times New Roman" pitchFamily="18" charset="0"/>
              </a:rPr>
              <a:t>поствакцинальными</a:t>
            </a:r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 осложнениями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на прививку</a:t>
            </a:r>
          </a:p>
        </p:txBody>
      </p:sp>
      <p:pic>
        <p:nvPicPr>
          <p:cNvPr id="5" name="Содержимое 23" descr="dispanserizaciya-detej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388" y="71414"/>
            <a:ext cx="2250262" cy="1357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7467600" cy="1143008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/>
              <a:t>Организационно-методическая работа врача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1357298"/>
            <a:ext cx="8286808" cy="5286412"/>
          </a:xfrm>
        </p:spPr>
        <p:txBody>
          <a:bodyPr>
            <a:normAutofit/>
          </a:bodyPr>
          <a:lstStyle/>
          <a:p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Изучает новые 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нормативные и методические документы и организует работу в соответствии с их требованиями</a:t>
            </a:r>
          </a:p>
          <a:p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Анализирует причины </a:t>
            </a:r>
            <a:r>
              <a:rPr lang="ru-RU" sz="2500" b="1" dirty="0" err="1" smtClean="0">
                <a:latin typeface="Times New Roman" pitchFamily="18" charset="0"/>
                <a:cs typeface="Times New Roman" pitchFamily="18" charset="0"/>
              </a:rPr>
              <a:t>непривитости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, учитывает число медицинских отводов и оценивает их обоснованность</a:t>
            </a:r>
          </a:p>
          <a:p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Осуществляет контроль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, планирование, проведение прививок, выполнение плана, своевременность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привитости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организованного и неорганизованного населения, обслуживаемого данным ЛПУ, соблюдение показаний и противопоказаний к вакцинации</a:t>
            </a:r>
          </a:p>
          <a:p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Формирует отчеты 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по прививкам в соответствии с формами Госкомстата России (месячная, квартальная, годовая), а также расходованию </a:t>
            </a:r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ИЛП</a:t>
            </a:r>
            <a:endParaRPr lang="ru-RU" sz="25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995</TotalTime>
  <Words>2203</Words>
  <Application>Microsoft Office PowerPoint</Application>
  <PresentationFormat>Экран (4:3)</PresentationFormat>
  <Paragraphs>191</Paragraphs>
  <Slides>40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1" baseType="lpstr">
      <vt:lpstr>Эркер</vt:lpstr>
      <vt:lpstr>Организация работы прививочного кабинета </vt:lpstr>
      <vt:lpstr>Общие положения</vt:lpstr>
      <vt:lpstr>Общие положения</vt:lpstr>
      <vt:lpstr>Общие положения</vt:lpstr>
      <vt:lpstr>Цель работы прививочного кабинета ЛПУ</vt:lpstr>
      <vt:lpstr>Руководитель ЛПУ</vt:lpstr>
      <vt:lpstr>Организация работы прививочного кабинете детской поликлиники</vt:lpstr>
      <vt:lpstr>Клиническая работа врача  (в амбулаторных условиях) </vt:lpstr>
      <vt:lpstr>Организационно-методическая работа врача</vt:lpstr>
      <vt:lpstr>продолжение</vt:lpstr>
      <vt:lpstr>продолжение</vt:lpstr>
      <vt:lpstr>Учебная и информационно-разъяснительная работа:</vt:lpstr>
      <vt:lpstr>Медицинская сестра - вакцинатор</vt:lpstr>
      <vt:lpstr>Перед проведением прививки вакцинатор:</vt:lpstr>
      <vt:lpstr>После проведения прививки вакцинатор:</vt:lpstr>
      <vt:lpstr>Вакцинатор </vt:lpstr>
      <vt:lpstr>Вакцинатор </vt:lpstr>
      <vt:lpstr>Слайд 18</vt:lpstr>
      <vt:lpstr>Слайд 19</vt:lpstr>
      <vt:lpstr>Система «холодовой цепи»  включает: </vt:lpstr>
      <vt:lpstr>Холодильное оборудование</vt:lpstr>
      <vt:lpstr>Холодильное оборудование</vt:lpstr>
      <vt:lpstr> Оборудование для контроля температурного режима хранения и транспортирования ИЛП  </vt:lpstr>
      <vt:lpstr>Журнал регистрации температуры в холодильном оборудовании  приложение 39 к СП 3.3686-21</vt:lpstr>
      <vt:lpstr>Требования к организации экстренных мероприятий по обеспечению «холодовой цепи» в чрезвычайных ситуациях (п.4369, СП 3.3686-21)</vt:lpstr>
      <vt:lpstr>продолжение (п.4372, СП 3.3686-21)</vt:lpstr>
      <vt:lpstr>продолжение  (п. 4378, СП 3.3686-21) </vt:lpstr>
      <vt:lpstr>Оснащение прививочного кабинета</vt:lpstr>
      <vt:lpstr>Оснащение прививочного кабинета</vt:lpstr>
      <vt:lpstr>Учетно-отчетные документы о проведении проф. прививок</vt:lpstr>
      <vt:lpstr>Учетные формы</vt:lpstr>
      <vt:lpstr>Отчетные формы</vt:lpstr>
      <vt:lpstr>Журнал учёта движения ИЛП Приложение 40 к СП 3.3686-21</vt:lpstr>
      <vt:lpstr>Иммунобиологические лекарственные препараты</vt:lpstr>
      <vt:lpstr>Слайд 35</vt:lpstr>
      <vt:lpstr>На все ИЛП необходимы:</vt:lpstr>
      <vt:lpstr>продолжение</vt:lpstr>
      <vt:lpstr>Заключение </vt:lpstr>
      <vt:lpstr>Источники 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работы прививочного кабинета</dc:title>
  <dc:creator>Критик</dc:creator>
  <cp:lastModifiedBy>Критик</cp:lastModifiedBy>
  <cp:revision>344</cp:revision>
  <dcterms:created xsi:type="dcterms:W3CDTF">2023-01-30T15:08:46Z</dcterms:created>
  <dcterms:modified xsi:type="dcterms:W3CDTF">2023-05-10T18:45:36Z</dcterms:modified>
</cp:coreProperties>
</file>