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4" r:id="rId2"/>
    <p:sldId id="295" r:id="rId3"/>
    <p:sldId id="276" r:id="rId4"/>
    <p:sldId id="277" r:id="rId5"/>
    <p:sldId id="296" r:id="rId6"/>
    <p:sldId id="297" r:id="rId7"/>
    <p:sldId id="298" r:id="rId8"/>
    <p:sldId id="291" r:id="rId9"/>
    <p:sldId id="299" r:id="rId10"/>
    <p:sldId id="278" r:id="rId11"/>
    <p:sldId id="292" r:id="rId12"/>
    <p:sldId id="285" r:id="rId13"/>
    <p:sldId id="283" r:id="rId14"/>
    <p:sldId id="284" r:id="rId15"/>
    <p:sldId id="301" r:id="rId16"/>
    <p:sldId id="286" r:id="rId17"/>
    <p:sldId id="287" r:id="rId18"/>
    <p:sldId id="302" r:id="rId19"/>
    <p:sldId id="288" r:id="rId20"/>
    <p:sldId id="303" r:id="rId21"/>
    <p:sldId id="281" r:id="rId22"/>
    <p:sldId id="282" r:id="rId23"/>
    <p:sldId id="289" r:id="rId24"/>
    <p:sldId id="290" r:id="rId25"/>
    <p:sldId id="304" r:id="rId26"/>
    <p:sldId id="257" r:id="rId27"/>
    <p:sldId id="305" r:id="rId28"/>
    <p:sldId id="306" r:id="rId29"/>
    <p:sldId id="258" r:id="rId30"/>
    <p:sldId id="259" r:id="rId31"/>
    <p:sldId id="260" r:id="rId32"/>
    <p:sldId id="261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3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4660"/>
  </p:normalViewPr>
  <p:slideViewPr>
    <p:cSldViewPr snapToGrid="0">
      <p:cViewPr>
        <p:scale>
          <a:sx n="50" d="100"/>
          <a:sy n="50" d="100"/>
        </p:scale>
        <p:origin x="-125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42714-370E-4E8C-BAD2-2449511779B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CBC70-7084-4091-8902-EAD32FA15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4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BC70-7084-4091-8902-EAD32FA15BE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0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7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4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8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2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8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6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FCD3-9565-4EF3-8315-E74E2E2D772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33A1B-DCE5-4219-83B2-F1DDA68C8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6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675" y="323850"/>
            <a:ext cx="11812325" cy="1049660"/>
          </a:xfrm>
        </p:spPr>
        <p:txBody>
          <a:bodyPr>
            <a:noAutofit/>
          </a:bodyPr>
          <a:lstStyle/>
          <a:p>
            <a:r>
              <a:rPr lang="ru-RU" sz="3600" b="1" dirty="0"/>
              <a:t>Возрастное снижение памяти и деменций: фокус на реабилитацию в стационарных и социальных учреждениях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327398"/>
            <a:ext cx="3266817" cy="273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Деменция оказывает глубокое воздействие не только на страдающих ею людей, но и на их семьи и тех, кто осуществляет уход. В большинстве стран отсутствует осведомленность в отношении деменции и ее понимание, что приводит к стигматизации, возникновению препятствий для диагностирования и оказания медицинской помощи, а также к физическому, психологическому и экономическому воздействию на людей, осуществляющих уход, на семьи 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0476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терапии деменции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Улучшение, стабилизация или замедление прогрессирования когнитивных и функциональных нарушении</a:t>
            </a:r>
          </a:p>
          <a:p>
            <a:r>
              <a:rPr lang="ru-RU" dirty="0" err="1" smtClean="0"/>
              <a:t>Сниж</a:t>
            </a:r>
            <a:r>
              <a:rPr lang="en-US" dirty="0" smtClean="0"/>
              <a:t>e</a:t>
            </a:r>
            <a:r>
              <a:rPr lang="ru-RU" dirty="0" err="1" smtClean="0"/>
              <a:t>ние</a:t>
            </a:r>
            <a:r>
              <a:rPr lang="ru-RU" dirty="0" smtClean="0"/>
              <a:t> уровня аффективных, психотических и поведенческих нарушении и снижение риска появления новых</a:t>
            </a:r>
          </a:p>
          <a:p>
            <a:r>
              <a:rPr lang="ru-RU" dirty="0" smtClean="0"/>
              <a:t>Адаптация в повседневной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борьбы с потерей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Реминисцентная </a:t>
            </a:r>
            <a:r>
              <a:rPr lang="ru-RU" dirty="0" smtClean="0"/>
              <a:t>психотерапия</a:t>
            </a:r>
          </a:p>
          <a:p>
            <a:r>
              <a:rPr lang="ru-RU" dirty="0"/>
              <a:t>Ориентация на реальность</a:t>
            </a:r>
          </a:p>
          <a:p>
            <a:r>
              <a:rPr lang="ru-RU" dirty="0" smtClean="0"/>
              <a:t>Когнитивная </a:t>
            </a:r>
            <a:r>
              <a:rPr lang="ru-RU" dirty="0"/>
              <a:t>стимуляция</a:t>
            </a:r>
          </a:p>
          <a:p>
            <a:r>
              <a:rPr lang="ru-RU" dirty="0"/>
              <a:t>Когнитивная </a:t>
            </a:r>
            <a:r>
              <a:rPr lang="ru-RU" dirty="0" smtClean="0"/>
              <a:t>реабилитация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Реминисцентная </a:t>
            </a:r>
            <a:r>
              <a:rPr lang="ru-RU" dirty="0" smtClean="0"/>
              <a:t>психотерапия (психотерапия воспоминаниями) (1)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Реминисцентная терапия это метод, который используется, чтобы помочь стимулировать людей, чтобы помнить события из своего прошлого, используя напоминания, такие как песни и фотографии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Работа с воспоминаниями у ПОЖИЛЫХ ЛЮДЕЙ обрела популярность в последнее десятилетие и является важной стратегией помощи, особенно в условиях группы, например в интернате или дневном стационаре. Эта работа проходит в форме устного обмена воспоминаниями пожилого человека со своими сверстниками и персоналом.</a:t>
            </a:r>
          </a:p>
        </p:txBody>
      </p:sp>
    </p:spTree>
    <p:extLst>
      <p:ext uri="{BB962C8B-B14F-4D97-AF65-F5344CB8AC3E}">
        <p14:creationId xmlns:p14="http://schemas.microsoft.com/office/powerpoint/2010/main" val="26098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Реминисцентная психотерапия (психотерапия воспоминаниями</a:t>
            </a:r>
            <a:r>
              <a:rPr lang="ru-RU" dirty="0" smtClean="0"/>
              <a:t>) (2)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Например, пожилым людям, участникам небольшой группы, предлагают принести на занятие небольшой, но значимый для них предмет (брошь, безделушку) и рассказать группе связанную с ним историю. Этот рассказ, в свою очередь, оживляет воспоминания у других участников группы, начинается обсуждение, интересное для всех слушателей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Вместе с тем некоторым людям воспоминания причиняют боль, если речь заходит о понесенных утратах; это огорчает и всех присутствующих. От социального работника требуются искренность и профессионализм, чтобы поддержать пожилого человека в его печальных воспоминаниях.</a:t>
            </a:r>
          </a:p>
        </p:txBody>
      </p:sp>
    </p:spTree>
    <p:extLst>
      <p:ext uri="{BB962C8B-B14F-4D97-AF65-F5344CB8AC3E}">
        <p14:creationId xmlns:p14="http://schemas.microsoft.com/office/powerpoint/2010/main" val="32759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I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104" y="447201"/>
            <a:ext cx="4483994" cy="3879139"/>
          </a:xfrm>
          <a:prstGeom prst="rect">
            <a:avLst/>
          </a:prstGeom>
          <a:noFill/>
        </p:spPr>
      </p:pic>
      <p:pic>
        <p:nvPicPr>
          <p:cNvPr id="1027" name="Picture 3" descr="C:\Users\ADI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376" y="3654946"/>
            <a:ext cx="4247866" cy="283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Ориентация на </a:t>
            </a:r>
            <a:r>
              <a:rPr lang="ru-RU" dirty="0" smtClean="0"/>
              <a:t>реальность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Ориентация на </a:t>
            </a:r>
            <a:r>
              <a:rPr lang="ru-RU" dirty="0" smtClean="0"/>
              <a:t>реальность (</a:t>
            </a:r>
            <a:r>
              <a:rPr lang="ru-RU" dirty="0" err="1" smtClean="0"/>
              <a:t>reality</a:t>
            </a:r>
            <a:r>
              <a:rPr lang="ru-RU" dirty="0" smtClean="0"/>
              <a:t> </a:t>
            </a:r>
            <a:r>
              <a:rPr lang="ru-RU" dirty="0" err="1"/>
              <a:t>orientation</a:t>
            </a:r>
            <a:r>
              <a:rPr lang="ru-RU" dirty="0"/>
              <a:t>) – терапевтический подход к сохранению памяти и мышления у пожилых людей с нарушением психического функционирования. </a:t>
            </a:r>
            <a:br>
              <a:rPr lang="ru-RU" dirty="0"/>
            </a:br>
            <a:r>
              <a:rPr lang="ru-RU" dirty="0"/>
              <a:t>Ориентация на реальность – это использование устных и письменных напоминаний о прошлых и текущих событиях, что позволяет людям поддерживать связь с повседневной жизнью. Это не просто набор стратегий, а целая философия ухода, заботы. </a:t>
            </a:r>
          </a:p>
        </p:txBody>
      </p:sp>
    </p:spTree>
    <p:extLst>
      <p:ext uri="{BB962C8B-B14F-4D97-AF65-F5344CB8AC3E}">
        <p14:creationId xmlns:p14="http://schemas.microsoft.com/office/powerpoint/2010/main" val="36038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Ориентация на реальность </a:t>
            </a:r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Основные приемы ориентации в сторону реальности осуществляются в группах. Пациентам напоминают, кто они есть, кто разговаривает с ними, им предоставляется информация о времени и месте их нахождения, делаются комментарии в отношении того, что происходит рядом с ними. Если пациент находится в стационаре, ориентация в сторону реальности проводится с самого раннего утра в течение всего дня, при этом весь медицинский персонал будет принимать участие в осуществлении этой процедуры, ориентируя пациента на воскрешение в памяти важной информации, которую он мог забыть, например о свадьбе его детей или о наличии у него внуков.</a:t>
            </a:r>
          </a:p>
        </p:txBody>
      </p:sp>
    </p:spTree>
    <p:extLst>
      <p:ext uri="{BB962C8B-B14F-4D97-AF65-F5344CB8AC3E}">
        <p14:creationId xmlns:p14="http://schemas.microsoft.com/office/powerpoint/2010/main" val="30350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I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49" y="2628900"/>
            <a:ext cx="4877859" cy="3658394"/>
          </a:xfrm>
          <a:prstGeom prst="rect">
            <a:avLst/>
          </a:prstGeom>
          <a:noFill/>
        </p:spPr>
      </p:pic>
      <p:pic>
        <p:nvPicPr>
          <p:cNvPr id="2051" name="Picture 3" descr="C:\Users\ADI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Когнитивная стимуляция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Когнитивная стимуляция - комплекс индивидуальных упражнений, подобранный для пациента с целью улучшения или восстановления памяти, внимания и мышления. Данные упражнения </a:t>
            </a:r>
            <a:r>
              <a:rPr lang="ru-RU" dirty="0" smtClean="0"/>
              <a:t>отличаются </a:t>
            </a:r>
            <a:r>
              <a:rPr lang="ru-RU" dirty="0"/>
              <a:t>в зависимости от возраста и особенностей того или иного психического расстройства.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17066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презентаций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Общие вопросы по деменции</a:t>
            </a:r>
          </a:p>
          <a:p>
            <a:r>
              <a:rPr lang="ru-RU" dirty="0" smtClean="0"/>
              <a:t>Методы борьбы с потерей памяти (нефармакологическая)</a:t>
            </a:r>
          </a:p>
          <a:p>
            <a:r>
              <a:rPr lang="ru-RU" dirty="0" smtClean="0"/>
              <a:t>Кишинев, Молдова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I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549" y="2152650"/>
            <a:ext cx="2314991" cy="1371632"/>
          </a:xfrm>
          <a:prstGeom prst="rect">
            <a:avLst/>
          </a:prstGeom>
          <a:noFill/>
        </p:spPr>
      </p:pic>
      <p:pic>
        <p:nvPicPr>
          <p:cNvPr id="3076" name="Picture 4" descr="C:\Users\ADI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7372" y="685228"/>
            <a:ext cx="7128328" cy="523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Когнитивная реабилитация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Когнитивная </a:t>
            </a:r>
            <a:r>
              <a:rPr lang="ru-RU" dirty="0" smtClean="0"/>
              <a:t>реабилитация</a:t>
            </a:r>
            <a:r>
              <a:rPr lang="en-US" dirty="0" smtClean="0"/>
              <a:t> </a:t>
            </a:r>
            <a:r>
              <a:rPr lang="ru-RU" dirty="0"/>
              <a:t>имея многолетнюю историю, в последние десятилетия получила мощное </a:t>
            </a:r>
            <a:r>
              <a:rPr lang="ru-RU" dirty="0" smtClean="0"/>
              <a:t>развитие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Заложенная как функциональная дисциплина основоположником отечественной нейро­психологии А. Р. </a:t>
            </a:r>
            <a:r>
              <a:rPr lang="ru-RU" dirty="0" err="1"/>
              <a:t>Лурией</a:t>
            </a:r>
            <a:r>
              <a:rPr lang="ru-RU" dirty="0"/>
              <a:t>, она получила новое развитие как прикладная отрасль единой системы </a:t>
            </a:r>
            <a:r>
              <a:rPr lang="ru-RU" dirty="0" err="1"/>
              <a:t>нейрореабилитации</a:t>
            </a:r>
            <a:r>
              <a:rPr lang="ru-RU" dirty="0"/>
              <a:t> в трудах отечественных и зарубежных исследователей (В. Л. </a:t>
            </a:r>
            <a:r>
              <a:rPr lang="ru-RU" dirty="0" err="1"/>
              <a:t>Найдин</a:t>
            </a:r>
            <a:r>
              <a:rPr lang="ru-RU" dirty="0"/>
              <a:t> и др., 2002; В. М. Шкловский, 2003; Л. С. Цветкова, 2004; </a:t>
            </a:r>
            <a:r>
              <a:rPr lang="ru-RU" dirty="0" err="1"/>
              <a:t>Prigatano</a:t>
            </a:r>
            <a:r>
              <a:rPr lang="ru-RU" dirty="0"/>
              <a:t>, 2002; </a:t>
            </a:r>
            <a:r>
              <a:rPr lang="ru-RU" dirty="0" err="1"/>
              <a:t>Ginarte-Arias</a:t>
            </a:r>
            <a:r>
              <a:rPr lang="ru-RU" dirty="0"/>
              <a:t> Y., 2002)</a:t>
            </a:r>
          </a:p>
        </p:txBody>
      </p:sp>
    </p:spTree>
    <p:extLst>
      <p:ext uri="{BB962C8B-B14F-4D97-AF65-F5344CB8AC3E}">
        <p14:creationId xmlns:p14="http://schemas.microsoft.com/office/powerpoint/2010/main" val="28894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когнитивной реабилитаций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оценка возможности пациентом вести независимый образ жизни</a:t>
            </a:r>
          </a:p>
          <a:p>
            <a:r>
              <a:rPr lang="ru-RU" dirty="0"/>
              <a:t>выработка рекомендаций больному по вопросам адаптации к реальной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14482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Пациенты</a:t>
            </a:r>
            <a:r>
              <a:rPr lang="ru-RU" dirty="0"/>
              <a:t>, прошедшие когнитивную реабилитацию лучше справляются с повседневными делами. Эти изменения положительно сказываются на опекунах, улучшая качество их </a:t>
            </a:r>
            <a:r>
              <a:rPr lang="ru-RU" dirty="0" smtClean="0"/>
              <a:t>жизни.</a:t>
            </a:r>
          </a:p>
          <a:p>
            <a:pPr marL="0" indent="0">
              <a:buNone/>
            </a:pPr>
            <a:r>
              <a:rPr lang="ru-RU" dirty="0"/>
              <a:t>В ходе когнитивной реабилитации </a:t>
            </a:r>
            <a:r>
              <a:rPr lang="ru-RU" dirty="0" err="1"/>
              <a:t>дементные</a:t>
            </a:r>
            <a:r>
              <a:rPr lang="ru-RU" dirty="0"/>
              <a:t> больные работают с медиками над формированием индивидуальных целей и разрабатывают план достижения этих целей. Разрабатываемые цели строятся в соответствии с потребностями больного: вспомнить детали работы по дому, не отвлекаться во время приготовления пищи, научиться пользоваться мобильным телефоном и другие. Участники групп когнитивной реабилитации утверждают, что добились улучшения в выполнении всех поставленных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37526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Кроме постановки целей и работы над их достижением в группах когнитивной реабилитации проводится обучение и практическая отработка практик усвоения новой информации, снижения стресса и концентрации внимания.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Ученые обнаружили, что достижение поставленной цели позволяет больным чувствовать большую независимость, уверенность в себе при выполнении различных видов работы и больший контроль над происходящим.</a:t>
            </a:r>
          </a:p>
          <a:p>
            <a:pPr marL="0" indent="0">
              <a:buNone/>
            </a:pPr>
            <a:r>
              <a:rPr lang="en-US" sz="1400" dirty="0"/>
              <a:t>American Journal of Geriatric Psychiatry. October 2010 — Volume 18</a:t>
            </a:r>
            <a:endParaRPr lang="ru-RU" sz="1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9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I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351213"/>
            <a:ext cx="5429956" cy="3054350"/>
          </a:xfrm>
          <a:prstGeom prst="rect">
            <a:avLst/>
          </a:prstGeom>
          <a:noFill/>
        </p:spPr>
      </p:pic>
      <p:pic>
        <p:nvPicPr>
          <p:cNvPr id="4099" name="Picture 3" descr="C:\Users\ADI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419100"/>
            <a:ext cx="4749800" cy="3562350"/>
          </a:xfrm>
          <a:prstGeom prst="rect">
            <a:avLst/>
          </a:prstGeom>
          <a:noFill/>
        </p:spPr>
      </p:pic>
      <p:pic>
        <p:nvPicPr>
          <p:cNvPr id="4100" name="Picture 4" descr="C:\Users\ADI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346074"/>
            <a:ext cx="1779587" cy="429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Мероприятия коррекции дефицита базовых </a:t>
            </a:r>
            <a:r>
              <a:rPr lang="ru-RU" sz="2800" dirty="0" err="1" smtClean="0"/>
              <a:t>нейрокогнитивных</a:t>
            </a:r>
            <a:r>
              <a:rPr lang="ru-RU" sz="2800" dirty="0" smtClean="0"/>
              <a:t> функций (внимание, память, мышление, прогнозирование, сенсомоторные реакции, двигательно-моторные навыки)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Нейрокогнитивный</a:t>
            </a:r>
            <a:r>
              <a:rPr lang="ru-RU" dirty="0" smtClean="0"/>
              <a:t> тренинг функций внимания</a:t>
            </a:r>
          </a:p>
          <a:p>
            <a:pPr marL="0" indent="0">
              <a:buNone/>
            </a:pPr>
            <a:r>
              <a:rPr lang="ru-RU" dirty="0" err="1" smtClean="0"/>
              <a:t>Тренинговые</a:t>
            </a:r>
            <a:r>
              <a:rPr lang="ru-RU" dirty="0" smtClean="0"/>
              <a:t> упражнения: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объема внимания;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концентрации внимания;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интенсивности внимания;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переключения внимания;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избирательности внимания.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5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ru-RU" dirty="0" err="1" smtClean="0"/>
              <a:t>ренировка</a:t>
            </a:r>
            <a:r>
              <a:rPr lang="ru-RU" dirty="0" smtClean="0"/>
              <a:t> объема внимания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2204" y="1654175"/>
            <a:ext cx="980849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ru-RU" dirty="0" err="1" smtClean="0"/>
              <a:t>ренировка</a:t>
            </a:r>
            <a:r>
              <a:rPr lang="ru-RU" dirty="0" smtClean="0"/>
              <a:t> концентрации внимания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6606" y="1711325"/>
            <a:ext cx="953108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Нейрокогнитивный</a:t>
            </a:r>
            <a:r>
              <a:rPr lang="ru-RU" dirty="0" smtClean="0"/>
              <a:t> тренинг </a:t>
            </a:r>
            <a:r>
              <a:rPr lang="ru-RU" dirty="0" err="1" smtClean="0"/>
              <a:t>мнестической</a:t>
            </a:r>
            <a:r>
              <a:rPr lang="ru-RU" dirty="0" smtClean="0"/>
              <a:t> функции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Тренинговые</a:t>
            </a:r>
            <a:r>
              <a:rPr lang="ru-RU" dirty="0" smtClean="0"/>
              <a:t> упражнения: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оперативной памяти;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ассоциативной памяти;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слаженности функционирования оперативной и ассоциативной памяти;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зрительной смысловой памяти;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тренировка слуховой смысловой памяти;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тренировка слаженности функционирования зрительной и слуховой смысловой памяти.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6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«Постарение населения» выдвинуло вопросы, связанные с особенностями патологического старения человека на особое место в медицине.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По эпидемиологическим данным частота деменции составляет не менее 5% в возрасте 65-70 лет, и от 5% до 15% - на восьмом десятилетии (Захаров В.В., </a:t>
            </a:r>
            <a:r>
              <a:rPr lang="ru-RU" dirty="0" err="1"/>
              <a:t>Яхно</a:t>
            </a:r>
            <a:r>
              <a:rPr lang="ru-RU" dirty="0"/>
              <a:t> Н.Н.; 2005). </a:t>
            </a:r>
          </a:p>
        </p:txBody>
      </p:sp>
    </p:spTree>
    <p:extLst>
      <p:ext uri="{BB962C8B-B14F-4D97-AF65-F5344CB8AC3E}">
        <p14:creationId xmlns:p14="http://schemas.microsoft.com/office/powerpoint/2010/main" val="15186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Нейрокогнитивный</a:t>
            </a:r>
            <a:r>
              <a:rPr lang="ru-RU" dirty="0" smtClean="0"/>
              <a:t> тренинг мыслительной и исполнительской функций </a:t>
            </a:r>
          </a:p>
          <a:p>
            <a:pPr marL="0" indent="0">
              <a:buNone/>
            </a:pPr>
            <a:r>
              <a:rPr lang="ru-RU" dirty="0" err="1" smtClean="0"/>
              <a:t>Тренинговые</a:t>
            </a:r>
            <a:r>
              <a:rPr lang="ru-RU" dirty="0" smtClean="0"/>
              <a:t> упражнения: </a:t>
            </a:r>
          </a:p>
          <a:p>
            <a:pPr>
              <a:buFontTx/>
              <a:buChar char="-"/>
            </a:pPr>
            <a:r>
              <a:rPr lang="ru-RU" dirty="0" smtClean="0"/>
              <a:t>тренировка </a:t>
            </a:r>
            <a:r>
              <a:rPr lang="ru-RU" dirty="0" err="1" smtClean="0"/>
              <a:t>операциональности</a:t>
            </a:r>
            <a:r>
              <a:rPr lang="ru-RU" dirty="0" smtClean="0"/>
              <a:t> мышления; </a:t>
            </a:r>
          </a:p>
          <a:p>
            <a:pPr>
              <a:buFontTx/>
              <a:buChar char="-"/>
            </a:pPr>
            <a:r>
              <a:rPr lang="ru-RU" dirty="0" smtClean="0"/>
              <a:t>тренировка логичности и последовательности в суждениях; </a:t>
            </a:r>
          </a:p>
          <a:p>
            <a:pPr>
              <a:buFontTx/>
              <a:buChar char="-"/>
            </a:pPr>
            <a:r>
              <a:rPr lang="ru-RU" dirty="0" smtClean="0"/>
              <a:t>тренировка планирования деятельности; </a:t>
            </a:r>
          </a:p>
          <a:p>
            <a:pPr>
              <a:buFontTx/>
              <a:buChar char="-"/>
            </a:pPr>
            <a:r>
              <a:rPr lang="ru-RU" dirty="0" smtClean="0"/>
              <a:t>тренировка прогнозирования деятельности.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Нейрокогнитивный</a:t>
            </a:r>
            <a:r>
              <a:rPr lang="ru-RU" dirty="0" smtClean="0"/>
              <a:t> тренинг </a:t>
            </a:r>
            <a:r>
              <a:rPr lang="ru-RU" dirty="0" err="1" smtClean="0"/>
              <a:t>сенсомоторики</a:t>
            </a:r>
            <a:r>
              <a:rPr lang="ru-RU" dirty="0" smtClean="0"/>
              <a:t> и двигательно- моторных навыков </a:t>
            </a:r>
          </a:p>
          <a:p>
            <a:pPr marL="0" indent="0">
              <a:buNone/>
            </a:pPr>
            <a:r>
              <a:rPr lang="ru-RU" dirty="0" err="1" smtClean="0"/>
              <a:t>Тренинговые</a:t>
            </a:r>
            <a:r>
              <a:rPr lang="ru-RU" dirty="0" smtClean="0"/>
              <a:t> упражнения: </a:t>
            </a:r>
          </a:p>
          <a:p>
            <a:pPr>
              <a:buFontTx/>
              <a:buChar char="-"/>
            </a:pPr>
            <a:r>
              <a:rPr lang="ru-RU" dirty="0" smtClean="0"/>
              <a:t>тренировка точности восприятия времени и скорости аудио-моторной реакции; </a:t>
            </a:r>
          </a:p>
          <a:p>
            <a:pPr>
              <a:buFontTx/>
              <a:buChar char="-"/>
            </a:pPr>
            <a:r>
              <a:rPr lang="ru-RU" dirty="0" smtClean="0"/>
              <a:t>тренировка точности восприятия пространства и скорости зрительно- моторной реакции; </a:t>
            </a:r>
          </a:p>
          <a:p>
            <a:pPr>
              <a:buFontTx/>
              <a:buChar char="-"/>
            </a:pPr>
            <a:r>
              <a:rPr lang="ru-RU" dirty="0" smtClean="0"/>
              <a:t>тренировка тонкой моторики; </a:t>
            </a:r>
          </a:p>
          <a:p>
            <a:pPr>
              <a:buFontTx/>
              <a:buChar char="-"/>
            </a:pPr>
            <a:r>
              <a:rPr lang="ru-RU" dirty="0" smtClean="0"/>
              <a:t>тренировка </a:t>
            </a:r>
            <a:r>
              <a:rPr lang="ru-RU" dirty="0" err="1" smtClean="0"/>
              <a:t>визио</a:t>
            </a:r>
            <a:r>
              <a:rPr lang="ru-RU" dirty="0" smtClean="0"/>
              <a:t>-моторных навыков.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4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Специфические </a:t>
            </a:r>
            <a:r>
              <a:rPr lang="ru-RU" dirty="0"/>
              <a:t>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веерный принцип — расширение от мономодального подхода к полимодальному, начиная с опоры на сохранную </a:t>
            </a:r>
            <a:r>
              <a:rPr lang="ru-RU" dirty="0" smtClean="0"/>
              <a:t>модальность</a:t>
            </a:r>
          </a:p>
          <a:p>
            <a:r>
              <a:rPr lang="ru-RU" dirty="0"/>
              <a:t>правило «</a:t>
            </a:r>
            <a:r>
              <a:rPr lang="ru-RU" dirty="0" err="1"/>
              <a:t>Step</a:t>
            </a:r>
            <a:r>
              <a:rPr lang="ru-RU" dirty="0"/>
              <a:t> By </a:t>
            </a:r>
            <a:r>
              <a:rPr lang="ru-RU" dirty="0" err="1"/>
              <a:t>Step</a:t>
            </a:r>
            <a:r>
              <a:rPr lang="ru-RU" dirty="0"/>
              <a:t>» («шаг за шагом») — постепенное расширение и усложнение задания после его </a:t>
            </a:r>
            <a:r>
              <a:rPr lang="ru-RU" dirty="0" smtClean="0"/>
              <a:t>выполнения</a:t>
            </a:r>
          </a:p>
          <a:p>
            <a:r>
              <a:rPr lang="ru-RU" dirty="0"/>
              <a:t>позиция «</a:t>
            </a:r>
            <a:r>
              <a:rPr lang="ru-RU" dirty="0" err="1"/>
              <a:t>Гиперпротекции</a:t>
            </a:r>
            <a:r>
              <a:rPr lang="ru-RU" dirty="0"/>
              <a:t>» — повышение самооценки больного независимо от полученных пациентом результатов со стимуляцией положительных </a:t>
            </a:r>
            <a:r>
              <a:rPr lang="ru-RU" dirty="0" smtClean="0"/>
              <a:t>эмоций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</a:t>
            </a:r>
            <a:r>
              <a:rPr lang="en-US" dirty="0" smtClean="0"/>
              <a:t> </a:t>
            </a:r>
            <a:r>
              <a:rPr lang="ru-RU" dirty="0" smtClean="0"/>
              <a:t>тренинги</a:t>
            </a:r>
            <a:r>
              <a:rPr lang="ru-RU" dirty="0"/>
              <a:t>, воздействующие на </a:t>
            </a:r>
            <a:r>
              <a:rPr lang="ru-RU" b="1" dirty="0"/>
              <a:t>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Музыкотерапия </a:t>
            </a:r>
            <a:r>
              <a:rPr lang="ru-RU" dirty="0"/>
              <a:t>+ пение (игра на музыкальном инструменте или наблюдение за данными действиями).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Ароматерапия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Собирание </a:t>
            </a:r>
            <a:r>
              <a:rPr lang="ru-RU" dirty="0"/>
              <a:t>паззлов.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Когнитивный </a:t>
            </a:r>
            <a:r>
              <a:rPr lang="ru-RU" dirty="0"/>
              <a:t>тренинг (изучение иностранного языка, многократное повторение слов, текстов).</a:t>
            </a:r>
          </a:p>
        </p:txBody>
      </p:sp>
    </p:spTree>
    <p:extLst>
      <p:ext uri="{BB962C8B-B14F-4D97-AF65-F5344CB8AC3E}">
        <p14:creationId xmlns:p14="http://schemas.microsoft.com/office/powerpoint/2010/main" val="24207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Собирание </a:t>
            </a:r>
            <a:r>
              <a:rPr lang="ru-RU" dirty="0" smtClean="0"/>
              <a:t>паззлов</a:t>
            </a:r>
            <a:r>
              <a:rPr lang="en-US" dirty="0" smtClean="0"/>
              <a:t>, </a:t>
            </a:r>
            <a:r>
              <a:rPr lang="ru-RU" dirty="0" smtClean="0"/>
              <a:t>клиника в США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658144"/>
            <a:ext cx="5791200" cy="4343400"/>
          </a:xfrm>
        </p:spPr>
      </p:pic>
      <p:pic>
        <p:nvPicPr>
          <p:cNvPr id="5" name="Picture 3" descr="C:\Users\ADI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707356"/>
            <a:ext cx="4076700" cy="229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4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Ароматерапия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течение последних нескольких лет в ряде клинических испытаний сравнивали эффективность ароматерапии — в основном использовалось либо масло лаванды, либо бальзам мелиссы аптечной. Во всех этих исследованиях наглядно продемонстрировано существенное воздействие на поведенческие нарушения у пациентов с деменцией. Данные сообщений об отдельных случаях свидетельствуют о благоприятном воздействии ароматов: у лиц с деменцией улучшался сон, упорядочивалось поведение, уменьшалось сопротивление лечению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/>
              <a:t>Advances in Psychiatric Treatment 2004; vol. 10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616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Музыкотерапия</a:t>
            </a:r>
            <a:r>
              <a:rPr lang="en-US" dirty="0" smtClean="0"/>
              <a:t>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нескольких исследованиях сообщалось о том, что музыкотерапия приносит пользу людям с деменцией (</a:t>
            </a:r>
            <a:r>
              <a:rPr lang="ru-RU" dirty="0" err="1"/>
              <a:t>Killick</a:t>
            </a:r>
            <a:r>
              <a:rPr lang="ru-RU" dirty="0"/>
              <a:t> &amp; </a:t>
            </a:r>
            <a:r>
              <a:rPr lang="ru-RU" dirty="0" err="1"/>
              <a:t>Allan</a:t>
            </a:r>
            <a:r>
              <a:rPr lang="ru-RU" dirty="0"/>
              <a:t>, 1999). Этот метод предусматривает участие в музыкальной деятельности (например, пение или игра на музыкальном инструменте) или только слушание пения или музыки. </a:t>
            </a:r>
            <a:r>
              <a:rPr lang="ru-RU" dirty="0" err="1"/>
              <a:t>Lord</a:t>
            </a:r>
            <a:r>
              <a:rPr lang="ru-RU" dirty="0"/>
              <a:t> и </a:t>
            </a:r>
            <a:r>
              <a:rPr lang="ru-RU" dirty="0" err="1"/>
              <a:t>Garner</a:t>
            </a:r>
            <a:r>
              <a:rPr lang="ru-RU" dirty="0"/>
              <a:t> (1993) продемонстрировали повышение уровня благополучия, более высокое качество общения и улучшение памяти на события своей биографии в группе подопечных интерната с медицинским обслуживанием, которые регулярно слушали музыкальные произведения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2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Музыкотерапия</a:t>
            </a:r>
            <a:r>
              <a:rPr lang="en-US" dirty="0" smtClean="0"/>
              <a:t>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Gerdner</a:t>
            </a:r>
            <a:r>
              <a:rPr lang="ru-RU" dirty="0" smtClean="0"/>
              <a:t> (2000) обнаружил, что люди с деменцией, слушавшие музыку по индивидуальной программе, успокаивались легче по сравнению с теми, кто слушал традиционную релаксационную музыку.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Изображение: http://www.savesoul.ru/img/pres1/imag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52" y="3263901"/>
            <a:ext cx="5931573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Тренинги при </a:t>
            </a:r>
            <a:r>
              <a:rPr lang="ru-RU" b="1" dirty="0"/>
              <a:t>афазии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2" y="18049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Медленное, напевное, протяжное произнесение счета 1 – 10, дней недели, фраз, бытовой речи отстукивание ритма рукой;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Игры: лото, шашки, шахматы, конструкторы, игральные карты;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Вербализация действий;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«Ролевые беседы», обыгрывающие определённую ситуацию;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Cоставление</a:t>
            </a:r>
            <a:r>
              <a:rPr lang="ru-RU" dirty="0"/>
              <a:t> поздравительных открыток, писем.</a:t>
            </a:r>
          </a:p>
        </p:txBody>
      </p:sp>
      <p:pic>
        <p:nvPicPr>
          <p:cNvPr id="2050" name="Picture 2" descr="Изображение: http://www.savesoul.ru/img/pres1/image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7" y="4314501"/>
            <a:ext cx="3089275" cy="20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Тренинги при </a:t>
            </a:r>
            <a:r>
              <a:rPr lang="ru-RU" b="1" dirty="0"/>
              <a:t>апраксии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Лепка;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Письмо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</a:t>
            </a:r>
            <a:r>
              <a:rPr lang="ru-RU" dirty="0"/>
              <a:t>на музыкальном инструменте;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Выполнение </a:t>
            </a:r>
            <a:r>
              <a:rPr lang="ru-RU" dirty="0"/>
              <a:t>работ по дому.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бщие </a:t>
            </a:r>
            <a:r>
              <a:rPr lang="ru-RU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Деменция — это синдром, обычно хронический или прогрессирующий, вызываемый различными заболеваниями мозга, которые оказывают воздействие на память, мышление, поведение и способность выполнять повседневные действия. </a:t>
            </a:r>
          </a:p>
          <a:p>
            <a:r>
              <a:rPr lang="ru-RU" dirty="0"/>
              <a:t>По оценкам, в настоящее время во всем мире насчитывается 47,5 миллиона человек с деменцией, и к 2030 году это число достигнет 75,6 миллиона, а к 2050 году более чем утроится.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Тренинги при </a:t>
            </a:r>
            <a:r>
              <a:rPr lang="ru-RU" b="1" dirty="0"/>
              <a:t>социальной </a:t>
            </a:r>
            <a:r>
              <a:rPr lang="ru-RU" b="1" dirty="0" err="1"/>
              <a:t>дезадаптации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Психотерапия с использованием комплекса реабилитационных мероприятий по социальной адаптации (танцы, спорт, мероприятия в которых принимают участия много людей).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</a:t>
            </a:r>
            <a:r>
              <a:rPr lang="ru-RU" dirty="0"/>
              <a:t>домашних животных.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Влияние </a:t>
            </a:r>
            <a:r>
              <a:rPr lang="ru-RU" dirty="0"/>
              <a:t>родственников.</a:t>
            </a:r>
          </a:p>
        </p:txBody>
      </p:sp>
      <p:pic>
        <p:nvPicPr>
          <p:cNvPr id="4" name="Picture 2" descr="Изображение: http://www.savesoul.ru/img/pres1/image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70" y="3311938"/>
            <a:ext cx="3916681" cy="25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Ukraine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78" y="1600201"/>
            <a:ext cx="74486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Spain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86" y="1600201"/>
            <a:ext cx="73922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Moldova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08" y="1600201"/>
            <a:ext cx="70617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6427" y="3429000"/>
            <a:ext cx="12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22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Структура клинических проявлений при </a:t>
            </a:r>
            <a:r>
              <a:rPr lang="ru-RU" b="1" dirty="0" smtClean="0"/>
              <a:t>деменции </a:t>
            </a:r>
            <a:r>
              <a:rPr lang="ru-RU" b="1" dirty="0"/>
              <a:t>(по </a:t>
            </a:r>
            <a:r>
              <a:rPr lang="ru-RU" b="1" dirty="0" err="1"/>
              <a:t>О.С.Левину</a:t>
            </a:r>
            <a:r>
              <a:rPr lang="ru-RU" b="1" dirty="0"/>
              <a:t>, 2010)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20" y="1690688"/>
            <a:ext cx="8742363" cy="5081132"/>
          </a:xfrm>
        </p:spPr>
      </p:pic>
    </p:spTree>
    <p:extLst>
      <p:ext uri="{BB962C8B-B14F-4D97-AF65-F5344CB8AC3E}">
        <p14:creationId xmlns:p14="http://schemas.microsoft.com/office/powerpoint/2010/main" val="2702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Мозговые сегменты и </a:t>
            </a:r>
            <a:r>
              <a:rPr lang="ru-RU" dirty="0" err="1" smtClean="0"/>
              <a:t>когнитовность</a:t>
            </a:r>
            <a:endParaRPr lang="ru-RU" dirty="0"/>
          </a:p>
        </p:txBody>
      </p:sp>
      <p:pic>
        <p:nvPicPr>
          <p:cNvPr id="4" name="Picture 2" descr="Nucleus factsheet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34" y="2243931"/>
            <a:ext cx="662093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1298</Words>
  <Application>Microsoft Office PowerPoint</Application>
  <PresentationFormat>Произвольный</PresentationFormat>
  <Paragraphs>102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Возрастное снижение памяти и деменций: фокус на реабилитацию в стационарных и социальных учреждениях </vt:lpstr>
      <vt:lpstr>План презентаций</vt:lpstr>
      <vt:lpstr>Общие вопросы</vt:lpstr>
      <vt:lpstr>Общие вопросы</vt:lpstr>
      <vt:lpstr>Ukraine</vt:lpstr>
      <vt:lpstr>Spain</vt:lpstr>
      <vt:lpstr>Moldova</vt:lpstr>
      <vt:lpstr>Структура клинических проявлений при деменции (по О.С.Левину, 2010)</vt:lpstr>
      <vt:lpstr>Мозговые сегменты и когнитовность</vt:lpstr>
      <vt:lpstr>Общие вопросы</vt:lpstr>
      <vt:lpstr>Основные задачи терапии деменции</vt:lpstr>
      <vt:lpstr>Методы борьбы с потерей памяти</vt:lpstr>
      <vt:lpstr>Реминисцентная психотерапия (психотерапия воспоминаниями) (1) </vt:lpstr>
      <vt:lpstr>Реминисцентная психотерапия (психотерапия воспоминаниями) (2) </vt:lpstr>
      <vt:lpstr>Презентация PowerPoint</vt:lpstr>
      <vt:lpstr>Ориентация на реальность (1)</vt:lpstr>
      <vt:lpstr>Ориентация на реальность (2)</vt:lpstr>
      <vt:lpstr>Презентация PowerPoint</vt:lpstr>
      <vt:lpstr>Когнитивная стимуляция</vt:lpstr>
      <vt:lpstr>Презентация PowerPoint</vt:lpstr>
      <vt:lpstr>Когнитивная реабилитация</vt:lpstr>
      <vt:lpstr>Цель когнитивной реабилитаций</vt:lpstr>
      <vt:lpstr>Презентация PowerPoint</vt:lpstr>
      <vt:lpstr>Презентация PowerPoint</vt:lpstr>
      <vt:lpstr>Презентация PowerPoint</vt:lpstr>
      <vt:lpstr>Мероприятия коррекции дефицита базовых нейрокогнитивных функций (внимание, память, мышление, прогнозирование, сенсомоторные реакции, двигательно-моторные навыки) </vt:lpstr>
      <vt:lpstr>Tренировка объема внимания</vt:lpstr>
      <vt:lpstr>Tренировка концентрации внимания</vt:lpstr>
      <vt:lpstr>Презентация PowerPoint</vt:lpstr>
      <vt:lpstr>Презентация PowerPoint</vt:lpstr>
      <vt:lpstr>Презентация PowerPoint</vt:lpstr>
      <vt:lpstr>Специфические принципы</vt:lpstr>
      <vt:lpstr>Другие тренинги, воздействующие на память</vt:lpstr>
      <vt:lpstr>Собирание паззлов, клиника в США</vt:lpstr>
      <vt:lpstr>Ароматерапия</vt:lpstr>
      <vt:lpstr>Музыкотерапия (1)</vt:lpstr>
      <vt:lpstr>Музыкотерапия (2)</vt:lpstr>
      <vt:lpstr>Тренинги при афазии</vt:lpstr>
      <vt:lpstr>Тренинги при апраксии</vt:lpstr>
      <vt:lpstr>Тренинги при социальной дезадаптации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Uzer</cp:lastModifiedBy>
  <cp:revision>42</cp:revision>
  <dcterms:created xsi:type="dcterms:W3CDTF">2015-11-15T10:18:17Z</dcterms:created>
  <dcterms:modified xsi:type="dcterms:W3CDTF">2016-04-03T13:07:29Z</dcterms:modified>
</cp:coreProperties>
</file>