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4"/>
  </p:notesMasterIdLst>
  <p:handoutMasterIdLst>
    <p:handoutMasterId r:id="rId45"/>
  </p:handoutMasterIdLst>
  <p:sldIdLst>
    <p:sldId id="256" r:id="rId3"/>
    <p:sldId id="526" r:id="rId4"/>
    <p:sldId id="263" r:id="rId5"/>
    <p:sldId id="283" r:id="rId6"/>
    <p:sldId id="284" r:id="rId7"/>
    <p:sldId id="285" r:id="rId8"/>
    <p:sldId id="322" r:id="rId9"/>
    <p:sldId id="324" r:id="rId10"/>
    <p:sldId id="323" r:id="rId11"/>
    <p:sldId id="352" r:id="rId12"/>
    <p:sldId id="292" r:id="rId13"/>
    <p:sldId id="258" r:id="rId14"/>
    <p:sldId id="325" r:id="rId15"/>
    <p:sldId id="327" r:id="rId16"/>
    <p:sldId id="328" r:id="rId17"/>
    <p:sldId id="259" r:id="rId18"/>
    <p:sldId id="260" r:id="rId19"/>
    <p:sldId id="261" r:id="rId20"/>
    <p:sldId id="262" r:id="rId21"/>
    <p:sldId id="329" r:id="rId22"/>
    <p:sldId id="298" r:id="rId23"/>
    <p:sldId id="300" r:id="rId24"/>
    <p:sldId id="301" r:id="rId25"/>
    <p:sldId id="302" r:id="rId26"/>
    <p:sldId id="527" r:id="rId27"/>
    <p:sldId id="287" r:id="rId28"/>
    <p:sldId id="288" r:id="rId29"/>
    <p:sldId id="289" r:id="rId30"/>
    <p:sldId id="291" r:id="rId31"/>
    <p:sldId id="528" r:id="rId32"/>
    <p:sldId id="293" r:id="rId33"/>
    <p:sldId id="294" r:id="rId34"/>
    <p:sldId id="295" r:id="rId35"/>
    <p:sldId id="529" r:id="rId36"/>
    <p:sldId id="530" r:id="rId37"/>
    <p:sldId id="454" r:id="rId38"/>
    <p:sldId id="455" r:id="rId39"/>
    <p:sldId id="456" r:id="rId40"/>
    <p:sldId id="457" r:id="rId41"/>
    <p:sldId id="439" r:id="rId42"/>
    <p:sldId id="281" r:id="rId43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48" d="100"/>
          <a:sy n="48" d="100"/>
        </p:scale>
        <p:origin x="1406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Дата 2"/>
          <p:cNvSpPr txBox="1">
            <a:spLocks noGrp="1"/>
          </p:cNvSpPr>
          <p:nvPr>
            <p:ph type="dt" sz="quarter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sz="quarter" idx="2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sz="quarter" idx="3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B6F0157-5106-4273-83CC-686FD942BE61}" type="slidenum">
              <a:rPr/>
              <a:pPr marL="0" marR="0" lvl="0" indent="0" algn="r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4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‹#›</a:t>
            </a:fld>
            <a:endParaRPr lang="ru-RU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967035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lvl="0"/>
            <a:endParaRPr lang="ru-RU"/>
          </a:p>
        </p:txBody>
      </p:sp>
      <p:sp>
        <p:nvSpPr>
          <p:cNvPr id="4" name="Верхний колонтитул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Дата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0143D444-D525-4E13-9841-014978913C7B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9606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ru-RU" sz="2000" b="0" i="0" u="none" strike="noStrike" kern="1200" cap="none" spc="0" baseline="0">
        <a:solidFill>
          <a:srgbClr val="000000"/>
        </a:solidFill>
        <a:uFillTx/>
        <a:latin typeface="Arial" pitchFamily="18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557">
            <a:solidFill>
              <a:srgbClr val="385D8A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557">
            <a:solidFill>
              <a:srgbClr val="385D8A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557">
            <a:solidFill>
              <a:srgbClr val="385D8A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557">
            <a:solidFill>
              <a:srgbClr val="385D8A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557">
            <a:solidFill>
              <a:srgbClr val="385D8A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33475" y="677863"/>
            <a:ext cx="4591050" cy="3444875"/>
          </a:xfrm>
          <a:solidFill>
            <a:srgbClr val="4F81BD"/>
          </a:solidFill>
          <a:ln w="25557">
            <a:solidFill>
              <a:srgbClr val="385D8A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685800" y="4343400"/>
            <a:ext cx="5486400" cy="4209120"/>
          </a:xfrm>
        </p:spPr>
        <p:txBody>
          <a:bodyPr lIns="90004" tIns="46798" rIns="90004" bIns="46798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557">
            <a:solidFill>
              <a:srgbClr val="385D8A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557">
            <a:solidFill>
              <a:srgbClr val="385D8A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557">
            <a:solidFill>
              <a:srgbClr val="385D8A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557">
            <a:solidFill>
              <a:srgbClr val="385D8A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557">
            <a:solidFill>
              <a:srgbClr val="385D8A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557">
            <a:solidFill>
              <a:srgbClr val="385D8A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ctrTitle"/>
          </p:nvPr>
        </p:nvSpPr>
        <p:spPr>
          <a:xfrm>
            <a:off x="685800" y="2130478"/>
            <a:ext cx="7772400" cy="146987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47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  <a:latin typeface="Calibri" pitchFamily="18"/>
              </a:defRPr>
            </a:lvl1pPr>
          </a:lstStyle>
          <a:p>
            <a:pPr lvl="0"/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8F18E1-6233-495E-B3F9-427B34A0E759}" type="datetime1">
              <a:rPr lang="nl-NL"/>
              <a:pPr lvl="0"/>
              <a:t>7-11-2019</a:t>
            </a:fld>
            <a:endParaRPr lang="nl-NL"/>
          </a:p>
        </p:txBody>
      </p:sp>
      <p:sp>
        <p:nvSpPr>
          <p:cNvPr id="5" name="Tijdelijke aanduiding voor voet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Tijdelijke aanduiding voor dia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92EEA85-91BB-4F10-B485-978DD7929655}" type="slidenum">
              <a:rPr/>
              <a:pPr lvl="0"/>
              <a:t>‹#›</a:t>
            </a:fld>
            <a:endParaRPr lang="nl-NL"/>
          </a:p>
        </p:txBody>
      </p:sp>
      <p:sp>
        <p:nvSpPr>
          <p:cNvPr id="7" name="Текст 6"/>
          <p:cNvSpPr txBox="1">
            <a:spLocks noGrp="1"/>
          </p:cNvSpPr>
          <p:nvPr>
            <p:ph type="body" idx="4294967295"/>
          </p:nvPr>
        </p:nvSpPr>
        <p:spPr>
          <a:xfrm>
            <a:off x="457200" y="1604515"/>
            <a:ext cx="8229243" cy="4526280"/>
          </a:xfrm>
        </p:spPr>
        <p:txBody>
          <a:bodyPr lIns="0" tIns="0" rIns="0" bIns="0"/>
          <a:lstStyle>
            <a:lvl1pPr hangingPunct="0">
              <a:defRPr lang="ru-RU"/>
            </a:lvl1pPr>
          </a:lstStyle>
          <a:p>
            <a:pPr lvl="0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1582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3A50514-3136-42CA-B4C4-A01F84739CEB}" type="datetime1">
              <a:rPr lang="nl-NL"/>
              <a:pPr lvl="0"/>
              <a:t>7-11-2019</a:t>
            </a:fld>
            <a:endParaRPr lang="nl-NL"/>
          </a:p>
        </p:txBody>
      </p:sp>
      <p:sp>
        <p:nvSpPr>
          <p:cNvPr id="5" name="Tijdelijke aanduiding voor voet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Tijdelijke aanduiding voor dia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97C74C2-D813-4C9B-9E71-06A4511CF1A6}" type="slidenum">
              <a:rPr/>
              <a:pPr lvl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8856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 txBox="1">
            <a:spLocks noGrp="1"/>
          </p:cNvSpPr>
          <p:nvPr>
            <p:ph type="title" orient="vert"/>
          </p:nvPr>
        </p:nvSpPr>
        <p:spPr>
          <a:xfrm>
            <a:off x="6629400" y="274676"/>
            <a:ext cx="2057400" cy="5851437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76"/>
            <a:ext cx="6019915" cy="5851437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E4A41B6-DA24-42BB-A314-F4C035FBFB96}" type="datetime1">
              <a:rPr lang="nl-NL"/>
              <a:pPr lvl="0"/>
              <a:t>7-11-2019</a:t>
            </a:fld>
            <a:endParaRPr lang="nl-NL"/>
          </a:p>
        </p:txBody>
      </p:sp>
      <p:sp>
        <p:nvSpPr>
          <p:cNvPr id="5" name="Tijdelijke aanduiding voor voet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Tijdelijke aanduiding voor dia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61ABD77-3A3F-429E-A900-AB26D48AA365}" type="slidenum">
              <a:rPr/>
              <a:pPr lvl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46596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C60D99-15AD-4327-AC52-259C0C8DA59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82792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9">
            <a:extLst>
              <a:ext uri="{FF2B5EF4-FFF2-40B4-BE49-F238E27FC236}">
                <a16:creationId xmlns:a16="http://schemas.microsoft.com/office/drawing/2014/main" id="{97C78EB3-7FF1-4F2F-B281-C8E3DE6256A1}"/>
              </a:ext>
            </a:extLst>
          </p:cNvPr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Скругленный прямоугольник 10">
            <a:extLst>
              <a:ext uri="{FF2B5EF4-FFF2-40B4-BE49-F238E27FC236}">
                <a16:creationId xmlns:a16="http://schemas.microsoft.com/office/drawing/2014/main" id="{661F6C12-9EA8-45A3-A7A1-A808D48CEA59}"/>
              </a:ext>
            </a:extLst>
          </p:cNvPr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7" name="Дата 18">
            <a:extLst>
              <a:ext uri="{FF2B5EF4-FFF2-40B4-BE49-F238E27FC236}">
                <a16:creationId xmlns:a16="http://schemas.microsoft.com/office/drawing/2014/main" id="{E8B82198-3F59-49A0-BF9A-558FB8112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C52AC10-BE9A-4416-A524-42F495AEF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0">
            <a:extLst>
              <a:ext uri="{FF2B5EF4-FFF2-40B4-BE49-F238E27FC236}">
                <a16:creationId xmlns:a16="http://schemas.microsoft.com/office/drawing/2014/main" id="{BEEEDB1D-01CF-4980-B418-94FB5475A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C94E2AC-5293-4E2B-BC94-318E4868CE6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422496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932E142-72C1-4585-932B-E71EB0AB8645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1696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DE40659-CD20-4148-836E-08F83A04AB5C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561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/>
          <a:lstStyle>
            <a:lvl1pPr>
              <a:defRPr sz="4000" b="1" cap="all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911C89E-9A90-460D-BA4B-B4E525AE6923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7159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 txBox="1">
            <a:spLocks noGrp="1"/>
          </p:cNvSpPr>
          <p:nvPr>
            <p:ph idx="1"/>
          </p:nvPr>
        </p:nvSpPr>
        <p:spPr>
          <a:xfrm>
            <a:off x="457200" y="1604964"/>
            <a:ext cx="4038603" cy="452595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 txBox="1">
            <a:spLocks noGrp="1"/>
          </p:cNvSpPr>
          <p:nvPr>
            <p:ph idx="2"/>
          </p:nvPr>
        </p:nvSpPr>
        <p:spPr>
          <a:xfrm>
            <a:off x="4648196" y="1604964"/>
            <a:ext cx="4038603" cy="452595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557373F-76D4-46F1-860D-3C2D464A5D85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0085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8" name="Нижний колонтитул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9" name="Номер слайда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B4607EA-ED0D-4FD7-8369-780165CCDFA8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3618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EC4338E-4962-46E3-8DD7-C2F3C4A8B5B0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867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 txBox="1">
            <a:spLocks noGrp="1"/>
          </p:cNvSpPr>
          <p:nvPr>
            <p:ph type="title" idx="4294967295"/>
          </p:nvPr>
        </p:nvSpPr>
        <p:spPr>
          <a:xfrm>
            <a:off x="457200" y="1600200"/>
            <a:ext cx="8229600" cy="4525923"/>
          </a:xfrm>
        </p:spPr>
        <p:txBody>
          <a:bodyPr anchor="t" anchorCtr="0"/>
          <a:lstStyle>
            <a:lvl1pPr marL="343082" indent="-343082" algn="l">
              <a:spcBef>
                <a:spcPts val="800"/>
              </a:spcBef>
              <a:buSzPct val="100000"/>
              <a:buFont typeface="Arial" pitchFamily="34"/>
              <a:buChar char="•"/>
              <a:defRPr sz="3200"/>
            </a:lvl1pPr>
          </a:lstStyle>
          <a:p>
            <a:pPr lvl="0"/>
            <a:r>
              <a:rPr lang="nl-NL"/>
              <a:t>Klik om de modelstijlen te bewerken</a:t>
            </a:r>
            <a:br>
              <a:rPr lang="nl-NL"/>
            </a:br>
            <a:r>
              <a:rPr lang="nl-NL"/>
              <a:t>Tweede niveau</a:t>
            </a:r>
            <a:br>
              <a:rPr lang="nl-NL"/>
            </a:br>
            <a:r>
              <a:rPr lang="nl-NL"/>
              <a:t>Derde niveau</a:t>
            </a:r>
            <a:br>
              <a:rPr lang="nl-NL"/>
            </a:br>
            <a:r>
              <a:rPr lang="nl-NL"/>
              <a:t>Vierde niveau</a:t>
            </a:r>
            <a:br>
              <a:rPr lang="nl-NL"/>
            </a:br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87D0791-56B5-46DB-BF88-EB83F5D4E022}" type="datetime1">
              <a:rPr lang="nl-NL"/>
              <a:pPr lvl="0"/>
              <a:t>7-11-2019</a:t>
            </a:fld>
            <a:endParaRPr lang="nl-NL"/>
          </a:p>
        </p:txBody>
      </p:sp>
      <p:sp>
        <p:nvSpPr>
          <p:cNvPr id="5" name="Tijdelijke aanduiding voor voet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Tijdelijke aanduiding voor dia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F342878-D528-4E03-9556-564F2E76B1CD}" type="slidenum">
              <a:rPr/>
              <a:pPr lvl="0"/>
              <a:t>‹#›</a:t>
            </a:fld>
            <a:endParaRPr lang="nl-NL"/>
          </a:p>
        </p:txBody>
      </p:sp>
      <p:sp>
        <p:nvSpPr>
          <p:cNvPr id="7" name="Объект 6"/>
          <p:cNvSpPr txBox="1">
            <a:spLocks noGrp="1"/>
          </p:cNvSpPr>
          <p:nvPr>
            <p:ph idx="1"/>
          </p:nvPr>
        </p:nvSpPr>
        <p:spPr>
          <a:xfrm>
            <a:off x="457200" y="1604515"/>
            <a:ext cx="8229243" cy="4526280"/>
          </a:xfrm>
        </p:spPr>
        <p:txBody>
          <a:bodyPr lIns="0" tIns="0" rIns="0" bIns="0"/>
          <a:lstStyle>
            <a:lvl1pPr hangingPunct="0">
              <a:defRPr lang="ru-RU"/>
            </a:lvl1pPr>
          </a:lstStyle>
          <a:p>
            <a:pPr lvl="0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276902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3" name="Нижний колонтитул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4" name="Номер слайда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F7669BE-280A-444B-9CAD-85ECDAC1F91C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438685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/>
          <a:lstStyle>
            <a:lvl1pPr>
              <a:defRPr sz="2000" b="1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0782A89-7E57-4A14-A360-7FD154405D22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624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/>
          <a:lstStyle>
            <a:lvl1pPr>
              <a:defRPr sz="2000" b="1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ru-RU"/>
          </a:p>
        </p:txBody>
      </p:sp>
      <p:sp>
        <p:nvSpPr>
          <p:cNvPr id="4" name="Текст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B621A10-8EDA-4137-9471-3DAB7545C227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10287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B9CABA8-92B5-465C-AD7C-FC81ED76EEAD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7511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 txBox="1">
            <a:spLocks noGrp="1"/>
          </p:cNvSpPr>
          <p:nvPr>
            <p:ph type="title" orient="vert"/>
          </p:nvPr>
        </p:nvSpPr>
        <p:spPr>
          <a:xfrm>
            <a:off x="6629400" y="273048"/>
            <a:ext cx="2057400" cy="5857875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3048"/>
            <a:ext cx="6019796" cy="5857875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53A4C90-BC34-4417-97F0-263EA03F40F3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023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722156" y="4406758"/>
            <a:ext cx="7772400" cy="1362236"/>
          </a:xfrm>
        </p:spPr>
        <p:txBody>
          <a:bodyPr anchor="t" anchorCtr="0"/>
          <a:lstStyle>
            <a:lvl1pPr algn="l">
              <a:defRPr sz="4000" b="1"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 txBox="1">
            <a:spLocks noGrp="1"/>
          </p:cNvSpPr>
          <p:nvPr>
            <p:ph type="body" idx="1"/>
          </p:nvPr>
        </p:nvSpPr>
        <p:spPr>
          <a:xfrm>
            <a:off x="722156" y="2906639"/>
            <a:ext cx="7772400" cy="1500118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B5C4B42-FBF3-4302-AEDC-48A58833274B}" type="datetime1">
              <a:rPr lang="nl-NL"/>
              <a:pPr lvl="0"/>
              <a:t>7-11-2019</a:t>
            </a:fld>
            <a:endParaRPr lang="nl-NL"/>
          </a:p>
        </p:txBody>
      </p:sp>
      <p:sp>
        <p:nvSpPr>
          <p:cNvPr id="5" name="Tijdelijke aanduiding voor voet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Tijdelijke aanduiding voor dia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7AC6206-97AA-42F5-A222-40212729846E}" type="slidenum">
              <a:rPr/>
              <a:pPr lvl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3925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 txBox="1">
            <a:spLocks noGrp="1"/>
          </p:cNvSpPr>
          <p:nvPr>
            <p:ph type="title" idx="4294967295"/>
          </p:nvPr>
        </p:nvSpPr>
        <p:spPr>
          <a:xfrm>
            <a:off x="457200" y="1600200"/>
            <a:ext cx="4038475" cy="4525923"/>
          </a:xfrm>
        </p:spPr>
        <p:txBody>
          <a:bodyPr anchor="t" anchorCtr="0"/>
          <a:lstStyle>
            <a:lvl1pPr marL="343082" indent="-343082" algn="l">
              <a:spcBef>
                <a:spcPts val="700"/>
              </a:spcBef>
              <a:buSzPct val="100000"/>
              <a:buFont typeface="Arial" pitchFamily="34"/>
              <a:buChar char="•"/>
              <a:defRPr sz="2800"/>
            </a:lvl1pPr>
          </a:lstStyle>
          <a:p>
            <a:pPr lvl="0"/>
            <a:r>
              <a:rPr lang="nl-NL"/>
              <a:t>Klik om de modelstijlen te bewerken</a:t>
            </a:r>
            <a:br>
              <a:rPr lang="nl-NL"/>
            </a:br>
            <a:r>
              <a:rPr lang="nl-NL"/>
              <a:t>Tweede niveau</a:t>
            </a:r>
            <a:br>
              <a:rPr lang="nl-NL"/>
            </a:br>
            <a:r>
              <a:rPr lang="nl-NL"/>
              <a:t>Derde niveau</a:t>
            </a:r>
            <a:br>
              <a:rPr lang="nl-NL"/>
            </a:br>
            <a:r>
              <a:rPr lang="nl-NL"/>
              <a:t>Vierde niveau</a:t>
            </a:r>
            <a:br>
              <a:rPr lang="nl-NL"/>
            </a:br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 txBox="1">
            <a:spLocks noGrp="1"/>
          </p:cNvSpPr>
          <p:nvPr>
            <p:ph type="title" idx="4294967295"/>
          </p:nvPr>
        </p:nvSpPr>
        <p:spPr>
          <a:xfrm>
            <a:off x="4648315" y="1600200"/>
            <a:ext cx="4038475" cy="4525923"/>
          </a:xfrm>
        </p:spPr>
        <p:txBody>
          <a:bodyPr anchor="t" anchorCtr="0"/>
          <a:lstStyle>
            <a:lvl1pPr marL="343082" indent="-343082" algn="l">
              <a:spcBef>
                <a:spcPts val="700"/>
              </a:spcBef>
              <a:buSzPct val="100000"/>
              <a:buFont typeface="Arial" pitchFamily="34"/>
              <a:buChar char="•"/>
              <a:defRPr sz="2800"/>
            </a:lvl1pPr>
          </a:lstStyle>
          <a:p>
            <a:pPr lvl="0"/>
            <a:r>
              <a:rPr lang="nl-NL"/>
              <a:t>Klik om de modelstijlen te bewerken</a:t>
            </a:r>
            <a:br>
              <a:rPr lang="nl-NL"/>
            </a:br>
            <a:r>
              <a:rPr lang="nl-NL"/>
              <a:t>Tweede niveau</a:t>
            </a:r>
            <a:br>
              <a:rPr lang="nl-NL"/>
            </a:br>
            <a:r>
              <a:rPr lang="nl-NL"/>
              <a:t>Derde niveau</a:t>
            </a:r>
            <a:br>
              <a:rPr lang="nl-NL"/>
            </a:br>
            <a:r>
              <a:rPr lang="nl-NL"/>
              <a:t>Vierde niveau</a:t>
            </a:r>
            <a:br>
              <a:rPr lang="nl-NL"/>
            </a:br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9DB3361-5A1C-4A8E-9A66-31CC31A651F8}" type="datetime1">
              <a:rPr lang="nl-NL"/>
              <a:pPr lvl="0"/>
              <a:t>7-11-2019</a:t>
            </a:fld>
            <a:endParaRPr lang="nl-NL"/>
          </a:p>
        </p:txBody>
      </p:sp>
      <p:sp>
        <p:nvSpPr>
          <p:cNvPr id="6" name="Tijdelijke aanduiding voor voet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Tijdelijke aanduiding voor dia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4CE8B5F-3DDA-45BC-AE5B-F67450427130}" type="slidenum">
              <a:rPr/>
              <a:pPr lvl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73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 txBox="1">
            <a:spLocks noGrp="1"/>
          </p:cNvSpPr>
          <p:nvPr>
            <p:ph type="body" idx="1"/>
          </p:nvPr>
        </p:nvSpPr>
        <p:spPr>
          <a:xfrm>
            <a:off x="457200" y="1535039"/>
            <a:ext cx="4040276" cy="639723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 txBox="1">
            <a:spLocks noGrp="1"/>
          </p:cNvSpPr>
          <p:nvPr>
            <p:ph type="title" idx="4294967295"/>
          </p:nvPr>
        </p:nvSpPr>
        <p:spPr>
          <a:xfrm>
            <a:off x="457200" y="2174763"/>
            <a:ext cx="4040276" cy="3951360"/>
          </a:xfrm>
        </p:spPr>
        <p:txBody>
          <a:bodyPr anchor="t" anchorCtr="0"/>
          <a:lstStyle>
            <a:lvl1pPr marL="343082" indent="-343082" algn="l">
              <a:spcBef>
                <a:spcPts val="600"/>
              </a:spcBef>
              <a:buSzPct val="100000"/>
              <a:buFont typeface="Arial" pitchFamily="34"/>
              <a:buChar char="•"/>
              <a:defRPr sz="2400"/>
            </a:lvl1pPr>
          </a:lstStyle>
          <a:p>
            <a:pPr lvl="0"/>
            <a:r>
              <a:rPr lang="nl-NL"/>
              <a:t>Klik om de modelstijlen te bewerken</a:t>
            </a:r>
            <a:br>
              <a:rPr lang="nl-NL"/>
            </a:br>
            <a:r>
              <a:rPr lang="nl-NL"/>
              <a:t>Tweede niveau</a:t>
            </a:r>
            <a:br>
              <a:rPr lang="nl-NL"/>
            </a:br>
            <a:r>
              <a:rPr lang="nl-NL"/>
              <a:t>Derde niveau</a:t>
            </a:r>
            <a:br>
              <a:rPr lang="nl-NL"/>
            </a:br>
            <a:r>
              <a:rPr lang="nl-NL"/>
              <a:t>Vierde niveau</a:t>
            </a:r>
            <a:br>
              <a:rPr lang="nl-NL"/>
            </a:br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 txBox="1">
            <a:spLocks noGrp="1"/>
          </p:cNvSpPr>
          <p:nvPr>
            <p:ph type="body" idx="3"/>
          </p:nvPr>
        </p:nvSpPr>
        <p:spPr>
          <a:xfrm>
            <a:off x="4645078" y="1535039"/>
            <a:ext cx="4041721" cy="639723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 txBox="1">
            <a:spLocks noGrp="1"/>
          </p:cNvSpPr>
          <p:nvPr>
            <p:ph type="title" idx="4294967295"/>
          </p:nvPr>
        </p:nvSpPr>
        <p:spPr>
          <a:xfrm>
            <a:off x="4645078" y="2174763"/>
            <a:ext cx="4041721" cy="3951360"/>
          </a:xfrm>
        </p:spPr>
        <p:txBody>
          <a:bodyPr anchor="t" anchorCtr="0"/>
          <a:lstStyle>
            <a:lvl1pPr marL="343082" indent="-343082" algn="l">
              <a:spcBef>
                <a:spcPts val="600"/>
              </a:spcBef>
              <a:buSzPct val="100000"/>
              <a:buFont typeface="Arial" pitchFamily="34"/>
              <a:buChar char="•"/>
              <a:defRPr sz="2400"/>
            </a:lvl1pPr>
          </a:lstStyle>
          <a:p>
            <a:pPr lvl="0"/>
            <a:r>
              <a:rPr lang="nl-NL"/>
              <a:t>Klik om de modelstijlen te bewerken</a:t>
            </a:r>
            <a:br>
              <a:rPr lang="nl-NL"/>
            </a:br>
            <a:r>
              <a:rPr lang="nl-NL"/>
              <a:t>Tweede niveau</a:t>
            </a:r>
            <a:br>
              <a:rPr lang="nl-NL"/>
            </a:br>
            <a:r>
              <a:rPr lang="nl-NL"/>
              <a:t>Derde niveau</a:t>
            </a:r>
            <a:br>
              <a:rPr lang="nl-NL"/>
            </a:br>
            <a:r>
              <a:rPr lang="nl-NL"/>
              <a:t>Vierde niveau</a:t>
            </a:r>
            <a:br>
              <a:rPr lang="nl-NL"/>
            </a:br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FF12CF4-62E8-43CC-BF96-38F802F5BCE9}" type="datetime1">
              <a:rPr lang="nl-NL"/>
              <a:pPr lvl="0"/>
              <a:t>7-11-2019</a:t>
            </a:fld>
            <a:endParaRPr lang="nl-NL"/>
          </a:p>
        </p:txBody>
      </p:sp>
      <p:sp>
        <p:nvSpPr>
          <p:cNvPr id="8" name="Tijdelijke aanduiding voor voettekst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9" name="Tijdelijke aanduiding voor dianumm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9C5D04-F2B0-4AD4-AE31-4D71BC1827ED}" type="slidenum">
              <a:rPr/>
              <a:pPr lvl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1105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C5D3CA-5CBC-43F5-8A56-1B92F404ACAE}" type="datetime1">
              <a:rPr lang="nl-NL"/>
              <a:pPr lvl="0"/>
              <a:t>7-11-2019</a:t>
            </a:fld>
            <a:endParaRPr lang="nl-NL"/>
          </a:p>
        </p:txBody>
      </p:sp>
      <p:sp>
        <p:nvSpPr>
          <p:cNvPr id="4" name="Tijdelijke aanduiding voor voettekst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Tijdelijke aanduiding voor dianumm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B94B32D-EFE9-439C-8681-DE6AC28AB292}" type="slidenum">
              <a:rPr/>
              <a:pPr lvl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1679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C98A645-C56B-4C8A-95FD-4B428758C2E2}" type="datetime1">
              <a:rPr lang="nl-NL"/>
              <a:pPr lvl="0"/>
              <a:t>7-11-2019</a:t>
            </a:fld>
            <a:endParaRPr lang="nl-NL"/>
          </a:p>
        </p:txBody>
      </p:sp>
      <p:sp>
        <p:nvSpPr>
          <p:cNvPr id="3" name="Tijdelijke aanduiding voor voettekst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4" name="Tijdelijke aanduiding voor dianumm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3F4D66C-D32C-4A43-81BF-7893181E9A51}" type="slidenum">
              <a:rPr/>
              <a:pPr lvl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4158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457200" y="272884"/>
            <a:ext cx="3008156" cy="1162083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 txBox="1">
            <a:spLocks noGrp="1"/>
          </p:cNvSpPr>
          <p:nvPr>
            <p:ph type="title" idx="4294967295"/>
          </p:nvPr>
        </p:nvSpPr>
        <p:spPr>
          <a:xfrm>
            <a:off x="3575157" y="272884"/>
            <a:ext cx="5111642" cy="5853238"/>
          </a:xfrm>
        </p:spPr>
        <p:txBody>
          <a:bodyPr anchor="t" anchorCtr="0"/>
          <a:lstStyle>
            <a:lvl1pPr marL="343082" indent="-343082" algn="l">
              <a:spcBef>
                <a:spcPts val="800"/>
              </a:spcBef>
              <a:buSzPct val="100000"/>
              <a:buFont typeface="Arial" pitchFamily="34"/>
              <a:buChar char="•"/>
              <a:defRPr sz="3200"/>
            </a:lvl1pPr>
          </a:lstStyle>
          <a:p>
            <a:pPr lvl="0"/>
            <a:r>
              <a:rPr lang="nl-NL"/>
              <a:t>Klik om de modelstijlen te bewerken</a:t>
            </a:r>
            <a:br>
              <a:rPr lang="nl-NL"/>
            </a:br>
            <a:r>
              <a:rPr lang="nl-NL"/>
              <a:t>Tweede niveau</a:t>
            </a:r>
            <a:br>
              <a:rPr lang="nl-NL"/>
            </a:br>
            <a:r>
              <a:rPr lang="nl-NL"/>
              <a:t>Derde niveau</a:t>
            </a:r>
            <a:br>
              <a:rPr lang="nl-NL"/>
            </a:br>
            <a:r>
              <a:rPr lang="nl-NL"/>
              <a:t>Vierde niveau</a:t>
            </a:r>
            <a:br>
              <a:rPr lang="nl-NL"/>
            </a:br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 txBox="1">
            <a:spLocks noGrp="1"/>
          </p:cNvSpPr>
          <p:nvPr>
            <p:ph type="body" idx="2"/>
          </p:nvPr>
        </p:nvSpPr>
        <p:spPr>
          <a:xfrm>
            <a:off x="457200" y="1434958"/>
            <a:ext cx="3008156" cy="469115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04C524F-87D6-4432-A382-A4EF7225B3B8}" type="datetime1">
              <a:rPr lang="nl-NL"/>
              <a:pPr lvl="0"/>
              <a:t>7-11-2019</a:t>
            </a:fld>
            <a:endParaRPr lang="nl-NL"/>
          </a:p>
        </p:txBody>
      </p:sp>
      <p:sp>
        <p:nvSpPr>
          <p:cNvPr id="6" name="Tijdelijke aanduiding voor voet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Tijdelijke aanduiding voor dia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04A090E-2A1E-43FB-840C-6BF433BB234A}" type="slidenum">
              <a:rPr/>
              <a:pPr lvl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4663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1792443" y="4800600"/>
            <a:ext cx="5486400" cy="566644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 txBox="1">
            <a:spLocks noGrp="1"/>
          </p:cNvSpPr>
          <p:nvPr>
            <p:ph type="title" idx="4294967295"/>
          </p:nvPr>
        </p:nvSpPr>
        <p:spPr>
          <a:xfrm>
            <a:off x="1792443" y="612721"/>
            <a:ext cx="5486400" cy="4114800"/>
          </a:xfrm>
        </p:spPr>
        <p:txBody>
          <a:bodyPr anchor="t"/>
          <a:lstStyle>
            <a:lvl1pPr hangingPunct="0">
              <a:defRPr lang="ru-RU">
                <a:latin typeface="Arial" pitchFamily="18"/>
              </a:defRPr>
            </a:lvl1pPr>
          </a:lstStyle>
          <a:p>
            <a:pPr lvl="0"/>
            <a:endParaRPr lang="ru-RU"/>
          </a:p>
        </p:txBody>
      </p:sp>
      <p:sp>
        <p:nvSpPr>
          <p:cNvPr id="4" name="Tijdelijke aanduiding voor tekst 3"/>
          <p:cNvSpPr txBox="1">
            <a:spLocks noGrp="1"/>
          </p:cNvSpPr>
          <p:nvPr>
            <p:ph type="body" idx="2"/>
          </p:nvPr>
        </p:nvSpPr>
        <p:spPr>
          <a:xfrm>
            <a:off x="1792443" y="5367244"/>
            <a:ext cx="5486400" cy="80495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4A74F42-5F60-467D-905C-356E111776F6}" type="datetime1">
              <a:rPr lang="nl-NL"/>
              <a:pPr lvl="0"/>
              <a:t>7-11-2019</a:t>
            </a:fld>
            <a:endParaRPr lang="nl-NL"/>
          </a:p>
        </p:txBody>
      </p:sp>
      <p:sp>
        <p:nvSpPr>
          <p:cNvPr id="6" name="Tijdelijke aanduiding voor voet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Tijdelijke aanduiding voor dia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6954A27-C99D-493D-9927-B246A9BFE8F9}" type="slidenum">
              <a:rPr/>
              <a:pPr lvl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1170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 txBox="1">
            <a:spLocks noGrp="1"/>
          </p:cNvSpPr>
          <p:nvPr>
            <p:ph type="title"/>
          </p:nvPr>
        </p:nvSpPr>
        <p:spPr>
          <a:xfrm>
            <a:off x="457200" y="27467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 txBox="1">
            <a:spLocks noGrp="1"/>
          </p:cNvSpPr>
          <p:nvPr>
            <p:ph type="dt" sz="half" idx="2"/>
          </p:nvPr>
        </p:nvSpPr>
        <p:spPr>
          <a:xfrm>
            <a:off x="457200" y="6356515"/>
            <a:ext cx="2133715" cy="3650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898989"/>
                </a:solidFill>
                <a:uFillTx/>
                <a:latin typeface="Calibri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C9D3DA24-1CD3-4A05-9D4B-69407E53DB15}" type="datetime1">
              <a:rPr lang="nl-NL"/>
              <a:pPr lvl="0"/>
              <a:t>7-11-2019</a:t>
            </a:fld>
            <a:endParaRPr lang="nl-NL"/>
          </a:p>
        </p:txBody>
      </p:sp>
      <p:sp>
        <p:nvSpPr>
          <p:cNvPr id="5" name="Tijdelijke aanduiding voor voettekst 4"/>
          <p:cNvSpPr txBox="1">
            <a:spLocks noGrp="1"/>
          </p:cNvSpPr>
          <p:nvPr>
            <p:ph type="ftr" sz="quarter" idx="3"/>
          </p:nvPr>
        </p:nvSpPr>
        <p:spPr>
          <a:xfrm>
            <a:off x="3124075" y="6356515"/>
            <a:ext cx="2895475" cy="3650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Tijdelijke aanduiding voor dianummer 5"/>
          <p:cNvSpPr txBox="1">
            <a:spLocks noGrp="1"/>
          </p:cNvSpPr>
          <p:nvPr>
            <p:ph type="sldNum" sz="quarter" idx="4"/>
          </p:nvPr>
        </p:nvSpPr>
        <p:spPr>
          <a:xfrm>
            <a:off x="6553084" y="6356515"/>
            <a:ext cx="2133715" cy="3650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898989"/>
                </a:solidFill>
                <a:uFillTx/>
                <a:latin typeface="Calibri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CE5784E4-49A6-44EC-9905-20BD9FA41EDE}" type="slidenum">
              <a:rPr/>
              <a:pPr lvl="0"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92" r:id="rId12"/>
    <p:sldLayoutId id="2147483693" r:id="rId13"/>
  </p:sldLayoutIdLs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SzPct val="45000"/>
        <a:buFont typeface="StarSymbol"/>
        <a:buChar char="●"/>
        <a:tabLst/>
        <a:defRPr lang="nl-NL" sz="4400" b="0" i="0" u="none" strike="noStrike" kern="1200" cap="none" spc="0" baseline="0">
          <a:solidFill>
            <a:srgbClr val="000000"/>
          </a:solidFill>
          <a:uFillTx/>
          <a:latin typeface="Calibri" pitchFamily="18"/>
          <a:ea typeface="Lucida Sans Unicode" pitchFamily="2"/>
          <a:cs typeface="Tahoma" pitchFamily="2"/>
        </a:defRPr>
      </a:lvl1pPr>
    </p:titleStyle>
    <p:bodyStyle>
      <a:lvl1pPr marL="431999" marR="0" lvl="0" indent="-323999" algn="l" defTabSz="914400" rtl="0" fontAlgn="auto" hangingPunct="1">
        <a:lnSpc>
          <a:spcPct val="100000"/>
        </a:lnSpc>
        <a:spcBef>
          <a:spcPts val="0"/>
        </a:spcBef>
        <a:spcAft>
          <a:spcPts val="1415"/>
        </a:spcAft>
        <a:buSzPct val="45000"/>
        <a:buFont typeface="StarSymbol"/>
        <a:buChar char="●"/>
        <a:tabLst/>
        <a:defRPr lang="nl-NL" sz="32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1pPr>
      <a:lvl2pPr marL="863998" marR="0" lvl="1" indent="-323999" algn="l" defTabSz="914400" rtl="0" fontAlgn="auto" hangingPunct="1">
        <a:lnSpc>
          <a:spcPct val="100000"/>
        </a:lnSpc>
        <a:spcBef>
          <a:spcPts val="0"/>
        </a:spcBef>
        <a:spcAft>
          <a:spcPts val="1135"/>
        </a:spcAft>
        <a:buSzPct val="45000"/>
        <a:buFont typeface="StarSymbol"/>
        <a:buChar char="●"/>
        <a:tabLst/>
        <a:defRPr lang="nl-NL" sz="28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2pPr>
      <a:lvl3pPr marL="1295997" marR="0" lvl="2" indent="-287999" algn="l" defTabSz="914400" rtl="0" fontAlgn="auto" hangingPunct="1">
        <a:lnSpc>
          <a:spcPct val="100000"/>
        </a:lnSpc>
        <a:spcBef>
          <a:spcPts val="0"/>
        </a:spcBef>
        <a:spcAft>
          <a:spcPts val="850"/>
        </a:spcAft>
        <a:buSzPct val="75000"/>
        <a:buFont typeface="StarSymbol"/>
        <a:buChar char="–"/>
        <a:tabLst/>
        <a:defRPr lang="nl-NL" sz="24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565"/>
        </a:spcAft>
        <a:buSzPct val="45000"/>
        <a:buFont typeface="StarSymbol"/>
        <a:buChar char="●"/>
        <a:tabLst/>
        <a:defRPr lang="nl-NL" sz="20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285"/>
        </a:spcAft>
        <a:buSzPct val="75000"/>
        <a:buFont typeface="StarSymbol"/>
        <a:buChar char="–"/>
        <a:tabLst/>
        <a:defRPr lang="nl-NL" sz="20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5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457200" y="273597"/>
            <a:ext cx="8229243" cy="114480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ctr" anchorCtr="0" compatLnSpc="1"/>
          <a:lstStyle/>
          <a:p>
            <a:pPr lvl="0"/>
            <a:endParaRPr lang="ru-RU"/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457200" y="1604515"/>
            <a:ext cx="8229243" cy="452628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t" anchorCtr="0" compatLnSpc="1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2"/>
          </p:nvPr>
        </p:nvSpPr>
        <p:spPr>
          <a:xfrm>
            <a:off x="457200" y="6247436"/>
            <a:ext cx="2130122" cy="47268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t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3"/>
          </p:nvPr>
        </p:nvSpPr>
        <p:spPr>
          <a:xfrm>
            <a:off x="3126964" y="6247436"/>
            <a:ext cx="2897998" cy="47268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t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4"/>
          </p:nvPr>
        </p:nvSpPr>
        <p:spPr>
          <a:xfrm>
            <a:off x="6555964" y="6247436"/>
            <a:ext cx="2130122" cy="47268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t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ea typeface="Lucida Sans Unicode" pitchFamily="2"/>
                <a:cs typeface="Tahoma" pitchFamily="2"/>
              </a:defRPr>
            </a:lvl1pPr>
          </a:lstStyle>
          <a:p>
            <a:pPr lvl="0"/>
            <a:fld id="{6B9841C5-1C99-41C1-863F-874FAF3BCD49}" type="slidenum">
              <a:rPr/>
              <a:pPr lvl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006666"/>
        </a:buClr>
        <a:buSzPct val="100000"/>
        <a:buFont typeface="Arial" pitchFamily="34"/>
        <a:buChar char="•"/>
        <a:tabLst>
          <a:tab pos="0" algn="l"/>
          <a:tab pos="914400" algn="l"/>
          <a:tab pos="1828800" algn="l"/>
          <a:tab pos="2743200" algn="l"/>
          <a:tab pos="3657600" algn="l"/>
          <a:tab pos="4572000" algn="l"/>
          <a:tab pos="5486400" algn="l"/>
          <a:tab pos="6400800" algn="l"/>
          <a:tab pos="7315200" algn="l"/>
          <a:tab pos="8229600" algn="l"/>
          <a:tab pos="9144000" algn="l"/>
          <a:tab pos="10058400" algn="l"/>
        </a:tabLst>
        <a:defRPr lang="ru-RU" sz="3600" b="0" i="0" u="none" strike="noStrike" kern="0" cap="none" spc="0" baseline="0">
          <a:solidFill>
            <a:srgbClr val="006666"/>
          </a:solidFill>
          <a:uFillTx/>
          <a:latin typeface="Arial" pitchFamily="34"/>
          <a:cs typeface="Tahoma" pitchFamily="2"/>
        </a:defRPr>
      </a:lvl1pPr>
    </p:titleStyle>
    <p:bodyStyle>
      <a:lvl1pPr marL="342717" marR="0" lvl="0" indent="-342717" algn="l" defTabSz="914400" rtl="0" fontAlgn="auto" hangingPunct="1">
        <a:lnSpc>
          <a:spcPct val="100000"/>
        </a:lnSpc>
        <a:spcBef>
          <a:spcPts val="725"/>
        </a:spcBef>
        <a:spcAft>
          <a:spcPts val="0"/>
        </a:spcAft>
        <a:buClr>
          <a:srgbClr val="006666"/>
        </a:buClr>
        <a:buSzPct val="70000"/>
        <a:buFont typeface="Wingdings" pitchFamily="2"/>
        <a:buChar char=""/>
        <a:tabLst>
          <a:tab pos="571317" algn="l"/>
          <a:tab pos="1485717" algn="l"/>
          <a:tab pos="2400117" algn="l"/>
          <a:tab pos="3314517" algn="l"/>
          <a:tab pos="4228917" algn="l"/>
          <a:tab pos="5143317" algn="l"/>
          <a:tab pos="6057717" algn="l"/>
          <a:tab pos="6972117" algn="l"/>
          <a:tab pos="7886517" algn="l"/>
          <a:tab pos="8800917" algn="l"/>
          <a:tab pos="9715317" algn="l"/>
        </a:tabLst>
        <a:defRPr lang="ru-RU" sz="2900" b="0" i="0" u="none" strike="noStrike" kern="0" cap="none" spc="0" baseline="0">
          <a:solidFill>
            <a:srgbClr val="000000"/>
          </a:solidFill>
          <a:uFillTx/>
          <a:latin typeface="Verdana" pitchFamily="34"/>
          <a:ea typeface="Lucida Sans Unicode" pitchFamily="2"/>
          <a:cs typeface="Tahoma" pitchFamily="2"/>
        </a:defRPr>
      </a:lvl1pPr>
      <a:lvl2pPr marL="742675" marR="0" lvl="1" indent="-285475" algn="l" defTabSz="914400" rtl="0" fontAlgn="auto" hangingPunct="1">
        <a:lnSpc>
          <a:spcPct val="100000"/>
        </a:lnSpc>
        <a:spcBef>
          <a:spcPts val="625"/>
        </a:spcBef>
        <a:spcAft>
          <a:spcPts val="0"/>
        </a:spcAft>
        <a:buClr>
          <a:srgbClr val="99CCCC"/>
        </a:buClr>
        <a:buSzPct val="70000"/>
        <a:buFont typeface="Wingdings" pitchFamily="2"/>
        <a:buChar char=""/>
        <a:tabLst>
          <a:tab pos="171358" algn="l"/>
          <a:tab pos="1085757" algn="l"/>
          <a:tab pos="2000157" algn="l"/>
          <a:tab pos="2914557" algn="l"/>
          <a:tab pos="3828957" algn="l"/>
          <a:tab pos="4743357" algn="l"/>
          <a:tab pos="5657757" algn="l"/>
          <a:tab pos="6572157" algn="l"/>
          <a:tab pos="7486557" algn="l"/>
          <a:tab pos="8400957" algn="l"/>
          <a:tab pos="9315357" algn="l"/>
        </a:tabLst>
        <a:defRPr lang="ru-RU" sz="2500" b="0" i="0" u="none" strike="noStrike" kern="0" cap="none" spc="0" baseline="0">
          <a:solidFill>
            <a:srgbClr val="000000"/>
          </a:solidFill>
          <a:uFillTx/>
          <a:latin typeface="Verdana" pitchFamily="34"/>
          <a:ea typeface="Lucida Sans Unicode" pitchFamily="2"/>
          <a:cs typeface="Tahoma" pitchFamily="2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550"/>
        </a:spcBef>
        <a:spcAft>
          <a:spcPts val="0"/>
        </a:spcAft>
        <a:buClr>
          <a:srgbClr val="006666"/>
        </a:buClr>
        <a:buSzPct val="65000"/>
        <a:buFont typeface="Wingdings" pitchFamily="2"/>
        <a:buChar char=""/>
        <a:tabLst>
          <a:tab pos="685800" algn="l"/>
          <a:tab pos="1600200" algn="l"/>
          <a:tab pos="2514600" algn="l"/>
          <a:tab pos="3429000" algn="l"/>
          <a:tab pos="4343400" algn="l"/>
          <a:tab pos="5257800" algn="l"/>
          <a:tab pos="6172200" algn="l"/>
          <a:tab pos="7086600" algn="l"/>
          <a:tab pos="8001000" algn="l"/>
          <a:tab pos="8915400" algn="l"/>
        </a:tabLst>
        <a:defRPr lang="ru-RU" sz="2200" b="0" i="0" u="none" strike="noStrike" kern="0" cap="none" spc="0" baseline="0">
          <a:solidFill>
            <a:srgbClr val="000000"/>
          </a:solidFill>
          <a:uFillTx/>
          <a:latin typeface="Verdana" pitchFamily="34"/>
          <a:ea typeface="Lucida Sans Unicode" pitchFamily="2"/>
          <a:cs typeface="Tahoma" pitchFamily="2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475"/>
        </a:spcBef>
        <a:spcAft>
          <a:spcPts val="0"/>
        </a:spcAft>
        <a:buClr>
          <a:srgbClr val="99CCCC"/>
        </a:buClr>
        <a:buSzPct val="70000"/>
        <a:buFont typeface="Wingdings" pitchFamily="2"/>
        <a:buChar char=""/>
        <a:tabLst>
          <a:tab pos="228600" algn="l"/>
          <a:tab pos="1143000" algn="l"/>
          <a:tab pos="2057400" algn="l"/>
          <a:tab pos="2971800" algn="l"/>
          <a:tab pos="3886200" algn="l"/>
          <a:tab pos="4800600" algn="l"/>
          <a:tab pos="5715000" algn="l"/>
          <a:tab pos="6629400" algn="l"/>
          <a:tab pos="7543800" algn="l"/>
          <a:tab pos="8458200" algn="l"/>
        </a:tabLst>
        <a:defRPr lang="ru-RU" sz="1900" b="0" i="0" u="none" strike="noStrike" kern="0" cap="none" spc="0" baseline="0">
          <a:solidFill>
            <a:srgbClr val="000000"/>
          </a:solidFill>
          <a:uFillTx/>
          <a:latin typeface="Verdana" pitchFamily="34"/>
          <a:ea typeface="Lucida Sans Unicode" pitchFamily="2"/>
          <a:cs typeface="Tahoma" pitchFamily="2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475"/>
        </a:spcBef>
        <a:spcAft>
          <a:spcPts val="0"/>
        </a:spcAft>
        <a:buClr>
          <a:srgbClr val="006666"/>
        </a:buClr>
        <a:buSzPct val="60000"/>
        <a:buFont typeface="Wingdings" pitchFamily="2"/>
        <a:buChar char=""/>
        <a:tabLst>
          <a:tab pos="685800" algn="l"/>
          <a:tab pos="1600200" algn="l"/>
          <a:tab pos="2514600" algn="l"/>
          <a:tab pos="3429000" algn="l"/>
          <a:tab pos="4343400" algn="l"/>
          <a:tab pos="5257800" algn="l"/>
          <a:tab pos="6172200" algn="l"/>
          <a:tab pos="7086600" algn="l"/>
          <a:tab pos="8001000" algn="l"/>
        </a:tabLst>
        <a:defRPr lang="ru-RU" sz="1900" b="0" i="0" u="none" strike="noStrike" kern="0" cap="none" spc="0" baseline="0">
          <a:solidFill>
            <a:srgbClr val="000000"/>
          </a:solidFill>
          <a:uFillTx/>
          <a:latin typeface="Verdana" pitchFamily="34"/>
          <a:ea typeface="Lucida Sans Unicode" pitchFamily="2"/>
          <a:cs typeface="Tahoma" pitchFamily="2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praesens.ru/1604" TargetMode="External"/><Relationship Id="rId2" Type="http://schemas.openxmlformats.org/officeDocument/2006/relationships/hyperlink" Target="http://cyto.ru/index.php/main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who.int/ru/" TargetMode="External"/><Relationship Id="rId5" Type="http://schemas.openxmlformats.org/officeDocument/2006/relationships/hyperlink" Target="http://screening.iarc.fr/atlascyto_list.php?cat=D1&amp;lang=1" TargetMode="External"/><Relationship Id="rId4" Type="http://schemas.openxmlformats.org/officeDocument/2006/relationships/hyperlink" Target="http://nih.techriver.net/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ртюшенкоИ\Desktop\Безымянный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767426"/>
            <a:ext cx="9144000" cy="109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АртюшенкоИ\Desktop\Макеты\Лого\Полный новый лого\Лого АПО ПОЛНЫЙ_вертикаль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9444" y="908720"/>
            <a:ext cx="5387911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641193-18ED-4FEA-9FF7-7C1C08A67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13" y="5157192"/>
            <a:ext cx="7772400" cy="1152128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109080B-0C10-4431-AEE6-6B91E3E826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313" y="3861048"/>
            <a:ext cx="7772400" cy="1152128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Кафедра клинической лабораторной диагностики и патологической анатомии</a:t>
            </a:r>
          </a:p>
        </p:txBody>
      </p:sp>
    </p:spTree>
    <p:extLst>
      <p:ext uri="{BB962C8B-B14F-4D97-AF65-F5344CB8AC3E}">
        <p14:creationId xmlns:p14="http://schemas.microsoft.com/office/powerpoint/2010/main" val="3763946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соответствии с проектом Концепции развития здравоохранения до 2020 года запланировано совершенствование системы оказания медицинской помощи больным с онкологическими заболеваниями в учреждениях первичного амбулаторно-поликлинического звена и стационарах, в том числе внедрение тотального скрининга для выявления онкологических заболеваний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 txBox="1">
            <a:spLocks noGrp="1"/>
          </p:cNvSpPr>
          <p:nvPr>
            <p:ph type="subTitle" idx="4294967295"/>
          </p:nvPr>
        </p:nvSpPr>
        <p:spPr>
          <a:xfrm>
            <a:off x="457200" y="1484784"/>
            <a:ext cx="8229600" cy="5184575"/>
          </a:xfrm>
        </p:spPr>
        <p:txBody>
          <a:bodyPr lIns="0" tIns="0" rIns="0" bIns="0" anchor="ctr"/>
          <a:lstStyle/>
          <a:p>
            <a:pPr marL="0" lvl="0" indent="0" algn="ctr" hangingPunct="0">
              <a:buNone/>
            </a:pPr>
            <a:r>
              <a:rPr lang="ru-RU" sz="2000" dirty="0">
                <a:solidFill>
                  <a:srgbClr val="FF3366"/>
                </a:solidFill>
              </a:rPr>
              <a:t>Современные возможности в диагностике рака шейки матки (РШМ).</a:t>
            </a:r>
          </a:p>
          <a:p>
            <a:pPr marL="171450" indent="-171450" hangingPunct="0"/>
            <a:r>
              <a:rPr lang="ru-RU" sz="1600" dirty="0">
                <a:cs typeface="Arial" pitchFamily="34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исследование гинекологических мазков окрашенных по Романовскому (традиционная  микроскопия)</a:t>
            </a:r>
          </a:p>
          <a:p>
            <a:pPr marL="171450" indent="-171450" hangingPunct="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цитологическое исследование мазков – скрининг –обзорное  - выявление ключевых клеток, выявление признаков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папилломовирусной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инфекции, выявление атипических клеток</a:t>
            </a:r>
          </a:p>
          <a:p>
            <a:pPr marL="171450" indent="-171450" hangingPunct="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цитологическое исследование мазков по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Папаниколау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171450" indent="-171450" hangingPunct="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Цитологическое исследование мазков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монослое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жидкостная цитология</a:t>
            </a:r>
          </a:p>
          <a:p>
            <a:pPr marL="171450" indent="-171450" hangingPunct="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ПЦР исследование отделяемого– скрининг соскобов на ВПЧ низкого  и высокого  онкогенного риска,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генотипирование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ВПЧ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171450" indent="-171450" hangingPunct="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Определение генотипов ВПЧ высокого  риска методом Гибридного захвата (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Digene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-test)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hangingPunct="0">
              <a:buNone/>
            </a:pPr>
            <a:r>
              <a:rPr lang="ru-RU" sz="1600" dirty="0">
                <a:cs typeface="Arial" pitchFamily="34"/>
              </a:rPr>
              <a:t>                                        </a:t>
            </a:r>
          </a:p>
          <a:p>
            <a:pPr marL="171450" indent="-171450" hangingPunct="0"/>
            <a:endParaRPr lang="ru-RU" sz="1600" dirty="0"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6275966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 txBox="1">
            <a:spLocks noGrp="1"/>
          </p:cNvSpPr>
          <p:nvPr>
            <p:ph type="subTitle" idx="4294967295"/>
          </p:nvPr>
        </p:nvSpPr>
        <p:spPr>
          <a:xfrm>
            <a:off x="457200" y="1150196"/>
            <a:ext cx="8229600" cy="5045037"/>
          </a:xfrm>
        </p:spPr>
        <p:txBody>
          <a:bodyPr lIns="0" tIns="0" rIns="0" bIns="0" anchor="ctr"/>
          <a:lstStyle/>
          <a:p>
            <a:pPr marL="0" lvl="0" indent="0" hangingPunct="0">
              <a:buNone/>
            </a:pPr>
            <a:r>
              <a:rPr lang="ru-RU" dirty="0">
                <a:solidFill>
                  <a:srgbClr val="FF3366"/>
                </a:solidFill>
              </a:rPr>
              <a:t>Важно:</a:t>
            </a:r>
          </a:p>
          <a:p>
            <a:pPr marL="0" lvl="0" indent="0" hangingPunct="0"/>
            <a:r>
              <a:rPr lang="ru-RU" sz="2400" dirty="0"/>
              <a:t> РШМ предшествуют изменения тканей на клеточном уровне, которые </a:t>
            </a:r>
            <a:r>
              <a:rPr lang="ru-RU" sz="2400" u="sng" dirty="0"/>
              <a:t>развиваются в течение 7-15 лет</a:t>
            </a:r>
          </a:p>
          <a:p>
            <a:pPr marL="0" lvl="0" indent="0" hangingPunct="0"/>
            <a:r>
              <a:rPr lang="ru-RU" sz="2400" u="sng" dirty="0"/>
              <a:t> Изменения</a:t>
            </a:r>
            <a:r>
              <a:rPr lang="ru-RU" sz="2400" dirty="0"/>
              <a:t> и даже ранняя стадия уже развившихся злокачественных опухолей </a:t>
            </a:r>
            <a:r>
              <a:rPr lang="ru-RU" sz="2400" u="sng" dirty="0"/>
              <a:t>полностью излечимы доступными методами у 100 % больных</a:t>
            </a:r>
          </a:p>
          <a:p>
            <a:pPr marL="0" lvl="0" indent="0" algn="just" hangingPunct="0"/>
            <a:r>
              <a:rPr lang="ru-RU" sz="2400" dirty="0"/>
              <a:t> Достоверно известно, что </a:t>
            </a:r>
            <a:r>
              <a:rPr lang="ru-RU" sz="2400" u="sng" dirty="0"/>
              <a:t>причиной ракового перерождения</a:t>
            </a:r>
            <a:r>
              <a:rPr lang="ru-RU" sz="2400" dirty="0"/>
              <a:t> клеток ШМ является </a:t>
            </a:r>
            <a:r>
              <a:rPr lang="ru-RU" sz="2400" u="sng" dirty="0"/>
              <a:t>инфицирование ВПЧ</a:t>
            </a:r>
            <a:r>
              <a:rPr lang="ru-RU" sz="2400" dirty="0"/>
              <a:t>. </a:t>
            </a:r>
            <a:r>
              <a:rPr lang="ru-RU" sz="1800" dirty="0"/>
              <a:t>(</a:t>
            </a:r>
            <a:r>
              <a:rPr lang="ru-RU" sz="1800" i="1" dirty="0"/>
              <a:t>ВОЗ, </a:t>
            </a:r>
            <a:r>
              <a:rPr lang="ru-RU" sz="1800" i="1" dirty="0" err="1"/>
              <a:t>International</a:t>
            </a:r>
            <a:r>
              <a:rPr lang="ru-RU" sz="1800" i="1" dirty="0"/>
              <a:t> </a:t>
            </a:r>
            <a:r>
              <a:rPr lang="ru-RU" sz="1800" i="1" dirty="0" err="1"/>
              <a:t>Agency</a:t>
            </a:r>
            <a:r>
              <a:rPr lang="en-US" sz="1800" i="1" dirty="0"/>
              <a:t> for Research on Cancer</a:t>
            </a:r>
            <a:r>
              <a:rPr lang="ru-RU" sz="1800" i="1" dirty="0"/>
              <a:t> </a:t>
            </a:r>
            <a:r>
              <a:rPr lang="en-US" sz="1800" i="1" dirty="0"/>
              <a:t>(IARC</a:t>
            </a:r>
            <a:r>
              <a:rPr lang="ru-RU" sz="1800" i="1" dirty="0"/>
              <a:t> </a:t>
            </a:r>
            <a:r>
              <a:rPr lang="en-US" sz="1800" i="1" dirty="0"/>
              <a:t>WHO)</a:t>
            </a:r>
          </a:p>
          <a:p>
            <a:pPr marL="0" lvl="0" indent="0" hangingPunct="0"/>
            <a:r>
              <a:rPr lang="ru-RU" sz="2400" u="sng" dirty="0"/>
              <a:t> Фазы перерождения</a:t>
            </a:r>
            <a:r>
              <a:rPr lang="ru-RU" sz="2400" dirty="0"/>
              <a:t> легко </a:t>
            </a:r>
            <a:r>
              <a:rPr lang="ru-RU" sz="2400" u="sng" dirty="0"/>
              <a:t>фиксируются </a:t>
            </a:r>
            <a:r>
              <a:rPr lang="ru-RU" sz="2400" dirty="0"/>
              <a:t>специалистами- </a:t>
            </a:r>
            <a:r>
              <a:rPr lang="ru-RU" sz="2400" dirty="0" err="1"/>
              <a:t>цитологами</a:t>
            </a:r>
            <a:r>
              <a:rPr lang="ru-RU" sz="2400" dirty="0"/>
              <a:t> </a:t>
            </a:r>
            <a:r>
              <a:rPr lang="ru-RU" sz="2400" u="sng" dirty="0"/>
              <a:t>с помощью цитологических исследований</a:t>
            </a:r>
            <a:r>
              <a:rPr lang="ru-RU" sz="2400" dirty="0"/>
              <a:t> мазков, взятых с шейки матки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04515"/>
            <a:ext cx="8496944" cy="4526280"/>
          </a:xfrm>
        </p:spPr>
        <p:txBody>
          <a:bodyPr/>
          <a:lstStyle/>
          <a:p>
            <a:pPr algn="ctr">
              <a:buNone/>
            </a:pPr>
            <a:r>
              <a:rPr lang="x-none" sz="32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ПОЛОЖЕНИЯ С</a:t>
            </a: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x-none" sz="32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РИНИНГА РАКА ШЕЙКИ МАТКИ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Скрининг РШМ - периодическое, комплексное обследование женщин определенной возрастной группы в рамках специальной медицинской программы по профилактике и снижению заболеваемости и смертности от РШМ.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ВОЗРАСТНЫЕ ГРУППЫ  ЖЕНЩИН ДЛЯ ПРОВЕДЕНИЯ СКРИНИНГА –	21 – 65 лет</a:t>
            </a:r>
          </a:p>
          <a:p>
            <a:pPr>
              <a:buFont typeface="Wingdings" pitchFamily="2" charset="2"/>
              <a:buChar char="Ø"/>
            </a:pP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ПЕРИОДИЧНОСТЬ:</a:t>
            </a:r>
          </a:p>
          <a:p>
            <a:pPr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в возрасте женщин 21 - 49 лет – </a:t>
            </a:r>
          </a:p>
          <a:p>
            <a:pPr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                                               1 раз в 3 года, </a:t>
            </a:r>
          </a:p>
          <a:p>
            <a:pPr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 возрасте 50 – 65 лет – </a:t>
            </a:r>
          </a:p>
          <a:p>
            <a:pPr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                                                1 раз в 5 лет.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ЦИТОЛОГИЧЕСКИЕ МЕТОДЫ, ПРИМЕНЯЕМЫЕ В СКРИНИНГЕ РАКА ШЕЙКИ МАТКИ: 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традиционный; 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метод жидкостной цитологии.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539998" y="1276200"/>
            <a:ext cx="8147157" cy="883795"/>
          </a:xfrm>
        </p:spPr>
        <p:txBody>
          <a:bodyPr lIns="91440" tIns="45720" rIns="91440" bIns="45720" anchorCtr="1">
            <a:spAutoFit/>
          </a:bodyPr>
          <a:lstStyle/>
          <a:p>
            <a:pPr lvl="0" algn="ctr">
              <a:buNone/>
            </a:pPr>
            <a:r>
              <a:rPr lang="ru-RU" sz="2600" b="1">
                <a:solidFill>
                  <a:srgbClr val="280099"/>
                </a:solidFill>
                <a:effectLst>
                  <a:outerShdw dist="17962" dir="2700000">
                    <a:srgbClr val="000000"/>
                  </a:outerShdw>
                </a:effectLst>
              </a:rPr>
              <a:t>Классическая схема выявления онкологической патологии шейки матки</a:t>
            </a:r>
          </a:p>
        </p:txBody>
      </p:sp>
      <p:sp>
        <p:nvSpPr>
          <p:cNvPr id="3" name="Rectangle 8"/>
          <p:cNvSpPr/>
          <p:nvPr/>
        </p:nvSpPr>
        <p:spPr>
          <a:xfrm>
            <a:off x="1187284" y="2781357"/>
            <a:ext cx="4897444" cy="892079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gradFill>
            <a:gsLst>
              <a:gs pos="0">
                <a:srgbClr val="FFFF66"/>
              </a:gs>
              <a:gs pos="100000">
                <a:srgbClr val="FFFF66"/>
              </a:gs>
            </a:gsLst>
            <a:lin ang="5400000"/>
          </a:gradFill>
          <a:ln>
            <a:noFill/>
          </a:ln>
          <a:scene3d>
            <a:camera prst="legacyPerspectiveBottom"/>
            <a:lightRig rig="legacyNormal3" dir="t"/>
          </a:scene3d>
          <a:sp3d extrusionH="968404" prstMaterial="legacyPlastic">
            <a:bevelT w="13500" h="13500" prst="angle"/>
            <a:bevelB w="13500" h="13500" prst="angle"/>
            <a:extrusionClr>
              <a:srgbClr val="FFFF66"/>
            </a:extrusionClr>
          </a:sp3d>
        </p:spPr>
        <p:txBody>
          <a:bodyPr vert="horz" wrap="none" lIns="86401" tIns="43196" rIns="86401" bIns="43196" anchor="ctr" anchorCtr="1" compatLnSpc="0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400" b="1" i="0" u="none" strike="noStrike" kern="1200" cap="none" spc="0" baseline="0">
                <a:solidFill>
                  <a:srgbClr val="000000"/>
                </a:solidFill>
                <a:effectLst>
                  <a:outerShdw dist="17962" dir="2700000">
                    <a:srgbClr val="000000"/>
                  </a:outerShdw>
                </a:effectLst>
                <a:uFillTx/>
                <a:latin typeface="Arial" pitchFamily="18"/>
                <a:ea typeface="Lucida Sans Unicode" pitchFamily="2"/>
                <a:cs typeface="Tahoma" pitchFamily="2"/>
              </a:rPr>
              <a:t>Цитология (РАР)</a:t>
            </a:r>
          </a:p>
        </p:txBody>
      </p:sp>
      <p:sp>
        <p:nvSpPr>
          <p:cNvPr id="4" name="Rectangle 9"/>
          <p:cNvSpPr/>
          <p:nvPr/>
        </p:nvSpPr>
        <p:spPr>
          <a:xfrm>
            <a:off x="1187284" y="4292641"/>
            <a:ext cx="4897444" cy="1028517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CC99FF"/>
          </a:solidFill>
          <a:ln>
            <a:noFill/>
          </a:ln>
          <a:scene3d>
            <a:camera prst="legacyPerspectiveBottom"/>
            <a:lightRig rig="legacyNormal3" dir="t"/>
          </a:scene3d>
          <a:sp3d extrusionH="968404" prstMaterial="legacyPlastic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vert="horz" wrap="none" lIns="86401" tIns="43196" rIns="86401" bIns="43196" anchor="ctr" anchorCtr="1" compatLnSpc="0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000" b="1" i="0" u="none" strike="noStrike" kern="1200" cap="none" spc="0" baseline="0">
                <a:solidFill>
                  <a:srgbClr val="FFFFFF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Кольпоскопия +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000" b="1" i="0" u="none" strike="noStrike" kern="1200" cap="none" spc="0" baseline="0">
                <a:solidFill>
                  <a:srgbClr val="FFFFFF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гистология</a:t>
            </a:r>
          </a:p>
        </p:txBody>
      </p:sp>
      <p:cxnSp>
        <p:nvCxnSpPr>
          <p:cNvPr id="5" name="AutoShape 10"/>
          <p:cNvCxnSpPr>
            <a:stCxn id="3" idx="2"/>
            <a:endCxn id="4" idx="0"/>
          </p:cNvCxnSpPr>
          <p:nvPr/>
        </p:nvCxnSpPr>
        <p:spPr>
          <a:xfrm>
            <a:off x="3636006" y="3673436"/>
            <a:ext cx="0" cy="619205"/>
          </a:xfrm>
          <a:prstGeom prst="straightConnector1">
            <a:avLst/>
          </a:prstGeom>
          <a:noFill/>
          <a:ln w="9363">
            <a:solidFill>
              <a:srgbClr val="000000"/>
            </a:solidFill>
            <a:custDash>
              <a:ds d="403727" sp="403727"/>
            </a:custDash>
            <a:miter/>
            <a:tailEnd type="arrow"/>
          </a:ln>
        </p:spPr>
      </p:cxnSp>
      <p:sp>
        <p:nvSpPr>
          <p:cNvPr id="6" name="AutoShape 11"/>
          <p:cNvSpPr/>
          <p:nvPr/>
        </p:nvSpPr>
        <p:spPr>
          <a:xfrm>
            <a:off x="6659639" y="2781357"/>
            <a:ext cx="217444" cy="1081076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5400"/>
              <a:gd name="f10" fmla="val 10800"/>
              <a:gd name="f11" fmla="val 16200"/>
              <a:gd name="f12" fmla="val -2147483647"/>
              <a:gd name="f13" fmla="val 2147483647"/>
              <a:gd name="f14" fmla="+- 0 0 0"/>
              <a:gd name="f15" fmla="*/ f5 1 21600"/>
              <a:gd name="f16" fmla="*/ f6 1 21600"/>
              <a:gd name="f17" fmla="val f7"/>
              <a:gd name="f18" fmla="val f8"/>
              <a:gd name="f19" fmla="+- f8 0 f7"/>
              <a:gd name="f20" fmla="pin 0 f0 5400"/>
              <a:gd name="f21" fmla="pin 0 f1 21600"/>
              <a:gd name="f22" fmla="*/ f14 f2 1"/>
              <a:gd name="f23" fmla="+- f18 0 f17"/>
              <a:gd name="f24" fmla="val f20"/>
              <a:gd name="f25" fmla="val f21"/>
              <a:gd name="f26" fmla="*/ f19 1 21600"/>
              <a:gd name="f27" fmla="*/ f20 f16 1"/>
              <a:gd name="f28" fmla="*/ f21 f16 1"/>
              <a:gd name="f29" fmla="*/ f22 1 f4"/>
              <a:gd name="f30" fmla="*/ f23 1 21600"/>
              <a:gd name="f31" fmla="*/ f24 1 2"/>
              <a:gd name="f32" fmla="+- 21600 0 f24"/>
              <a:gd name="f33" fmla="*/ f24 10000 1"/>
              <a:gd name="f34" fmla="+- f25 0 f24"/>
              <a:gd name="f35" fmla="+- f25 f24 0"/>
              <a:gd name="f36" fmla="*/ 10800 f26 1"/>
              <a:gd name="f37" fmla="*/ 0 f26 1"/>
              <a:gd name="f38" fmla="*/ 7800 f26 1"/>
              <a:gd name="f39" fmla="*/ 21600 f26 1"/>
              <a:gd name="f40" fmla="+- f29 0 f3"/>
              <a:gd name="f41" fmla="*/ 21600 f30 1"/>
              <a:gd name="f42" fmla="+- f25 0 f31"/>
              <a:gd name="f43" fmla="+- f25 f31 0"/>
              <a:gd name="f44" fmla="+- 21600 0 f31"/>
              <a:gd name="f45" fmla="*/ f33 1 31953"/>
              <a:gd name="f46" fmla="*/ f36 1 f26"/>
              <a:gd name="f47" fmla="*/ f37 1 f26"/>
              <a:gd name="f48" fmla="*/ f39 1 f26"/>
              <a:gd name="f49" fmla="*/ f38 1 f26"/>
              <a:gd name="f50" fmla="+- 21600 0 f45"/>
              <a:gd name="f51" fmla="*/ f41 1 f30"/>
              <a:gd name="f52" fmla="*/ f46 f15 1"/>
              <a:gd name="f53" fmla="*/ f47 f15 1"/>
              <a:gd name="f54" fmla="*/ f49 f15 1"/>
              <a:gd name="f55" fmla="*/ f45 f16 1"/>
              <a:gd name="f56" fmla="*/ f47 f16 1"/>
              <a:gd name="f57" fmla="*/ f48 f16 1"/>
              <a:gd name="f58" fmla="*/ f48 f15 1"/>
              <a:gd name="f59" fmla="*/ f46 f16 1"/>
              <a:gd name="f60" fmla="*/ f51 f15 1"/>
              <a:gd name="f61" fmla="*/ f50 f16 1"/>
            </a:gdLst>
            <a:ahLst>
              <a:ahXY gdRefY="f0" minY="f7" maxY="f9">
                <a:pos x="f52" y="f27"/>
              </a:ahXY>
              <a:ahXY gdRefY="f1" minY="f7" maxY="f8">
                <a:pos x="f60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0">
                <a:pos x="f53" y="f56"/>
              </a:cxn>
              <a:cxn ang="f40">
                <a:pos x="f53" y="f57"/>
              </a:cxn>
              <a:cxn ang="f40">
                <a:pos x="f58" y="f59"/>
              </a:cxn>
            </a:cxnLst>
            <a:rect l="f53" t="f55" r="f54" b="f61"/>
            <a:pathLst>
              <a:path w="21600" h="21600">
                <a:moveTo>
                  <a:pt x="f7" y="f7"/>
                </a:moveTo>
                <a:cubicBezTo>
                  <a:pt x="f9" y="f7"/>
                  <a:pt x="f10" y="f31"/>
                  <a:pt x="f10" y="f24"/>
                </a:cubicBezTo>
                <a:lnTo>
                  <a:pt x="f10" y="f34"/>
                </a:lnTo>
                <a:cubicBezTo>
                  <a:pt x="f10" y="f42"/>
                  <a:pt x="f11" y="f25"/>
                  <a:pt x="f8" y="f25"/>
                </a:cubicBezTo>
                <a:cubicBezTo>
                  <a:pt x="f11" y="f25"/>
                  <a:pt x="f10" y="f43"/>
                  <a:pt x="f10" y="f35"/>
                </a:cubicBezTo>
                <a:lnTo>
                  <a:pt x="f10" y="f32"/>
                </a:lnTo>
                <a:cubicBezTo>
                  <a:pt x="f10" y="f44"/>
                  <a:pt x="f9" y="f8"/>
                  <a:pt x="f7" y="f8"/>
                </a:cubicBezTo>
              </a:path>
            </a:pathLst>
          </a:custGeom>
          <a:noFill/>
          <a:ln w="9363">
            <a:solidFill>
              <a:srgbClr val="000000"/>
            </a:solidFill>
            <a:prstDash val="solid"/>
            <a:miter/>
          </a:ln>
        </p:spPr>
        <p:txBody>
          <a:bodyPr vert="horz" wrap="none" lIns="90004" tIns="46798" rIns="90004" bIns="46798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7" name="Text Box 12"/>
          <p:cNvSpPr/>
          <p:nvPr/>
        </p:nvSpPr>
        <p:spPr>
          <a:xfrm>
            <a:off x="6948361" y="2781357"/>
            <a:ext cx="1763996" cy="1008720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4" tIns="46798" rIns="90004" bIns="46798" anchor="t" anchorCtr="1" compatLnSpc="0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1245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b="1" i="0" u="none" strike="noStrike" kern="1200" cap="none" spc="0" baseline="0">
                <a:solidFill>
                  <a:srgbClr val="FF3300"/>
                </a:solidFill>
                <a:effectLst>
                  <a:outerShdw dist="17962" dir="2700000">
                    <a:srgbClr val="000000"/>
                  </a:outerShdw>
                </a:effectLst>
                <a:uFillTx/>
                <a:latin typeface="Arial" pitchFamily="18"/>
                <a:ea typeface="Lucida Sans Unicode" pitchFamily="2"/>
                <a:cs typeface="Tahoma" pitchFamily="2"/>
              </a:rPr>
              <a:t>Метод первичного скрининга</a:t>
            </a:r>
          </a:p>
        </p:txBody>
      </p:sp>
      <p:sp>
        <p:nvSpPr>
          <p:cNvPr id="8" name="AutoShape 13"/>
          <p:cNvSpPr/>
          <p:nvPr/>
        </p:nvSpPr>
        <p:spPr>
          <a:xfrm>
            <a:off x="6659639" y="4292641"/>
            <a:ext cx="217444" cy="1081076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5400"/>
              <a:gd name="f10" fmla="val 10800"/>
              <a:gd name="f11" fmla="val 16200"/>
              <a:gd name="f12" fmla="val -2147483647"/>
              <a:gd name="f13" fmla="val 2147483647"/>
              <a:gd name="f14" fmla="+- 0 0 0"/>
              <a:gd name="f15" fmla="*/ f5 1 21600"/>
              <a:gd name="f16" fmla="*/ f6 1 21600"/>
              <a:gd name="f17" fmla="val f7"/>
              <a:gd name="f18" fmla="val f8"/>
              <a:gd name="f19" fmla="+- f8 0 f7"/>
              <a:gd name="f20" fmla="pin 0 f0 5400"/>
              <a:gd name="f21" fmla="pin 0 f1 21600"/>
              <a:gd name="f22" fmla="*/ f14 f2 1"/>
              <a:gd name="f23" fmla="+- f18 0 f17"/>
              <a:gd name="f24" fmla="val f20"/>
              <a:gd name="f25" fmla="val f21"/>
              <a:gd name="f26" fmla="*/ f19 1 21600"/>
              <a:gd name="f27" fmla="*/ f20 f16 1"/>
              <a:gd name="f28" fmla="*/ f21 f16 1"/>
              <a:gd name="f29" fmla="*/ f22 1 f4"/>
              <a:gd name="f30" fmla="*/ f23 1 21600"/>
              <a:gd name="f31" fmla="*/ f24 1 2"/>
              <a:gd name="f32" fmla="+- 21600 0 f24"/>
              <a:gd name="f33" fmla="*/ f24 10000 1"/>
              <a:gd name="f34" fmla="+- f25 0 f24"/>
              <a:gd name="f35" fmla="+- f25 f24 0"/>
              <a:gd name="f36" fmla="*/ 10800 f26 1"/>
              <a:gd name="f37" fmla="*/ 0 f26 1"/>
              <a:gd name="f38" fmla="*/ 7800 f26 1"/>
              <a:gd name="f39" fmla="*/ 21600 f26 1"/>
              <a:gd name="f40" fmla="+- f29 0 f3"/>
              <a:gd name="f41" fmla="*/ 21600 f30 1"/>
              <a:gd name="f42" fmla="+- f25 0 f31"/>
              <a:gd name="f43" fmla="+- f25 f31 0"/>
              <a:gd name="f44" fmla="+- 21600 0 f31"/>
              <a:gd name="f45" fmla="*/ f33 1 31953"/>
              <a:gd name="f46" fmla="*/ f36 1 f26"/>
              <a:gd name="f47" fmla="*/ f37 1 f26"/>
              <a:gd name="f48" fmla="*/ f39 1 f26"/>
              <a:gd name="f49" fmla="*/ f38 1 f26"/>
              <a:gd name="f50" fmla="+- 21600 0 f45"/>
              <a:gd name="f51" fmla="*/ f41 1 f30"/>
              <a:gd name="f52" fmla="*/ f46 f15 1"/>
              <a:gd name="f53" fmla="*/ f47 f15 1"/>
              <a:gd name="f54" fmla="*/ f49 f15 1"/>
              <a:gd name="f55" fmla="*/ f45 f16 1"/>
              <a:gd name="f56" fmla="*/ f47 f16 1"/>
              <a:gd name="f57" fmla="*/ f48 f16 1"/>
              <a:gd name="f58" fmla="*/ f48 f15 1"/>
              <a:gd name="f59" fmla="*/ f46 f16 1"/>
              <a:gd name="f60" fmla="*/ f51 f15 1"/>
              <a:gd name="f61" fmla="*/ f50 f16 1"/>
            </a:gdLst>
            <a:ahLst>
              <a:ahXY gdRefY="f0" minY="f7" maxY="f9">
                <a:pos x="f52" y="f27"/>
              </a:ahXY>
              <a:ahXY gdRefY="f1" minY="f7" maxY="f8">
                <a:pos x="f60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0">
                <a:pos x="f53" y="f56"/>
              </a:cxn>
              <a:cxn ang="f40">
                <a:pos x="f53" y="f57"/>
              </a:cxn>
              <a:cxn ang="f40">
                <a:pos x="f58" y="f59"/>
              </a:cxn>
            </a:cxnLst>
            <a:rect l="f53" t="f55" r="f54" b="f61"/>
            <a:pathLst>
              <a:path w="21600" h="21600">
                <a:moveTo>
                  <a:pt x="f7" y="f7"/>
                </a:moveTo>
                <a:cubicBezTo>
                  <a:pt x="f9" y="f7"/>
                  <a:pt x="f10" y="f31"/>
                  <a:pt x="f10" y="f24"/>
                </a:cubicBezTo>
                <a:lnTo>
                  <a:pt x="f10" y="f34"/>
                </a:lnTo>
                <a:cubicBezTo>
                  <a:pt x="f10" y="f42"/>
                  <a:pt x="f11" y="f25"/>
                  <a:pt x="f8" y="f25"/>
                </a:cubicBezTo>
                <a:cubicBezTo>
                  <a:pt x="f11" y="f25"/>
                  <a:pt x="f10" y="f43"/>
                  <a:pt x="f10" y="f35"/>
                </a:cubicBezTo>
                <a:lnTo>
                  <a:pt x="f10" y="f32"/>
                </a:lnTo>
                <a:cubicBezTo>
                  <a:pt x="f10" y="f44"/>
                  <a:pt x="f9" y="f8"/>
                  <a:pt x="f7" y="f8"/>
                </a:cubicBezTo>
              </a:path>
            </a:pathLst>
          </a:custGeom>
          <a:noFill/>
          <a:ln w="9363">
            <a:solidFill>
              <a:srgbClr val="000000"/>
            </a:solidFill>
            <a:prstDash val="solid"/>
            <a:miter/>
          </a:ln>
        </p:spPr>
        <p:txBody>
          <a:bodyPr vert="horz" wrap="none" lIns="90004" tIns="46798" rIns="90004" bIns="46798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9" name="Text Box 14"/>
          <p:cNvSpPr/>
          <p:nvPr/>
        </p:nvSpPr>
        <p:spPr>
          <a:xfrm>
            <a:off x="7020004" y="4220998"/>
            <a:ext cx="1763639" cy="1313636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4" tIns="46798" rIns="90004" bIns="46798" anchor="t" anchorCtr="1" compatLnSpc="0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1245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b="1" i="0" u="none" strike="noStrike" kern="1200" cap="none" spc="0" baseline="0">
                <a:solidFill>
                  <a:srgbClr val="FF3300"/>
                </a:solidFill>
                <a:effectLst>
                  <a:outerShdw dist="17962" dir="2700000">
                    <a:srgbClr val="000000"/>
                  </a:outerShdw>
                </a:effectLst>
                <a:uFillTx/>
                <a:latin typeface="Arial" pitchFamily="18"/>
                <a:ea typeface="Lucida Sans Unicode" pitchFamily="2"/>
                <a:cs typeface="Tahoma" pitchFamily="2"/>
              </a:rPr>
              <a:t>Вторичные (подтвер-ждающие) методы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 txBox="1">
            <a:spLocks noGrp="1"/>
          </p:cNvSpPr>
          <p:nvPr>
            <p:ph type="subTitle" idx="4294967295"/>
          </p:nvPr>
        </p:nvSpPr>
        <p:spPr>
          <a:xfrm>
            <a:off x="457200" y="1196752"/>
            <a:ext cx="8229600" cy="4888332"/>
          </a:xfrm>
        </p:spPr>
        <p:txBody>
          <a:bodyPr lIns="0" tIns="0" rIns="0" bIns="0" anchor="ctr" anchorCtr="1"/>
          <a:lstStyle/>
          <a:p>
            <a:pPr marL="0" lvl="0" indent="0" algn="ctr" hangingPunct="0">
              <a:buNone/>
            </a:pPr>
            <a:r>
              <a:rPr lang="ru-RU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Цитологический скрининг признан</a:t>
            </a:r>
          </a:p>
          <a:p>
            <a:pPr marL="0" lvl="0" indent="0" algn="ctr" hangingPunct="0">
              <a:buNone/>
            </a:pPr>
            <a:r>
              <a:rPr lang="ru-RU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классическим методом</a:t>
            </a:r>
          </a:p>
          <a:p>
            <a:pPr marL="0" lvl="0" indent="0" algn="ctr" hangingPunct="0">
              <a:buNone/>
            </a:pPr>
            <a:r>
              <a:rPr lang="ru-RU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и рекомендован ВОЗ</a:t>
            </a:r>
          </a:p>
          <a:p>
            <a:pPr marL="0" lvl="0" indent="0" algn="ctr" hangingPunct="0">
              <a:buNone/>
            </a:pPr>
            <a:r>
              <a:rPr lang="ru-RU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для проведения в масштабах национальных программ.</a:t>
            </a:r>
          </a:p>
          <a:p>
            <a:pPr marL="0" lvl="0" indent="0" algn="ctr" hangingPunct="0">
              <a:buNone/>
            </a:pPr>
            <a:endParaRPr lang="ru-RU" sz="2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457200" y="1079997"/>
            <a:ext cx="8229600" cy="899998"/>
          </a:xfrm>
        </p:spPr>
        <p:txBody>
          <a:bodyPr/>
          <a:lstStyle/>
          <a:p>
            <a:pPr lvl="0">
              <a:buNone/>
            </a:pPr>
            <a:r>
              <a:rPr lang="ru-RU" sz="28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18"/>
              </a:rPr>
              <a:t>Цитология – идеальный метод скрининга?</a:t>
            </a:r>
          </a:p>
        </p:txBody>
      </p:sp>
      <p:sp>
        <p:nvSpPr>
          <p:cNvPr id="4" name="Подзаголовок 3"/>
          <p:cNvSpPr txBox="1">
            <a:spLocks noGrp="1"/>
          </p:cNvSpPr>
          <p:nvPr>
            <p:ph type="subTitle" idx="4294967295"/>
          </p:nvPr>
        </p:nvSpPr>
        <p:spPr>
          <a:xfrm>
            <a:off x="457200" y="1979996"/>
            <a:ext cx="6022796" cy="4105436"/>
          </a:xfrm>
        </p:spPr>
        <p:txBody>
          <a:bodyPr lIns="0" tIns="0" rIns="0" bIns="0" anchor="ctr"/>
          <a:lstStyle/>
          <a:p>
            <a:pPr marL="0" lvl="0" indent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2600" dirty="0"/>
              <a:t> Простота исполнения – </a:t>
            </a:r>
            <a:r>
              <a:rPr lang="ru-RU" sz="2600" i="1" dirty="0">
                <a:solidFill>
                  <a:srgbClr val="333399"/>
                </a:solidFill>
              </a:rPr>
              <a:t>нет</a:t>
            </a:r>
          </a:p>
          <a:p>
            <a:pPr marL="0" lvl="0" indent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2600" dirty="0"/>
              <a:t> Объективность трактовки – </a:t>
            </a:r>
            <a:r>
              <a:rPr lang="ru-RU" sz="2600" i="1" dirty="0">
                <a:solidFill>
                  <a:srgbClr val="333399"/>
                </a:solidFill>
              </a:rPr>
              <a:t>нет</a:t>
            </a:r>
          </a:p>
          <a:p>
            <a:pPr marL="0" lvl="0" indent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2600" dirty="0"/>
              <a:t> </a:t>
            </a:r>
            <a:r>
              <a:rPr lang="ru-RU" sz="2600" dirty="0" err="1"/>
              <a:t>Стандартизированность</a:t>
            </a:r>
            <a:r>
              <a:rPr lang="ru-RU" sz="2600" dirty="0"/>
              <a:t> – </a:t>
            </a:r>
            <a:r>
              <a:rPr lang="ru-RU" sz="2600" i="1" dirty="0">
                <a:solidFill>
                  <a:srgbClr val="333399"/>
                </a:solidFill>
              </a:rPr>
              <a:t>нет</a:t>
            </a:r>
          </a:p>
          <a:p>
            <a:pPr marL="0" lvl="0" indent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2600" dirty="0"/>
              <a:t> </a:t>
            </a:r>
            <a:r>
              <a:rPr lang="ru-RU" sz="2600" dirty="0" err="1"/>
              <a:t>Воспроизводимость</a:t>
            </a:r>
            <a:r>
              <a:rPr lang="ru-RU" sz="2600" dirty="0"/>
              <a:t> – </a:t>
            </a:r>
            <a:r>
              <a:rPr lang="ru-RU" sz="2600" i="1" dirty="0">
                <a:solidFill>
                  <a:srgbClr val="333399"/>
                </a:solidFill>
              </a:rPr>
              <a:t>от 11% до 80%</a:t>
            </a:r>
            <a:r>
              <a:rPr lang="ru-RU" sz="2600" dirty="0"/>
              <a:t> </a:t>
            </a:r>
            <a:r>
              <a:rPr lang="ru-RU" sz="2600" dirty="0">
                <a:solidFill>
                  <a:srgbClr val="333399"/>
                </a:solidFill>
              </a:rPr>
              <a:t>между разными лабораториями</a:t>
            </a:r>
          </a:p>
          <a:p>
            <a:pPr marL="0" lvl="0" indent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2600" dirty="0"/>
              <a:t> Доля сомнительных результатов, требующих повторных исследований – </a:t>
            </a:r>
            <a:r>
              <a:rPr lang="ru-RU" sz="2600" i="1" dirty="0">
                <a:solidFill>
                  <a:srgbClr val="333399"/>
                </a:solidFill>
              </a:rPr>
              <a:t>до 15%</a:t>
            </a:r>
            <a:r>
              <a:rPr lang="ru-RU" sz="2600" dirty="0">
                <a:solidFill>
                  <a:srgbClr val="333399"/>
                </a:solidFill>
              </a:rPr>
              <a:t> </a:t>
            </a:r>
            <a:r>
              <a:rPr lang="ru-RU" sz="2600" i="1" dirty="0">
                <a:solidFill>
                  <a:srgbClr val="333399"/>
                </a:solidFill>
              </a:rPr>
              <a:t>(</a:t>
            </a:r>
            <a:r>
              <a:rPr lang="en-US" sz="2600" i="1" dirty="0">
                <a:solidFill>
                  <a:srgbClr val="333399"/>
                </a:solidFill>
              </a:rPr>
              <a:t>ASCUS, ASC-H</a:t>
            </a:r>
            <a:r>
              <a:rPr lang="ru-RU" sz="2600" i="1" dirty="0">
                <a:solidFill>
                  <a:srgbClr val="333399"/>
                </a:solidFill>
              </a:rPr>
              <a:t>)</a:t>
            </a:r>
          </a:p>
          <a:p>
            <a:pPr marL="0" lvl="0" indent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2600" b="1" dirty="0"/>
              <a:t>Чувствительность</a:t>
            </a:r>
            <a:r>
              <a:rPr lang="en-US" sz="2600" dirty="0"/>
              <a:t> </a:t>
            </a:r>
            <a:r>
              <a:rPr lang="ru-RU" sz="2600" dirty="0"/>
              <a:t> </a:t>
            </a:r>
            <a:r>
              <a:rPr lang="en-US" sz="2600" b="1" dirty="0">
                <a:solidFill>
                  <a:srgbClr val="FF3300"/>
                </a:solidFill>
                <a:cs typeface="Arial" pitchFamily="2"/>
              </a:rPr>
              <a:t>~</a:t>
            </a:r>
            <a:r>
              <a:rPr lang="ru-RU" sz="2600" b="1" dirty="0">
                <a:solidFill>
                  <a:srgbClr val="FF3300"/>
                </a:solidFill>
              </a:rPr>
              <a:t>4</a:t>
            </a:r>
            <a:r>
              <a:rPr lang="en-US" sz="2600" b="1" dirty="0">
                <a:solidFill>
                  <a:srgbClr val="FF3300"/>
                </a:solidFill>
              </a:rPr>
              <a:t>0</a:t>
            </a:r>
            <a:r>
              <a:rPr lang="ru-RU" sz="2600" b="1" dirty="0">
                <a:solidFill>
                  <a:srgbClr val="FF3300"/>
                </a:solidFill>
              </a:rPr>
              <a:t>%</a:t>
            </a:r>
            <a:r>
              <a:rPr lang="en-US" sz="2600" b="1" dirty="0">
                <a:solidFill>
                  <a:srgbClr val="FF3300"/>
                </a:solidFill>
              </a:rPr>
              <a:t>-70%</a:t>
            </a:r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3" cstate="print">
            <a:lum/>
            <a:alphaModFix/>
          </a:blip>
          <a:srcRect l="4358" r="5528"/>
          <a:stretch>
            <a:fillRect/>
          </a:stretch>
        </p:blipFill>
        <p:spPr>
          <a:xfrm>
            <a:off x="6659995" y="4140000"/>
            <a:ext cx="2368076" cy="2516401"/>
          </a:xfrm>
          <a:prstGeom prst="rect">
            <a:avLst/>
          </a:prstGeom>
          <a:noFill/>
          <a:ln w="9363">
            <a:solidFill>
              <a:srgbClr val="000000"/>
            </a:solidFill>
            <a:prstDash val="solid"/>
            <a:miter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 txBox="1">
            <a:spLocks noGrp="1"/>
          </p:cNvSpPr>
          <p:nvPr>
            <p:ph type="subTitle" idx="4294967295"/>
          </p:nvPr>
        </p:nvSpPr>
        <p:spPr>
          <a:xfrm>
            <a:off x="323528" y="1556792"/>
            <a:ext cx="8496944" cy="4945888"/>
          </a:xfrm>
        </p:spPr>
        <p:txBody>
          <a:bodyPr lIns="0" tIns="0" rIns="0" bIns="0" anchor="ctr"/>
          <a:lstStyle/>
          <a:p>
            <a:pPr marL="108000" indent="0" algn="just">
              <a:buNone/>
            </a:pPr>
            <a:r>
              <a:rPr lang="x-none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Долабораторный  преаналитический этап пробоподготовки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>
                <a:latin typeface="+mn-lt"/>
              </a:rPr>
              <a:t>Материал из шейки матки для цитологического исследования берется в гинекологическом кабинете гинекологом или акушеркой. </a:t>
            </a:r>
          </a:p>
          <a:p>
            <a:pPr marL="108000" indent="0" algn="ctr">
              <a:buNone/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Мазок не следует брать:</a:t>
            </a:r>
          </a:p>
          <a:p>
            <a:pPr marL="0" algn="just">
              <a:buFont typeface="Wingdings" pitchFamily="2" charset="2"/>
              <a:buChar char="§"/>
            </a:pPr>
            <a:r>
              <a:rPr lang="ru-RU" sz="2800" dirty="0">
                <a:latin typeface="+mn-lt"/>
              </a:rPr>
              <a:t>ранее 48 часов после полового контакта;</a:t>
            </a:r>
          </a:p>
          <a:p>
            <a:pPr marL="0" algn="just">
              <a:buFont typeface="Wingdings" pitchFamily="2" charset="2"/>
              <a:buChar char="§"/>
            </a:pPr>
            <a:r>
              <a:rPr lang="ru-RU" sz="2800" dirty="0">
                <a:latin typeface="+mn-lt"/>
              </a:rPr>
              <a:t>во время менструации;</a:t>
            </a:r>
          </a:p>
          <a:p>
            <a:pPr marL="0" algn="just">
              <a:buFont typeface="Wingdings" pitchFamily="2" charset="2"/>
              <a:buChar char="§"/>
            </a:pPr>
            <a:r>
              <a:rPr lang="ru-RU" sz="2800" dirty="0">
                <a:latin typeface="+mn-lt"/>
              </a:rPr>
              <a:t>в период лечения генитальной инфекции;</a:t>
            </a:r>
          </a:p>
          <a:p>
            <a:pPr marL="0" algn="just">
              <a:buFont typeface="Wingdings" pitchFamily="2" charset="2"/>
              <a:buChar char="§"/>
            </a:pPr>
            <a:r>
              <a:rPr lang="ru-RU" sz="2800" dirty="0">
                <a:latin typeface="+mn-lt"/>
              </a:rPr>
              <a:t>ранее 48 часов после использования свечей и других веществ,  содержащих жир, раствора уксуса или </a:t>
            </a:r>
            <a:r>
              <a:rPr lang="ru-RU" sz="2800" dirty="0" err="1">
                <a:latin typeface="+mn-lt"/>
              </a:rPr>
              <a:t>Люголя</a:t>
            </a:r>
            <a:r>
              <a:rPr lang="ru-RU" sz="2800" dirty="0">
                <a:latin typeface="+mn-lt"/>
              </a:rPr>
              <a:t>, тампонов или </a:t>
            </a:r>
            <a:r>
              <a:rPr lang="ru-RU" sz="2800" dirty="0" err="1">
                <a:latin typeface="+mn-lt"/>
              </a:rPr>
              <a:t>спермицидов</a:t>
            </a:r>
            <a:r>
              <a:rPr lang="ru-RU" sz="2800" dirty="0">
                <a:latin typeface="+mn-lt"/>
              </a:rPr>
              <a:t>; </a:t>
            </a:r>
          </a:p>
          <a:p>
            <a:pPr marL="0" algn="just">
              <a:buFont typeface="Wingdings" pitchFamily="2" charset="2"/>
              <a:buChar char="§"/>
            </a:pPr>
            <a:r>
              <a:rPr lang="ru-RU" sz="2800" dirty="0">
                <a:latin typeface="+mn-lt"/>
              </a:rPr>
              <a:t>после вагинального исследования или спринцевания.</a:t>
            </a:r>
          </a:p>
          <a:p>
            <a:pPr marL="0" lvl="0" indent="0" algn="ctr" hangingPunct="0">
              <a:buNone/>
            </a:pPr>
            <a:endParaRPr lang="ru-RU" sz="2800" dirty="0">
              <a:solidFill>
                <a:srgbClr val="FF3366"/>
              </a:solidFill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>
            <a:extLst>
              <a:ext uri="{FF2B5EF4-FFF2-40B4-BE49-F238E27FC236}">
                <a16:creationId xmlns:a16="http://schemas.microsoft.com/office/drawing/2014/main" id="{1DE1781F-DA61-48FD-A05B-B018B4FD0B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5517231"/>
            <a:ext cx="4320480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2000" dirty="0"/>
              <a:t>Кулешова С.В.</a:t>
            </a:r>
          </a:p>
          <a:p>
            <a:pPr>
              <a:spcBef>
                <a:spcPct val="50000"/>
              </a:spcBef>
            </a:pPr>
            <a:r>
              <a:rPr lang="ru-RU" altLang="ru-RU" sz="2000" dirty="0" err="1"/>
              <a:t>г.Москва</a:t>
            </a:r>
            <a:r>
              <a:rPr lang="ru-RU" altLang="ru-RU" sz="2000" dirty="0"/>
              <a:t>, 2018г</a:t>
            </a:r>
          </a:p>
        </p:txBody>
      </p:sp>
      <p:sp>
        <p:nvSpPr>
          <p:cNvPr id="334854" name="Rectangle 6">
            <a:extLst>
              <a:ext uri="{FF2B5EF4-FFF2-40B4-BE49-F238E27FC236}">
                <a16:creationId xmlns:a16="http://schemas.microsoft.com/office/drawing/2014/main" id="{DFCCE234-52E1-4B1A-ACB8-837694CCDB3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22313" y="3068638"/>
            <a:ext cx="7772400" cy="8097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ru-RU" sz="4000" dirty="0"/>
            </a:br>
            <a:br>
              <a:rPr lang="ru-RU" sz="4000" dirty="0"/>
            </a:br>
            <a:br>
              <a:rPr lang="ru-RU" sz="4000" dirty="0"/>
            </a:br>
            <a:br>
              <a:rPr lang="ru-RU" sz="4000" dirty="0"/>
            </a:br>
            <a:br>
              <a:rPr lang="ru-RU" sz="4000" dirty="0"/>
            </a:br>
            <a:r>
              <a:rPr lang="ru-RU" sz="4000" dirty="0"/>
              <a:t>        </a:t>
            </a:r>
            <a:r>
              <a:rPr lang="ru-RU" sz="2700" dirty="0">
                <a:solidFill>
                  <a:srgbClr val="660033"/>
                </a:solidFill>
              </a:rPr>
              <a:t>Кафедра клинической лабораторной диагностики и патологической анатомии.</a:t>
            </a:r>
            <a:br>
              <a:rPr lang="ru-RU" sz="2700" dirty="0">
                <a:solidFill>
                  <a:srgbClr val="660033"/>
                </a:solidFill>
              </a:rPr>
            </a:br>
            <a:r>
              <a:rPr lang="ru-RU" sz="2700" dirty="0">
                <a:solidFill>
                  <a:srgbClr val="00B0F0"/>
                </a:solidFill>
              </a:rPr>
              <a:t>4.4. Опухоли шейки матки. Цитологическая диагностика рака шейки матки.</a:t>
            </a:r>
            <a:endParaRPr lang="ru-RU" sz="3100" dirty="0">
              <a:solidFill>
                <a:srgbClr val="00B0F0"/>
              </a:solidFill>
            </a:endParaRPr>
          </a:p>
        </p:txBody>
      </p:sp>
      <p:sp>
        <p:nvSpPr>
          <p:cNvPr id="334855" name="Rectangle 7">
            <a:extLst>
              <a:ext uri="{FF2B5EF4-FFF2-40B4-BE49-F238E27FC236}">
                <a16:creationId xmlns:a16="http://schemas.microsoft.com/office/drawing/2014/main" id="{9D6FF9F4-5267-4BEC-AA9B-7C7B235F897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92138" y="2060575"/>
            <a:ext cx="7902575" cy="792163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/>
              <a:t>Раздел. Цитологические исследования.</a:t>
            </a:r>
          </a:p>
        </p:txBody>
      </p:sp>
      <p:pic>
        <p:nvPicPr>
          <p:cNvPr id="11269" name="Содержимое 5" descr="микроскоп.jpg">
            <a:extLst>
              <a:ext uri="{FF2B5EF4-FFF2-40B4-BE49-F238E27FC236}">
                <a16:creationId xmlns:a16="http://schemas.microsoft.com/office/drawing/2014/main" id="{2A5735C1-93DD-4E23-9D40-E42032B0B2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576513"/>
            <a:ext cx="1047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78343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203129"/>
            <a:ext cx="8229243" cy="4927666"/>
          </a:xfrm>
        </p:spPr>
        <p:txBody>
          <a:bodyPr/>
          <a:lstStyle/>
          <a:p>
            <a:pPr marL="108000" indent="0" algn="just">
              <a:buNone/>
            </a:pPr>
            <a:r>
              <a:rPr lang="ru-RU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СПОСОБЫ    ОБРАБОТКИ     </a:t>
            </a:r>
          </a:p>
          <a:p>
            <a:pPr marL="108000" indent="0" algn="just">
              <a:buNone/>
            </a:pPr>
            <a:r>
              <a:rPr lang="ru-RU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ЦИТОЛОГИЧЕСКОГО          МАТЕРИАЛА: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окрашивание по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Папаниколау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гематоксилином-эозином, азуром-эозином (по Романовскому,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Папенгейму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Лейшману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др.)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Для углубленного диагностического исследования материала, представленного для скрининга -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иммуноцитохимические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методики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определение вирусов высокого онкогенного риска, при необходимости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ВПЧ-типирование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оценка вирусной нагрузки и др.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359999" y="908720"/>
            <a:ext cx="8229600" cy="864096"/>
          </a:xfrm>
        </p:spPr>
        <p:txBody>
          <a:bodyPr/>
          <a:lstStyle/>
          <a:p>
            <a:pPr lvl="0" hangingPunct="0">
              <a:buNone/>
            </a:pPr>
            <a:r>
              <a:rPr lang="ru-RU" sz="2400" b="1" dirty="0">
                <a:solidFill>
                  <a:srgbClr val="FF0000"/>
                </a:solidFill>
                <a:latin typeface="Arial" pitchFamily="18"/>
              </a:rPr>
              <a:t>Требования к заполнению направительных бланков! Приказ №174 от 23.04.2003г:</a:t>
            </a:r>
          </a:p>
        </p:txBody>
      </p:sp>
      <p:sp>
        <p:nvSpPr>
          <p:cNvPr id="4" name="Подзаголовок 3"/>
          <p:cNvSpPr txBox="1">
            <a:spLocks noGrp="1"/>
          </p:cNvSpPr>
          <p:nvPr>
            <p:ph type="subTitle" idx="4294967295"/>
          </p:nvPr>
        </p:nvSpPr>
        <p:spPr>
          <a:xfrm>
            <a:off x="457200" y="2636912"/>
            <a:ext cx="8229243" cy="3096344"/>
          </a:xfrm>
        </p:spPr>
        <p:txBody>
          <a:bodyPr lIns="0" tIns="0" rIns="0" bIns="0" anchor="ctr"/>
          <a:lstStyle/>
          <a:p>
            <a:pPr marL="0" lvl="0" indent="0" algn="just" hangingPunct="0">
              <a:buNone/>
            </a:pPr>
            <a:r>
              <a:rPr lang="ru-RU" sz="2400" dirty="0"/>
              <a:t> - </a:t>
            </a:r>
            <a:r>
              <a:rPr lang="ru-RU" sz="2400" b="1" dirty="0">
                <a:solidFill>
                  <a:srgbClr val="7030A0"/>
                </a:solidFill>
                <a:latin typeface="+mn-lt"/>
              </a:rPr>
              <a:t>правильное заполнение направления, сопровождающего данный материал – ключевые позиции бланка:</a:t>
            </a:r>
          </a:p>
          <a:p>
            <a:pPr marL="0" lvl="0" indent="0" algn="just" hangingPunct="0"/>
            <a:r>
              <a:rPr lang="ru-RU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</a:t>
            </a:r>
            <a:r>
              <a:rPr lang="ru-RU" sz="2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latin typeface="+mn-lt"/>
              </a:rPr>
              <a:t>Возраст пациентки (полная дата рождения)</a:t>
            </a:r>
          </a:p>
          <a:p>
            <a:pPr marL="0" lvl="0" indent="0" algn="just" hangingPunct="0"/>
            <a:r>
              <a:rPr lang="ru-RU" sz="2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latin typeface="+mn-lt"/>
              </a:rPr>
              <a:t> Диагноз (можно коды МКБ-10), ДПМ, менопауза</a:t>
            </a:r>
          </a:p>
          <a:p>
            <a:pPr marL="0" lvl="0" indent="0" algn="just" hangingPunct="0"/>
            <a:r>
              <a:rPr lang="ru-RU" sz="2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latin typeface="+mn-lt"/>
              </a:rPr>
              <a:t> Краткий анамнез и важнейшие симптомы</a:t>
            </a:r>
          </a:p>
          <a:p>
            <a:pPr marL="0" lvl="0" indent="0" algn="just" hangingPunct="0"/>
            <a:r>
              <a:rPr lang="ru-RU" sz="2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latin typeface="+mn-lt"/>
              </a:rPr>
              <a:t> Локализация процесса</a:t>
            </a:r>
          </a:p>
          <a:p>
            <a:pPr marL="0" lvl="0" indent="0" algn="just" hangingPunct="0"/>
            <a:r>
              <a:rPr lang="ru-RU" sz="2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latin typeface="+mn-lt"/>
              </a:rPr>
              <a:t> Локализация материала и способ его получения</a:t>
            </a:r>
          </a:p>
          <a:p>
            <a:pPr marL="0" lvl="0" indent="0" algn="just" hangingPunct="0"/>
            <a:r>
              <a:rPr lang="ru-RU" sz="2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latin typeface="+mn-lt"/>
              </a:rPr>
              <a:t> Данные инструментального исследования и проведенное лечение (при необходимости)</a:t>
            </a:r>
          </a:p>
          <a:p>
            <a:pPr marL="0" lvl="0" indent="0" algn="just" hangingPunct="0"/>
            <a:r>
              <a:rPr lang="ru-RU" sz="2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latin typeface="+mn-lt"/>
              </a:rPr>
              <a:t> Прием препаратов ГЗТ (женщины в постменопаузе)</a:t>
            </a:r>
          </a:p>
        </p:txBody>
      </p:sp>
    </p:spTree>
    <p:extLst>
      <p:ext uri="{BB962C8B-B14F-4D97-AF65-F5344CB8AC3E}">
        <p14:creationId xmlns:p14="http://schemas.microsoft.com/office/powerpoint/2010/main" val="20806107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 txBox="1">
            <a:spLocks noGrp="1"/>
          </p:cNvSpPr>
          <p:nvPr>
            <p:ph type="subTitle" idx="4294967295"/>
          </p:nvPr>
        </p:nvSpPr>
        <p:spPr>
          <a:xfrm>
            <a:off x="448023" y="1268760"/>
            <a:ext cx="8229600" cy="5184575"/>
          </a:xfrm>
        </p:spPr>
        <p:txBody>
          <a:bodyPr lIns="0" tIns="0" rIns="0" bIns="0" anchor="ctr"/>
          <a:lstStyle/>
          <a:p>
            <a:pPr marL="0" lvl="0" indent="0" algn="ctr" hangingPunct="0">
              <a:buNone/>
            </a:pPr>
            <a:r>
              <a:rPr lang="ru-RU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Гинекологический диагноз (предварительный) – зачем он нам? Что видим, о том и поем?!</a:t>
            </a:r>
          </a:p>
          <a:p>
            <a:pPr marL="0" indent="0" algn="ctr" hangingPunct="0">
              <a:buNone/>
            </a:pPr>
            <a:r>
              <a:rPr lang="ru-RU" sz="3600" b="1" dirty="0">
                <a:solidFill>
                  <a:srgbClr val="7030A0"/>
                </a:solidFill>
              </a:rPr>
              <a:t>Клиницист, указывая свой диагноз, фактически, ставит определенную задачу перед морфологом !</a:t>
            </a:r>
            <a:endParaRPr lang="ru-RU" sz="3600" dirty="0">
              <a:solidFill>
                <a:srgbClr val="7030A0"/>
              </a:solidFill>
            </a:endParaRPr>
          </a:p>
          <a:p>
            <a:pPr marL="0" lvl="0" indent="0" algn="ctr" hangingPunct="0">
              <a:buNone/>
            </a:pPr>
            <a:endParaRPr lang="ru-RU" sz="3600" u="sng" dirty="0"/>
          </a:p>
        </p:txBody>
      </p:sp>
    </p:spTree>
    <p:extLst>
      <p:ext uri="{BB962C8B-B14F-4D97-AF65-F5344CB8AC3E}">
        <p14:creationId xmlns:p14="http://schemas.microsoft.com/office/powerpoint/2010/main" val="30253148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 txBox="1">
            <a:spLocks noGrp="1"/>
          </p:cNvSpPr>
          <p:nvPr>
            <p:ph type="subTitle" idx="4294967295"/>
          </p:nvPr>
        </p:nvSpPr>
        <p:spPr>
          <a:xfrm>
            <a:off x="448023" y="1556792"/>
            <a:ext cx="8229600" cy="5184575"/>
          </a:xfrm>
        </p:spPr>
        <p:txBody>
          <a:bodyPr lIns="0" tIns="0" rIns="0" bIns="0" anchor="ctr"/>
          <a:lstStyle/>
          <a:p>
            <a:pPr marL="0" lvl="0" indent="0" algn="ctr" hangingPunct="0">
              <a:buNone/>
            </a:pPr>
            <a:r>
              <a:rPr lang="ru-RU" sz="2400" b="1" dirty="0">
                <a:solidFill>
                  <a:srgbClr val="FF0000"/>
                </a:solidFill>
              </a:rPr>
              <a:t>Менструальная функция в момент обследования:</a:t>
            </a:r>
            <a:br>
              <a:rPr lang="ru-RU" sz="2400" b="1" dirty="0">
                <a:solidFill>
                  <a:srgbClr val="FF0000"/>
                </a:solidFill>
              </a:rPr>
            </a:br>
            <a:r>
              <a:rPr lang="ru-RU" sz="2400" b="1" dirty="0">
                <a:solidFill>
                  <a:srgbClr val="7030A0"/>
                </a:solidFill>
              </a:rPr>
              <a:t>а) последняя менструация  с ____ по ______</a:t>
            </a:r>
            <a:br>
              <a:rPr lang="ru-RU" sz="2400" dirty="0">
                <a:solidFill>
                  <a:srgbClr val="7030A0"/>
                </a:solidFill>
              </a:rPr>
            </a:br>
            <a:r>
              <a:rPr lang="ru-RU" sz="2400" b="1" dirty="0">
                <a:solidFill>
                  <a:srgbClr val="7030A0"/>
                </a:solidFill>
              </a:rPr>
              <a:t>б) менструальный цикл _____ дней</a:t>
            </a:r>
            <a:br>
              <a:rPr lang="ru-RU" sz="2400" b="1" dirty="0">
                <a:solidFill>
                  <a:srgbClr val="7030A0"/>
                </a:solidFill>
              </a:rPr>
            </a:br>
            <a:r>
              <a:rPr lang="ru-RU" sz="2400" b="1" dirty="0">
                <a:solidFill>
                  <a:srgbClr val="7030A0"/>
                </a:solidFill>
              </a:rPr>
              <a:t>в) нарушения менструальной функции</a:t>
            </a:r>
          </a:p>
          <a:p>
            <a:r>
              <a:rPr lang="ru-RU" sz="2400" b="1" dirty="0">
                <a:solidFill>
                  <a:srgbClr val="FF0000"/>
                </a:solidFill>
              </a:rPr>
              <a:t>Для чего это надо знать?  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chemeClr val="tx1"/>
                </a:solidFill>
                <a:latin typeface="+mn-lt"/>
              </a:rPr>
              <a:t>В норме средняя продолжительность цикла составляет 28 дней, однако может варьировать от 21 до 35 дней. При нормальном цикле </a:t>
            </a:r>
            <a:r>
              <a:rPr lang="ru-RU" sz="2400" b="1" dirty="0" err="1">
                <a:solidFill>
                  <a:schemeClr val="tx1"/>
                </a:solidFill>
                <a:latin typeface="+mn-lt"/>
              </a:rPr>
              <a:t>постовуляторная</a:t>
            </a:r>
            <a:r>
              <a:rPr lang="ru-RU" sz="2400" b="1" dirty="0">
                <a:solidFill>
                  <a:schemeClr val="tx1"/>
                </a:solidFill>
                <a:latin typeface="+mn-lt"/>
              </a:rPr>
              <a:t> секреторная фаза длится 14 дней. По продолжительности цикл обычно изменяется за счет пролиферативной фазы, которая может варьировать от 8 до 21 дня.</a:t>
            </a:r>
          </a:p>
          <a:p>
            <a:pPr marL="0" lvl="0" indent="0" algn="ctr" hangingPunct="0">
              <a:buNone/>
            </a:pPr>
            <a:endParaRPr lang="ru-RU" sz="2400" u="sng" dirty="0"/>
          </a:p>
        </p:txBody>
      </p:sp>
    </p:spTree>
    <p:extLst>
      <p:ext uri="{BB962C8B-B14F-4D97-AF65-F5344CB8AC3E}">
        <p14:creationId xmlns:p14="http://schemas.microsoft.com/office/powerpoint/2010/main" val="13686875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 txBox="1">
            <a:spLocks noGrp="1"/>
          </p:cNvSpPr>
          <p:nvPr>
            <p:ph type="subTitle" idx="4294967295"/>
          </p:nvPr>
        </p:nvSpPr>
        <p:spPr>
          <a:xfrm>
            <a:off x="448023" y="1556792"/>
            <a:ext cx="8229600" cy="5184575"/>
          </a:xfrm>
        </p:spPr>
        <p:txBody>
          <a:bodyPr lIns="0" tIns="0" rIns="0" bIns="0" anchor="ctr"/>
          <a:lstStyle/>
          <a:p>
            <a:pPr marL="0" lvl="0" indent="0" algn="ctr" hangingPunct="0">
              <a:buNone/>
            </a:pPr>
            <a:r>
              <a:rPr lang="ru-RU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Данные анамнеза: </a:t>
            </a:r>
          </a:p>
          <a:p>
            <a:pPr algn="just">
              <a:buFont typeface="Wingdings" pitchFamily="2" charset="2"/>
              <a:buChar char="§"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необходимо указывать анамнестические данные, симптоматику и жалобы пациентки, включая:</a:t>
            </a:r>
          </a:p>
          <a:p>
            <a:pPr algn="just">
              <a:buFont typeface="Wingdings" pitchFamily="2" charset="2"/>
              <a:buChar char="§"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наличие инфекционного процесса</a:t>
            </a:r>
          </a:p>
          <a:p>
            <a:pPr algn="just">
              <a:buFont typeface="Wingdings" pitchFamily="2" charset="2"/>
              <a:buChar char="§"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наличие полипа</a:t>
            </a:r>
          </a:p>
          <a:p>
            <a:pPr algn="just">
              <a:buFont typeface="Wingdings" pitchFamily="2" charset="2"/>
              <a:buChar char="§"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наличие миомы</a:t>
            </a:r>
          </a:p>
          <a:p>
            <a:pPr algn="just">
              <a:buFont typeface="Wingdings" pitchFamily="2" charset="2"/>
              <a:buChar char="q"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Онкологические заболевания в анамнезе, сроки и объем проведенного лечения</a:t>
            </a:r>
          </a:p>
          <a:p>
            <a:pPr marL="0" lvl="0" indent="0" algn="ctr" hangingPunct="0">
              <a:buNone/>
            </a:pPr>
            <a:endParaRPr lang="ru-RU" sz="24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0832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457385-2B32-4CCA-BAC0-4FDBA10FA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ru-RU" sz="3200" b="1" dirty="0">
                <a:solidFill>
                  <a:srgbClr val="00B050"/>
                </a:solidFill>
              </a:rPr>
              <a:t>Формирование результатов исследований. Классификация </a:t>
            </a:r>
            <a:r>
              <a:rPr lang="ru-RU" sz="3200" b="1" dirty="0" err="1">
                <a:solidFill>
                  <a:srgbClr val="00B050"/>
                </a:solidFill>
              </a:rPr>
              <a:t>Бетесда</a:t>
            </a:r>
            <a:endParaRPr lang="ru-RU" sz="3200" b="1" dirty="0">
              <a:solidFill>
                <a:srgbClr val="00B050"/>
              </a:solidFill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52C63980-94A8-4E88-9694-BB8DA22A0DC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1600200"/>
            <a:ext cx="8229600" cy="452592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BBC449F-C19F-4D5A-A633-7B2D44B50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34624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ru-RU" dirty="0"/>
              <a:t>История классификации "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Bethesda</a:t>
            </a:r>
            <a:r>
              <a:rPr lang="ru-RU" dirty="0"/>
              <a:t> </a:t>
            </a:r>
            <a:r>
              <a:rPr lang="ru-RU" dirty="0" err="1"/>
              <a:t>System</a:t>
            </a:r>
            <a:r>
              <a:rPr lang="ru-RU" dirty="0"/>
              <a:t>»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r>
              <a:rPr lang="ru-RU" dirty="0"/>
              <a:t>для описания цитологических исследований шейки матки насчитывает почти 3 десятилетия. </a:t>
            </a:r>
          </a:p>
          <a:p>
            <a:pPr algn="just"/>
            <a:r>
              <a:rPr lang="ru-RU" dirty="0"/>
              <a:t>Эта терминология и все процессы, которые ей предшествовали  оказала неоспоримое влияние на практику выявления рака шейки матки.</a:t>
            </a:r>
          </a:p>
          <a:p>
            <a:pPr algn="just"/>
            <a:r>
              <a:rPr lang="ru-RU" dirty="0"/>
              <a:t>Итоговые документы конференций в </a:t>
            </a:r>
            <a:r>
              <a:rPr lang="ru-RU" dirty="0" err="1"/>
              <a:t>Бетезде</a:t>
            </a:r>
            <a:r>
              <a:rPr lang="ru-RU" dirty="0"/>
              <a:t> заложили основу для стандартизации и унификации  терминологии. Инициировали серьезные исследования в области биологии и экономически эффективного воздействия на поражения </a:t>
            </a:r>
            <a:r>
              <a:rPr lang="ru-RU" dirty="0" err="1"/>
              <a:t>папилломавирусной</a:t>
            </a:r>
            <a:r>
              <a:rPr lang="ru-RU" dirty="0"/>
              <a:t> природы </a:t>
            </a:r>
            <a:r>
              <a:rPr lang="ru-RU" dirty="0" err="1"/>
              <a:t>аногенитальной</a:t>
            </a:r>
            <a:r>
              <a:rPr lang="ru-RU" dirty="0"/>
              <a:t> области. способствовали всемирное объединение клинического управления для этих поражений.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r>
              <a:rPr lang="ru-RU" dirty="0"/>
              <a:t>В декабре 1988 года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r>
              <a:rPr lang="ru-RU" dirty="0"/>
              <a:t>произошла историческая встреча энтузиастов и высоких профессионалов в области цитологии, гистологии и клинических дисциплин в Национальном институте здоровья в </a:t>
            </a:r>
            <a:r>
              <a:rPr lang="ru-RU" dirty="0" err="1"/>
              <a:t>Bethesda</a:t>
            </a:r>
            <a:r>
              <a:rPr lang="ru-RU" dirty="0"/>
              <a:t>, штат </a:t>
            </a:r>
            <a:r>
              <a:rPr lang="ru-RU" dirty="0" err="1"/>
              <a:t>Maryland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Эту встречу, под председательством Роберта </a:t>
            </a:r>
            <a:r>
              <a:rPr lang="ru-RU" dirty="0" err="1"/>
              <a:t>Курмана</a:t>
            </a:r>
            <a:r>
              <a:rPr lang="ru-RU" dirty="0"/>
              <a:t>, можно считать исторической, так как в ходе нее были установлены ключевые принципы сегодняшнего дня. Обеспокоенные широкой изменчивостью  отчетности, а также вариабельностью результатов цитологии шейки матки с использованием и цифровой системы «PAP класса»,и терминологией «дисплазия» специалисты сфокусировались на создании терминологии, которая бы обеспечила четкие границы для врачебной тактики и уменьшила бы врачебный </a:t>
            </a:r>
            <a:r>
              <a:rPr lang="ru-RU" dirty="0" err="1"/>
              <a:t>субьективизм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br>
              <a:rPr lang="ru-RU" sz="3100" dirty="0"/>
            </a:br>
            <a:r>
              <a:rPr lang="ru-RU" sz="3100" dirty="0"/>
              <a:t>Итогом явилась выработка трех основополагающих принципов </a:t>
            </a:r>
            <a:r>
              <a:rPr lang="ru-RU" sz="3100" dirty="0" err="1"/>
              <a:t>Bethesda</a:t>
            </a:r>
            <a:r>
              <a:rPr lang="ru-RU" sz="3100" dirty="0"/>
              <a:t> </a:t>
            </a:r>
            <a:r>
              <a:rPr lang="ru-RU" sz="3100" dirty="0" err="1"/>
              <a:t>System</a:t>
            </a:r>
            <a:r>
              <a:rPr lang="ru-RU" sz="3100" dirty="0"/>
              <a:t> (TBS):</a:t>
            </a:r>
            <a:br>
              <a:rPr lang="ru-RU" sz="3100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/>
              <a:t>Терминология должна быть понятна клиницистам и сотрудникам лабораторий. </a:t>
            </a:r>
          </a:p>
          <a:p>
            <a:pPr algn="just"/>
            <a:r>
              <a:rPr lang="ru-RU" dirty="0"/>
              <a:t>Терминология должна быть однородной и достаточно воспроизводимой  для  разных патологов и лабораторий, а также достаточно гибкой, чтобы быть адаптированы в самых разнообразных лабораторных условиях и географических местоположений.</a:t>
            </a:r>
          </a:p>
          <a:p>
            <a:pPr algn="just"/>
            <a:r>
              <a:rPr lang="ru-RU" dirty="0"/>
              <a:t>Терминология должна отражать наиболее современное понимание неоплазии шейки матки.</a:t>
            </a:r>
            <a:br>
              <a:rPr lang="ru-RU" dirty="0"/>
            </a:br>
            <a:br>
              <a:rPr lang="ru-RU" dirty="0"/>
            </a:br>
            <a:endParaRPr lang="ru-RU" dirty="0"/>
          </a:p>
          <a:p>
            <a:pPr algn="just"/>
            <a:r>
              <a:rPr lang="ru-RU" dirty="0"/>
              <a:t>На основе этих принципов, в 1988 году, первая классификация увидела свет.</a:t>
            </a: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r>
              <a:rPr lang="ru-RU" dirty="0"/>
              <a:t>Следующий </a:t>
            </a:r>
            <a:r>
              <a:rPr lang="ru-RU" dirty="0" err="1"/>
              <a:t>Bethesda</a:t>
            </a:r>
            <a:r>
              <a:rPr lang="ru-RU" dirty="0"/>
              <a:t> семинар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/>
              <a:t>, который состоялся в 2001 году, был первым, чтобы использовать Интернет, чтобы предоставить международному сообществу </a:t>
            </a:r>
            <a:r>
              <a:rPr lang="ru-RU" dirty="0" err="1"/>
              <a:t>цитопатологов</a:t>
            </a:r>
            <a:r>
              <a:rPr lang="ru-RU" dirty="0"/>
              <a:t> возможность оставить свой вклад - предложить уточнения на форуме рабочих групп. </a:t>
            </a:r>
          </a:p>
          <a:p>
            <a:pPr algn="just"/>
            <a:r>
              <a:rPr lang="ru-RU" dirty="0"/>
              <a:t>Более 2000 комментариев, полученных через Интернет были рассмотрены до начала совещания. </a:t>
            </a:r>
          </a:p>
          <a:p>
            <a:pPr algn="just"/>
            <a:r>
              <a:rPr lang="ru-RU" dirty="0"/>
              <a:t>В обсуждении приняли участие более 400 участников, включая представителей более чем двух десятков стран, чтобы завершить работу над 2001 </a:t>
            </a:r>
            <a:r>
              <a:rPr lang="ru-RU" dirty="0" err="1"/>
              <a:t>Bethesda</a:t>
            </a:r>
            <a:r>
              <a:rPr lang="ru-RU" dirty="0"/>
              <a:t> </a:t>
            </a:r>
            <a:r>
              <a:rPr lang="ru-RU" dirty="0" err="1"/>
              <a:t>System</a:t>
            </a:r>
            <a:r>
              <a:rPr lang="ru-RU" dirty="0"/>
              <a:t> Терминологией.</a:t>
            </a:r>
          </a:p>
          <a:p>
            <a:pPr>
              <a:buNone/>
            </a:pP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Источники 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Клиническая цитология. Теория и практика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цитотехнологии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Гилл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Г. У.; Безруков А.В.,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Касоян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К.Т. (перевод с англ. под ред.)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  <a:hlinkClick r:id="rId2"/>
              </a:rPr>
              <a:t>http://cyto.ru/index.php/main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  <a:hlinkClick r:id="rId3"/>
              </a:rPr>
              <a:t>http://praesens.ru/1604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  <a:hlinkClick r:id="rId4"/>
              </a:rPr>
              <a:t>http://nih.techriver.net/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  <a:hlinkClick r:id="rId5"/>
              </a:rPr>
              <a:t>http://screening.iarc.fr/atlascyto_list.php?cat=D1&amp;lang=1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  <a:hlinkClick r:id="rId6"/>
              </a:rPr>
              <a:t>http://www.who.int/ru/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http://www.papanicolaou.ru/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ru-RU" sz="3100" dirty="0"/>
              <a:t>Классификация 2001 года сфокусировала врачей </a:t>
            </a:r>
            <a:r>
              <a:rPr lang="ru-RU" sz="3100" dirty="0" err="1"/>
              <a:t>клицицистов</a:t>
            </a:r>
            <a:r>
              <a:rPr lang="ru-RU" sz="3100" dirty="0"/>
              <a:t> и </a:t>
            </a:r>
            <a:r>
              <a:rPr lang="ru-RU" sz="3100" dirty="0" err="1"/>
              <a:t>цитологов</a:t>
            </a:r>
            <a:r>
              <a:rPr lang="ru-RU" sz="3100" dirty="0"/>
              <a:t> на следующих моментах:</a:t>
            </a:r>
            <a:br>
              <a:rPr lang="ru-RU" sz="3100" dirty="0"/>
            </a:br>
            <a:r>
              <a:rPr lang="ru-RU" sz="3100" dirty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>
            <a:normAutofit fontScale="55000" lnSpcReduction="20000"/>
          </a:bodyPr>
          <a:lstStyle/>
          <a:p>
            <a:endParaRPr lang="ru-RU" dirty="0"/>
          </a:p>
          <a:p>
            <a:pPr algn="just">
              <a:buNone/>
            </a:pPr>
            <a:r>
              <a:rPr lang="ru-RU" dirty="0"/>
              <a:t>1. Термины «интерпретация» или «результат» были рекомендованы вместо «диагноза» в заголовке документа - отчета о наличии  цервикальной цитологии, потому что считалось, что рак шейки цитологии следует рассматривать в первую очередь как «скрининг-тест». Окончательный диагноз и план ведения пациента  должен интегрировать цитологическое исследование  шейки матки с историей пациента, клиническими данными и результатами других лабораторных тестов, таких как биопсия. </a:t>
            </a:r>
          </a:p>
          <a:p>
            <a:pPr algn="just">
              <a:buNone/>
            </a:pPr>
            <a:r>
              <a:rPr lang="ru-RU" dirty="0"/>
              <a:t>2. </a:t>
            </a:r>
            <a:r>
              <a:rPr lang="ru-RU" b="1" dirty="0">
                <a:solidFill>
                  <a:srgbClr val="00B050"/>
                </a:solidFill>
              </a:rPr>
              <a:t>Несмотря на то, TBS была разработана главным образом для выявления рака шейки матки, образцы из других мест в нижней части </a:t>
            </a:r>
            <a:r>
              <a:rPr lang="ru-RU" b="1" dirty="0" err="1">
                <a:solidFill>
                  <a:srgbClr val="00B050"/>
                </a:solidFill>
              </a:rPr>
              <a:t>аногенитального</a:t>
            </a:r>
            <a:r>
              <a:rPr lang="ru-RU" b="1" dirty="0">
                <a:solidFill>
                  <a:srgbClr val="00B050"/>
                </a:solidFill>
              </a:rPr>
              <a:t> и кишечного тракта, также могут быть описаны с  помощью этой терминологии.</a:t>
            </a:r>
          </a:p>
          <a:p>
            <a:pPr algn="just">
              <a:buNone/>
            </a:pPr>
            <a:r>
              <a:rPr lang="ru-RU" dirty="0"/>
              <a:t>3. В период с 1991 по 2001 год, жидкостная цитология, автоматизации, компьютерное изображение, и ВПЧ тестирование были введены и все чаще используются в лабораториях.  В 2004 в </a:t>
            </a:r>
            <a:r>
              <a:rPr lang="ru-RU" dirty="0" err="1"/>
              <a:t>Bethesda</a:t>
            </a:r>
            <a:r>
              <a:rPr lang="ru-RU" dirty="0"/>
              <a:t> атласе рассмотрены все эти подходы и исследования.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br>
              <a:rPr lang="ru-RU" sz="2700" dirty="0"/>
            </a:br>
            <a:r>
              <a:rPr lang="ru-RU" sz="2700" dirty="0"/>
              <a:t>TBS играет жизненно важную роль во взаимодействии научных  исследований и изучением новых подходов в лечении  пациентов. </a:t>
            </a:r>
            <a:br>
              <a:rPr lang="ru-RU" sz="2700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/>
              <a:t>Введение понятия «</a:t>
            </a:r>
            <a:r>
              <a:rPr lang="ru-RU" dirty="0" err="1"/>
              <a:t>атипичных</a:t>
            </a:r>
            <a:r>
              <a:rPr lang="ru-RU" dirty="0"/>
              <a:t> клеток плоского эпителия неопределенного значения (этиологии)» (ASCUS) показало имеющиеся разночтения в оценке морфологической картины. Поскольку ASCUS (по американским данным) является наиболее распространенным цитологическим заключением,  на его долю приходится более миллиона результатов ежегодно в Соединенных Штатах и ранее представлял затруднения в ведении пациента, то оценка ущерба (от </a:t>
            </a:r>
            <a:r>
              <a:rPr lang="ru-RU" dirty="0" err="1"/>
              <a:t>кольпоскопических</a:t>
            </a:r>
            <a:r>
              <a:rPr lang="ru-RU" dirty="0"/>
              <a:t> и </a:t>
            </a:r>
            <a:r>
              <a:rPr lang="ru-RU" dirty="0" err="1"/>
              <a:t>процих</a:t>
            </a:r>
            <a:r>
              <a:rPr lang="ru-RU" dirty="0"/>
              <a:t> дополнительных исследований) составила миллиарды долларов.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>
            <a:noAutofit/>
          </a:bodyPr>
          <a:lstStyle/>
          <a:p>
            <a:r>
              <a:rPr lang="ru-RU" sz="3200" dirty="0"/>
              <a:t>В клинические рекомендации по ведению пациентов с  ВПЧ поражениями шейки матки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/>
              <a:t>Для того, чтобы определить оптимальный протокол ведения данных пациентов Национальный институт рака США выступил спонсором исследования ASCUS / LSIL </a:t>
            </a:r>
            <a:r>
              <a:rPr lang="ru-RU" dirty="0" err="1"/>
              <a:t>Triage</a:t>
            </a:r>
            <a:r>
              <a:rPr lang="ru-RU" dirty="0"/>
              <a:t> </a:t>
            </a:r>
            <a:r>
              <a:rPr lang="ru-RU" dirty="0" err="1"/>
              <a:t>Study</a:t>
            </a:r>
            <a:r>
              <a:rPr lang="ru-RU" dirty="0"/>
              <a:t> (ALTS), которая началась в 1997 году .</a:t>
            </a:r>
          </a:p>
          <a:p>
            <a:r>
              <a:rPr lang="ru-RU" dirty="0"/>
              <a:t>Данные предоставленные в ходе исследования опубликованы и вошли в клинические рекомендации по ведению пациентов с </a:t>
            </a:r>
            <a:r>
              <a:rPr lang="ru-RU" dirty="0" err="1"/>
              <a:t>с</a:t>
            </a:r>
            <a:r>
              <a:rPr lang="ru-RU" dirty="0"/>
              <a:t> ВПЧ поражениями шейки матки.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br>
              <a:rPr lang="ru-RU" sz="4000" dirty="0"/>
            </a:br>
            <a:r>
              <a:rPr lang="ru-RU" sz="4000" dirty="0">
                <a:solidFill>
                  <a:srgbClr val="00B050"/>
                </a:solidFill>
              </a:rPr>
              <a:t>Что нового появилось в классификации 2014 года?</a:t>
            </a:r>
            <a:br>
              <a:rPr lang="ru-RU" sz="4000" dirty="0">
                <a:solidFill>
                  <a:srgbClr val="00B050"/>
                </a:solidFill>
              </a:rPr>
            </a:b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ru-RU" dirty="0"/>
              <a:t>Оценка клеток эндометрия для женщин 45 лет и старше. </a:t>
            </a:r>
          </a:p>
          <a:p>
            <a:pPr algn="just"/>
            <a:r>
              <a:rPr lang="ru-RU" dirty="0"/>
              <a:t>Данные клетки в данном возрасте должны настораживать клиницистов. И согласно новой редакции должны указываться отдельно.</a:t>
            </a:r>
          </a:p>
          <a:p>
            <a:r>
              <a:rPr lang="ru-RU" dirty="0"/>
              <a:t>С момента появления классификации в редакции 2001 года ведутся споры о возможности использования  таких терминов, как "LSIL, нельзя исключить HSIL 'или' LSIL-H </a:t>
            </a:r>
          </a:p>
          <a:p>
            <a:r>
              <a:rPr lang="ru-RU" dirty="0"/>
              <a:t>В обновленной классификации 2014 года было решено остановится на 2-х уровневой системе LSIL и HSIL категорий.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432048"/>
          </a:xfr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00B050"/>
                </a:solidFill>
              </a:rPr>
              <a:t>Сводная таблица морфологических классификаций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2" y="620687"/>
          <a:ext cx="8712968" cy="604867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64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71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10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60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60154">
                <a:tc>
                  <a:txBody>
                    <a:bodyPr/>
                    <a:lstStyle/>
                    <a:p>
                      <a:r>
                        <a:rPr lang="ru-RU" dirty="0" err="1"/>
                        <a:t>Папаниколау</a:t>
                      </a:r>
                      <a:endParaRPr lang="ru-RU" dirty="0"/>
                    </a:p>
                    <a:p>
                      <a:r>
                        <a:rPr lang="ru-RU" dirty="0"/>
                        <a:t>класс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Степень дисплазии.</a:t>
                      </a:r>
                      <a:r>
                        <a:rPr lang="ru-RU" baseline="0" dirty="0"/>
                        <a:t>  Отечественная формулировка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CIN</a:t>
                      </a:r>
                      <a:r>
                        <a:rPr lang="ru-RU" baseline="0" dirty="0"/>
                        <a:t> 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ВПЧ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TBS</a:t>
                      </a:r>
                      <a:r>
                        <a:rPr lang="ru-RU" dirty="0"/>
                        <a:t> классификация </a:t>
                      </a:r>
                      <a:r>
                        <a:rPr lang="ru-RU" dirty="0" err="1"/>
                        <a:t>Бетезда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2109">
                <a:tc>
                  <a:txBody>
                    <a:bodyPr/>
                    <a:lstStyle/>
                    <a:p>
                      <a:r>
                        <a:rPr lang="ru-RU" dirty="0"/>
                        <a:t>Класс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Цитограмма</a:t>
                      </a:r>
                      <a:r>
                        <a:rPr lang="ru-RU" baseline="0" dirty="0"/>
                        <a:t> без особенностей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норма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NILM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9952">
                <a:tc>
                  <a:txBody>
                    <a:bodyPr/>
                    <a:lstStyle/>
                    <a:p>
                      <a:r>
                        <a:rPr lang="ru-RU" dirty="0"/>
                        <a:t>Класс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Атипичные</a:t>
                      </a:r>
                      <a:r>
                        <a:rPr lang="ru-RU" dirty="0"/>
                        <a:t> клетки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ASC, AG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1811">
                <a:tc rowSpan="3">
                  <a:txBody>
                    <a:bodyPr/>
                    <a:lstStyle/>
                    <a:p>
                      <a:r>
                        <a:rPr lang="ru-RU" dirty="0"/>
                        <a:t>Класс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Дисплазия</a:t>
                      </a:r>
                      <a:r>
                        <a:rPr lang="ru-RU" baseline="0" dirty="0"/>
                        <a:t> легкой степени– Д1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CIN1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Койлоциты</a:t>
                      </a:r>
                      <a:r>
                        <a:rPr lang="ru-RU" dirty="0"/>
                        <a:t>,</a:t>
                      </a:r>
                      <a:r>
                        <a:rPr lang="ru-RU" baseline="0" dirty="0"/>
                        <a:t> ПВИ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LSIL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плоскокл</a:t>
                      </a:r>
                      <a:r>
                        <a:rPr lang="ru-RU" dirty="0"/>
                        <a:t>. </a:t>
                      </a:r>
                      <a:r>
                        <a:rPr lang="ru-RU" dirty="0" err="1"/>
                        <a:t>интраэпител</a:t>
                      </a:r>
                      <a:r>
                        <a:rPr lang="ru-RU" dirty="0"/>
                        <a:t>.</a:t>
                      </a:r>
                      <a:r>
                        <a:rPr lang="ru-RU" baseline="0" dirty="0"/>
                        <a:t> поражение низкой степени 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468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Дисплазия умеренная – Д2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CIN2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r>
                        <a:rPr lang="en-US" dirty="0"/>
                        <a:t>HSIL</a:t>
                      </a:r>
                      <a:r>
                        <a:rPr lang="ru-RU" dirty="0"/>
                        <a:t> – </a:t>
                      </a:r>
                      <a:r>
                        <a:rPr lang="ru-RU" dirty="0" err="1"/>
                        <a:t>плоскокл</a:t>
                      </a:r>
                      <a:r>
                        <a:rPr lang="ru-RU" dirty="0"/>
                        <a:t>. </a:t>
                      </a:r>
                    </a:p>
                    <a:p>
                      <a:endParaRPr lang="ru-RU" dirty="0"/>
                    </a:p>
                    <a:p>
                      <a:r>
                        <a:rPr lang="ru-RU" dirty="0" err="1"/>
                        <a:t>интраэпител</a:t>
                      </a:r>
                      <a:r>
                        <a:rPr lang="ru-RU" dirty="0"/>
                        <a:t>.</a:t>
                      </a:r>
                      <a:r>
                        <a:rPr lang="ru-RU" baseline="0" dirty="0"/>
                        <a:t> </a:t>
                      </a:r>
                    </a:p>
                    <a:p>
                      <a:endParaRPr lang="ru-RU" baseline="0" dirty="0"/>
                    </a:p>
                    <a:p>
                      <a:r>
                        <a:rPr lang="ru-RU" baseline="0" dirty="0"/>
                        <a:t>поражение  высокой </a:t>
                      </a:r>
                    </a:p>
                    <a:p>
                      <a:endParaRPr lang="ru-RU" baseline="0" dirty="0"/>
                    </a:p>
                    <a:p>
                      <a:r>
                        <a:rPr lang="ru-RU" baseline="0" dirty="0"/>
                        <a:t>степени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210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Дисплазия</a:t>
                      </a:r>
                      <a:r>
                        <a:rPr lang="ru-RU" baseline="0" dirty="0"/>
                        <a:t> тяжелая – Д3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CIN3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7898">
                <a:tc>
                  <a:txBody>
                    <a:bodyPr/>
                    <a:lstStyle/>
                    <a:p>
                      <a:r>
                        <a:rPr lang="ru-RU" dirty="0"/>
                        <a:t>Класс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 in situ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CIN3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9952">
                <a:tc>
                  <a:txBody>
                    <a:bodyPr/>
                    <a:lstStyle/>
                    <a:p>
                      <a:r>
                        <a:rPr lang="ru-RU" dirty="0"/>
                        <a:t>Класс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Инвазивный</a:t>
                      </a:r>
                      <a:r>
                        <a:rPr lang="ru-RU" dirty="0"/>
                        <a:t> рак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Рак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Инвазивный</a:t>
                      </a:r>
                      <a:r>
                        <a:rPr lang="ru-RU" dirty="0"/>
                        <a:t> рак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68152"/>
          </a:xfr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B050"/>
                </a:solidFill>
              </a:rPr>
              <a:t>Рекомендации по ведению пациентов по заключениям цитологических исследований в классификации 2014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435280" cy="492514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322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125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5643">
                <a:tc>
                  <a:txBody>
                    <a:bodyPr/>
                    <a:lstStyle/>
                    <a:p>
                      <a:r>
                        <a:rPr lang="ru-RU" sz="2800" dirty="0"/>
                        <a:t>Заключение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Рекомендовано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5643">
                <a:tc>
                  <a:txBody>
                    <a:bodyPr/>
                    <a:lstStyle/>
                    <a:p>
                      <a:r>
                        <a:rPr lang="en-US" sz="2800" dirty="0"/>
                        <a:t>ASCUS</a:t>
                      </a:r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just"/>
                      <a:r>
                        <a:rPr lang="ru-RU" sz="2000" dirty="0"/>
                        <a:t>Рекомендовано проведение ВПЧ теста. По результатам которого – контроль через 6-12 месяцев. В случае отрицательного ВПЧ теста.</a:t>
                      </a:r>
                    </a:p>
                    <a:p>
                      <a:pPr algn="just"/>
                      <a:endParaRPr lang="ru-RU" sz="2000" dirty="0"/>
                    </a:p>
                    <a:p>
                      <a:pPr algn="just"/>
                      <a:endParaRPr lang="ru-RU" sz="2000" dirty="0"/>
                    </a:p>
                    <a:p>
                      <a:pPr algn="just"/>
                      <a:r>
                        <a:rPr lang="ru-RU" sz="2000" dirty="0"/>
                        <a:t>В случае положительного результата – </a:t>
                      </a:r>
                      <a:r>
                        <a:rPr lang="ru-RU" sz="2000" dirty="0" err="1"/>
                        <a:t>кольпоскопия</a:t>
                      </a:r>
                      <a:r>
                        <a:rPr lang="ru-RU" sz="2000" dirty="0"/>
                        <a:t> и биопсия.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5643">
                <a:tc>
                  <a:txBody>
                    <a:bodyPr/>
                    <a:lstStyle/>
                    <a:p>
                      <a:r>
                        <a:rPr lang="en-US" sz="2800" dirty="0"/>
                        <a:t>ASC</a:t>
                      </a:r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5643">
                <a:tc>
                  <a:txBody>
                    <a:bodyPr/>
                    <a:lstStyle/>
                    <a:p>
                      <a:r>
                        <a:rPr lang="en-US" sz="2800" dirty="0"/>
                        <a:t>AG</a:t>
                      </a:r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5643">
                <a:tc>
                  <a:txBody>
                    <a:bodyPr/>
                    <a:lstStyle/>
                    <a:p>
                      <a:r>
                        <a:rPr lang="en-US" sz="2800" dirty="0"/>
                        <a:t>LSIL HPV</a:t>
                      </a:r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5643">
                <a:tc>
                  <a:txBody>
                    <a:bodyPr/>
                    <a:lstStyle/>
                    <a:p>
                      <a:r>
                        <a:rPr lang="en-US" sz="2800" dirty="0"/>
                        <a:t>LSIL CIN 1</a:t>
                      </a:r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5643">
                <a:tc>
                  <a:txBody>
                    <a:bodyPr/>
                    <a:lstStyle/>
                    <a:p>
                      <a:r>
                        <a:rPr lang="en-US" sz="2800" dirty="0"/>
                        <a:t>HSIL </a:t>
                      </a:r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err="1"/>
                        <a:t>кольпоскопия</a:t>
                      </a:r>
                      <a:r>
                        <a:rPr lang="ru-RU" sz="2000" dirty="0"/>
                        <a:t> и биопсия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5643">
                <a:tc>
                  <a:txBody>
                    <a:bodyPr/>
                    <a:lstStyle/>
                    <a:p>
                      <a:r>
                        <a:rPr lang="en-US" sz="2800" dirty="0"/>
                        <a:t>SCC</a:t>
                      </a:r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онколог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1475658" y="1053004"/>
            <a:ext cx="7128790" cy="575796"/>
          </a:xfrm>
        </p:spPr>
        <p:txBody>
          <a:bodyPr/>
          <a:lstStyle/>
          <a:p>
            <a:pPr lvl="0" hangingPunct="0">
              <a:buNone/>
            </a:pPr>
            <a:r>
              <a:rPr lang="ru-RU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18"/>
              </a:rPr>
              <a:t>Цитограмма</a:t>
            </a:r>
            <a:r>
              <a:rPr lang="ru-RU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18"/>
              </a:rPr>
              <a:t> в пределах нормы:</a:t>
            </a:r>
          </a:p>
        </p:txBody>
      </p:sp>
      <p:sp>
        <p:nvSpPr>
          <p:cNvPr id="4" name="Подзаголовок 3"/>
          <p:cNvSpPr txBox="1">
            <a:spLocks noGrp="1"/>
          </p:cNvSpPr>
          <p:nvPr>
            <p:ph type="subTitle" idx="4294967295"/>
          </p:nvPr>
        </p:nvSpPr>
        <p:spPr>
          <a:xfrm>
            <a:off x="251520" y="1799996"/>
            <a:ext cx="8568952" cy="4679999"/>
          </a:xfrm>
        </p:spPr>
        <p:txBody>
          <a:bodyPr lIns="0" tIns="0" rIns="0" bIns="0" anchor="ctr"/>
          <a:lstStyle/>
          <a:p>
            <a:pPr lvl="0" algn="just">
              <a:buNone/>
            </a:pP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Интраэпителиальные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изменения и злокачественные процессы отсутствуют (NILM). </a:t>
            </a:r>
          </a:p>
          <a:p>
            <a:pPr lvl="0" algn="just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эту группу включены цитологические заключения о нормальном состоянии эпителия, а также наличии различных не неопластических состояний (заболеваний).</a:t>
            </a:r>
          </a:p>
          <a:p>
            <a:pPr algn="just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норме цитологических препаратах обнаруживают клетки плоского эпителия, группы клеток цилиндрического эпителия и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метаплазированного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эпителия, небольшое число лейкоцитов, необильную микрофлору (палочки).</a:t>
            </a:r>
          </a:p>
          <a:p>
            <a:pPr marL="0" lvl="0" indent="0" algn="just" hangingPunc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Клеточный состав мазков, полученных в разные фазы менструального цикла и различные периоды жизни женщины, отличается между собой.</a:t>
            </a:r>
          </a:p>
        </p:txBody>
      </p:sp>
    </p:spTree>
    <p:extLst>
      <p:ext uri="{BB962C8B-B14F-4D97-AF65-F5344CB8AC3E}">
        <p14:creationId xmlns:p14="http://schemas.microsoft.com/office/powerpoint/2010/main" val="12945705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395536" y="1268760"/>
            <a:ext cx="8496944" cy="5112568"/>
          </a:xfrm>
        </p:spPr>
        <p:txBody>
          <a:bodyPr/>
          <a:lstStyle/>
          <a:p>
            <a:pPr lvl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Клетки плоского эпителия с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атипией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неясного значения (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ASC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US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lvl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Клетки плоского эпителия с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атипией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неясного значения, не исключающие наличия высокой степени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интраэпителиальных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изменений (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ASC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-Н)</a:t>
            </a:r>
          </a:p>
          <a:p>
            <a:pPr lvl="0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Интраэпителиальные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изменения плоского эпителия низкой степени (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LSIL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): включают поражения, ассоциированные с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HPV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CINI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Интраэпителиальные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изменения плоского эпителия высокой степени (Н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SIL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): включают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CINII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CINIII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карциному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situ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и случаи, подозрительные на наличие инвазии</a:t>
            </a:r>
          </a:p>
          <a:p>
            <a:pPr lvl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Плоскоклеточная карцинома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059339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268760"/>
            <a:ext cx="8229243" cy="4862035"/>
          </a:xfrm>
        </p:spPr>
        <p:txBody>
          <a:bodyPr/>
          <a:lstStyle/>
          <a:p>
            <a:pPr lvl="0" algn="just"/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Клетки цервикального (железистого) эпителия с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атипией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неясного значения </a:t>
            </a:r>
          </a:p>
          <a:p>
            <a:pPr lvl="0" algn="just"/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Клетки цервикального (железистого) эпителия, возможно неоплазия</a:t>
            </a:r>
          </a:p>
          <a:p>
            <a:pPr lvl="0" algn="just"/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Эндоцервикальная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аденокарцинома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 situ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Эндоцервикальная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аденокарцинома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Эндометриальная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аденокарцинома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Вторичная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аденокарцинома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Неклассифицируемая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карцинома</a:t>
            </a:r>
          </a:p>
          <a:p>
            <a:pPr lvl="0" algn="just"/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Другие злокачественные опухоли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59930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Примечание: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при несоответствии цитологических и гистологических заключений и/или результатов морфологических и молекулярных исследований, необходимо коллегиальное обсуждение полученных данных для уточнения характера патологического процесса.  При цитологическом установлении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SIL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 отсутствии патологических изменений в повторно полученных мазках возврат к обычному скринингу возможет только при получении не менее двух отрицательных по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SIL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заключений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2605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algn="l"/>
            <a:br>
              <a:rPr lang="ru-RU" sz="2700" dirty="0"/>
            </a:br>
            <a:r>
              <a:rPr lang="ru-RU" sz="2700" dirty="0"/>
              <a:t>Приказ Минздрава России от 03.02.2015 N 36ан "Об утверждении порядка проведения диспансеризации определенных групп взрослого населения«</a:t>
            </a:r>
            <a:br>
              <a:rPr lang="ru-RU" sz="2700" dirty="0"/>
            </a:br>
            <a:r>
              <a:rPr lang="ru-RU" sz="2700" dirty="0"/>
              <a:t> </a:t>
            </a:r>
            <a:r>
              <a:rPr lang="ru-RU" sz="2000" dirty="0"/>
              <a:t>(Зарегистрировано в Минюсте России 27.02.2015 N 36268)</a:t>
            </a:r>
            <a:br>
              <a:rPr lang="ru-RU" sz="2000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680520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/>
              <a:t>Диспансеризация проводится в два этапа.</a:t>
            </a:r>
          </a:p>
          <a:p>
            <a:pPr algn="just"/>
            <a:r>
              <a:rPr lang="ru-RU" dirty="0"/>
              <a:t>13.1. Первый этап диспансеризации (скрининг) проводится с целью выявления у граждан признаков хронических неинфекционных заболеваний, факторов риска их развития, потребления наркотических средств и психотропных веществ без назначения врача, а также определения медицинских показаний к выполнению дополнительных обследований и осмотров врачами-специалистами для уточнения диагноза заболевания (состояния) на втором этапе диспансеризации, и включает в себя:</a:t>
            </a:r>
          </a:p>
          <a:p>
            <a:pPr algn="just"/>
            <a:r>
              <a:rPr lang="ru-RU" dirty="0"/>
              <a:t> осмотр фельдшером (акушеркой), включая взятие мазка (соскоба) с поверхности шейки матки (наружного маточного зева) и цервикального канала на цитологическое исследование (далее - мазок с шейки матки) (для женщин в возрасте от 21 года до 69 лет включительно), раз в три года,  с окрашиванием мазка по </a:t>
            </a:r>
            <a:r>
              <a:rPr lang="ru-RU" dirty="0" err="1"/>
              <a:t>Папаниколау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 noGrp="1"/>
          </p:cNvSpPr>
          <p:nvPr>
            <p:ph type="title"/>
          </p:nvPr>
        </p:nvSpPr>
        <p:spPr>
          <a:xfrm>
            <a:off x="457200" y="1053004"/>
            <a:ext cx="8229600" cy="575796"/>
          </a:xfrm>
        </p:spPr>
        <p:txBody>
          <a:bodyPr lIns="0" tIns="0" rIns="0" bIns="0"/>
          <a:lstStyle/>
          <a:p>
            <a:pPr lvl="0" hangingPunct="0">
              <a:buNone/>
            </a:pPr>
            <a:endParaRPr lang="ru-RU" sz="2400" baseline="7000" dirty="0">
              <a:solidFill>
                <a:srgbClr val="280099"/>
              </a:solidFill>
              <a:latin typeface="Arial" pitchFamily="18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 idx="4294967295"/>
          </p:nvPr>
        </p:nvSpPr>
        <p:spPr>
          <a:xfrm>
            <a:off x="448023" y="1053004"/>
            <a:ext cx="8229600" cy="5029711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solidFill>
                  <a:schemeClr val="accent4"/>
                </a:solidFill>
              </a:rPr>
              <a:t>                Роботизация  - польза или вред?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1700808"/>
            <a:ext cx="8229243" cy="4429987"/>
          </a:xfrm>
        </p:spPr>
        <p:txBody>
          <a:bodyPr/>
          <a:lstStyle/>
          <a:p>
            <a:r>
              <a:rPr lang="ru-RU" sz="1800" b="1" dirty="0">
                <a:solidFill>
                  <a:schemeClr val="accent4">
                    <a:lumMod val="75000"/>
                  </a:schemeClr>
                </a:solidFill>
              </a:rPr>
              <a:t>позволит оптимизировать и стандартизировать цитологический скрининг</a:t>
            </a:r>
          </a:p>
          <a:p>
            <a:r>
              <a:rPr lang="ru-RU" sz="1800" b="1" dirty="0">
                <a:solidFill>
                  <a:schemeClr val="accent4">
                    <a:lumMod val="75000"/>
                  </a:schemeClr>
                </a:solidFill>
              </a:rPr>
              <a:t>Полностью компьютеризирует процесс микроскопического скрининга – </a:t>
            </a:r>
            <a:r>
              <a:rPr lang="ru-RU" sz="1800" b="1" dirty="0" err="1">
                <a:solidFill>
                  <a:schemeClr val="accent4">
                    <a:lumMod val="75000"/>
                  </a:schemeClr>
                </a:solidFill>
              </a:rPr>
              <a:t>сканировангие</a:t>
            </a:r>
            <a:r>
              <a:rPr lang="ru-RU" sz="1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1800" b="1" dirty="0" err="1">
                <a:solidFill>
                  <a:schemeClr val="accent4">
                    <a:lumMod val="75000"/>
                  </a:schemeClr>
                </a:solidFill>
              </a:rPr>
              <a:t>тпрепаратов</a:t>
            </a:r>
            <a:r>
              <a:rPr lang="ru-RU" sz="1800" b="1" dirty="0">
                <a:solidFill>
                  <a:schemeClr val="accent4">
                    <a:lumMod val="75000"/>
                  </a:schemeClr>
                </a:solidFill>
              </a:rPr>
              <a:t> и поиск патологических клеток по внесенным в анализатор стандартам и шаблонам</a:t>
            </a:r>
          </a:p>
          <a:p>
            <a:r>
              <a:rPr lang="ru-RU" sz="1800" b="1" dirty="0">
                <a:solidFill>
                  <a:schemeClr val="accent4">
                    <a:lumMod val="75000"/>
                  </a:schemeClr>
                </a:solidFill>
              </a:rPr>
              <a:t>уменьшит влияние человеческого фактора. </a:t>
            </a:r>
          </a:p>
          <a:p>
            <a:r>
              <a:rPr lang="ru-RU" sz="1800" b="1" dirty="0">
                <a:solidFill>
                  <a:schemeClr val="accent4">
                    <a:lumMod val="75000"/>
                  </a:schemeClr>
                </a:solidFill>
              </a:rPr>
              <a:t>Опыт врача? </a:t>
            </a:r>
          </a:p>
          <a:p>
            <a:r>
              <a:rPr lang="ru-RU" sz="1800" b="1" dirty="0">
                <a:solidFill>
                  <a:schemeClr val="accent4">
                    <a:lumMod val="75000"/>
                  </a:schemeClr>
                </a:solidFill>
              </a:rPr>
              <a:t>Врач-</a:t>
            </a:r>
            <a:r>
              <a:rPr lang="ru-RU" sz="1800" b="1" dirty="0" err="1">
                <a:solidFill>
                  <a:schemeClr val="accent4">
                    <a:lumMod val="75000"/>
                  </a:schemeClr>
                </a:solidFill>
              </a:rPr>
              <a:t>цитолог</a:t>
            </a:r>
            <a:r>
              <a:rPr lang="ru-RU" sz="1800" b="1" dirty="0">
                <a:solidFill>
                  <a:schemeClr val="accent4">
                    <a:lumMod val="75000"/>
                  </a:schemeClr>
                </a:solidFill>
              </a:rPr>
              <a:t> высвободится его для </a:t>
            </a:r>
            <a:r>
              <a:rPr lang="ru-RU" sz="1800" b="1" dirty="0" err="1">
                <a:solidFill>
                  <a:schemeClr val="accent4">
                    <a:lumMod val="75000"/>
                  </a:schemeClr>
                </a:solidFill>
              </a:rPr>
              <a:t>валидации</a:t>
            </a:r>
            <a:r>
              <a:rPr lang="ru-RU" sz="1800" b="1" dirty="0">
                <a:solidFill>
                  <a:schemeClr val="accent4">
                    <a:lumMod val="75000"/>
                  </a:schemeClr>
                </a:solidFill>
              </a:rPr>
              <a:t> (анализа) полученных результатов и контактов с врачами-клиницистами</a:t>
            </a:r>
          </a:p>
          <a:p>
            <a:r>
              <a:rPr lang="ru-RU" sz="1800" b="1" dirty="0">
                <a:solidFill>
                  <a:schemeClr val="accent4">
                    <a:lumMod val="75000"/>
                  </a:schemeClr>
                </a:solidFill>
              </a:rPr>
              <a:t>Врач-</a:t>
            </a:r>
            <a:r>
              <a:rPr lang="ru-RU" sz="1800" b="1" dirty="0" err="1">
                <a:solidFill>
                  <a:schemeClr val="accent4">
                    <a:lumMod val="75000"/>
                  </a:schemeClr>
                </a:solidFill>
              </a:rPr>
              <a:t>цитолог</a:t>
            </a:r>
            <a:r>
              <a:rPr lang="ru-RU" sz="1800" b="1" dirty="0">
                <a:solidFill>
                  <a:schemeClr val="accent4">
                    <a:lumMod val="75000"/>
                  </a:schemeClr>
                </a:solidFill>
              </a:rPr>
              <a:t> - пересмотр сложных случаев  по выделенным патологическим зонам</a:t>
            </a:r>
          </a:p>
          <a:p>
            <a:r>
              <a:rPr lang="ru-RU" sz="1800" b="1" dirty="0">
                <a:solidFill>
                  <a:schemeClr val="accent4">
                    <a:lumMod val="75000"/>
                  </a:schemeClr>
                </a:solidFill>
              </a:rPr>
              <a:t>Автоматическая выдача заключения по классификации </a:t>
            </a:r>
            <a:r>
              <a:rPr lang="ru-RU" sz="1800" b="1" dirty="0" err="1">
                <a:solidFill>
                  <a:schemeClr val="accent4">
                    <a:lumMod val="75000"/>
                  </a:schemeClr>
                </a:solidFill>
              </a:rPr>
              <a:t>Бетесда</a:t>
            </a:r>
            <a:r>
              <a:rPr lang="ru-RU" sz="1800" b="1" dirty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  <a:p>
            <a:endParaRPr lang="ru-RU" sz="20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1785609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Спасибо за внимание</a:t>
            </a:r>
          </a:p>
        </p:txBody>
      </p:sp>
      <p:pic>
        <p:nvPicPr>
          <p:cNvPr id="4" name="Содержимое 3" descr="матка-цветы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09018" y="1600200"/>
            <a:ext cx="4525963" cy="4525963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>
            <a:noAutofit/>
          </a:bodyPr>
          <a:lstStyle/>
          <a:p>
            <a:br>
              <a:rPr lang="ru-RU" sz="2400" dirty="0"/>
            </a:br>
            <a:br>
              <a:rPr lang="ru-RU" sz="2400" dirty="0"/>
            </a:br>
            <a:r>
              <a:rPr lang="ru-RU" sz="2400" dirty="0"/>
              <a:t>Цитологическое исследование мазка с шейки матки проводится при </a:t>
            </a:r>
            <a:r>
              <a:rPr lang="ru-RU" sz="2800" dirty="0"/>
              <a:t>окрашивании</a:t>
            </a:r>
            <a:r>
              <a:rPr lang="ru-RU" sz="2400" dirty="0"/>
              <a:t> мазка по </a:t>
            </a:r>
            <a:r>
              <a:rPr lang="ru-RU" sz="2400" dirty="0" err="1"/>
              <a:t>Папаниколау</a:t>
            </a:r>
            <a:r>
              <a:rPr lang="ru-RU" sz="2400" dirty="0"/>
              <a:t>.</a:t>
            </a:r>
            <a:br>
              <a:rPr lang="ru-RU" sz="2400" dirty="0"/>
            </a:br>
            <a:r>
              <a:rPr lang="ru-RU" sz="2400" dirty="0"/>
              <a:t> 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4896544"/>
          </a:xfr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txBody>
          <a:bodyPr>
            <a:noAutofit/>
          </a:bodyPr>
          <a:lstStyle/>
          <a:p>
            <a:pPr algn="just"/>
            <a:r>
              <a:rPr lang="ru-RU" sz="2400" dirty="0"/>
              <a:t>&lt;Письмо&gt; Минздрава России от 29.08.2013 N 14-2/10/2-6432 &lt;О направлении Методических рекомендаций "Организация проведения диспансеризации и профилактических медицинских осмотров взрослого населения"&gt; </a:t>
            </a:r>
          </a:p>
          <a:p>
            <a:pPr algn="just"/>
            <a:r>
              <a:rPr lang="ru-RU" sz="2000" dirty="0"/>
              <a:t>Рекомендуется применение метода окраски мазка по </a:t>
            </a:r>
            <a:r>
              <a:rPr lang="ru-RU" sz="2000" dirty="0" err="1"/>
              <a:t>Папаниколау</a:t>
            </a:r>
            <a:r>
              <a:rPr lang="ru-RU" sz="2000" dirty="0"/>
              <a:t>, как получивший международное признание метод </a:t>
            </a:r>
            <a:r>
              <a:rPr lang="ru-RU" sz="2000" dirty="0" err="1"/>
              <a:t>скрининг-выявления</a:t>
            </a:r>
            <a:r>
              <a:rPr lang="ru-RU" sz="2000" dirty="0"/>
              <a:t> рака шейки матки (мазок, окрашенный по методу </a:t>
            </a:r>
            <a:r>
              <a:rPr lang="ru-RU" sz="2000" dirty="0" err="1"/>
              <a:t>Папаниколау</a:t>
            </a:r>
            <a:r>
              <a:rPr lang="ru-RU" sz="2000" dirty="0"/>
              <a:t> с применением жидкостной технологии, позволяет повысить качество цитологического мазка). Перед исследованием исключаются половые контакты в течение 2-х суток, отменяются любые вагинальные препараты, тампоны и спринцевания, забор мазков не проводится во время менструации, при проведении того или иного лечения инфекционно-воспалительных заболеваний органов малого таза.</a:t>
            </a:r>
            <a:endParaRPr lang="ru-RU" sz="2400" dirty="0"/>
          </a:p>
          <a:p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>
            <a:noAutofit/>
          </a:bodyPr>
          <a:lstStyle/>
          <a:p>
            <a:br>
              <a:rPr lang="ru-RU" sz="3200" dirty="0"/>
            </a:br>
            <a:r>
              <a:rPr lang="ru-RU" sz="3200" dirty="0"/>
              <a:t>Цитологические термины обычно основаны на гистологических классификациях.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ru-RU" dirty="0"/>
              <a:t>И работу </a:t>
            </a:r>
            <a:r>
              <a:rPr lang="ru-RU" b="1" dirty="0" err="1"/>
              <a:t>цитолога</a:t>
            </a:r>
            <a:r>
              <a:rPr lang="ru-RU" dirty="0"/>
              <a:t> верифицирует </a:t>
            </a:r>
            <a:r>
              <a:rPr lang="ru-RU" b="1" dirty="0"/>
              <a:t>гистолог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 Однако на протяжении долгих лет во многих странах для формулировки результатов цитологического исследования использовалась, а в некоторых странах используется и по настоящее время классификация </a:t>
            </a:r>
            <a:r>
              <a:rPr lang="ru-RU" dirty="0" err="1"/>
              <a:t>Папаниколау</a:t>
            </a:r>
            <a:r>
              <a:rPr lang="ru-RU" dirty="0"/>
              <a:t>. В ней выделяют 5 классов: I - норма, II -доброкачественная </a:t>
            </a:r>
            <a:r>
              <a:rPr lang="ru-RU" dirty="0" err="1"/>
              <a:t>атипия</a:t>
            </a:r>
            <a:r>
              <a:rPr lang="ru-RU" dirty="0"/>
              <a:t>, III - дисплазия, IV - </a:t>
            </a:r>
            <a:r>
              <a:rPr lang="ru-RU" dirty="0" err="1"/>
              <a:t>cr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situ</a:t>
            </a:r>
            <a:r>
              <a:rPr lang="ru-RU" dirty="0"/>
              <a:t>, подозрение на рак, V - рак. </a:t>
            </a:r>
          </a:p>
          <a:p>
            <a:pPr algn="just"/>
            <a:r>
              <a:rPr lang="ru-RU" dirty="0"/>
              <a:t>Сегодня все чаще используются классификации, основанные на гистологических терминах и классификациях(ВОЗ и другие).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79512" y="1124744"/>
            <a:ext cx="8712968" cy="5006051"/>
          </a:xfrm>
        </p:spPr>
        <p:txBody>
          <a:bodyPr/>
          <a:lstStyle/>
          <a:p>
            <a:pPr algn="just">
              <a:buNone/>
            </a:pPr>
            <a:r>
              <a:rPr lang="ru-RU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Рак шейки матки (РШМ) 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многие годы  занимает второе место  по частоте среди злокачественных новообразований органов  репродуктивной системы у женщин, уступая лишь раку молочной железы. Так, в 2008 г. в мире РШМ заболело 529 480 и умерло 274 888 человек. В структуре  онкогинекологической патологии  в мире РШМ  составляет 15%, а смертность от него достигает 8%. Таким образом, оставаясь наиболее частой онкогинекологической патологией, РШМ является серьезной  проблемой  здравоохранения во всем мире </a:t>
            </a:r>
          </a:p>
          <a:p>
            <a:pPr algn="just">
              <a:buNone/>
            </a:pPr>
            <a:r>
              <a:rPr lang="ru-RU" sz="1400" dirty="0"/>
              <a:t>Профилактика  рака  </a:t>
            </a:r>
            <a:r>
              <a:rPr lang="ru-RU" sz="1400" dirty="0" err="1"/>
              <a:t>щейки</a:t>
            </a:r>
            <a:r>
              <a:rPr lang="ru-RU" sz="1400" dirty="0"/>
              <a:t>  матки.  Под ред.  Г.Т. Сухих, В.Н </a:t>
            </a:r>
            <a:r>
              <a:rPr lang="ru-RU" sz="1400" dirty="0" err="1"/>
              <a:t>Прилепской</a:t>
            </a:r>
            <a:r>
              <a:rPr lang="ru-RU" sz="1400" dirty="0"/>
              <a:t>; </a:t>
            </a:r>
            <a:r>
              <a:rPr lang="ru-RU" sz="1400" dirty="0" err="1"/>
              <a:t>МЕДпресс-информ</a:t>
            </a:r>
            <a:r>
              <a:rPr lang="ru-RU" sz="1400" dirty="0"/>
              <a:t>, 2012 г.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901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800" dirty="0">
                <a:latin typeface="+mn-lt"/>
              </a:rPr>
              <a:t>В структуре заболеваемости злокачественными новообразованиями женского населения России в 2010 г. РШМ составил 5,3%. Абсолютное число женщин с впервые в жизни установленным диагнозом в России неуклонно растет и в 2000 г. </a:t>
            </a:r>
            <a:r>
              <a:rPr lang="en-US" sz="2800" dirty="0">
                <a:latin typeface="+mn-lt"/>
              </a:rPr>
              <a:t>c</a:t>
            </a:r>
            <a:r>
              <a:rPr lang="ru-RU" sz="2800" dirty="0">
                <a:latin typeface="+mn-lt"/>
              </a:rPr>
              <a:t>оставило 12 342 женщин, а в 2010 г. – 14 719. Распространенность рака шейки матки на 100 000 населения в России в 2000 г.- 116,4 , в 2010 г.- 138,8.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323528" y="1604514"/>
            <a:ext cx="8496944" cy="4848821"/>
          </a:xfrm>
        </p:spPr>
        <p:txBody>
          <a:bodyPr/>
          <a:lstStyle/>
          <a:p>
            <a:pPr algn="just">
              <a:buNone/>
            </a:pPr>
            <a:r>
              <a:rPr lang="ru-RU" sz="2000" b="1" dirty="0">
                <a:solidFill>
                  <a:srgbClr val="00B050"/>
                </a:solidFill>
                <a:latin typeface="+mn-lt"/>
              </a:rPr>
              <a:t>Рак шейки матки – заболевание, связанное с вирусом папилломы человека (ВПЧ); с</a:t>
            </a:r>
            <a:r>
              <a:rPr lang="ru-RU" sz="2000" dirty="0">
                <a:latin typeface="+mn-lt"/>
              </a:rPr>
              <a:t>реди факторов риска выделяют раннее начало половой жизни, инфекции, передаваемые половым путем и другие.</a:t>
            </a:r>
          </a:p>
          <a:p>
            <a:pPr algn="just">
              <a:buNone/>
            </a:pPr>
            <a:r>
              <a:rPr lang="ru-RU" sz="2000" dirty="0">
                <a:latin typeface="+mn-lt"/>
              </a:rPr>
              <a:t>Первичная профилактика РШМ основана на применении системы мер по выявлению факторов риска и их устранении. </a:t>
            </a:r>
          </a:p>
          <a:p>
            <a:pPr algn="just">
              <a:buNone/>
            </a:pPr>
            <a:r>
              <a:rPr lang="ru-RU" sz="2000" dirty="0">
                <a:latin typeface="+mn-lt"/>
              </a:rPr>
              <a:t>Она включает: санитарно-просветительную работу по пропаганде здорового образа жизни, повышение образования населения, в том числе просвещение девочек и подростков в части гигиены сексуальных отношений, особенно негативными последствиями раннего начала половой жизни, борьбу с курением, профилактику и выявление факторов риска распространения </a:t>
            </a:r>
            <a:r>
              <a:rPr lang="ru-RU" sz="2000" dirty="0" err="1">
                <a:latin typeface="+mn-lt"/>
              </a:rPr>
              <a:t>папилломавирусной</a:t>
            </a:r>
            <a:r>
              <a:rPr lang="ru-RU" sz="2000" dirty="0">
                <a:latin typeface="+mn-lt"/>
              </a:rPr>
              <a:t> инфекции и других инфекций, передаваемых половым путем (ИППП), разработку и внедрение профилактических вакцин.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бычный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9221</TotalTime>
  <Words>2722</Words>
  <Application>Microsoft Office PowerPoint</Application>
  <PresentationFormat>Экран (4:3)</PresentationFormat>
  <Paragraphs>218</Paragraphs>
  <Slides>41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41</vt:i4>
      </vt:variant>
    </vt:vector>
  </HeadingPairs>
  <TitlesOfParts>
    <vt:vector size="50" baseType="lpstr">
      <vt:lpstr>Arial</vt:lpstr>
      <vt:lpstr>Calibri</vt:lpstr>
      <vt:lpstr>StarSymbol</vt:lpstr>
      <vt:lpstr>Times New Roman</vt:lpstr>
      <vt:lpstr>Verdana</vt:lpstr>
      <vt:lpstr>Wingdings</vt:lpstr>
      <vt:lpstr>Wingdings 2</vt:lpstr>
      <vt:lpstr>Kantoorthema</vt:lpstr>
      <vt:lpstr>Обычный</vt:lpstr>
      <vt:lpstr>Презентация PowerPoint</vt:lpstr>
      <vt:lpstr>             Кафедра клинической лабораторной диагностики и патологической анатомии. 4.4. Опухоли шейки матки. Цитологическая диагностика рака шейки матки.</vt:lpstr>
      <vt:lpstr>Источники :</vt:lpstr>
      <vt:lpstr> Приказ Минздрава России от 03.02.2015 N 36ан "Об утверждении порядка проведения диспансеризации определенных групп взрослого населения«  (Зарегистрировано в Минюсте России 27.02.2015 N 36268) </vt:lpstr>
      <vt:lpstr>  Цитологическое исследование мазка с шейки матки проводится при окрашивании мазка по Папаниколау.   </vt:lpstr>
      <vt:lpstr> Цитологические термины обычно основаны на гистологических классификациях.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Классическая схема выявления онкологической патологии шейки матки</vt:lpstr>
      <vt:lpstr>Презентация PowerPoint</vt:lpstr>
      <vt:lpstr>Цитология – идеальный метод скрининга?</vt:lpstr>
      <vt:lpstr>Презентация PowerPoint</vt:lpstr>
      <vt:lpstr>Презентация PowerPoint</vt:lpstr>
      <vt:lpstr>Требования к заполнению направительных бланков! Приказ №174 от 23.04.2003г:</vt:lpstr>
      <vt:lpstr>Презентация PowerPoint</vt:lpstr>
      <vt:lpstr>Презентация PowerPoint</vt:lpstr>
      <vt:lpstr>Презентация PowerPoint</vt:lpstr>
      <vt:lpstr>Формирование результатов исследований. Классификация Бетесда</vt:lpstr>
      <vt:lpstr>История классификации "The Bethesda System» </vt:lpstr>
      <vt:lpstr>В декабре 1988 года </vt:lpstr>
      <vt:lpstr> Итогом явилась выработка трех основополагающих принципов Bethesda System (TBS): </vt:lpstr>
      <vt:lpstr>Следующий Bethesda семинар</vt:lpstr>
      <vt:lpstr>Классификация 2001 года сфокусировала врачей клицицистов и цитологов на следующих моментах:  </vt:lpstr>
      <vt:lpstr> TBS играет жизненно важную роль во взаимодействии научных  исследований и изучением новых подходов в лечении  пациентов.  </vt:lpstr>
      <vt:lpstr>В клинические рекомендации по ведению пациентов с  ВПЧ поражениями шейки матки</vt:lpstr>
      <vt:lpstr> Что нового появилось в классификации 2014 года? </vt:lpstr>
      <vt:lpstr>Сводная таблица морфологических классификаций</vt:lpstr>
      <vt:lpstr>Рекомендации по ведению пациентов по заключениям цитологических исследований в классификации 2014</vt:lpstr>
      <vt:lpstr>Цитограмма в пределах нормы: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</dc:title>
  <dc:creator>Vika</dc:creator>
  <cp:lastModifiedBy>ideapad lenovo</cp:lastModifiedBy>
  <cp:revision>121</cp:revision>
  <dcterms:created xsi:type="dcterms:W3CDTF">2012-02-29T22:30:18Z</dcterms:created>
  <dcterms:modified xsi:type="dcterms:W3CDTF">2019-11-07T20:55:26Z</dcterms:modified>
  <cp:contentStatus>Окончательное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