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61" r:id="rId4"/>
    <p:sldId id="262" r:id="rId5"/>
    <p:sldId id="289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5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9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2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A2FA8-2059-410B-8A75-D8E4D5789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2DA217-189B-4F8C-8E6A-F5D5289D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D7D2D-DC20-4318-A72C-1E74EB47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B786-7636-4832-AF73-F5816584D028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751CD-C8CE-42FC-BBCE-0B1A4B8A0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359B3-C37E-4682-A859-27462E79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F752-AD96-4FC6-AD15-AA8BA9C1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2D281-0289-4A5B-9FDD-89EB1B09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961D63-6FAC-459C-A152-6EFCBF6F7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05D008-306D-4B57-B85A-CEBFE5DE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B786-7636-4832-AF73-F5816584D028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3EBA4-492A-4C30-9F0B-68B60005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6BCB5-6C6D-43E7-83D0-F2A14F2F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F752-AD96-4FC6-AD15-AA8BA9C1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2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E5ADC2-5209-4CE6-B2F6-9BEEDFFE7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4E4255-D639-4CD7-8147-15C51FFA1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DEE266-01E9-469F-B910-C1725F86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B786-7636-4832-AF73-F5816584D028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1A6665-77DE-49C5-B12C-5F70692D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C515A-5DFD-4AAA-8D0D-FF3550BF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F752-AD96-4FC6-AD15-AA8BA9C1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5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F27D0-B1B1-493A-90C1-89D05D53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F3174-CF8A-4CC8-8A1E-487851004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9B90AB-9456-4486-ABCA-427AE5AB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B786-7636-4832-AF73-F5816584D028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84286F-4ADB-4A63-B0AE-3A0A355C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B0CD62-F870-44F1-855E-9A1010EA3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F752-AD96-4FC6-AD15-AA8BA9C1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0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84286-CC75-479C-A8FE-91388934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559D90-90F3-41C4-9E42-C8C292285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E4FD0C-43DB-4041-A980-5977CF4F6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B786-7636-4832-AF73-F5816584D028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5E964-2332-4AED-9589-2CC98F0D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CDCA2-A8C7-492A-AE4D-2576D101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F752-AD96-4FC6-AD15-AA8BA9C1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5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F36E0-0748-4638-9DC4-1DF2CF9B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0BB93-31BA-4EED-A411-C605E7A20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D8F802-ED12-4832-A135-3D5071F42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676B91-50E0-416F-B684-17FBE798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B786-7636-4832-AF73-F5816584D028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5464BC-A158-4DF3-8E40-C61828B8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13D74E-1E90-4BF1-B2FE-3E988A35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F752-AD96-4FC6-AD15-AA8BA9C1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2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5EA0D-3B30-4DFA-AE57-38E25B7E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F9D354-C266-4AEF-BBD1-550762718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257246-B41C-4DA6-B537-61B2C2F58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482384-70C8-4231-B15B-C9E75A1DA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C32A3F-64F2-4E4A-878B-EBEC02532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919389-537E-4132-A454-6D63C686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B786-7636-4832-AF73-F5816584D028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8EA81D-AE8F-4A4F-9DCB-7BF646849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B96478-B858-491F-8B1F-2E56AFFF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F752-AD96-4FC6-AD15-AA8BA9C1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79B9F-F93D-4E4F-8DDA-20D8AF88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0A0193-19DB-4886-A9BB-A07FD1ABB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B786-7636-4832-AF73-F5816584D028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B4FDA6-5ECA-47CD-9D07-D42C1812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ADB71B-6351-4E26-B345-991980BB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F752-AD96-4FC6-AD15-AA8BA9C1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3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57E06C-13D7-4737-B0C6-AF04A593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B786-7636-4832-AF73-F5816584D028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CC6BBC-9AED-4A2A-B7CE-430BE0D2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22D1B8-B72C-4BD2-8E4B-11FC15D8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F752-AD96-4FC6-AD15-AA8BA9C1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6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6EE7F-FFB7-4465-97AF-8DA2F7D97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BB33D9-193B-4652-9A63-2229956CB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6919E9-F3FA-4329-9C8E-2B0E37871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1C831B-D4C0-410A-868E-442C9F9C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B786-7636-4832-AF73-F5816584D028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F35DA1-98E6-4713-B46F-2C85DAF5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2B86DF-7EC9-4933-BEE9-0501478D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F752-AD96-4FC6-AD15-AA8BA9C1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1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C5CE5-4894-473E-A2DC-4C5EB871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E704E0-AC50-418B-B859-25FB4295B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B602A9-B442-469B-BBF1-CF09A67BF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4FC6BC-C365-4A54-BFAE-EE8A0568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B786-7636-4832-AF73-F5816584D028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DE1983-0BA6-4C51-B5BD-8D4F07EA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C52E52-C6F5-44A8-8DE2-A815F0CD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FF752-AD96-4FC6-AD15-AA8BA9C1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9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10D1A-8537-4551-86FD-A0D27AE3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6B9485-70E5-41DE-BBA4-35F186742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BF8AFF-6998-41F1-B800-CD20BCF8A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0B786-7636-4832-AF73-F5816584D028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06EB2D-87B1-462D-AD0B-53FFE7D5D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972646-78CE-465F-9CCB-085E472AE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FF752-AD96-4FC6-AD15-AA8BA9C15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7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medprofedu.ru/" TargetMode="External"/><Relationship Id="rId4" Type="http://schemas.openxmlformats.org/officeDocument/2006/relationships/hyperlink" Target="mailto:kedova.anna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>
            <a:extLst>
              <a:ext uri="{FF2B5EF4-FFF2-40B4-BE49-F238E27FC236}">
                <a16:creationId xmlns:a16="http://schemas.microsoft.com/office/drawing/2014/main" id="{F05BE5E5-A253-44F1-9C17-4F1538D35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47676"/>
            <a:ext cx="91344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2FDA40F1-C953-417D-B6A1-B30C38DC89C3}"/>
              </a:ext>
            </a:extLst>
          </p:cNvPr>
          <p:cNvSpPr txBox="1">
            <a:spLocks/>
          </p:cNvSpPr>
          <p:nvPr/>
        </p:nvSpPr>
        <p:spPr>
          <a:xfrm>
            <a:off x="1849438" y="1652589"/>
            <a:ext cx="7594600" cy="1050925"/>
          </a:xfrm>
          <a:prstGeom prst="rect">
            <a:avLst/>
          </a:prstGeom>
        </p:spPr>
        <p:txBody>
          <a:bodyPr lIns="78203" tIns="123821" rIns="78203" bIns="39101">
            <a:normAutofit fontScale="325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sz="5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клинической лабораторной диагностики, медицинской микробиологии диагностики и патологической анатомии</a:t>
            </a:r>
            <a:endParaRPr lang="ru-RU" altLang="ru-RU" sz="5656" b="1" dirty="0">
              <a:solidFill>
                <a:srgbClr val="231F2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2" name="Рисунок 10">
            <a:extLst>
              <a:ext uri="{FF2B5EF4-FFF2-40B4-BE49-F238E27FC236}">
                <a16:creationId xmlns:a16="http://schemas.microsoft.com/office/drawing/2014/main" id="{6ED982B0-9C61-4773-BDF4-DB65C4E5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1849439" y="447675"/>
            <a:ext cx="46069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188C406-58FD-4AB2-AF5C-241B3FB12176}"/>
              </a:ext>
            </a:extLst>
          </p:cNvPr>
          <p:cNvSpPr txBox="1"/>
          <p:nvPr/>
        </p:nvSpPr>
        <p:spPr>
          <a:xfrm>
            <a:off x="838200" y="6161088"/>
            <a:ext cx="3283527" cy="309320"/>
          </a:xfrm>
          <a:prstGeom prst="rect">
            <a:avLst/>
          </a:prstGeom>
        </p:spPr>
        <p:txBody>
          <a:bodyPr wrap="square" lIns="0" tIns="5974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ts val="43"/>
              </a:spcBef>
              <a:defRPr/>
            </a:pPr>
            <a:r>
              <a:rPr lang="ru-RU" altLang="ru-RU" sz="2052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версия 01-2025г., </a:t>
            </a:r>
            <a:r>
              <a:rPr lang="ru-RU" altLang="ru-RU" sz="2052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г.Москва</a:t>
            </a:r>
            <a:r>
              <a:rPr lang="ru-RU" altLang="ru-RU" sz="2052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8B2C33AA-DF3E-4FB5-9C81-7BB28E610775}"/>
              </a:ext>
            </a:extLst>
          </p:cNvPr>
          <p:cNvSpPr txBox="1">
            <a:spLocks/>
          </p:cNvSpPr>
          <p:nvPr/>
        </p:nvSpPr>
        <p:spPr>
          <a:xfrm>
            <a:off x="1849438" y="3071813"/>
            <a:ext cx="7594600" cy="2444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78203" tIns="123821" rIns="78203" bIns="39101">
            <a:normAutofit fontScale="700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altLang="ru-RU" sz="3763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Вопросы организации </a:t>
            </a:r>
            <a:r>
              <a:rPr lang="ru-RU" altLang="ru-RU" sz="3763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дезинфектологических</a:t>
            </a:r>
            <a:r>
              <a:rPr lang="ru-RU" altLang="ru-RU" sz="3763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мероприятий в медицинских организациях различного профиля </a:t>
            </a:r>
          </a:p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endParaRPr lang="ru-RU" altLang="ru-RU" sz="3763" b="1" dirty="0">
              <a:solidFill>
                <a:srgbClr val="006FB8"/>
              </a:solidFill>
              <a:ea typeface="+mn-ea"/>
              <a:cs typeface="Times New Roman" pitchFamily="18" charset="0"/>
            </a:endParaRPr>
          </a:p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altLang="ru-RU" sz="2900" b="1" i="1" dirty="0">
                <a:solidFill>
                  <a:srgbClr val="006FB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Бурцев Александр Константинович, профессор кафедры, врач-эпидемиолог, к.м.н.</a:t>
            </a:r>
            <a:endParaRPr lang="ru-RU" altLang="ru-RU" sz="2900" b="1" i="1" dirty="0">
              <a:solidFill>
                <a:srgbClr val="231F2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D7BE7A-7BF0-4150-ADA9-6E725ADEF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464" y="5339680"/>
            <a:ext cx="1438781" cy="12619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47363" y="-75076"/>
            <a:ext cx="13024026" cy="7009275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6264A834-7531-4BC9-B360-D48762987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66794"/>
            <a:ext cx="11353800" cy="5973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 err="1"/>
              <a:t>п.п</a:t>
            </a:r>
            <a:r>
              <a:rPr lang="ru-RU" b="1" dirty="0"/>
              <a:t> 1 п. 125 СанПиН 3.3686-21</a:t>
            </a:r>
            <a:r>
              <a:rPr lang="ru-RU" dirty="0"/>
              <a:t>                  </a:t>
            </a:r>
          </a:p>
          <a:p>
            <a:pPr marL="0" indent="0">
              <a:buNone/>
            </a:pPr>
            <a:r>
              <a:rPr lang="ru-RU" dirty="0"/>
              <a:t>«В медицинских организациях при проведении дезинфекционной деятельности должны выполняться следующие санитарно-эпидемиологические требования: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1) дезинфекцию, предстерилизационную очистку и стерилизацию в медицинских организациях проводит специально подготовленный персонал организации, а дезинсекцию и дератизацию - специалисты организаций дезинфекционного профиля, или специально подготовленный персонал организации»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1168776" y="701336"/>
            <a:ext cx="648377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94CEBFA-537E-411F-BC9A-8B85B64230C3}"/>
              </a:ext>
            </a:extLst>
          </p:cNvPr>
          <p:cNvCxnSpPr>
            <a:cxnSpLocks/>
          </p:cNvCxnSpPr>
          <p:nvPr/>
        </p:nvCxnSpPr>
        <p:spPr>
          <a:xfrm>
            <a:off x="496736" y="3763999"/>
            <a:ext cx="1056659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E52A92D-B106-4EF6-A7C3-5323E5074372}"/>
              </a:ext>
            </a:extLst>
          </p:cNvPr>
          <p:cNvCxnSpPr>
            <a:cxnSpLocks/>
          </p:cNvCxnSpPr>
          <p:nvPr/>
        </p:nvCxnSpPr>
        <p:spPr>
          <a:xfrm flipV="1">
            <a:off x="496736" y="3369406"/>
            <a:ext cx="10504455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27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47363" y="-75076"/>
            <a:ext cx="12839388" cy="7009275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9C3EFD9-83D3-4267-A390-A50B5E80C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99" y="677848"/>
            <a:ext cx="11167369" cy="5831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 err="1"/>
              <a:t>п.п</a:t>
            </a:r>
            <a:r>
              <a:rPr lang="ru-RU" b="1" dirty="0"/>
              <a:t> 2 п. 125 СанПиН 3.3686-21</a:t>
            </a:r>
            <a:r>
              <a:rPr lang="ru-RU" dirty="0"/>
              <a:t>                 </a:t>
            </a:r>
          </a:p>
          <a:p>
            <a:pPr marL="0" indent="0">
              <a:buNone/>
            </a:pPr>
            <a:r>
              <a:rPr lang="ru-RU" dirty="0"/>
              <a:t>«В медицинских организациях при проведении дезинфекционной деятельности должны выполняться следующие санитарно-эпидемиологические требования: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2) в медицинских организациях для текущей дезинфекции </a:t>
            </a:r>
            <a:r>
              <a:rPr lang="ru-RU" dirty="0">
                <a:solidFill>
                  <a:schemeClr val="accent2"/>
                </a:solidFill>
              </a:rPr>
              <a:t>не</a:t>
            </a:r>
            <a:r>
              <a:rPr lang="ru-RU" dirty="0"/>
              <a:t> допускается применение дезинфицирующих средств </a:t>
            </a:r>
            <a:r>
              <a:rPr lang="ru-RU" dirty="0">
                <a:solidFill>
                  <a:schemeClr val="accent2"/>
                </a:solidFill>
              </a:rPr>
              <a:t>I-III класса опасности</a:t>
            </a:r>
            <a:r>
              <a:rPr lang="ru-RU" dirty="0"/>
              <a:t> при ингаляционном пути поступления в концентрациях, превышающих гигиенические нормативы;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 flipV="1">
            <a:off x="754632" y="1124320"/>
            <a:ext cx="6812133" cy="2663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87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1" y="921749"/>
            <a:ext cx="10758996" cy="5733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 err="1"/>
              <a:t>п.п</a:t>
            </a:r>
            <a:r>
              <a:rPr lang="ru-RU" b="1" dirty="0"/>
              <a:t> 4 п. 125 СанПиН 3.3686-21</a:t>
            </a:r>
            <a:r>
              <a:rPr lang="ru-RU" dirty="0"/>
              <a:t>                          </a:t>
            </a:r>
          </a:p>
          <a:p>
            <a:pPr marL="0" indent="0">
              <a:buNone/>
            </a:pPr>
            <a:r>
              <a:rPr lang="ru-RU" dirty="0"/>
              <a:t>«В медицинских организациях при проведении дезинфекционной деятельности должны выполняться следующие санитарно-эпидемиологические требования: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4) централизованное приготовление дезинфицирующих растворов, их хранение, обеззараживание белья, медицинских изделий и других объектов проводят в специально выделенных и оборудованных помещениях;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1269507" y="1367161"/>
            <a:ext cx="652306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33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11" y="203171"/>
            <a:ext cx="11356570" cy="6451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 err="1"/>
              <a:t>п.п</a:t>
            </a:r>
            <a:r>
              <a:rPr lang="ru-RU" b="1" dirty="0"/>
              <a:t> 8 п. 125 СанПиН 3.3686-21</a:t>
            </a:r>
            <a:r>
              <a:rPr lang="ru-RU" dirty="0"/>
              <a:t>                          </a:t>
            </a:r>
          </a:p>
          <a:p>
            <a:pPr marL="0" indent="0">
              <a:buNone/>
            </a:pPr>
            <a:r>
              <a:rPr lang="ru-RU" dirty="0"/>
              <a:t>«В медицинских организациях при проведении дезинфекционной деятельности должны выполняться следующие санитарно-эпидемиологические требования: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8) в медицинских организациях медицинские изделия многократного применения подлежат: дезинфекции, предстерилизационной (или окончательной) очистке, затем стерилизации (или дезинфекции высокого уровня - ДВУ), последующему хранению в условиях, исключающих вторичную контаминацию микроорганизмами. При использовании средств для дезинфекции, обладающих фиксирующими свойствами, с медицинских изделий предварительно удаляют видимые биологические загрязнения при наличии. Изделия однократного применения после использования при манипуляциях у пациентов подлежат обеззараживанию (обезвреживанию), их повторное использование запрещается;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3053918" y="594805"/>
            <a:ext cx="461638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636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1" y="452761"/>
            <a:ext cx="10758996" cy="620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 err="1"/>
              <a:t>п.п</a:t>
            </a:r>
            <a:r>
              <a:rPr lang="ru-RU" b="1" dirty="0"/>
              <a:t> 10 п. 125 СанПиН 3.3686-21</a:t>
            </a:r>
            <a:r>
              <a:rPr lang="ru-RU" dirty="0"/>
              <a:t>                          </a:t>
            </a:r>
          </a:p>
          <a:p>
            <a:pPr marL="0" indent="0">
              <a:buNone/>
            </a:pPr>
            <a:r>
              <a:rPr lang="ru-RU" dirty="0"/>
              <a:t>«В медицинских организациях при проведении дезинфекционной деятельности должны выполняться следующие санитарно-эпидемиологические требования: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10) медицинские изделия однократного и многократного применения после использования подлежат дезинфекции независимо от дальнейшего их использования. Дезинфекцию можно проводить физическими и химическими методами. Выбор метода зависит от особенностей изделия и его назначения;</a:t>
            </a:r>
          </a:p>
          <a:p>
            <a:endParaRPr lang="ru-RU" sz="36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1227228" y="902885"/>
            <a:ext cx="668488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417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04" y="203171"/>
            <a:ext cx="10758996" cy="62020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 err="1"/>
              <a:t>п.п</a:t>
            </a:r>
            <a:r>
              <a:rPr lang="ru-RU" b="1" dirty="0"/>
              <a:t> 11 п. 125 СанПиН 3.3686-21</a:t>
            </a:r>
            <a:r>
              <a:rPr lang="ru-RU" dirty="0"/>
              <a:t>                          </a:t>
            </a:r>
          </a:p>
          <a:p>
            <a:pPr marL="0" indent="0">
              <a:buNone/>
            </a:pPr>
            <a:r>
              <a:rPr lang="ru-RU" dirty="0"/>
              <a:t>«В медицинских организациях при проведении дезинфекционной деятельности должны выполняться следующие санитарно-эпидемиологические требования:</a:t>
            </a:r>
          </a:p>
          <a:p>
            <a:pPr marL="0" indent="0" algn="just">
              <a:buNone/>
            </a:pPr>
            <a:r>
              <a:rPr lang="ru-RU" dirty="0"/>
              <a:t>11) для дезинфекции медицинских изделий применяют дезинфицирующие средства, обладающие широким спектром антимикробного (</a:t>
            </a:r>
            <a:r>
              <a:rPr lang="ru-RU" dirty="0" err="1"/>
              <a:t>вирулицидное</a:t>
            </a:r>
            <a:r>
              <a:rPr lang="ru-RU" dirty="0"/>
              <a:t>, бактерицидное, </a:t>
            </a:r>
            <a:r>
              <a:rPr lang="ru-RU" dirty="0" err="1"/>
              <a:t>фунгицидное</a:t>
            </a:r>
            <a:r>
              <a:rPr lang="ru-RU" dirty="0"/>
              <a:t> -                   с активностью в отношении грибов рода </a:t>
            </a:r>
            <a:r>
              <a:rPr lang="ru-RU" dirty="0" err="1"/>
              <a:t>Кандида</a:t>
            </a:r>
            <a:r>
              <a:rPr lang="ru-RU" dirty="0"/>
              <a:t>) действия. Выбор режимов дезинфекции проводят по наиболее устойчивым микроорганизмам - между вирусами или грибами рода </a:t>
            </a:r>
            <a:r>
              <a:rPr lang="ru-RU" dirty="0" err="1"/>
              <a:t>Кандида</a:t>
            </a:r>
            <a:r>
              <a:rPr lang="ru-RU" dirty="0"/>
              <a:t>                 (в туберкулезных медицинских организациях - по микобактериям туберкулеза); в микологических стационарах (кабинетах) - по режимам, эффективным в отношении грибов рода Трихофитон. Для дезинфекции изделий и объектов, контаминированных CI. </a:t>
            </a:r>
            <a:r>
              <a:rPr lang="ru-RU" dirty="0" err="1"/>
              <a:t>difficile</a:t>
            </a:r>
            <a:r>
              <a:rPr lang="ru-RU" dirty="0"/>
              <a:t>, возбудителями газовой анаэробной инфекцией# и другими спорообразующими бактериями, а также при работе с этими возбудителями, применяют </a:t>
            </a:r>
            <a:r>
              <a:rPr lang="ru-RU" dirty="0" err="1"/>
              <a:t>спороцидные</a:t>
            </a:r>
            <a:r>
              <a:rPr lang="ru-RU" dirty="0"/>
              <a:t> средства;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885746" y="649280"/>
            <a:ext cx="668488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05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1" y="452761"/>
            <a:ext cx="10758996" cy="620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 err="1"/>
              <a:t>п.п</a:t>
            </a:r>
            <a:r>
              <a:rPr lang="ru-RU" b="1" dirty="0"/>
              <a:t> 23 п. 125 СанПиН 3.3686-21</a:t>
            </a:r>
            <a:r>
              <a:rPr lang="ru-RU" dirty="0"/>
              <a:t>                         </a:t>
            </a:r>
          </a:p>
          <a:p>
            <a:pPr marL="0" indent="0">
              <a:buNone/>
            </a:pPr>
            <a:r>
              <a:rPr lang="ru-RU" dirty="0"/>
              <a:t>«В медицинских организациях при проведении дезинфекционной деятельности должны выполняться следующие санитарно-эпидемиологические требования: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23) качество предстерилизационной очистки медицинских изделий оценивают путем постановки </a:t>
            </a:r>
            <a:r>
              <a:rPr lang="ru-RU" dirty="0" err="1"/>
              <a:t>азопирамовой</a:t>
            </a:r>
            <a:r>
              <a:rPr lang="ru-RU" dirty="0"/>
              <a:t>, </a:t>
            </a:r>
            <a:r>
              <a:rPr lang="ru-RU" dirty="0" err="1"/>
              <a:t>амидопириновой</a:t>
            </a:r>
            <a:r>
              <a:rPr lang="ru-RU" dirty="0"/>
              <a:t> или другой, предназначенной для этих целей и зарегистрированной в установленном порядке, пробы на наличие остаточного количества крови, а также путем постановки фенолфталеиновой пробы на наличие остаточного количества щелочных компонентов моющих средств (только в случаях применения средств, рабочие растворы которых имеют рН более 8,5) в соответствии с инструкциями по применению конкретных средств;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1196464" y="876955"/>
            <a:ext cx="668488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91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1" y="452761"/>
            <a:ext cx="10758996" cy="6202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соответствии с </a:t>
            </a:r>
            <a:r>
              <a:rPr lang="ru-RU" b="1" dirty="0" err="1"/>
              <a:t>п.п</a:t>
            </a:r>
            <a:r>
              <a:rPr lang="ru-RU" b="1" dirty="0"/>
              <a:t> 52 п. 125 СанПиН 3.3686-21</a:t>
            </a:r>
            <a:r>
              <a:rPr lang="ru-RU" dirty="0"/>
              <a:t>                          </a:t>
            </a:r>
          </a:p>
          <a:p>
            <a:pPr marL="0" indent="0" algn="just">
              <a:buNone/>
            </a:pPr>
            <a:r>
              <a:rPr lang="ru-RU" dirty="0"/>
              <a:t>«В медицинских организациях при проведении дезинфекционной деятельности должны выполняться следующие санитарно-эпидемиологические требования: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52) контроль качества дезинфекции, предстерилизационной очистки и стерилизации изделий медицинского назначения проводят ответственные лица в рамках производственного контроля, а также органы, уполномоченные                на осуществление федерального государственного санитарно-эпидемиологического надзора.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1178709" y="859199"/>
            <a:ext cx="668488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550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1" y="452761"/>
            <a:ext cx="10758996" cy="620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/>
              <a:t>п. 3543 СанПиН 3.3686-21</a:t>
            </a:r>
            <a:r>
              <a:rPr lang="ru-RU" dirty="0"/>
              <a:t>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Руководитель МО должен обеспечить организацию    и проведение дезинфекционных (дезинфекция, дезинсекция, дератизация) и стерилизационных (предстерилизационная очистка, стерилизация) мероприятий, а также обучение персонала                  по данным вопросам.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2285428" y="903588"/>
            <a:ext cx="489660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607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1" y="452761"/>
            <a:ext cx="10758996" cy="620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/>
              <a:t>п. 3546 СанПиН 3.3686-21</a:t>
            </a:r>
            <a:r>
              <a:rPr lang="ru-RU" dirty="0"/>
              <a:t>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Для проведения профилактической и текущей дезинфекции в присутствии пациентов применяют малоопасные (IV класса опасности) дезинфекционные средства.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1717259" y="903587"/>
            <a:ext cx="566008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82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200025" y="-9526"/>
            <a:ext cx="12392025" cy="6943725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38FE72-6586-4DF9-BFE4-5AC887148007}"/>
              </a:ext>
            </a:extLst>
          </p:cNvPr>
          <p:cNvSpPr txBox="1"/>
          <p:nvPr/>
        </p:nvSpPr>
        <p:spPr>
          <a:xfrm>
            <a:off x="4747793" y="5980265"/>
            <a:ext cx="2696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Москва </a:t>
            </a:r>
          </a:p>
          <a:p>
            <a:pPr algn="ctr"/>
            <a:r>
              <a:rPr lang="ru-RU" sz="2000" dirty="0"/>
              <a:t>2024 год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424EB6-92E6-44C1-8290-7A2971B1B382}"/>
              </a:ext>
            </a:extLst>
          </p:cNvPr>
          <p:cNvSpPr txBox="1"/>
          <p:nvPr/>
        </p:nvSpPr>
        <p:spPr>
          <a:xfrm>
            <a:off x="1848006" y="1152525"/>
            <a:ext cx="88868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2"/>
                </a:solidFill>
              </a:rPr>
              <a:t>Вопросы организации </a:t>
            </a:r>
            <a:r>
              <a:rPr lang="ru-RU" sz="4800" b="1" dirty="0" err="1">
                <a:solidFill>
                  <a:schemeClr val="accent2"/>
                </a:solidFill>
              </a:rPr>
              <a:t>дезинфектологических</a:t>
            </a:r>
            <a:r>
              <a:rPr lang="ru-RU" sz="4800" b="1" dirty="0">
                <a:solidFill>
                  <a:schemeClr val="accent2"/>
                </a:solidFill>
              </a:rPr>
              <a:t> мероприятий в медицинских организациях различного профиля </a:t>
            </a:r>
          </a:p>
        </p:txBody>
      </p:sp>
    </p:spTree>
    <p:extLst>
      <p:ext uri="{BB962C8B-B14F-4D97-AF65-F5344CB8AC3E}">
        <p14:creationId xmlns:p14="http://schemas.microsoft.com/office/powerpoint/2010/main" val="134075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1" y="452761"/>
            <a:ext cx="10758996" cy="620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/>
              <a:t>п. 3549 СанПиН 3.3686-21</a:t>
            </a:r>
            <a:r>
              <a:rPr lang="ru-RU" dirty="0"/>
              <a:t>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Емкости с рабочими растворами дезинфицирующих средств должны быть снабжены плотно прилегающими крышками, иметь четкие надписи       с указанием средства, его концентрации, назначения, даты приготовления.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1442050" y="903587"/>
            <a:ext cx="566008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056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1" y="452761"/>
            <a:ext cx="10758996" cy="620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/>
              <a:t>п. 3554 СанПиН 3.3686-21</a:t>
            </a:r>
            <a:r>
              <a:rPr lang="ru-RU" dirty="0"/>
              <a:t>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Поверхности в помещениях, приборы, оборудование обеззараживают способом протирания. Для этих целей преимущественно используются дезинфицирующие средства с моющими свойствами, для совмещения процесса обеззараживания объекта с его мойкой в один этап, либо после дезинфекции включать этап последующей влажной уборки с применением моющих средств</a:t>
            </a:r>
            <a:r>
              <a:rPr lang="ru-RU" sz="3600" dirty="0"/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1646237" y="894710"/>
            <a:ext cx="566008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36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1" y="452761"/>
            <a:ext cx="10758996" cy="620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/>
              <a:t>п. 3555 СанПиН 3.3686-21</a:t>
            </a:r>
            <a:r>
              <a:rPr lang="ru-RU" dirty="0"/>
              <a:t>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При необходимости экстренной обработки небольших по площади или труднодоступных поверхностей возможно применение дезинфицирующих средств в готовой форме, в том числе на основе спиртов с коротким временем обеззараживания (способом орошения с помощью ручных распылителей) или способом протирания растворами дезинфицирующих средств, или готовыми к применению дезинфицирующими салфетками.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2805343" y="930220"/>
            <a:ext cx="485312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085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1" y="452761"/>
            <a:ext cx="10758996" cy="620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/>
              <a:t>п. 3560 СанПиН 3.3686-21</a:t>
            </a:r>
            <a:r>
              <a:rPr lang="ru-RU" dirty="0"/>
              <a:t>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Генеральную уборку осуществляют с целью удаления загрязнений и снижения микробной обсемененности в помещениях организаций. Проведение генеральной уборки фиксируют в журнале произвольной формы.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2770741" y="885832"/>
            <a:ext cx="434915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992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1" y="452761"/>
            <a:ext cx="10758996" cy="620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/>
              <a:t>п. 3575 СанПиН 3.3686-21</a:t>
            </a:r>
            <a:r>
              <a:rPr lang="ru-RU" dirty="0"/>
              <a:t>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МО должен быть не менее чем месячный запас дезинфицирующих средств различного химического состава и назначения в соответствии с расчетной потребностью.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2992683" y="912465"/>
            <a:ext cx="417159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937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1" y="452761"/>
            <a:ext cx="10758996" cy="620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/>
              <a:t>п. 3576 СанПиН 3.3686-21</a:t>
            </a:r>
            <a:r>
              <a:rPr lang="ru-RU" dirty="0"/>
              <a:t>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Хранение дезинфицирующих средств допускается в специально отведенных местах, соответствующих обязательным требованиям, в оригинальной упаковке изготовителя отдельно от лекарственных препаратов, в местах, недоступных детям. Не допускается использование дезинфицирующих средств с истекшим сроком годности.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2966050" y="903587"/>
            <a:ext cx="42958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781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1" y="452761"/>
            <a:ext cx="10758996" cy="620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/>
              <a:t>п. 3584 СанПиН 3.3686-21</a:t>
            </a:r>
            <a:r>
              <a:rPr lang="ru-RU" dirty="0"/>
              <a:t>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Для дезинфекции медицинских изделий применяют дезинфицирующие средства, обладающие широким спектром антимикробного (</a:t>
            </a:r>
            <a:r>
              <a:rPr lang="ru-RU" dirty="0" err="1"/>
              <a:t>вирулицидное</a:t>
            </a:r>
            <a:r>
              <a:rPr lang="ru-RU" dirty="0"/>
              <a:t>, бактерицидное, </a:t>
            </a:r>
            <a:r>
              <a:rPr lang="ru-RU" dirty="0" err="1"/>
              <a:t>фунгицидное</a:t>
            </a:r>
            <a:r>
              <a:rPr lang="ru-RU" dirty="0"/>
              <a:t> - с активностью                        в отношении грибов рода </a:t>
            </a:r>
            <a:r>
              <a:rPr lang="ru-RU" dirty="0" err="1"/>
              <a:t>Candida</a:t>
            </a:r>
            <a:r>
              <a:rPr lang="ru-RU" dirty="0"/>
              <a:t>) действия. Выбор режимов дезинфекции проводят по наиболее устойчивым микроорганизмам - между вирусами или грибами рода </a:t>
            </a:r>
            <a:r>
              <a:rPr lang="ru-RU" dirty="0" err="1"/>
              <a:t>Candida</a:t>
            </a:r>
            <a:r>
              <a:rPr lang="ru-RU" dirty="0"/>
              <a:t>. В туберкулезных медицинских организациях - по микобактериям туберкулеза, при этом средства должны быть тестированы на </a:t>
            </a:r>
            <a:r>
              <a:rPr lang="ru-RU" dirty="0" err="1"/>
              <a:t>Mycobacterim</a:t>
            </a:r>
            <a:r>
              <a:rPr lang="ru-RU" dirty="0"/>
              <a:t> </a:t>
            </a:r>
            <a:r>
              <a:rPr lang="ru-RU" dirty="0" err="1"/>
              <a:t>terrae</a:t>
            </a:r>
            <a:r>
              <a:rPr lang="ru-RU" dirty="0"/>
              <a:t>.                                В микологических стационарах (кабинетах) - по режимам, эффективным в отношении </a:t>
            </a:r>
            <a:r>
              <a:rPr lang="ru-RU" dirty="0" err="1"/>
              <a:t>дерматофитов</a:t>
            </a:r>
            <a:r>
              <a:rPr lang="ru-RU" dirty="0"/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2930978" y="884953"/>
            <a:ext cx="430274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705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1" y="452761"/>
            <a:ext cx="10758996" cy="620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/>
              <a:t>п. 3585 СанПиН 3.3686-21</a:t>
            </a:r>
            <a:r>
              <a:rPr lang="ru-RU" dirty="0"/>
              <a:t>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Дезинфекцию изделий выполняют ручным (в специально предназначенных для этой цели емкостях) или механизированным (</a:t>
            </a:r>
            <a:r>
              <a:rPr lang="ru-RU" dirty="0" err="1"/>
              <a:t>моюще</a:t>
            </a:r>
            <a:r>
              <a:rPr lang="ru-RU" dirty="0"/>
              <a:t>-дезинфицирующие машины, ультразвуковые установки) способами.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3088404" y="947976"/>
            <a:ext cx="409363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558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1" y="452761"/>
            <a:ext cx="10758996" cy="620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/>
              <a:t>п. 3586 СанПиН 3.3686-21</a:t>
            </a:r>
            <a:r>
              <a:rPr lang="ru-RU" dirty="0"/>
              <a:t>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Для предотвращения контаминации возбудителями ИСМП дезинфицирующих растворов их многократное использование для дезинфекции медицинских изделий допускается в течение рабочей смены, если их внешний вид не изменился (включая мутность, хлопья, осадок, изменение цвета) вне зависимости от наличия рекомендаций по срокам использования рабочих растворов дезинфицирующих средств, указанных в инструкциях по их применению.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2999627" y="912465"/>
            <a:ext cx="404036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26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1" y="452761"/>
            <a:ext cx="10758996" cy="620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/>
              <a:t>п. 3588 СанПиН 3.3686-21</a:t>
            </a:r>
            <a:r>
              <a:rPr lang="ru-RU" dirty="0"/>
              <a:t>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Объем емкости для проведения обработки и объем раствора средства в ней должны быть достаточными для обеспечения полного погружения медицинского изделия в раствор; толщина слоя раствора над изделиями должна быть не менее одного сантиметра.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2786563" y="921343"/>
            <a:ext cx="433332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50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200025" y="-9526"/>
            <a:ext cx="12392025" cy="6943725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034538-4AD4-46AC-A917-1B45DCF50273}"/>
              </a:ext>
            </a:extLst>
          </p:cNvPr>
          <p:cNvSpPr/>
          <p:nvPr/>
        </p:nvSpPr>
        <p:spPr>
          <a:xfrm>
            <a:off x="142875" y="203171"/>
            <a:ext cx="10953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Нормативно-правовое регулирование санитарного законодательства: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7078EF3-3878-404A-9996-E03C74FF8612}"/>
              </a:ext>
            </a:extLst>
          </p:cNvPr>
          <p:cNvSpPr/>
          <p:nvPr/>
        </p:nvSpPr>
        <p:spPr>
          <a:xfrm>
            <a:off x="1095375" y="1183417"/>
            <a:ext cx="10631151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0" dirty="0">
                <a:effectLst/>
              </a:rPr>
              <a:t>Федеральный закон от 30 марта 1999 г. № 52-ФЗ «О санитарно-эпидемиологическом благополучии населения»;</a:t>
            </a:r>
          </a:p>
          <a:p>
            <a:endParaRPr lang="ru-RU" sz="2800" i="0" dirty="0">
              <a:effectLst/>
            </a:endParaRPr>
          </a:p>
          <a:p>
            <a:r>
              <a:rPr lang="ru-RU" sz="2800" dirty="0"/>
              <a:t>СанПиН 3.3686-21 "Санитарно-эпидемиологические требования по профилактике инфекционных болезней“;</a:t>
            </a:r>
          </a:p>
          <a:p>
            <a:endParaRPr lang="ru-RU" sz="2800" dirty="0"/>
          </a:p>
          <a:p>
            <a:pPr algn="just"/>
            <a:r>
              <a:rPr lang="ru-RU" sz="2800" dirty="0"/>
              <a:t>СанПиН 2.1.3684-21 "Санитарно-эпидемиологические требования      к содержанию территорий городских и сельских поселений,               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             и проведению санитарно-противоэпидемических (профилактических) мероприятий"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572F17-69BC-4B16-A2BD-59B959FD7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8" y="1183417"/>
            <a:ext cx="812698" cy="8126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F4E6E3-4561-4ACB-A2DE-15A753F11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8" y="2460676"/>
            <a:ext cx="812698" cy="8126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FB7B9B-31FD-4D12-982A-4BF6DFB1C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8" y="3695071"/>
            <a:ext cx="812698" cy="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12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1" y="452761"/>
            <a:ext cx="10758996" cy="6202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/>
              <a:t>п. 3595 СанПиН 3.3686-21</a:t>
            </a:r>
            <a:r>
              <a:rPr lang="ru-RU" dirty="0"/>
              <a:t>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Раствор средства для предстерилизационной очистки (самостоятельной или совмещенной с дезинфекцией) при ручном способе очистки можно использовать многократно в течение одной рабочей смены, если это допускается инструкцией по применению средства. При механизированном способе очистки в </a:t>
            </a:r>
            <a:r>
              <a:rPr lang="ru-RU" dirty="0" err="1"/>
              <a:t>моюще</a:t>
            </a:r>
            <a:r>
              <a:rPr lang="ru-RU" dirty="0"/>
              <a:t>-дезинфицирующих машинах раствор используется однократно.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3035137" y="859199"/>
            <a:ext cx="416465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18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94989" y="-75076"/>
            <a:ext cx="12839388" cy="7018801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82B3-7AE6-41A7-B691-A3904ADA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11" y="203171"/>
            <a:ext cx="10758996" cy="59756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/>
              <a:t>п. 2.2 МУ 3.5.1.3674-20 "Обеззараживание рук медицинских работников и кожных покровов пациентов при оказании медицинской помощи"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000" dirty="0"/>
              <a:t>Для обеззараживания кожи рук персонала медицинских организаций, посетителей, кожных покровов пациентов, применяют кожные антисептики - химические дезинфицирующие средства, обладающие антимикробной активностью и обеспечивающие уничтожение транзиторной и/или снижение до безопасного уровня резидентной микрофлоры</a:t>
            </a:r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r>
              <a:rPr lang="ru-RU" sz="3000" dirty="0"/>
              <a:t> Приложение №2</a:t>
            </a:r>
          </a:p>
          <a:p>
            <a:pPr marL="0" indent="0">
              <a:buNone/>
            </a:pPr>
            <a:r>
              <a:rPr lang="ru-RU" sz="3000" dirty="0"/>
              <a:t>Спиртосодержащие (без дополнительных антимикробных добавок) кожные антисептики имеют, как правило, оптимальную эффективность при концентрации спиртов (по массе): этилового - не менее 70%, изопропилового - не менее 60%, </a:t>
            </a:r>
            <a:r>
              <a:rPr lang="ru-RU" sz="3000" dirty="0" err="1"/>
              <a:t>пропилового</a:t>
            </a:r>
            <a:r>
              <a:rPr lang="ru-RU" sz="3000" dirty="0"/>
              <a:t> - не менее 50%; в композиционных составах кожных антисептиков оптимальное суммарное содержание этилового и/или изопропилового и/или </a:t>
            </a:r>
            <a:r>
              <a:rPr lang="ru-RU" sz="3000" dirty="0" err="1"/>
              <a:t>пропилового</a:t>
            </a:r>
            <a:r>
              <a:rPr lang="ru-RU" sz="3000" dirty="0"/>
              <a:t> спиртов должно составлять 60-70%.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>
            <a:cxnSpLocks/>
          </p:cNvCxnSpPr>
          <p:nvPr/>
        </p:nvCxnSpPr>
        <p:spPr>
          <a:xfrm>
            <a:off x="2626764" y="495214"/>
            <a:ext cx="367638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AC9DCD5-DE24-4EE4-840E-61851E2EF0BC}"/>
              </a:ext>
            </a:extLst>
          </p:cNvPr>
          <p:cNvCxnSpPr>
            <a:cxnSpLocks/>
          </p:cNvCxnSpPr>
          <p:nvPr/>
        </p:nvCxnSpPr>
        <p:spPr>
          <a:xfrm>
            <a:off x="541991" y="4012250"/>
            <a:ext cx="24941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167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Рисунок 11">
            <a:extLst>
              <a:ext uri="{FF2B5EF4-FFF2-40B4-BE49-F238E27FC236}">
                <a16:creationId xmlns:a16="http://schemas.microsoft.com/office/drawing/2014/main" id="{EC8BA855-2250-4951-956C-3EF5CDFB7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197644"/>
            <a:ext cx="9134475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Рисунок 10">
            <a:extLst>
              <a:ext uri="{FF2B5EF4-FFF2-40B4-BE49-F238E27FC236}">
                <a16:creationId xmlns:a16="http://schemas.microsoft.com/office/drawing/2014/main" id="{86FD84E2-641A-43DF-BB45-FFB9FCB24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2270126" y="1084263"/>
            <a:ext cx="46085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CF5FC6B-67C3-44DE-B464-28F82D92F4B1}"/>
              </a:ext>
            </a:extLst>
          </p:cNvPr>
          <p:cNvSpPr txBox="1"/>
          <p:nvPr/>
        </p:nvSpPr>
        <p:spPr>
          <a:xfrm>
            <a:off x="4807527" y="2205039"/>
            <a:ext cx="5046086" cy="8792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10861" rIns="0" bIns="0">
            <a:spAutoFit/>
          </a:bodyPr>
          <a:lstStyle/>
          <a:p>
            <a:pPr marL="10861">
              <a:spcBef>
                <a:spcPts val="86"/>
              </a:spcBef>
              <a:defRPr/>
            </a:pPr>
            <a:r>
              <a:rPr lang="ru-RU" sz="1881" kern="0" spc="-128" dirty="0">
                <a:solidFill>
                  <a:srgbClr val="00B050"/>
                </a:solidFill>
                <a:latin typeface="Arial"/>
                <a:ea typeface="+mj-ea"/>
                <a:cs typeface="Arial"/>
              </a:rPr>
              <a:t>Кафедра Клинической лабораторной диагностики, медицинской микробиологии и патологической анатомии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F20DF66-7E61-4BB4-B72B-2584641842F7}"/>
              </a:ext>
            </a:extLst>
          </p:cNvPr>
          <p:cNvSpPr txBox="1">
            <a:spLocks/>
          </p:cNvSpPr>
          <p:nvPr/>
        </p:nvSpPr>
        <p:spPr bwMode="auto">
          <a:xfrm>
            <a:off x="1884364" y="2682875"/>
            <a:ext cx="3756025" cy="222250"/>
          </a:xfrm>
          <a:prstGeom prst="rect">
            <a:avLst/>
          </a:prstGeom>
          <a:noFill/>
          <a:ln>
            <a:noFill/>
          </a:ln>
        </p:spPr>
        <p:txBody>
          <a:bodyPr lIns="0" tIns="10861" rIns="0" bIns="0"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617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0861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endParaRPr lang="ru-RU" sz="1368" kern="0" spc="-128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77830" name="object 4">
            <a:extLst>
              <a:ext uri="{FF2B5EF4-FFF2-40B4-BE49-F238E27FC236}">
                <a16:creationId xmlns:a16="http://schemas.microsoft.com/office/drawing/2014/main" id="{37C148D2-B84C-4290-A70E-CBC38584E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4" y="3275014"/>
            <a:ext cx="2772931" cy="1908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0" tIns="10861" rIns="0" bIns="0">
            <a:spAutoFit/>
          </a:bodyPr>
          <a:lstStyle>
            <a:lvl1pPr marL="17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88"/>
              </a:spcBef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Завю.кафедрой</a:t>
            </a: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Денисова</a:t>
            </a:r>
          </a:p>
          <a:p>
            <a:pPr>
              <a:spcBef>
                <a:spcPts val="88"/>
              </a:spcBef>
              <a:defRPr/>
            </a:pPr>
            <a:endParaRPr lang="ru-RU" altLang="ru-RU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8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Ольга</a:t>
            </a:r>
          </a:p>
          <a:p>
            <a:pPr>
              <a:spcBef>
                <a:spcPts val="88"/>
              </a:spcBef>
              <a:defRPr/>
            </a:pPr>
            <a:endParaRPr lang="ru-RU" altLang="ru-RU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88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Владимировна</a:t>
            </a: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903" name="object 5">
            <a:extLst>
              <a:ext uri="{FF2B5EF4-FFF2-40B4-BE49-F238E27FC236}">
                <a16:creationId xmlns:a16="http://schemas.microsoft.com/office/drawing/2014/main" id="{18A87DB8-92AF-4A0D-AA31-BD94F0F1F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3275014"/>
            <a:ext cx="3595255" cy="183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0861" rIns="0" bIns="0">
            <a:spAutoFit/>
          </a:bodyPr>
          <a:lstStyle>
            <a:lvl1pPr marL="95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88"/>
              </a:spcBef>
            </a:pPr>
            <a:r>
              <a:rPr lang="ru-RU" altLang="ru-RU" sz="2000" b="1" dirty="0">
                <a:solidFill>
                  <a:srgbClr val="006FB8"/>
                </a:solidFill>
                <a:cs typeface="Calibri" panose="020F0502020204030204" pitchFamily="34" charset="0"/>
              </a:rPr>
              <a:t>Телефон +7-985-644-80-90 (в том числе </a:t>
            </a:r>
            <a:r>
              <a:rPr lang="ru-RU" altLang="ru-RU" sz="2000" b="1" dirty="0" err="1">
                <a:solidFill>
                  <a:srgbClr val="006FB8"/>
                </a:solidFill>
                <a:cs typeface="Calibri" panose="020F0502020204030204" pitchFamily="34" charset="0"/>
              </a:rPr>
              <a:t>вотсапп</a:t>
            </a:r>
            <a:r>
              <a:rPr lang="ru-RU" altLang="ru-RU" sz="2000" b="1" dirty="0">
                <a:solidFill>
                  <a:srgbClr val="006FB8"/>
                </a:solidFill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88"/>
              </a:spcBef>
            </a:pPr>
            <a:endParaRPr lang="ru-RU" altLang="ru-RU" sz="1000" dirty="0"/>
          </a:p>
          <a:p>
            <a:pPr>
              <a:spcBef>
                <a:spcPts val="1600"/>
              </a:spcBef>
            </a:pPr>
            <a:r>
              <a:rPr lang="en-US" altLang="ru-RU" sz="2000" b="1" dirty="0">
                <a:solidFill>
                  <a:srgbClr val="006FB8"/>
                </a:solidFill>
                <a:cs typeface="Calibri" panose="020F0502020204030204" pitchFamily="34" charset="0"/>
                <a:hlinkClick r:id="rId4"/>
              </a:rPr>
              <a:t>email.com</a:t>
            </a:r>
            <a:r>
              <a:rPr lang="ru-RU" altLang="ru-RU" sz="2000" b="1" dirty="0">
                <a:solidFill>
                  <a:srgbClr val="006FB8"/>
                </a:solidFill>
                <a:cs typeface="Calibri" panose="020F0502020204030204" pitchFamily="34" charset="0"/>
              </a:rPr>
              <a:t> </a:t>
            </a:r>
            <a:r>
              <a:rPr lang="en-US" altLang="ru-RU" sz="2000" b="1" dirty="0">
                <a:solidFill>
                  <a:srgbClr val="006FB8"/>
                </a:solidFill>
                <a:cs typeface="Calibri" panose="020F0502020204030204" pitchFamily="34" charset="0"/>
              </a:rPr>
              <a:t>denisova_ov@inbox.ru</a:t>
            </a:r>
            <a:endParaRPr lang="ru-RU" altLang="ru-RU" sz="400" b="1" dirty="0">
              <a:solidFill>
                <a:srgbClr val="006FB8"/>
              </a:solidFill>
              <a:cs typeface="Calibri" panose="020F0502020204030204" pitchFamily="34" charset="0"/>
              <a:hlinkClick r:id="rId5"/>
            </a:endParaRPr>
          </a:p>
          <a:p>
            <a:pPr>
              <a:lnSpc>
                <a:spcPts val="1688"/>
              </a:lnSpc>
              <a:spcAft>
                <a:spcPts val="1025"/>
              </a:spcAft>
            </a:pPr>
            <a:endParaRPr lang="ru-RU" altLang="ru-RU" sz="2000" dirty="0"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7C8AC7-2E0F-4E2A-8FAA-19BC89442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81" y="5451154"/>
            <a:ext cx="1438781" cy="12619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200025" y="-9526"/>
            <a:ext cx="12392025" cy="6943725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034538-4AD4-46AC-A917-1B45DCF50273}"/>
              </a:ext>
            </a:extLst>
          </p:cNvPr>
          <p:cNvSpPr/>
          <p:nvPr/>
        </p:nvSpPr>
        <p:spPr>
          <a:xfrm>
            <a:off x="142875" y="203171"/>
            <a:ext cx="10953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5923F8-4DC8-44CE-888B-00A43E3FA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0013" y="2691384"/>
            <a:ext cx="12192000" cy="379933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96924B3-5E34-432D-9BF3-03622724C343}"/>
              </a:ext>
            </a:extLst>
          </p:cNvPr>
          <p:cNvSpPr/>
          <p:nvPr/>
        </p:nvSpPr>
        <p:spPr>
          <a:xfrm>
            <a:off x="1133475" y="2691383"/>
            <a:ext cx="6781800" cy="251841"/>
          </a:xfrm>
          <a:prstGeom prst="roundRect">
            <a:avLst/>
          </a:prstGeom>
          <a:solidFill>
            <a:schemeClr val="accent2">
              <a:alpha val="4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C1DF4-1EE0-4408-94CD-AFBA7B0CD24D}"/>
              </a:ext>
            </a:extLst>
          </p:cNvPr>
          <p:cNvSpPr txBox="1"/>
          <p:nvPr/>
        </p:nvSpPr>
        <p:spPr>
          <a:xfrm>
            <a:off x="246360" y="915052"/>
            <a:ext cx="10374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Дезинфицирующее средства, зарегистрированные в РФ включены в «Реестр свидетельств о государственной регистрации (единая форма таможенного союза, российская часть) </a:t>
            </a:r>
          </a:p>
        </p:txBody>
      </p:sp>
    </p:spTree>
    <p:extLst>
      <p:ext uri="{BB962C8B-B14F-4D97-AF65-F5344CB8AC3E}">
        <p14:creationId xmlns:p14="http://schemas.microsoft.com/office/powerpoint/2010/main" val="141478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200025" y="-9526"/>
            <a:ext cx="12392025" cy="6943725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034538-4AD4-46AC-A917-1B45DCF50273}"/>
              </a:ext>
            </a:extLst>
          </p:cNvPr>
          <p:cNvSpPr/>
          <p:nvPr/>
        </p:nvSpPr>
        <p:spPr>
          <a:xfrm>
            <a:off x="142875" y="203171"/>
            <a:ext cx="10953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B680B15-E548-498E-BBCB-516D7821F842}"/>
              </a:ext>
            </a:extLst>
          </p:cNvPr>
          <p:cNvSpPr txBox="1">
            <a:spLocks/>
          </p:cNvSpPr>
          <p:nvPr/>
        </p:nvSpPr>
        <p:spPr>
          <a:xfrm>
            <a:off x="223114" y="22847"/>
            <a:ext cx="1094071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+mn-lt"/>
              </a:rPr>
              <a:t>Количество зарегистрированных ДС в РФ за период 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2010 – 2023 гг.: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1BFFD4C-7F3F-4F20-9F5E-927E09CDC0E3}"/>
              </a:ext>
            </a:extLst>
          </p:cNvPr>
          <p:cNvGrpSpPr/>
          <p:nvPr/>
        </p:nvGrpSpPr>
        <p:grpSpPr>
          <a:xfrm>
            <a:off x="2613077" y="2296495"/>
            <a:ext cx="6623256" cy="2686052"/>
            <a:chOff x="2571744" y="2767011"/>
            <a:chExt cx="6623256" cy="2686052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9E57435E-0C8B-4601-B646-6F53AD9A96E9}"/>
                </a:ext>
              </a:extLst>
            </p:cNvPr>
            <p:cNvSpPr/>
            <p:nvPr/>
          </p:nvSpPr>
          <p:spPr>
            <a:xfrm>
              <a:off x="2997000" y="2767011"/>
              <a:ext cx="6198000" cy="2686052"/>
            </a:xfrm>
            <a:prstGeom prst="roundRect">
              <a:avLst/>
            </a:prstGeom>
            <a:noFill/>
            <a:ln w="50800" cmpd="sng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 descr="Picture background">
              <a:extLst>
                <a:ext uri="{FF2B5EF4-FFF2-40B4-BE49-F238E27FC236}">
                  <a16:creationId xmlns:a16="http://schemas.microsoft.com/office/drawing/2014/main" id="{FB723B5B-2B52-4779-80EB-CB43EAB2A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44" y="3499780"/>
              <a:ext cx="917579" cy="91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B662C05-A0AB-4C07-8BC1-B5F11A16BDD7}"/>
                </a:ext>
              </a:extLst>
            </p:cNvPr>
            <p:cNvSpPr/>
            <p:nvPr/>
          </p:nvSpPr>
          <p:spPr>
            <a:xfrm>
              <a:off x="5353759" y="2825889"/>
              <a:ext cx="177323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b="1" dirty="0">
                  <a:solidFill>
                    <a:schemeClr val="accent4"/>
                  </a:solidFill>
                </a:rPr>
                <a:t>Всего</a:t>
              </a:r>
              <a:endParaRPr lang="ru-RU" sz="28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A99B9229-410A-4FA6-B76E-C6DCCF4C1BDB}"/>
                </a:ext>
              </a:extLst>
            </p:cNvPr>
            <p:cNvCxnSpPr/>
            <p:nvPr/>
          </p:nvCxnSpPr>
          <p:spPr>
            <a:xfrm>
              <a:off x="3957639" y="3499780"/>
              <a:ext cx="427672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F34C992F-92AD-4EB6-9BB8-EA48F415F436}"/>
                </a:ext>
              </a:extLst>
            </p:cNvPr>
            <p:cNvSpPr/>
            <p:nvPr/>
          </p:nvSpPr>
          <p:spPr>
            <a:xfrm>
              <a:off x="4012887" y="3570580"/>
              <a:ext cx="416622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/>
                <a:t>3113 дезинфицирующих средств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13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200025" y="-9526"/>
            <a:ext cx="12392025" cy="6943725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A1929C-4415-4FB7-BA3B-552708DE2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0013" y="2511702"/>
            <a:ext cx="12192000" cy="39300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332911-A919-409E-AA1C-1707E956B45D}"/>
              </a:ext>
            </a:extLst>
          </p:cNvPr>
          <p:cNvSpPr txBox="1"/>
          <p:nvPr/>
        </p:nvSpPr>
        <p:spPr>
          <a:xfrm>
            <a:off x="246360" y="915052"/>
            <a:ext cx="10374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Дезинфицирующее средства, зарегистрированные на территории стран-участниц </a:t>
            </a:r>
            <a:r>
              <a:rPr lang="ru-RU" sz="2800" dirty="0" err="1"/>
              <a:t>ЕврАзЭс</a:t>
            </a:r>
            <a:r>
              <a:rPr lang="ru-RU" sz="2800" dirty="0"/>
              <a:t> включены в «Реестр свидетельств на сайте «Евразийской экономической комиссии»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7F5E6F-E392-4287-941D-C99C32C66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58" y="2511702"/>
            <a:ext cx="1347892" cy="28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3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200025" y="-9526"/>
            <a:ext cx="12392025" cy="6943725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FB027-9FDA-4C95-9125-85CBAC50243D}"/>
              </a:ext>
            </a:extLst>
          </p:cNvPr>
          <p:cNvSpPr txBox="1"/>
          <p:nvPr/>
        </p:nvSpPr>
        <p:spPr>
          <a:xfrm>
            <a:off x="457199" y="399959"/>
            <a:ext cx="1111567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/>
              <a:t>Государственная регистрация дезинфицирующих средств в РФ осуществляется на основании результатов </a:t>
            </a:r>
            <a:r>
              <a:rPr lang="ru-RU" sz="2800" dirty="0" err="1"/>
              <a:t>дезинфектологической</a:t>
            </a:r>
            <a:r>
              <a:rPr lang="ru-RU" sz="2800" dirty="0"/>
              <a:t> экспертизы, которая проводится специально аккредитованными организациями (как правило профильный НИИ) в соответствии с Руководством </a:t>
            </a:r>
            <a:r>
              <a:rPr lang="ru-RU" sz="2800" b="1" dirty="0"/>
              <a:t> </a:t>
            </a:r>
            <a:r>
              <a:rPr lang="en-US" sz="2800" dirty="0"/>
              <a:t>P 4.2.3676-20</a:t>
            </a:r>
            <a:endParaRPr lang="ru-RU" sz="2800" b="1" dirty="0"/>
          </a:p>
          <a:p>
            <a:pPr fontAlgn="base"/>
            <a:r>
              <a:rPr lang="ru-RU" sz="2800" b="1" dirty="0"/>
              <a:t>           </a:t>
            </a:r>
          </a:p>
          <a:p>
            <a:pPr fontAlgn="base"/>
            <a:r>
              <a:rPr lang="ru-RU" sz="2800" b="1" dirty="0"/>
              <a:t>МЕТОДЫ КОНТРОЛЯ. </a:t>
            </a:r>
          </a:p>
          <a:p>
            <a:pPr fontAlgn="base"/>
            <a:r>
              <a:rPr lang="ru-RU" sz="2800" b="1" dirty="0"/>
              <a:t>БИОЛОГИЧЕСКИЕ И МИКРОБИОЛОГИЧЕСКИЕ ФАКТОРЫ</a:t>
            </a:r>
            <a:br>
              <a:rPr lang="ru-RU" sz="2800" b="1" dirty="0"/>
            </a:br>
            <a:r>
              <a:rPr lang="ru-RU" sz="2800" b="1" dirty="0"/>
              <a:t>Методы лабораторных исследований и испытаний дезинфекционных средств для оценки их эффективности и безопасности, утвержденные Роспотребнадзором 18 декабря 2020 г.</a:t>
            </a:r>
          </a:p>
          <a:p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36C86A-9BB9-42AF-A51F-94F588EA4C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32" y="2803965"/>
            <a:ext cx="812698" cy="812698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BCEA9BE-6978-44DB-B4BA-0307030BF980}"/>
              </a:ext>
            </a:extLst>
          </p:cNvPr>
          <p:cNvCxnSpPr>
            <a:cxnSpLocks/>
          </p:cNvCxnSpPr>
          <p:nvPr/>
        </p:nvCxnSpPr>
        <p:spPr>
          <a:xfrm>
            <a:off x="529701" y="2560861"/>
            <a:ext cx="433902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28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47362" y="-85725"/>
            <a:ext cx="12839388" cy="6943725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 соответствии с </a:t>
            </a:r>
            <a:r>
              <a:rPr lang="ru-RU" sz="2800" b="1" dirty="0">
                <a:solidFill>
                  <a:schemeClr val="tx1"/>
                </a:solidFill>
              </a:rPr>
              <a:t>п. 84 СанПиН 3.3686-21</a:t>
            </a:r>
            <a:r>
              <a:rPr lang="ru-RU" sz="2800" dirty="0">
                <a:solidFill>
                  <a:schemeClr val="tx1"/>
                </a:solidFill>
              </a:rPr>
              <a:t>                   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 «к использованию допускаются дезинфекционные средства, на которые имеются </a:t>
            </a:r>
            <a:r>
              <a:rPr lang="ru-RU" sz="2800" b="1" dirty="0">
                <a:solidFill>
                  <a:schemeClr val="accent2"/>
                </a:solidFill>
              </a:rPr>
              <a:t>разрешительные документы</a:t>
            </a:r>
            <a:r>
              <a:rPr lang="ru-RU" sz="2800" dirty="0">
                <a:solidFill>
                  <a:schemeClr val="tx1"/>
                </a:solidFill>
              </a:rPr>
              <a:t>, выданные в порядке и в случаях, установленных правом Евразийского экономического союза»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/>
          <p:nvPr/>
        </p:nvCxnSpPr>
        <p:spPr>
          <a:xfrm>
            <a:off x="3728826" y="2930598"/>
            <a:ext cx="546864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94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15AD2F-0C38-425F-AC95-53BB105F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363" y="-75076"/>
            <a:ext cx="12744137" cy="700927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B16EB0-1A2A-469C-AD08-973F6D2F09D3}"/>
              </a:ext>
            </a:extLst>
          </p:cNvPr>
          <p:cNvSpPr/>
          <p:nvPr/>
        </p:nvSpPr>
        <p:spPr>
          <a:xfrm>
            <a:off x="-447362" y="-75076"/>
            <a:ext cx="13309904" cy="7019924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>
                <a:solidFill>
                  <a:schemeClr val="tx1"/>
                </a:solidFill>
              </a:rPr>
              <a:t>  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0E994C-38A5-4612-879C-C309F2D62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03171"/>
            <a:ext cx="953790" cy="949354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21482F67-595C-44BE-BFEA-A00C3941D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16" y="1152525"/>
            <a:ext cx="11512948" cy="6876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соответствии с </a:t>
            </a:r>
            <a:r>
              <a:rPr lang="ru-RU" b="1" dirty="0"/>
              <a:t>п. 86 СанПиН 3.3686-21</a:t>
            </a:r>
            <a:r>
              <a:rPr lang="ru-RU" dirty="0"/>
              <a:t>                                      </a:t>
            </a:r>
          </a:p>
          <a:p>
            <a:pPr marL="0" indent="0" algn="just">
              <a:buNone/>
            </a:pPr>
            <a:r>
              <a:rPr lang="ru-RU" dirty="0"/>
              <a:t>«Юридические и физические лица, осуществляющие торговлю     дезинфекционными средствами, обязаны обеспечить:</a:t>
            </a:r>
          </a:p>
          <a:p>
            <a:pPr algn="just">
              <a:buFontTx/>
              <a:buChar char="-"/>
            </a:pPr>
            <a:r>
              <a:rPr lang="ru-RU" dirty="0"/>
              <a:t>наличие информации, </a:t>
            </a:r>
            <a:r>
              <a:rPr lang="ru-RU" b="1" dirty="0">
                <a:solidFill>
                  <a:schemeClr val="accent2"/>
                </a:solidFill>
              </a:rPr>
              <a:t>подтверждающей государственную регистрацию и инструкции по применению</a:t>
            </a:r>
            <a:r>
              <a:rPr lang="ru-RU" dirty="0"/>
              <a:t> конкретного дезинфицирующего средства, </a:t>
            </a:r>
            <a:r>
              <a:rPr lang="ru-RU" b="1" dirty="0">
                <a:solidFill>
                  <a:schemeClr val="accent2"/>
                </a:solidFill>
              </a:rPr>
              <a:t>деклараций о соответствии </a:t>
            </a:r>
            <a:r>
              <a:rPr lang="ru-RU" dirty="0"/>
              <a:t>на дезинфекционные средства или их копий;</a:t>
            </a:r>
          </a:p>
          <a:p>
            <a:pPr marL="0" indent="0" algn="just">
              <a:buNone/>
            </a:pPr>
            <a:r>
              <a:rPr lang="ru-RU" dirty="0"/>
              <a:t>- отпуск потребителям препаратов только в невскрытой упаковке, с этикеткой, содержащей данные о названии препарата, его назначение#, даты# изготовления, мерах предосторожности при транспортировании и использовании, реквизиты изготовителя»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58318C6-93D1-42C9-A1A2-BA167680D5E1}"/>
              </a:ext>
            </a:extLst>
          </p:cNvPr>
          <p:cNvCxnSpPr/>
          <p:nvPr/>
        </p:nvCxnSpPr>
        <p:spPr>
          <a:xfrm>
            <a:off x="1298238" y="1608431"/>
            <a:ext cx="546864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297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1548</Words>
  <Application>Microsoft Office PowerPoint</Application>
  <PresentationFormat>Широкоэкранный</PresentationFormat>
  <Paragraphs>123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Андреева В. М.</dc:creator>
  <cp:lastModifiedBy>Ольга Денисова</cp:lastModifiedBy>
  <cp:revision>29</cp:revision>
  <dcterms:created xsi:type="dcterms:W3CDTF">2024-12-02T10:21:06Z</dcterms:created>
  <dcterms:modified xsi:type="dcterms:W3CDTF">2025-03-01T17:50:29Z</dcterms:modified>
</cp:coreProperties>
</file>