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0" r:id="rId2"/>
    <p:sldId id="526" r:id="rId3"/>
    <p:sldId id="256" r:id="rId4"/>
    <p:sldId id="275" r:id="rId5"/>
    <p:sldId id="277" r:id="rId6"/>
    <p:sldId id="276" r:id="rId7"/>
    <p:sldId id="257" r:id="rId8"/>
    <p:sldId id="267" r:id="rId9"/>
    <p:sldId id="262" r:id="rId10"/>
    <p:sldId id="258" r:id="rId11"/>
    <p:sldId id="259" r:id="rId12"/>
    <p:sldId id="260" r:id="rId13"/>
    <p:sldId id="266" r:id="rId14"/>
    <p:sldId id="261" r:id="rId15"/>
    <p:sldId id="263" r:id="rId16"/>
    <p:sldId id="264" r:id="rId17"/>
    <p:sldId id="265" r:id="rId18"/>
    <p:sldId id="528" r:id="rId19"/>
    <p:sldId id="269" r:id="rId20"/>
    <p:sldId id="274" r:id="rId21"/>
    <p:sldId id="273" r:id="rId22"/>
    <p:sldId id="268" r:id="rId23"/>
    <p:sldId id="270" r:id="rId24"/>
    <p:sldId id="272" r:id="rId25"/>
    <p:sldId id="338" r:id="rId26"/>
    <p:sldId id="52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0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6C290A-44F4-40F2-B0CA-6A36EF76874A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2DA604-B391-4EB0-A94B-33685788D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roweb.org/wp-content/uploads/EAU-Guidelines-UTUC-2011-Russian-" TargetMode="External"/><Relationship Id="rId2" Type="http://schemas.openxmlformats.org/officeDocument/2006/relationships/hyperlink" Target="https://www.oncopathology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908720"/>
            <a:ext cx="5387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1193-18ED-4FEA-9FF7-7C1C08A6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1152128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09080B-0C10-4431-AEE6-6B91E3E8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клинической лабораторной диагностики и патологической анатомии</a:t>
            </a:r>
          </a:p>
        </p:txBody>
      </p:sp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06" t="37225" r="32101" b="26712"/>
          <a:stretch>
            <a:fillRect/>
          </a:stretch>
        </p:blipFill>
        <p:spPr bwMode="auto">
          <a:xfrm>
            <a:off x="251520" y="476672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01" t="72227" r="32101" b="8681"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44" t="14948" r="23150" b="21407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Гистопатологическая градация ВОЗ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47" t="14686" r="23152" b="64366"/>
          <a:stretch>
            <a:fillRect/>
          </a:stretch>
        </p:blipFill>
        <p:spPr bwMode="auto">
          <a:xfrm>
            <a:off x="467544" y="1124744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Классификация С</a:t>
            </a:r>
            <a:r>
              <a:rPr lang="en-US" sz="3200" dirty="0"/>
              <a:t>IS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47" t="14951" r="24047" b="35728"/>
          <a:stretch>
            <a:fillRect/>
          </a:stretch>
        </p:blipFill>
        <p:spPr bwMode="auto">
          <a:xfrm>
            <a:off x="611560" y="476672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 для исследования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44" t="18914" r="24195" b="34220"/>
          <a:stretch>
            <a:fillRect/>
          </a:stretch>
        </p:blipFill>
        <p:spPr bwMode="auto">
          <a:xfrm>
            <a:off x="611560" y="620688"/>
            <a:ext cx="7848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ВОЗ 2004г.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Папиллярная опухоль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низким злокачественным потенциалом (PUNLMP)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          Папиллярный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рак низкой степени злокачественности (LG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          Папиллярный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рак высокой степени злокачественности (HG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классификации ВОЗ 2004г – опухоли мочевого пузыря подразделяют на папиллому, папиллярную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опухоль с низким злокачественным потенциалом,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рак низкой и высокой степенью злокачественности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Группировка по стадиям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3" t="30263" r="39670" b="30781"/>
          <a:stretch>
            <a:fillRect/>
          </a:stretch>
        </p:blipFill>
        <p:spPr bwMode="auto">
          <a:xfrm>
            <a:off x="611560" y="692696"/>
            <a:ext cx="77768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248754"/>
          </a:xfrm>
        </p:spPr>
        <p:txBody>
          <a:bodyPr>
            <a:normAutofit/>
          </a:bodyPr>
          <a:lstStyle/>
          <a:p>
            <a:pPr algn="l"/>
            <a:r>
              <a:rPr lang="ru-RU" sz="3100" dirty="0">
                <a:effectLst/>
              </a:rPr>
              <a:t>          Рак мочевого пузыря.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09120"/>
            <a:ext cx="7772400" cy="1080120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3588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проблему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Рак мочевого пузыря занимает 4-е место по распространенности среди злокачественных новообразований у мужчин и представляет серьезную проблему.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Классификации 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ISUP   WHO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Rectangle 6">
            <a:extLst>
              <a:ext uri="{FF2B5EF4-FFF2-40B4-BE49-F238E27FC236}">
                <a16:creationId xmlns:a16="http://schemas.microsoft.com/office/drawing/2014/main" id="{DFCCE234-52E1-4B1A-ACB8-837694CCDB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2313" y="1844824"/>
            <a:ext cx="7772400" cy="14401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27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анатомии.</a:t>
            </a:r>
            <a:br>
              <a:rPr lang="ru-RU" sz="2700" dirty="0">
                <a:solidFill>
                  <a:srgbClr val="660033"/>
                </a:solidFill>
              </a:rPr>
            </a:br>
            <a:endParaRPr lang="ru-RU" sz="3100" b="1" dirty="0">
              <a:solidFill>
                <a:srgbClr val="00B050"/>
              </a:solidFill>
            </a:endParaRPr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9D6FF9F4-5267-4BEC-AA9B-7C7B235F89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2313" y="3645024"/>
            <a:ext cx="7772400" cy="13681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/>
              <a:t>Раздел. Цитологические исследования</a:t>
            </a:r>
          </a:p>
        </p:txBody>
      </p:sp>
      <p:pic>
        <p:nvPicPr>
          <p:cNvPr id="11269" name="Содержимое 5" descr="микроскоп.jpg">
            <a:extLst>
              <a:ext uri="{FF2B5EF4-FFF2-40B4-BE49-F238E27FC236}">
                <a16:creationId xmlns:a16="http://schemas.microsoft.com/office/drawing/2014/main" id="{5D415D1E-52C6-489E-BC49-DBF4578C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4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Уротелиальная</a:t>
            </a:r>
            <a:r>
              <a:rPr lang="ru-RU" dirty="0"/>
              <a:t> карцинома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злокачественная опухоль, которая развивается из клеток слизистой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может выявляться как в верхних отделах мочевых путей (почечно-лоханочной системе и мочеточнике), так и в нижних отделах (мочевом пузыре и уретре).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Уротелиальный</a:t>
            </a:r>
            <a:r>
              <a:rPr lang="ru-RU" dirty="0"/>
              <a:t> рак верхних мочевыводящих путей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и морфология УРВМП сходна с таковыми при раке мочевого пузыря.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неинвазивные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папиллярные опухоли (папиллярная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опухоль с низким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злокачественным потенциалом,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low-grade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папиллярный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high-grade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папиллярный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рак), плоские поражения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situ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[CIS]),и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инвазивный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варианты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опухолей, описанных для мочевого пузыря, также могут встречаться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верхних мочевыводящих путях.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2016 год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Новая редакция классификации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неоплазии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неопухолевых поражений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неопределенного значения и реактивная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добавлены три категории, предположительно имеющие злокачественный потенциал:</a:t>
            </a: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дисплазия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Плоская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гиперплазия</a:t>
            </a: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карцинома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situ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Уротелиальная</a:t>
            </a:r>
            <a:r>
              <a:rPr lang="ru-RU" dirty="0"/>
              <a:t> дисплазия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уротелия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характеризующиеся определенными цитологическими и архитектурными изменениями в структуре, которые при этом не удовлетворяют всем диагностическим критериям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и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https://www.oncopathology.ru/</a:t>
            </a:r>
            <a:endParaRPr lang="ru-RU" dirty="0"/>
          </a:p>
          <a:p>
            <a:r>
              <a:rPr lang="en-US" dirty="0">
                <a:hlinkClick r:id="rId3"/>
              </a:rPr>
              <a:t>https://uroweb.org/wp-content/uploads/EAU-Guidelines-UTUC-2011-Russian-</a:t>
            </a:r>
            <a:endParaRPr lang="ru-RU" dirty="0"/>
          </a:p>
          <a:p>
            <a:r>
              <a:rPr lang="en-US" dirty="0"/>
              <a:t>https://uroweb.org/wp-content/uploads/4_Renall_Cell-Carcinoma.pdf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861" t="34483" r="37569" b="9195"/>
          <a:stretch>
            <a:fillRect/>
          </a:stretch>
        </p:blipFill>
        <p:spPr bwMode="auto">
          <a:xfrm>
            <a:off x="323528" y="260648"/>
            <a:ext cx="42484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2644" r="23391" b="6897"/>
          <a:stretch>
            <a:fillRect/>
          </a:stretch>
        </p:blipFill>
        <p:spPr bwMode="auto">
          <a:xfrm>
            <a:off x="4499992" y="332656"/>
            <a:ext cx="44644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9552" y="2564904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72DFE-2B5C-4CC0-B036-2D40DB45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9044BF-57C8-4262-BF73-36B31B255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476598-6F53-49E9-B5CB-D76BB7534EE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BDA9A8-E1BC-494A-B143-67C6C609F3D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6650-8FC7-465A-9EBE-66C5C8C9F3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6889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effectLst/>
              </a:rPr>
              <a:t>2.1. Цитологические исследования онкологии мочевыделительной	системы. Получение материала для исследований. Особенности. </a:t>
            </a:r>
            <a:r>
              <a:rPr lang="ru-RU" sz="3100">
                <a:effectLst/>
              </a:rPr>
              <a:t>Принципы диагностики.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09120"/>
            <a:ext cx="7772400" cy="1080120"/>
          </a:xfrm>
        </p:spPr>
        <p:txBody>
          <a:bodyPr>
            <a:normAutofit/>
          </a:bodyPr>
          <a:lstStyle/>
          <a:p>
            <a:r>
              <a:rPr lang="ru-RU" b="1" dirty="0"/>
              <a:t>Кулешова Светлана Вячеславовна</a:t>
            </a:r>
          </a:p>
          <a:p>
            <a:endParaRPr lang="ru-RU" b="1" dirty="0"/>
          </a:p>
          <a:p>
            <a:r>
              <a:rPr lang="ru-RU" b="1" dirty="0" err="1"/>
              <a:t>г.Москва</a:t>
            </a:r>
            <a:r>
              <a:rPr lang="ru-RU" b="1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79779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Почечно-клеточный рак почки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(ПКР) составляет 2-3% всех раковых опухолей; обладает самыми высокими показателями частоты заболеваемости в странах Запада. Существует общеевропейский ежегодный прирост частоты заболеваемости около 2%, (за исключением Дании и Швеции).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большее число случайно выявленных ПКР обнаруживается посредством методов визуализации таких, как ультразвуковое исследование (УЗИ) и компьютерная томография (КТ). Несмотря на возросший показатель частоты случайного выявления, смертельность от ПКР остается стабильной, показывая тенденцию к снижению.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Пик заболеваемости приходится на возрастной промежуток между 60 и 70 годами, причем мужчины заболевают ПКР в полтора раза чаще женщин. Этиологические факторы включают факторы образа жизни такие, как курение, ожирение и терапия гипертензии.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Самая эффективная профилактика заболевания — избегать курения и ожирения.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Классическая</a:t>
            </a:r>
            <a:br>
              <a:rPr lang="ru-RU" sz="2800" dirty="0"/>
            </a:br>
            <a:r>
              <a:rPr lang="ru-RU" sz="2800" dirty="0"/>
              <a:t>триада клинических симптомов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(боль в боку,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макрогематурия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пальпируемое образование в брюшной полости) сегодня встречается редко (6–10%)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Паранеопластические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синдромы отмечают приблизительно у 30% пациентов, имеющих клинические признаки ПКР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распространенными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паранеопластическими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синдромами являются следующие: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повышенное давление;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кахексия;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снижение массы тела;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лихорадка;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нейромиопатия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амилоидоз;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повышенная скорость оседания эритроцитов;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анемия;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Гистопатология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712968" cy="41879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Оценка степени злокачественности по Фурману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Fuhrman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является самой широко используемой системой градации. Наиболее агрессивные признаки опухоли определяются градацией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Fuhrman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ПКР включает четыре генетически различающихся подтипа: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традиционный (светлоклеточный) (80-90%), папиллярный (10-15%),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хромофобный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ПКР (4-5%) и карцинома из собирательных трубочек Беллини (1%). В общем, подтипы ПКР имеют различное клиническое течение и чувствительность к терапии.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Рекомендуется использовать как шкалу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Fuhrman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и классификацию подтипов ПКР.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данный момент разработан ряд различных интегрированных прогностических систем и номограмм, сочетающих в себе зависимые прогностические факторы.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249" t="19355" r="31932" b="47975"/>
          <a:stretch>
            <a:fillRect/>
          </a:stretch>
        </p:blipFill>
        <p:spPr bwMode="auto">
          <a:xfrm>
            <a:off x="611560" y="692696"/>
            <a:ext cx="76328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Жалобы и анамнез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br>
              <a:rPr lang="ru-RU" dirty="0"/>
            </a:br>
            <a:r>
              <a:rPr lang="ru-RU" dirty="0"/>
              <a:t>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гематурия, макро или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микрогематурия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дизурические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явления;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болезненное мочеиспускание;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императивные позывы;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боли в надлобковой области;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слабость;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субфебрильная температура;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· похудание.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183880" cy="1051560"/>
          </a:xfrm>
        </p:spPr>
        <p:txBody>
          <a:bodyPr/>
          <a:lstStyle/>
          <a:p>
            <a:r>
              <a:rPr lang="ru-RU" dirty="0"/>
              <a:t>Жалобы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44" t="27952" r="24195" b="22184"/>
          <a:stretch>
            <a:fillRect/>
          </a:stretch>
        </p:blipFill>
        <p:spPr bwMode="auto">
          <a:xfrm>
            <a:off x="611560" y="548680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</TotalTime>
  <Words>739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Times New Roman</vt:lpstr>
      <vt:lpstr>Verdana</vt:lpstr>
      <vt:lpstr>Wingdings 2</vt:lpstr>
      <vt:lpstr>Аспект</vt:lpstr>
      <vt:lpstr>Презентация PowerPoint</vt:lpstr>
      <vt:lpstr>       Кафедра клинической лабораторной диагностики и патологической анатомии. </vt:lpstr>
      <vt:lpstr>2.1. Цитологические исследования онкологии мочевыделительной системы. Получение материала для исследований. Особенности. Принципы диагностики. </vt:lpstr>
      <vt:lpstr>Почечно-клеточный рак почки</vt:lpstr>
      <vt:lpstr>Классическая триада клинических симптомов </vt:lpstr>
      <vt:lpstr>Гистопатология </vt:lpstr>
      <vt:lpstr>Факторы риска</vt:lpstr>
      <vt:lpstr>Жалобы и анамнез</vt:lpstr>
      <vt:lpstr>Жалобы </vt:lpstr>
      <vt:lpstr>Презентация PowerPoint</vt:lpstr>
      <vt:lpstr>Презентация PowerPoint</vt:lpstr>
      <vt:lpstr>Презентация PowerPoint</vt:lpstr>
      <vt:lpstr>Гистопатологическая градация ВОЗ</vt:lpstr>
      <vt:lpstr>Классификация СIS</vt:lpstr>
      <vt:lpstr>Материал для исследования</vt:lpstr>
      <vt:lpstr>Классификация ВОЗ 2004г. </vt:lpstr>
      <vt:lpstr>Группировка по стадиям</vt:lpstr>
      <vt:lpstr>          Рак мочевого пузыря.</vt:lpstr>
      <vt:lpstr>Введение в проблему</vt:lpstr>
      <vt:lpstr>Уротелиальная карцинома </vt:lpstr>
      <vt:lpstr>Уротелиальный рак верхних мочевыводящих путей</vt:lpstr>
      <vt:lpstr>Новое </vt:lpstr>
      <vt:lpstr>Уротелиальная дисплазия</vt:lpstr>
      <vt:lpstr>Литература и источники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Poliklinika</dc:creator>
  <cp:lastModifiedBy>ideapad lenovo</cp:lastModifiedBy>
  <cp:revision>19</cp:revision>
  <dcterms:created xsi:type="dcterms:W3CDTF">2018-11-16T13:06:57Z</dcterms:created>
  <dcterms:modified xsi:type="dcterms:W3CDTF">2019-11-07T20:48:01Z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