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26" r:id="rId3"/>
    <p:sldId id="427" r:id="rId4"/>
    <p:sldId id="428" r:id="rId5"/>
    <p:sldId id="429" r:id="rId6"/>
    <p:sldId id="433" r:id="rId7"/>
    <p:sldId id="434" r:id="rId8"/>
    <p:sldId id="435" r:id="rId9"/>
    <p:sldId id="436" r:id="rId10"/>
    <p:sldId id="437" r:id="rId11"/>
    <p:sldId id="438" r:id="rId12"/>
    <p:sldId id="432" r:id="rId13"/>
    <p:sldId id="430" r:id="rId14"/>
    <p:sldId id="300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FF0000"/>
    <a:srgbClr val="CC3300"/>
    <a:srgbClr val="FF6600"/>
    <a:srgbClr val="6600CC"/>
    <a:srgbClr val="FF9900"/>
    <a:srgbClr val="3333CC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848" autoAdjust="0"/>
    <p:restoredTop sz="91278" autoAdjust="0"/>
  </p:normalViewPr>
  <p:slideViewPr>
    <p:cSldViewPr>
      <p:cViewPr>
        <p:scale>
          <a:sx n="100" d="100"/>
          <a:sy n="100" d="100"/>
        </p:scale>
        <p:origin x="-15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3AB87-6A3E-49A3-91EA-2C385FE62B0E}" type="doc">
      <dgm:prSet loTypeId="urn:microsoft.com/office/officeart/2005/8/layout/hierarchy4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C0688F9-C593-4ED2-8A3A-8354182B6315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Выявление факта наличия и степени выраженности нарушений памяти и мышления</a:t>
          </a:r>
          <a:endParaRPr lang="ru-RU" dirty="0"/>
        </a:p>
      </dgm:t>
    </dgm:pt>
    <dgm:pt modelId="{66C3590C-8C11-47E7-866A-340BF55A55CD}" type="parTrans" cxnId="{E722C67E-3A46-4C5B-B9B1-FE0C761497F7}">
      <dgm:prSet/>
      <dgm:spPr/>
      <dgm:t>
        <a:bodyPr/>
        <a:lstStyle/>
        <a:p>
          <a:endParaRPr lang="ru-RU"/>
        </a:p>
      </dgm:t>
    </dgm:pt>
    <dgm:pt modelId="{CAB9D7F6-23C0-4EC3-88C6-2B8DF55DE157}" type="sibTrans" cxnId="{E722C67E-3A46-4C5B-B9B1-FE0C761497F7}">
      <dgm:prSet/>
      <dgm:spPr/>
      <dgm:t>
        <a:bodyPr/>
        <a:lstStyle/>
        <a:p>
          <a:endParaRPr lang="ru-RU"/>
        </a:p>
      </dgm:t>
    </dgm:pt>
    <dgm:pt modelId="{5EE68144-F40E-4739-8DD5-CC8FDA2537C8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Оценка	внутренней картины болезни и приверженности реабилитации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E030AA-FF9F-491D-AFB7-B0EAB1DC0181}" type="parTrans" cxnId="{8E24CF9A-BF74-4CF2-9597-0329B8BEC112}">
      <dgm:prSet/>
      <dgm:spPr/>
      <dgm:t>
        <a:bodyPr/>
        <a:lstStyle/>
        <a:p>
          <a:endParaRPr lang="ru-RU"/>
        </a:p>
      </dgm:t>
    </dgm:pt>
    <dgm:pt modelId="{3D9CF355-FB2C-4EB6-B2A5-2A7713D56623}" type="sibTrans" cxnId="{8E24CF9A-BF74-4CF2-9597-0329B8BEC112}">
      <dgm:prSet/>
      <dgm:spPr/>
      <dgm:t>
        <a:bodyPr/>
        <a:lstStyle/>
        <a:p>
          <a:endParaRPr lang="ru-RU"/>
        </a:p>
      </dgm:t>
    </dgm:pt>
    <dgm:pt modelId="{023C8516-0C9F-4113-A44F-639C94866393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Оценка реабилитационного потенциала личности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2B1F5-5115-4343-A012-45BA9B9DABEF}" type="parTrans" cxnId="{34697FBF-188D-470B-9CEC-42EA96623332}">
      <dgm:prSet/>
      <dgm:spPr/>
      <dgm:t>
        <a:bodyPr/>
        <a:lstStyle/>
        <a:p>
          <a:endParaRPr lang="ru-RU"/>
        </a:p>
      </dgm:t>
    </dgm:pt>
    <dgm:pt modelId="{55BEBB5D-5F56-439C-B770-18D0F2663656}" type="sibTrans" cxnId="{34697FBF-188D-470B-9CEC-42EA96623332}">
      <dgm:prSet/>
      <dgm:spPr/>
      <dgm:t>
        <a:bodyPr/>
        <a:lstStyle/>
        <a:p>
          <a:endParaRPr lang="ru-RU"/>
        </a:p>
      </dgm:t>
    </dgm:pt>
    <dgm:pt modelId="{9D36B57D-CE1D-4DF5-9B43-D679B40AFFCA}" type="pres">
      <dgm:prSet presAssocID="{B0D3AB87-6A3E-49A3-91EA-2C385FE62B0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A79039-EB4C-4A0B-98F0-045BC8E4B7DF}" type="pres">
      <dgm:prSet presAssocID="{9C0688F9-C593-4ED2-8A3A-8354182B6315}" presName="vertOne" presStyleCnt="0"/>
      <dgm:spPr/>
    </dgm:pt>
    <dgm:pt modelId="{5BBAA63D-EC98-45BB-9146-64036514B11A}" type="pres">
      <dgm:prSet presAssocID="{9C0688F9-C593-4ED2-8A3A-8354182B6315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021A9E-8540-4854-A344-9B6C9C68E5F5}" type="pres">
      <dgm:prSet presAssocID="{9C0688F9-C593-4ED2-8A3A-8354182B6315}" presName="horzOne" presStyleCnt="0"/>
      <dgm:spPr/>
    </dgm:pt>
    <dgm:pt modelId="{44842122-7AB9-449C-872A-0DB97C4924AA}" type="pres">
      <dgm:prSet presAssocID="{CAB9D7F6-23C0-4EC3-88C6-2B8DF55DE157}" presName="sibSpaceOne" presStyleCnt="0"/>
      <dgm:spPr/>
    </dgm:pt>
    <dgm:pt modelId="{C11D3A59-77FC-4ED5-A0AF-FB2C629D5947}" type="pres">
      <dgm:prSet presAssocID="{5EE68144-F40E-4739-8DD5-CC8FDA2537C8}" presName="vertOne" presStyleCnt="0"/>
      <dgm:spPr/>
    </dgm:pt>
    <dgm:pt modelId="{5028C4B9-D5FB-415A-A8DA-940D06189443}" type="pres">
      <dgm:prSet presAssocID="{5EE68144-F40E-4739-8DD5-CC8FDA2537C8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009F84-CE82-4B6C-8EE4-59D759A845AF}" type="pres">
      <dgm:prSet presAssocID="{5EE68144-F40E-4739-8DD5-CC8FDA2537C8}" presName="horzOne" presStyleCnt="0"/>
      <dgm:spPr/>
    </dgm:pt>
    <dgm:pt modelId="{566667DB-A8F2-4F09-84B5-AC73C4E48E9A}" type="pres">
      <dgm:prSet presAssocID="{3D9CF355-FB2C-4EB6-B2A5-2A7713D56623}" presName="sibSpaceOne" presStyleCnt="0"/>
      <dgm:spPr/>
    </dgm:pt>
    <dgm:pt modelId="{8BEFF4CE-4EFB-4119-A2D1-7578FC3A225C}" type="pres">
      <dgm:prSet presAssocID="{023C8516-0C9F-4113-A44F-639C94866393}" presName="vertOne" presStyleCnt="0"/>
      <dgm:spPr/>
    </dgm:pt>
    <dgm:pt modelId="{9D53E33F-74A6-41C7-9484-F7958B1746DB}" type="pres">
      <dgm:prSet presAssocID="{023C8516-0C9F-4113-A44F-639C94866393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E58F1C-6750-4740-8998-EED664302F2B}" type="pres">
      <dgm:prSet presAssocID="{023C8516-0C9F-4113-A44F-639C94866393}" presName="horzOne" presStyleCnt="0"/>
      <dgm:spPr/>
    </dgm:pt>
  </dgm:ptLst>
  <dgm:cxnLst>
    <dgm:cxn modelId="{34697FBF-188D-470B-9CEC-42EA96623332}" srcId="{B0D3AB87-6A3E-49A3-91EA-2C385FE62B0E}" destId="{023C8516-0C9F-4113-A44F-639C94866393}" srcOrd="2" destOrd="0" parTransId="{F972B1F5-5115-4343-A012-45BA9B9DABEF}" sibTransId="{55BEBB5D-5F56-439C-B770-18D0F2663656}"/>
    <dgm:cxn modelId="{0E614A00-DFBA-4FEF-88E6-F95577F70E99}" type="presOf" srcId="{B0D3AB87-6A3E-49A3-91EA-2C385FE62B0E}" destId="{9D36B57D-CE1D-4DF5-9B43-D679B40AFFCA}" srcOrd="0" destOrd="0" presId="urn:microsoft.com/office/officeart/2005/8/layout/hierarchy4"/>
    <dgm:cxn modelId="{8E24CF9A-BF74-4CF2-9597-0329B8BEC112}" srcId="{B0D3AB87-6A3E-49A3-91EA-2C385FE62B0E}" destId="{5EE68144-F40E-4739-8DD5-CC8FDA2537C8}" srcOrd="1" destOrd="0" parTransId="{12E030AA-FF9F-491D-AFB7-B0EAB1DC0181}" sibTransId="{3D9CF355-FB2C-4EB6-B2A5-2A7713D56623}"/>
    <dgm:cxn modelId="{DB440FCE-3EA7-4596-911C-A9FC3D019CAD}" type="presOf" srcId="{5EE68144-F40E-4739-8DD5-CC8FDA2537C8}" destId="{5028C4B9-D5FB-415A-A8DA-940D06189443}" srcOrd="0" destOrd="0" presId="urn:microsoft.com/office/officeart/2005/8/layout/hierarchy4"/>
    <dgm:cxn modelId="{E722C67E-3A46-4C5B-B9B1-FE0C761497F7}" srcId="{B0D3AB87-6A3E-49A3-91EA-2C385FE62B0E}" destId="{9C0688F9-C593-4ED2-8A3A-8354182B6315}" srcOrd="0" destOrd="0" parTransId="{66C3590C-8C11-47E7-866A-340BF55A55CD}" sibTransId="{CAB9D7F6-23C0-4EC3-88C6-2B8DF55DE157}"/>
    <dgm:cxn modelId="{8EEC0982-C8D2-46B2-8997-3C76BB494E73}" type="presOf" srcId="{023C8516-0C9F-4113-A44F-639C94866393}" destId="{9D53E33F-74A6-41C7-9484-F7958B1746DB}" srcOrd="0" destOrd="0" presId="urn:microsoft.com/office/officeart/2005/8/layout/hierarchy4"/>
    <dgm:cxn modelId="{ADF36313-1E2B-479F-99A5-FC68050279D4}" type="presOf" srcId="{9C0688F9-C593-4ED2-8A3A-8354182B6315}" destId="{5BBAA63D-EC98-45BB-9146-64036514B11A}" srcOrd="0" destOrd="0" presId="urn:microsoft.com/office/officeart/2005/8/layout/hierarchy4"/>
    <dgm:cxn modelId="{13B8C67C-09E0-4C43-BE0D-4E40175C10DE}" type="presParOf" srcId="{9D36B57D-CE1D-4DF5-9B43-D679B40AFFCA}" destId="{49A79039-EB4C-4A0B-98F0-045BC8E4B7DF}" srcOrd="0" destOrd="0" presId="urn:microsoft.com/office/officeart/2005/8/layout/hierarchy4"/>
    <dgm:cxn modelId="{A9E6BAF6-6E9F-4800-8FB1-4ABD593558F7}" type="presParOf" srcId="{49A79039-EB4C-4A0B-98F0-045BC8E4B7DF}" destId="{5BBAA63D-EC98-45BB-9146-64036514B11A}" srcOrd="0" destOrd="0" presId="urn:microsoft.com/office/officeart/2005/8/layout/hierarchy4"/>
    <dgm:cxn modelId="{EAB7D902-FE83-463B-896B-185B0C81B709}" type="presParOf" srcId="{49A79039-EB4C-4A0B-98F0-045BC8E4B7DF}" destId="{1E021A9E-8540-4854-A344-9B6C9C68E5F5}" srcOrd="1" destOrd="0" presId="urn:microsoft.com/office/officeart/2005/8/layout/hierarchy4"/>
    <dgm:cxn modelId="{283AEC5D-03E8-4422-B8D8-0507683AE82D}" type="presParOf" srcId="{9D36B57D-CE1D-4DF5-9B43-D679B40AFFCA}" destId="{44842122-7AB9-449C-872A-0DB97C4924AA}" srcOrd="1" destOrd="0" presId="urn:microsoft.com/office/officeart/2005/8/layout/hierarchy4"/>
    <dgm:cxn modelId="{89F29E42-92EE-4C47-8DAD-468F94EABBE9}" type="presParOf" srcId="{9D36B57D-CE1D-4DF5-9B43-D679B40AFFCA}" destId="{C11D3A59-77FC-4ED5-A0AF-FB2C629D5947}" srcOrd="2" destOrd="0" presId="urn:microsoft.com/office/officeart/2005/8/layout/hierarchy4"/>
    <dgm:cxn modelId="{AE191445-2DFB-4BB9-BD06-7C2CDCCEDA69}" type="presParOf" srcId="{C11D3A59-77FC-4ED5-A0AF-FB2C629D5947}" destId="{5028C4B9-D5FB-415A-A8DA-940D06189443}" srcOrd="0" destOrd="0" presId="urn:microsoft.com/office/officeart/2005/8/layout/hierarchy4"/>
    <dgm:cxn modelId="{61BBC9FA-F899-4921-9625-B49D896F9C49}" type="presParOf" srcId="{C11D3A59-77FC-4ED5-A0AF-FB2C629D5947}" destId="{CD009F84-CE82-4B6C-8EE4-59D759A845AF}" srcOrd="1" destOrd="0" presId="urn:microsoft.com/office/officeart/2005/8/layout/hierarchy4"/>
    <dgm:cxn modelId="{5668025C-4416-4B7A-8278-30958F2042DA}" type="presParOf" srcId="{9D36B57D-CE1D-4DF5-9B43-D679B40AFFCA}" destId="{566667DB-A8F2-4F09-84B5-AC73C4E48E9A}" srcOrd="3" destOrd="0" presId="urn:microsoft.com/office/officeart/2005/8/layout/hierarchy4"/>
    <dgm:cxn modelId="{6423B2CA-5FB3-409C-BF25-F8CD7C6C735A}" type="presParOf" srcId="{9D36B57D-CE1D-4DF5-9B43-D679B40AFFCA}" destId="{8BEFF4CE-4EFB-4119-A2D1-7578FC3A225C}" srcOrd="4" destOrd="0" presId="urn:microsoft.com/office/officeart/2005/8/layout/hierarchy4"/>
    <dgm:cxn modelId="{39414A57-10AD-4CFF-9EA4-5B63EA2497B9}" type="presParOf" srcId="{8BEFF4CE-4EFB-4119-A2D1-7578FC3A225C}" destId="{9D53E33F-74A6-41C7-9484-F7958B1746DB}" srcOrd="0" destOrd="0" presId="urn:microsoft.com/office/officeart/2005/8/layout/hierarchy4"/>
    <dgm:cxn modelId="{386A009F-BDC8-49B6-AD27-0E10E09456C5}" type="presParOf" srcId="{8BEFF4CE-4EFB-4119-A2D1-7578FC3A225C}" destId="{11E58F1C-6750-4740-8998-EED664302F2B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523DA-C003-4C83-B0CE-895C2D2DDAB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53B6A42-C171-434F-9C9B-46D2C70BDD39}">
      <dgm:prSet phldrT="[Текст]"/>
      <dgm:spPr/>
      <dgm:t>
        <a:bodyPr/>
        <a:lstStyle/>
        <a:p>
          <a:r>
            <a:rPr lang="ru-RU" b="1" i="0" u="none" dirty="0" smtClean="0"/>
            <a:t>Методики для изучения состояния памяти: </a:t>
          </a:r>
          <a:endParaRPr lang="ru-RU" dirty="0"/>
        </a:p>
      </dgm:t>
    </dgm:pt>
    <dgm:pt modelId="{094C93F0-8222-49AB-B30C-E30196F6E8BC}" type="parTrans" cxnId="{C0985C85-DB7A-48E8-B65F-43E9AFA254FF}">
      <dgm:prSet/>
      <dgm:spPr/>
      <dgm:t>
        <a:bodyPr/>
        <a:lstStyle/>
        <a:p>
          <a:endParaRPr lang="ru-RU"/>
        </a:p>
      </dgm:t>
    </dgm:pt>
    <dgm:pt modelId="{7BC4B88C-CDD2-4BC6-AC04-BC7ED5E4E8FC}" type="sibTrans" cxnId="{C0985C85-DB7A-48E8-B65F-43E9AFA254FF}">
      <dgm:prSet/>
      <dgm:spPr/>
      <dgm:t>
        <a:bodyPr/>
        <a:lstStyle/>
        <a:p>
          <a:endParaRPr lang="ru-RU"/>
        </a:p>
      </dgm:t>
    </dgm:pt>
    <dgm:pt modelId="{C209FCAE-5A28-4C6D-8B16-F2489E3B0551}">
      <dgm:prSet/>
      <dgm:spPr/>
      <dgm:t>
        <a:bodyPr/>
        <a:lstStyle/>
        <a:p>
          <a:r>
            <a:rPr lang="ru-RU" b="1" i="0" u="none" dirty="0" smtClean="0"/>
            <a:t>Запоминание 10 слов. </a:t>
          </a:r>
          <a:endParaRPr lang="ru-RU" dirty="0"/>
        </a:p>
      </dgm:t>
    </dgm:pt>
    <dgm:pt modelId="{6FAA16DC-6F09-43D0-8644-A8440A7B4969}" type="parTrans" cxnId="{5ED773EF-8143-4DC7-B0FD-F6ADC884F3B3}">
      <dgm:prSet/>
      <dgm:spPr/>
      <dgm:t>
        <a:bodyPr/>
        <a:lstStyle/>
        <a:p>
          <a:endParaRPr lang="ru-RU"/>
        </a:p>
      </dgm:t>
    </dgm:pt>
    <dgm:pt modelId="{9BD6D929-076D-4DD8-ABC7-29F0F5B7E5F5}" type="sibTrans" cxnId="{5ED773EF-8143-4DC7-B0FD-F6ADC884F3B3}">
      <dgm:prSet/>
      <dgm:spPr/>
      <dgm:t>
        <a:bodyPr/>
        <a:lstStyle/>
        <a:p>
          <a:endParaRPr lang="ru-RU"/>
        </a:p>
      </dgm:t>
    </dgm:pt>
    <dgm:pt modelId="{74286A8D-1E70-4F1A-B4C1-AEF9D4F76EA2}">
      <dgm:prSet/>
      <dgm:spPr/>
      <dgm:t>
        <a:bodyPr/>
        <a:lstStyle/>
        <a:p>
          <a:r>
            <a:rPr lang="ru-RU" b="1" i="0" u="none" dirty="0" smtClean="0"/>
            <a:t>Пиктограмма. </a:t>
          </a:r>
          <a:endParaRPr lang="ru-RU" dirty="0"/>
        </a:p>
      </dgm:t>
    </dgm:pt>
    <dgm:pt modelId="{029F9E45-4EF2-49C0-987F-D704D2F19E1D}" type="parTrans" cxnId="{3B12A466-DA6F-4542-8766-DFCBFAB71DDD}">
      <dgm:prSet/>
      <dgm:spPr/>
      <dgm:t>
        <a:bodyPr/>
        <a:lstStyle/>
        <a:p>
          <a:endParaRPr lang="ru-RU"/>
        </a:p>
      </dgm:t>
    </dgm:pt>
    <dgm:pt modelId="{DEA3686E-DCA0-4199-958B-C5F312D184D5}" type="sibTrans" cxnId="{3B12A466-DA6F-4542-8766-DFCBFAB71DDD}">
      <dgm:prSet/>
      <dgm:spPr/>
      <dgm:t>
        <a:bodyPr/>
        <a:lstStyle/>
        <a:p>
          <a:endParaRPr lang="ru-RU"/>
        </a:p>
      </dgm:t>
    </dgm:pt>
    <dgm:pt modelId="{BC558CB4-A7F8-4BB9-B5AA-CBC1AD577A6F}">
      <dgm:prSet/>
      <dgm:spPr/>
      <dgm:t>
        <a:bodyPr/>
        <a:lstStyle/>
        <a:p>
          <a:r>
            <a:rPr lang="ru-RU" b="1" i="0" u="none" dirty="0" smtClean="0"/>
            <a:t>Для изучения функций внимания:</a:t>
          </a:r>
          <a:endParaRPr lang="ru-RU" dirty="0"/>
        </a:p>
      </dgm:t>
    </dgm:pt>
    <dgm:pt modelId="{0E17331B-8E8B-40FE-B820-DC2C6F4A6412}" type="parTrans" cxnId="{B5B48562-04A6-4E67-B5EA-50E4E8AEE117}">
      <dgm:prSet/>
      <dgm:spPr/>
      <dgm:t>
        <a:bodyPr/>
        <a:lstStyle/>
        <a:p>
          <a:endParaRPr lang="ru-RU"/>
        </a:p>
      </dgm:t>
    </dgm:pt>
    <dgm:pt modelId="{FF02E4E4-8CEC-4B24-9911-BF10FF863117}" type="sibTrans" cxnId="{B5B48562-04A6-4E67-B5EA-50E4E8AEE117}">
      <dgm:prSet/>
      <dgm:spPr/>
      <dgm:t>
        <a:bodyPr/>
        <a:lstStyle/>
        <a:p>
          <a:endParaRPr lang="ru-RU"/>
        </a:p>
      </dgm:t>
    </dgm:pt>
    <dgm:pt modelId="{D645E518-F44F-46DD-9340-A5EC177B3E78}">
      <dgm:prSet/>
      <dgm:spPr/>
      <dgm:t>
        <a:bodyPr/>
        <a:lstStyle/>
        <a:p>
          <a:r>
            <a:rPr lang="ru-RU" b="1" i="0" u="none" dirty="0" smtClean="0"/>
            <a:t>Отыскивание чисел (Таблицы </a:t>
          </a:r>
          <a:r>
            <a:rPr lang="ru-RU" b="1" i="0" u="none" dirty="0" err="1" smtClean="0"/>
            <a:t>Шульте</a:t>
          </a:r>
          <a:r>
            <a:rPr lang="ru-RU" b="1" i="0" u="none" dirty="0" smtClean="0"/>
            <a:t>) </a:t>
          </a:r>
          <a:endParaRPr lang="ru-RU" dirty="0"/>
        </a:p>
      </dgm:t>
    </dgm:pt>
    <dgm:pt modelId="{9CB85F1B-030A-4F1C-BF4B-8D57CBBA9BC3}" type="parTrans" cxnId="{2B5D5765-C21B-4166-8B14-12B027D11237}">
      <dgm:prSet/>
      <dgm:spPr/>
      <dgm:t>
        <a:bodyPr/>
        <a:lstStyle/>
        <a:p>
          <a:endParaRPr lang="ru-RU"/>
        </a:p>
      </dgm:t>
    </dgm:pt>
    <dgm:pt modelId="{6F87B6DA-405E-4F02-A9F7-A3E840E921C6}" type="sibTrans" cxnId="{2B5D5765-C21B-4166-8B14-12B027D11237}">
      <dgm:prSet/>
      <dgm:spPr/>
      <dgm:t>
        <a:bodyPr/>
        <a:lstStyle/>
        <a:p>
          <a:endParaRPr lang="ru-RU"/>
        </a:p>
      </dgm:t>
    </dgm:pt>
    <dgm:pt modelId="{F5C7B88E-5CBA-4DAC-A08E-EDD611752AA0}">
      <dgm:prSet/>
      <dgm:spPr/>
      <dgm:t>
        <a:bodyPr/>
        <a:lstStyle/>
        <a:p>
          <a:r>
            <a:rPr lang="ru-RU" b="1" i="0" u="none" dirty="0" smtClean="0"/>
            <a:t>Корректурная проба </a:t>
          </a:r>
          <a:endParaRPr lang="ru-RU" dirty="0"/>
        </a:p>
      </dgm:t>
    </dgm:pt>
    <dgm:pt modelId="{28C9DA43-E683-49AE-9428-10414CE5005C}" type="parTrans" cxnId="{6D0A66DE-D055-4EB3-9A21-A2F53FBB023F}">
      <dgm:prSet/>
      <dgm:spPr/>
      <dgm:t>
        <a:bodyPr/>
        <a:lstStyle/>
        <a:p>
          <a:endParaRPr lang="ru-RU"/>
        </a:p>
      </dgm:t>
    </dgm:pt>
    <dgm:pt modelId="{0E4D4628-0AB9-434E-B8CC-DE9BDEA0EAF5}" type="sibTrans" cxnId="{6D0A66DE-D055-4EB3-9A21-A2F53FBB023F}">
      <dgm:prSet/>
      <dgm:spPr/>
      <dgm:t>
        <a:bodyPr/>
        <a:lstStyle/>
        <a:p>
          <a:endParaRPr lang="ru-RU"/>
        </a:p>
      </dgm:t>
    </dgm:pt>
    <dgm:pt modelId="{B34F7ED5-8C1F-40B0-9C4D-89D3ABEE86A0}">
      <dgm:prSet/>
      <dgm:spPr/>
      <dgm:t>
        <a:bodyPr/>
        <a:lstStyle/>
        <a:p>
          <a:r>
            <a:rPr lang="ru-RU" b="1" i="0" u="none" dirty="0" smtClean="0"/>
            <a:t>Счет по </a:t>
          </a:r>
          <a:r>
            <a:rPr lang="ru-RU" b="1" i="0" u="none" dirty="0" err="1" smtClean="0"/>
            <a:t>Крепелину</a:t>
          </a:r>
          <a:r>
            <a:rPr lang="ru-RU" b="1" i="0" u="none" dirty="0" smtClean="0"/>
            <a:t>. </a:t>
          </a:r>
          <a:endParaRPr lang="ru-RU" dirty="0"/>
        </a:p>
      </dgm:t>
    </dgm:pt>
    <dgm:pt modelId="{7F1A1639-E850-45FE-AEE7-BA6CD567B6B1}" type="parTrans" cxnId="{5EBFF1FA-6742-4BF7-91E5-7153FBA9C1F0}">
      <dgm:prSet/>
      <dgm:spPr/>
      <dgm:t>
        <a:bodyPr/>
        <a:lstStyle/>
        <a:p>
          <a:endParaRPr lang="ru-RU"/>
        </a:p>
      </dgm:t>
    </dgm:pt>
    <dgm:pt modelId="{F8FF9391-D398-4969-BC63-AA9004D769AA}" type="sibTrans" cxnId="{5EBFF1FA-6742-4BF7-91E5-7153FBA9C1F0}">
      <dgm:prSet/>
      <dgm:spPr/>
      <dgm:t>
        <a:bodyPr/>
        <a:lstStyle/>
        <a:p>
          <a:endParaRPr lang="ru-RU"/>
        </a:p>
      </dgm:t>
    </dgm:pt>
    <dgm:pt modelId="{9BC9DDD3-2203-4F7A-8A77-AE3E5E3B594F}">
      <dgm:prSet/>
      <dgm:spPr/>
      <dgm:t>
        <a:bodyPr/>
        <a:lstStyle/>
        <a:p>
          <a:r>
            <a:rPr lang="ru-RU" b="1" i="0" u="none" dirty="0" smtClean="0"/>
            <a:t>Отсчитывание. </a:t>
          </a:r>
          <a:endParaRPr lang="ru-RU" dirty="0"/>
        </a:p>
      </dgm:t>
    </dgm:pt>
    <dgm:pt modelId="{21B142D8-CA49-4D2A-A93F-C670844E11E2}" type="parTrans" cxnId="{E809ABD5-7EBA-439E-803D-9A0E33E53DF5}">
      <dgm:prSet/>
      <dgm:spPr/>
      <dgm:t>
        <a:bodyPr/>
        <a:lstStyle/>
        <a:p>
          <a:endParaRPr lang="ru-RU"/>
        </a:p>
      </dgm:t>
    </dgm:pt>
    <dgm:pt modelId="{E4DB8683-74FD-4641-B811-45F86E3937C1}" type="sibTrans" cxnId="{E809ABD5-7EBA-439E-803D-9A0E33E53DF5}">
      <dgm:prSet/>
      <dgm:spPr/>
      <dgm:t>
        <a:bodyPr/>
        <a:lstStyle/>
        <a:p>
          <a:endParaRPr lang="ru-RU"/>
        </a:p>
      </dgm:t>
    </dgm:pt>
    <dgm:pt modelId="{DF214218-5610-4378-92BC-4023E52C92FB}">
      <dgm:prSet/>
      <dgm:spPr/>
      <dgm:t>
        <a:bodyPr/>
        <a:lstStyle/>
        <a:p>
          <a:r>
            <a:rPr lang="ru-RU" b="1" i="0" u="none" dirty="0" smtClean="0"/>
            <a:t>Методика </a:t>
          </a:r>
          <a:r>
            <a:rPr lang="ru-RU" b="1" i="0" u="none" dirty="0" err="1" smtClean="0"/>
            <a:t>Мюнстерберга</a:t>
          </a:r>
          <a:r>
            <a:rPr lang="ru-RU" b="1" i="0" u="none" dirty="0" smtClean="0"/>
            <a:t>. </a:t>
          </a:r>
          <a:endParaRPr lang="ru-RU" dirty="0"/>
        </a:p>
      </dgm:t>
    </dgm:pt>
    <dgm:pt modelId="{3D9779D7-FE5F-4C6A-B76D-E2A54C743C11}" type="parTrans" cxnId="{97036F65-5650-4900-BB63-6573234ECCF1}">
      <dgm:prSet/>
      <dgm:spPr/>
      <dgm:t>
        <a:bodyPr/>
        <a:lstStyle/>
        <a:p>
          <a:endParaRPr lang="ru-RU"/>
        </a:p>
      </dgm:t>
    </dgm:pt>
    <dgm:pt modelId="{2E00C767-F4A6-49ED-BB81-75ACCE4699A9}" type="sibTrans" cxnId="{97036F65-5650-4900-BB63-6573234ECCF1}">
      <dgm:prSet/>
      <dgm:spPr/>
      <dgm:t>
        <a:bodyPr/>
        <a:lstStyle/>
        <a:p>
          <a:endParaRPr lang="ru-RU"/>
        </a:p>
      </dgm:t>
    </dgm:pt>
    <dgm:pt modelId="{E6FB4382-8DEA-469A-926A-F022D204A92F}">
      <dgm:prSet/>
      <dgm:spPr/>
      <dgm:t>
        <a:bodyPr/>
        <a:lstStyle/>
        <a:p>
          <a:r>
            <a:rPr lang="ru-RU" b="1" i="0" u="none" dirty="0" smtClean="0"/>
            <a:t>Для изучения мышления, процессов анализа, синтеза и обобщения.</a:t>
          </a:r>
          <a:endParaRPr lang="ru-RU" dirty="0"/>
        </a:p>
      </dgm:t>
    </dgm:pt>
    <dgm:pt modelId="{58FE5582-983A-49D5-9FC1-7B7A9B659700}" type="parTrans" cxnId="{836BB9EB-BA26-479C-8DBD-8EA975321FDE}">
      <dgm:prSet/>
      <dgm:spPr/>
      <dgm:t>
        <a:bodyPr/>
        <a:lstStyle/>
        <a:p>
          <a:endParaRPr lang="ru-RU"/>
        </a:p>
      </dgm:t>
    </dgm:pt>
    <dgm:pt modelId="{F76314F5-5887-46A3-B043-2B6C6E91F38D}" type="sibTrans" cxnId="{836BB9EB-BA26-479C-8DBD-8EA975321FDE}">
      <dgm:prSet/>
      <dgm:spPr/>
      <dgm:t>
        <a:bodyPr/>
        <a:lstStyle/>
        <a:p>
          <a:endParaRPr lang="ru-RU"/>
        </a:p>
      </dgm:t>
    </dgm:pt>
    <dgm:pt modelId="{3433AD02-A592-4675-967F-BC025F8774C5}">
      <dgm:prSet/>
      <dgm:spPr/>
      <dgm:t>
        <a:bodyPr/>
        <a:lstStyle/>
        <a:p>
          <a:r>
            <a:rPr lang="ru-RU" b="1" i="0" u="none" dirty="0" smtClean="0"/>
            <a:t>Исключение предметов (4 лишний). </a:t>
          </a:r>
          <a:endParaRPr lang="ru-RU" dirty="0"/>
        </a:p>
      </dgm:t>
    </dgm:pt>
    <dgm:pt modelId="{7B361A80-770B-45A3-BB74-D70EB2825A60}" type="parTrans" cxnId="{A5FCF17F-62D1-49D4-A4B2-0C3C1B15960B}">
      <dgm:prSet/>
      <dgm:spPr/>
      <dgm:t>
        <a:bodyPr/>
        <a:lstStyle/>
        <a:p>
          <a:endParaRPr lang="ru-RU"/>
        </a:p>
      </dgm:t>
    </dgm:pt>
    <dgm:pt modelId="{04E5E6A5-CABF-4BC8-BEA8-715C2E0DD407}" type="sibTrans" cxnId="{A5FCF17F-62D1-49D4-A4B2-0C3C1B15960B}">
      <dgm:prSet/>
      <dgm:spPr/>
      <dgm:t>
        <a:bodyPr/>
        <a:lstStyle/>
        <a:p>
          <a:endParaRPr lang="ru-RU"/>
        </a:p>
      </dgm:t>
    </dgm:pt>
    <dgm:pt modelId="{57926959-D504-436B-914E-8AC5EF7B7486}">
      <dgm:prSet/>
      <dgm:spPr/>
      <dgm:t>
        <a:bodyPr/>
        <a:lstStyle/>
        <a:p>
          <a:r>
            <a:rPr lang="ru-RU" b="1" i="0" u="none" dirty="0" smtClean="0"/>
            <a:t>Классификация предметов. </a:t>
          </a:r>
          <a:endParaRPr lang="ru-RU" dirty="0"/>
        </a:p>
      </dgm:t>
    </dgm:pt>
    <dgm:pt modelId="{6630E8E7-ABB5-46A5-9060-F8740A00A262}" type="parTrans" cxnId="{C1805140-A097-4378-BF19-2391045E3F69}">
      <dgm:prSet/>
      <dgm:spPr/>
      <dgm:t>
        <a:bodyPr/>
        <a:lstStyle/>
        <a:p>
          <a:endParaRPr lang="ru-RU"/>
        </a:p>
      </dgm:t>
    </dgm:pt>
    <dgm:pt modelId="{1BADA51D-77EE-4DCB-96D8-4734FDA28FC3}" type="sibTrans" cxnId="{C1805140-A097-4378-BF19-2391045E3F69}">
      <dgm:prSet/>
      <dgm:spPr/>
      <dgm:t>
        <a:bodyPr/>
        <a:lstStyle/>
        <a:p>
          <a:endParaRPr lang="ru-RU"/>
        </a:p>
      </dgm:t>
    </dgm:pt>
    <dgm:pt modelId="{7C8E4159-6203-4535-8671-7EDEE2054115}">
      <dgm:prSet/>
      <dgm:spPr/>
      <dgm:t>
        <a:bodyPr/>
        <a:lstStyle/>
        <a:p>
          <a:r>
            <a:rPr lang="ru-RU" b="1" i="0" u="none" dirty="0" smtClean="0"/>
            <a:t>Существенные признаки</a:t>
          </a:r>
          <a:endParaRPr lang="ru-RU" dirty="0"/>
        </a:p>
      </dgm:t>
    </dgm:pt>
    <dgm:pt modelId="{3F35A1C8-BD6E-4094-8353-B69DC86F0F26}" type="parTrans" cxnId="{666283B5-3A7A-4BFA-AB26-493C7A90BE6A}">
      <dgm:prSet/>
      <dgm:spPr/>
      <dgm:t>
        <a:bodyPr/>
        <a:lstStyle/>
        <a:p>
          <a:endParaRPr lang="ru-RU"/>
        </a:p>
      </dgm:t>
    </dgm:pt>
    <dgm:pt modelId="{547619AB-8259-43A0-9D16-BFB7F5D82845}" type="sibTrans" cxnId="{666283B5-3A7A-4BFA-AB26-493C7A90BE6A}">
      <dgm:prSet/>
      <dgm:spPr/>
      <dgm:t>
        <a:bodyPr/>
        <a:lstStyle/>
        <a:p>
          <a:endParaRPr lang="ru-RU"/>
        </a:p>
      </dgm:t>
    </dgm:pt>
    <dgm:pt modelId="{E0F2FC6C-A299-46EC-9C03-B4E59AFB7910}">
      <dgm:prSet/>
      <dgm:spPr/>
      <dgm:t>
        <a:bodyPr/>
        <a:lstStyle/>
        <a:p>
          <a:r>
            <a:rPr lang="ru-RU" b="1" i="0" u="none" dirty="0" smtClean="0"/>
            <a:t>Сравнение понятий.</a:t>
          </a:r>
          <a:endParaRPr lang="ru-RU" dirty="0"/>
        </a:p>
      </dgm:t>
    </dgm:pt>
    <dgm:pt modelId="{AFC908A1-949C-4216-AE9E-BAF997AC7AD5}" type="parTrans" cxnId="{E29C1F19-72EF-4F23-898E-85798388EB66}">
      <dgm:prSet/>
      <dgm:spPr/>
      <dgm:t>
        <a:bodyPr/>
        <a:lstStyle/>
        <a:p>
          <a:endParaRPr lang="ru-RU"/>
        </a:p>
      </dgm:t>
    </dgm:pt>
    <dgm:pt modelId="{1441B25C-4184-4C44-9524-A8D896674785}" type="sibTrans" cxnId="{E29C1F19-72EF-4F23-898E-85798388EB66}">
      <dgm:prSet/>
      <dgm:spPr/>
      <dgm:t>
        <a:bodyPr/>
        <a:lstStyle/>
        <a:p>
          <a:endParaRPr lang="ru-RU"/>
        </a:p>
      </dgm:t>
    </dgm:pt>
    <dgm:pt modelId="{A4184A46-DB8D-4BA0-8BDC-005BFDBCE937}">
      <dgm:prSet/>
      <dgm:spPr/>
      <dgm:t>
        <a:bodyPr/>
        <a:lstStyle/>
        <a:p>
          <a:r>
            <a:rPr lang="ru-RU" b="1" i="0" u="none" dirty="0" smtClean="0"/>
            <a:t>Соотношение пословиц и фраз. </a:t>
          </a:r>
          <a:endParaRPr lang="ru-RU" dirty="0"/>
        </a:p>
      </dgm:t>
    </dgm:pt>
    <dgm:pt modelId="{DF2566E8-2523-4945-A8DD-42A653167860}" type="parTrans" cxnId="{AA3E77F9-AF88-4145-88AD-372149373FC6}">
      <dgm:prSet/>
      <dgm:spPr/>
      <dgm:t>
        <a:bodyPr/>
        <a:lstStyle/>
        <a:p>
          <a:endParaRPr lang="ru-RU"/>
        </a:p>
      </dgm:t>
    </dgm:pt>
    <dgm:pt modelId="{B2D06960-DEB4-475F-8453-554EB270A69F}" type="sibTrans" cxnId="{AA3E77F9-AF88-4145-88AD-372149373FC6}">
      <dgm:prSet/>
      <dgm:spPr/>
      <dgm:t>
        <a:bodyPr/>
        <a:lstStyle/>
        <a:p>
          <a:endParaRPr lang="ru-RU"/>
        </a:p>
      </dgm:t>
    </dgm:pt>
    <dgm:pt modelId="{21B4BAB3-59A3-44AB-A1B7-58A935E0A069}" type="pres">
      <dgm:prSet presAssocID="{C2E523DA-C003-4C83-B0CE-895C2D2DDA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943C81-9412-4339-8719-E077E1682A98}" type="pres">
      <dgm:prSet presAssocID="{353B6A42-C171-434F-9C9B-46D2C70BDD3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4385C-1263-4B2B-B8BA-26E4D7FD3A51}" type="pres">
      <dgm:prSet presAssocID="{353B6A42-C171-434F-9C9B-46D2C70BDD3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BA57F-0345-42E4-8822-1046AC8B6AB0}" type="pres">
      <dgm:prSet presAssocID="{BC558CB4-A7F8-4BB9-B5AA-CBC1AD577A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253F9-273D-4C03-A7A6-358DDA579B06}" type="pres">
      <dgm:prSet presAssocID="{BC558CB4-A7F8-4BB9-B5AA-CBC1AD577A6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6B8E0-08DB-4265-9592-F91C06F7BBAE}" type="pres">
      <dgm:prSet presAssocID="{E6FB4382-8DEA-469A-926A-F022D204A9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EB15E-A5FA-4DB3-BF9C-1872BA57AF31}" type="pres">
      <dgm:prSet presAssocID="{E6FB4382-8DEA-469A-926A-F022D204A92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CA7625-7AAE-41DE-BC06-A15C2399300F}" type="presOf" srcId="{9BC9DDD3-2203-4F7A-8A77-AE3E5E3B594F}" destId="{433253F9-273D-4C03-A7A6-358DDA579B06}" srcOrd="0" destOrd="3" presId="urn:microsoft.com/office/officeart/2005/8/layout/vList2"/>
    <dgm:cxn modelId="{9BEC59D8-8B7B-4D35-A348-14C5184A0E19}" type="presOf" srcId="{B34F7ED5-8C1F-40B0-9C4D-89D3ABEE86A0}" destId="{433253F9-273D-4C03-A7A6-358DDA579B06}" srcOrd="0" destOrd="2" presId="urn:microsoft.com/office/officeart/2005/8/layout/vList2"/>
    <dgm:cxn modelId="{14750B0B-FC21-4402-B2CA-0CDFC7FD84D4}" type="presOf" srcId="{BC558CB4-A7F8-4BB9-B5AA-CBC1AD577A6F}" destId="{CE5BA57F-0345-42E4-8822-1046AC8B6AB0}" srcOrd="0" destOrd="0" presId="urn:microsoft.com/office/officeart/2005/8/layout/vList2"/>
    <dgm:cxn modelId="{11272537-6D77-4DA6-A467-70BE67B0AEA5}" type="presOf" srcId="{A4184A46-DB8D-4BA0-8BDC-005BFDBCE937}" destId="{55FEB15E-A5FA-4DB3-BF9C-1872BA57AF31}" srcOrd="0" destOrd="4" presId="urn:microsoft.com/office/officeart/2005/8/layout/vList2"/>
    <dgm:cxn modelId="{A3DA9CC5-4712-4745-9CA3-DD2C70B96B6F}" type="presOf" srcId="{D645E518-F44F-46DD-9340-A5EC177B3E78}" destId="{433253F9-273D-4C03-A7A6-358DDA579B06}" srcOrd="0" destOrd="0" presId="urn:microsoft.com/office/officeart/2005/8/layout/vList2"/>
    <dgm:cxn modelId="{666283B5-3A7A-4BFA-AB26-493C7A90BE6A}" srcId="{E6FB4382-8DEA-469A-926A-F022D204A92F}" destId="{7C8E4159-6203-4535-8671-7EDEE2054115}" srcOrd="2" destOrd="0" parTransId="{3F35A1C8-BD6E-4094-8353-B69DC86F0F26}" sibTransId="{547619AB-8259-43A0-9D16-BFB7F5D82845}"/>
    <dgm:cxn modelId="{282E57D5-6F5D-42F6-903E-4AB4692A170D}" type="presOf" srcId="{74286A8D-1E70-4F1A-B4C1-AEF9D4F76EA2}" destId="{C6E4385C-1263-4B2B-B8BA-26E4D7FD3A51}" srcOrd="0" destOrd="1" presId="urn:microsoft.com/office/officeart/2005/8/layout/vList2"/>
    <dgm:cxn modelId="{A09B771D-4B51-4BF5-BB05-AE64E0ED5B28}" type="presOf" srcId="{DF214218-5610-4378-92BC-4023E52C92FB}" destId="{433253F9-273D-4C03-A7A6-358DDA579B06}" srcOrd="0" destOrd="4" presId="urn:microsoft.com/office/officeart/2005/8/layout/vList2"/>
    <dgm:cxn modelId="{6D0A66DE-D055-4EB3-9A21-A2F53FBB023F}" srcId="{BC558CB4-A7F8-4BB9-B5AA-CBC1AD577A6F}" destId="{F5C7B88E-5CBA-4DAC-A08E-EDD611752AA0}" srcOrd="1" destOrd="0" parTransId="{28C9DA43-E683-49AE-9428-10414CE5005C}" sibTransId="{0E4D4628-0AB9-434E-B8CC-DE9BDEA0EAF5}"/>
    <dgm:cxn modelId="{FD92CCE8-B2CB-477D-BAEE-D9DCD5350897}" type="presOf" srcId="{C209FCAE-5A28-4C6D-8B16-F2489E3B0551}" destId="{C6E4385C-1263-4B2B-B8BA-26E4D7FD3A51}" srcOrd="0" destOrd="0" presId="urn:microsoft.com/office/officeart/2005/8/layout/vList2"/>
    <dgm:cxn modelId="{2B5D5765-C21B-4166-8B14-12B027D11237}" srcId="{BC558CB4-A7F8-4BB9-B5AA-CBC1AD577A6F}" destId="{D645E518-F44F-46DD-9340-A5EC177B3E78}" srcOrd="0" destOrd="0" parTransId="{9CB85F1B-030A-4F1C-BF4B-8D57CBBA9BC3}" sibTransId="{6F87B6DA-405E-4F02-A9F7-A3E840E921C6}"/>
    <dgm:cxn modelId="{89ABCE3E-385A-404C-A50D-3FFCD65544AA}" type="presOf" srcId="{C2E523DA-C003-4C83-B0CE-895C2D2DDAB7}" destId="{21B4BAB3-59A3-44AB-A1B7-58A935E0A069}" srcOrd="0" destOrd="0" presId="urn:microsoft.com/office/officeart/2005/8/layout/vList2"/>
    <dgm:cxn modelId="{C0985C85-DB7A-48E8-B65F-43E9AFA254FF}" srcId="{C2E523DA-C003-4C83-B0CE-895C2D2DDAB7}" destId="{353B6A42-C171-434F-9C9B-46D2C70BDD39}" srcOrd="0" destOrd="0" parTransId="{094C93F0-8222-49AB-B30C-E30196F6E8BC}" sibTransId="{7BC4B88C-CDD2-4BC6-AC04-BC7ED5E4E8FC}"/>
    <dgm:cxn modelId="{B9DC249B-7B60-47B2-90D6-572C26471FF1}" type="presOf" srcId="{353B6A42-C171-434F-9C9B-46D2C70BDD39}" destId="{BD943C81-9412-4339-8719-E077E1682A98}" srcOrd="0" destOrd="0" presId="urn:microsoft.com/office/officeart/2005/8/layout/vList2"/>
    <dgm:cxn modelId="{E809ABD5-7EBA-439E-803D-9A0E33E53DF5}" srcId="{BC558CB4-A7F8-4BB9-B5AA-CBC1AD577A6F}" destId="{9BC9DDD3-2203-4F7A-8A77-AE3E5E3B594F}" srcOrd="3" destOrd="0" parTransId="{21B142D8-CA49-4D2A-A93F-C670844E11E2}" sibTransId="{E4DB8683-74FD-4641-B811-45F86E3937C1}"/>
    <dgm:cxn modelId="{3B12A466-DA6F-4542-8766-DFCBFAB71DDD}" srcId="{353B6A42-C171-434F-9C9B-46D2C70BDD39}" destId="{74286A8D-1E70-4F1A-B4C1-AEF9D4F76EA2}" srcOrd="1" destOrd="0" parTransId="{029F9E45-4EF2-49C0-987F-D704D2F19E1D}" sibTransId="{DEA3686E-DCA0-4199-958B-C5F312D184D5}"/>
    <dgm:cxn modelId="{5EBFF1FA-6742-4BF7-91E5-7153FBA9C1F0}" srcId="{BC558CB4-A7F8-4BB9-B5AA-CBC1AD577A6F}" destId="{B34F7ED5-8C1F-40B0-9C4D-89D3ABEE86A0}" srcOrd="2" destOrd="0" parTransId="{7F1A1639-E850-45FE-AEE7-BA6CD567B6B1}" sibTransId="{F8FF9391-D398-4969-BC63-AA9004D769AA}"/>
    <dgm:cxn modelId="{29935396-397A-4C0F-AC2B-E4103A7296A4}" type="presOf" srcId="{E6FB4382-8DEA-469A-926A-F022D204A92F}" destId="{5636B8E0-08DB-4265-9592-F91C06F7BBAE}" srcOrd="0" destOrd="0" presId="urn:microsoft.com/office/officeart/2005/8/layout/vList2"/>
    <dgm:cxn modelId="{B5B48562-04A6-4E67-B5EA-50E4E8AEE117}" srcId="{C2E523DA-C003-4C83-B0CE-895C2D2DDAB7}" destId="{BC558CB4-A7F8-4BB9-B5AA-CBC1AD577A6F}" srcOrd="1" destOrd="0" parTransId="{0E17331B-8E8B-40FE-B820-DC2C6F4A6412}" sibTransId="{FF02E4E4-8CEC-4B24-9911-BF10FF863117}"/>
    <dgm:cxn modelId="{FAA2BDEC-1731-459D-A7D7-1BAD5FC428B6}" type="presOf" srcId="{57926959-D504-436B-914E-8AC5EF7B7486}" destId="{55FEB15E-A5FA-4DB3-BF9C-1872BA57AF31}" srcOrd="0" destOrd="1" presId="urn:microsoft.com/office/officeart/2005/8/layout/vList2"/>
    <dgm:cxn modelId="{AA3E77F9-AF88-4145-88AD-372149373FC6}" srcId="{E6FB4382-8DEA-469A-926A-F022D204A92F}" destId="{A4184A46-DB8D-4BA0-8BDC-005BFDBCE937}" srcOrd="4" destOrd="0" parTransId="{DF2566E8-2523-4945-A8DD-42A653167860}" sibTransId="{B2D06960-DEB4-475F-8453-554EB270A69F}"/>
    <dgm:cxn modelId="{E1277A7C-024B-456C-8856-A19D8F02A991}" type="presOf" srcId="{F5C7B88E-5CBA-4DAC-A08E-EDD611752AA0}" destId="{433253F9-273D-4C03-A7A6-358DDA579B06}" srcOrd="0" destOrd="1" presId="urn:microsoft.com/office/officeart/2005/8/layout/vList2"/>
    <dgm:cxn modelId="{1EA337A6-29EB-4A39-8460-91EC0C5388E4}" type="presOf" srcId="{E0F2FC6C-A299-46EC-9C03-B4E59AFB7910}" destId="{55FEB15E-A5FA-4DB3-BF9C-1872BA57AF31}" srcOrd="0" destOrd="3" presId="urn:microsoft.com/office/officeart/2005/8/layout/vList2"/>
    <dgm:cxn modelId="{97036F65-5650-4900-BB63-6573234ECCF1}" srcId="{BC558CB4-A7F8-4BB9-B5AA-CBC1AD577A6F}" destId="{DF214218-5610-4378-92BC-4023E52C92FB}" srcOrd="4" destOrd="0" parTransId="{3D9779D7-FE5F-4C6A-B76D-E2A54C743C11}" sibTransId="{2E00C767-F4A6-49ED-BB81-75ACCE4699A9}"/>
    <dgm:cxn modelId="{C1805140-A097-4378-BF19-2391045E3F69}" srcId="{E6FB4382-8DEA-469A-926A-F022D204A92F}" destId="{57926959-D504-436B-914E-8AC5EF7B7486}" srcOrd="1" destOrd="0" parTransId="{6630E8E7-ABB5-46A5-9060-F8740A00A262}" sibTransId="{1BADA51D-77EE-4DCB-96D8-4734FDA28FC3}"/>
    <dgm:cxn modelId="{618882E4-F719-42E5-9C99-015692A29DB1}" type="presOf" srcId="{3433AD02-A592-4675-967F-BC025F8774C5}" destId="{55FEB15E-A5FA-4DB3-BF9C-1872BA57AF31}" srcOrd="0" destOrd="0" presId="urn:microsoft.com/office/officeart/2005/8/layout/vList2"/>
    <dgm:cxn modelId="{E29C1F19-72EF-4F23-898E-85798388EB66}" srcId="{E6FB4382-8DEA-469A-926A-F022D204A92F}" destId="{E0F2FC6C-A299-46EC-9C03-B4E59AFB7910}" srcOrd="3" destOrd="0" parTransId="{AFC908A1-949C-4216-AE9E-BAF997AC7AD5}" sibTransId="{1441B25C-4184-4C44-9524-A8D896674785}"/>
    <dgm:cxn modelId="{B49D6BBD-0A6E-4086-BEEC-63ADD758F873}" type="presOf" srcId="{7C8E4159-6203-4535-8671-7EDEE2054115}" destId="{55FEB15E-A5FA-4DB3-BF9C-1872BA57AF31}" srcOrd="0" destOrd="2" presId="urn:microsoft.com/office/officeart/2005/8/layout/vList2"/>
    <dgm:cxn modelId="{A5FCF17F-62D1-49D4-A4B2-0C3C1B15960B}" srcId="{E6FB4382-8DEA-469A-926A-F022D204A92F}" destId="{3433AD02-A592-4675-967F-BC025F8774C5}" srcOrd="0" destOrd="0" parTransId="{7B361A80-770B-45A3-BB74-D70EB2825A60}" sibTransId="{04E5E6A5-CABF-4BC8-BEA8-715C2E0DD407}"/>
    <dgm:cxn modelId="{836BB9EB-BA26-479C-8DBD-8EA975321FDE}" srcId="{C2E523DA-C003-4C83-B0CE-895C2D2DDAB7}" destId="{E6FB4382-8DEA-469A-926A-F022D204A92F}" srcOrd="2" destOrd="0" parTransId="{58FE5582-983A-49D5-9FC1-7B7A9B659700}" sibTransId="{F76314F5-5887-46A3-B043-2B6C6E91F38D}"/>
    <dgm:cxn modelId="{5ED773EF-8143-4DC7-B0FD-F6ADC884F3B3}" srcId="{353B6A42-C171-434F-9C9B-46D2C70BDD39}" destId="{C209FCAE-5A28-4C6D-8B16-F2489E3B0551}" srcOrd="0" destOrd="0" parTransId="{6FAA16DC-6F09-43D0-8644-A8440A7B4969}" sibTransId="{9BD6D929-076D-4DD8-ABC7-29F0F5B7E5F5}"/>
    <dgm:cxn modelId="{18275F4F-57D3-4BF2-946C-C65C1B0C2471}" type="presParOf" srcId="{21B4BAB3-59A3-44AB-A1B7-58A935E0A069}" destId="{BD943C81-9412-4339-8719-E077E1682A98}" srcOrd="0" destOrd="0" presId="urn:microsoft.com/office/officeart/2005/8/layout/vList2"/>
    <dgm:cxn modelId="{1A0AEC66-E6D5-4F37-8748-96AB77D7FF87}" type="presParOf" srcId="{21B4BAB3-59A3-44AB-A1B7-58A935E0A069}" destId="{C6E4385C-1263-4B2B-B8BA-26E4D7FD3A51}" srcOrd="1" destOrd="0" presId="urn:microsoft.com/office/officeart/2005/8/layout/vList2"/>
    <dgm:cxn modelId="{AB8B2B29-1419-421C-BD90-B40F1D6D3EC9}" type="presParOf" srcId="{21B4BAB3-59A3-44AB-A1B7-58A935E0A069}" destId="{CE5BA57F-0345-42E4-8822-1046AC8B6AB0}" srcOrd="2" destOrd="0" presId="urn:microsoft.com/office/officeart/2005/8/layout/vList2"/>
    <dgm:cxn modelId="{9A3B5CCA-F8D3-48A5-951E-ECDD00A47D7B}" type="presParOf" srcId="{21B4BAB3-59A3-44AB-A1B7-58A935E0A069}" destId="{433253F9-273D-4C03-A7A6-358DDA579B06}" srcOrd="3" destOrd="0" presId="urn:microsoft.com/office/officeart/2005/8/layout/vList2"/>
    <dgm:cxn modelId="{8CA92B6F-B895-4FBE-91C7-0B2F4BC90FEC}" type="presParOf" srcId="{21B4BAB3-59A3-44AB-A1B7-58A935E0A069}" destId="{5636B8E0-08DB-4265-9592-F91C06F7BBAE}" srcOrd="4" destOrd="0" presId="urn:microsoft.com/office/officeart/2005/8/layout/vList2"/>
    <dgm:cxn modelId="{777C08C1-8823-46A8-8529-2352D2073242}" type="presParOf" srcId="{21B4BAB3-59A3-44AB-A1B7-58A935E0A069}" destId="{55FEB15E-A5FA-4DB3-BF9C-1872BA57AF31}" srcOrd="5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A045BC2-CA51-4444-BD89-8B0252D47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2814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7897-EC8F-4B81-8A45-2BC06C5E1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F0D9E-8E97-4C14-899B-B9719DED5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059FD-1F4C-4D64-96D3-0A0443DE5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68EA-BB2D-498A-95FB-E8FFA36D7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50AF4-C224-4E5A-8C33-621CF9C8A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548C3-2481-478E-BA3D-B6E09917C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be-BY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C337B-AB9C-4A91-832D-5A73F0FE4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14AF1-9153-4E69-AC19-41693F17B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36114-B145-4056-AB74-DDBAB2A35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21215-10D4-4436-A248-945538BA1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45AA-DE3C-4772-B7B3-F8716D56E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B3B1C-9556-4BB8-8F4E-BD4624C3A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0E15D-9B84-4EDB-90A6-85918B264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1B00F-81B1-4244-A93C-EA710B054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e-BY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AFB61-8D17-4AB1-92A8-2373DEC82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90503F8-2801-4C07-99F1-A7C686717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brain-cogs-injury_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114800"/>
            <a:ext cx="26447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Castellar" pitchFamily="18" charset="0"/>
              </a:rPr>
              <a:t>ЧМТ: когнитивные нарушения, принципы </a:t>
            </a:r>
            <a:r>
              <a:rPr lang="ru-RU" dirty="0" err="1" smtClean="0">
                <a:latin typeface="Castellar" pitchFamily="18" charset="0"/>
              </a:rPr>
              <a:t>нейрореабилитации</a:t>
            </a:r>
            <a:endParaRPr lang="ru-RU" dirty="0" smtClean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1760" y="0"/>
            <a:ext cx="4320480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Пагубное влияние курения на организм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611560" y="339773"/>
            <a:ext cx="853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004" y="-50751"/>
            <a:ext cx="9144000" cy="38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 smtClean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КОГНИТИВНОЙ РЕАБИЛИТАЦИИ</a:t>
            </a:r>
            <a:endParaRPr lang="ru-RU" sz="1100" b="1" dirty="0">
              <a:ln w="0"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6581001"/>
            <a:ext cx="5940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МЕДИЦИНСКОЙ РЕАБИЛИТАЦИИ</a:t>
            </a:r>
            <a:endParaRPr lang="ru-RU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364088" y="6572012"/>
            <a:ext cx="3779912" cy="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6805" y="390525"/>
            <a:ext cx="899039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Второй (расширенный) этап, состоящий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более чем 10 методик. Данное обследование обладает повышенной сложностью и требует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времени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3-5 часов до нескольких дней, в зависимости от формы заключения и тяжести состояния пациента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419919176"/>
              </p:ext>
            </p:extLst>
          </p:nvPr>
        </p:nvGraphicFramePr>
        <p:xfrm>
          <a:off x="83127" y="1643802"/>
          <a:ext cx="8984068" cy="4911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08395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1760" y="0"/>
            <a:ext cx="4320480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Пагубное влияние курения на организм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611560" y="339773"/>
            <a:ext cx="853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004" y="-50751"/>
            <a:ext cx="9144000" cy="38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 smtClean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КОГНИТИВНОЙ РЕАБИЛИТАЦИИ</a:t>
            </a:r>
            <a:endParaRPr lang="ru-RU" sz="1100" b="1" dirty="0">
              <a:ln w="0"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6581001"/>
            <a:ext cx="5940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МЕДИЦИНСКОЙ РЕАБИЛИТАЦИИ</a:t>
            </a:r>
            <a:endParaRPr lang="ru-RU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364088" y="6572012"/>
            <a:ext cx="3779912" cy="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6805" y="390525"/>
            <a:ext cx="89903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Когнитивные нарушения часто сочетаются с эмоциональными и поведенческими расстройствами, для их выявления используются такие тесты как: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8" r="30548" b="33201"/>
          <a:stretch/>
        </p:blipFill>
        <p:spPr>
          <a:xfrm>
            <a:off x="395536" y="1195197"/>
            <a:ext cx="3691172" cy="521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0773" y="1087607"/>
            <a:ext cx="1326004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HADS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1" b="4850"/>
          <a:stretch/>
        </p:blipFill>
        <p:spPr>
          <a:xfrm>
            <a:off x="4829867" y="1195197"/>
            <a:ext cx="3918597" cy="521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884368" y="1087607"/>
            <a:ext cx="1045671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АПС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936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1760" y="0"/>
            <a:ext cx="4320480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Пагубное влияние курения на организм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611560" y="339773"/>
            <a:ext cx="853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004" y="-50751"/>
            <a:ext cx="9144000" cy="38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 smtClean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КОГНИТИВНОЙ РЕАБИЛИТАЦИИ</a:t>
            </a:r>
            <a:endParaRPr lang="ru-RU" sz="1100" b="1" dirty="0">
              <a:ln w="0"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6581001"/>
            <a:ext cx="5940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МЕДИЦИНСКОЙ РЕАБИЛИТАЦИИ</a:t>
            </a:r>
            <a:endParaRPr lang="ru-RU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364088" y="6572012"/>
            <a:ext cx="3779912" cy="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51520" y="548680"/>
            <a:ext cx="8640960" cy="5909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Поддержание и раннее восстановление когнитивного и эмоционального статуса, психологическая поддержка на всех этапах эмоционального переживания травмы.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Минимизация структуры и степени выраженности нарушений памяти и мышления.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Реорганизации мнестической деятельности и мышления с помощью внутренних и\или внешних средств.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наличии возможности 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интериоризация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(встраивание во внутренний план, автоматизация) перестроенной функциональной системы мышления и внешних средств в мнестической деятельности.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постановке соответствующей цели реабилитации - перенос нового навыка и/или способа реализации памяти и мышления в условия реальной жизнедеятельности пациента.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Преодоление стресса (выражение чувств; переосмысление образа жизни и системы ценностей; осознание своих симптомов; проработка негативных мыслей и формирование более позитивных установок; формирование конструктивных решений в сложившейся ситуации).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адекватной внутренней картины болезни, а также иерархии целей на будущее с учётом возможностей и ограничений;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мотивации на реабилитацию, усиление ответственности пациента за достижения в восстановлении;</a:t>
            </a:r>
          </a:p>
        </p:txBody>
      </p:sp>
    </p:spTree>
    <p:extLst>
      <p:ext uri="{BB962C8B-B14F-4D97-AF65-F5344CB8AC3E}">
        <p14:creationId xmlns:p14="http://schemas.microsoft.com/office/powerpoint/2010/main" xmlns="" val="226186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1760" y="0"/>
            <a:ext cx="4320480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Пагубное влияние курения на организм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611560" y="339773"/>
            <a:ext cx="853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004" y="-50751"/>
            <a:ext cx="9144000" cy="38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 smtClean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КОГНИТИВНОЙ РЕАБИЛИТАЦИИ</a:t>
            </a:r>
            <a:endParaRPr lang="ru-RU" sz="1100" b="1" dirty="0">
              <a:ln w="0"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6581001"/>
            <a:ext cx="5940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МЕДИЦИНСКОЙ РЕАБИЛИТАЦИИ</a:t>
            </a:r>
            <a:endParaRPr lang="ru-RU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364088" y="6572012"/>
            <a:ext cx="3779912" cy="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95536" y="708938"/>
            <a:ext cx="8352928" cy="5493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Наличие адекватной внутренней картины болезни в отношении нарушений памяти и мышления и возможности/необходимости их восстановления.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Наличие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комплайенса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отношению к реабилитационным мероприятиям.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Снижение проявлений нарушений памяти и мышления в одной или нескольких сферах и видах деятельности, действия или операции (в зависимости от поставленных реабилитационных целей).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Снижение проявлений нарушений памяти в конкретном виде деятельности или конкретном действии (в зависимости от поставленных реабилитационных целей).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Минимизация степени бытовой, социальной или профессиональной зависимости (в пределах имеющихся ресурсов).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52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7" descr="ANd9GcQe2mVloHVHVq5qMXXDyMF9DKUKMvmB2ph2cMwyYuWbHlVE79W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29000"/>
            <a:ext cx="171291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5" descr="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4760913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505200"/>
            <a:ext cx="4116388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Нормативные документы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1600" b="1" dirty="0" smtClean="0"/>
              <a:t>Клинические рекомендации – Очаговая травма головного мозга – 2022-2023-2024 (13.05.2022) – Утверждены Минздравом РФ </a:t>
            </a:r>
          </a:p>
          <a:p>
            <a:r>
              <a:rPr lang="ru-RU" sz="1600" dirty="0" smtClean="0"/>
              <a:t>Кодирование по Международной статистической классификации болезней и проблем, связанных со здоровьем: S06.1, S06.2, S06.3, S06.4, S06.5, S06.6, S06.7 </a:t>
            </a:r>
            <a:endParaRPr lang="ru-RU" sz="1600" dirty="0" smtClean="0"/>
          </a:p>
          <a:p>
            <a:r>
              <a:rPr lang="ru-RU" altLang="ja-JP" sz="1600" b="1" dirty="0" smtClean="0"/>
              <a:t>Приказ МЗ РФ №788н от 31 июля 2020г. «Об утверждении Порядка медицинской реабилитации взрослых»</a:t>
            </a:r>
            <a:r>
              <a:rPr lang="ru-RU" altLang="ja-JP" sz="1600" dirty="0" smtClean="0"/>
              <a:t>  предусматривает  проведение реабилитации  </a:t>
            </a:r>
            <a:r>
              <a:rPr lang="ru-RU" altLang="ja-JP" sz="1600" dirty="0" smtClean="0"/>
              <a:t>пациентам  </a:t>
            </a:r>
            <a:r>
              <a:rPr lang="ru-RU" altLang="ja-JP" sz="1600" dirty="0" smtClean="0"/>
              <a:t>с  ЧМТ  с  участием  МДРК,  составление  реабилитационного  диагноза, определение целей и задач, реабилитационного потенциала и прогноза с использованием МКФ (Международная  классификация функционирования,  ограничения  жизнедеятельности и  здоровья). </a:t>
            </a:r>
            <a:endParaRPr lang="ru-RU" altLang="ja-JP" sz="1600" b="1" dirty="0" smtClean="0"/>
          </a:p>
          <a:p>
            <a:endParaRPr lang="ru-RU" altLang="ja-JP" sz="1600" dirty="0" smtClean="0"/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1760" y="0"/>
            <a:ext cx="4320480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Пагубное влияние курения на организм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611560" y="339773"/>
            <a:ext cx="853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004" y="-50751"/>
            <a:ext cx="9144000" cy="38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 smtClean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КОГНИТИВНОЙ РЕАБИЛИТАЦИИ</a:t>
            </a:r>
            <a:endParaRPr lang="ru-RU" sz="1100" b="1" dirty="0">
              <a:ln w="0"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6581001"/>
            <a:ext cx="5940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МЕДИЦИНСКОЙ РЕАБИЛИТАЦИИ</a:t>
            </a:r>
            <a:endParaRPr lang="ru-RU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364088" y="6572012"/>
            <a:ext cx="3779912" cy="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770941" y="903826"/>
            <a:ext cx="4228535" cy="5262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Программа разработана на основании и с применением Клинических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рекомендаций: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Нейропсихологическая диагностика и нейропсихологическая реабилитация пациентов, находящихся в сниженных состояниях сознания после повреждения головного мозга»,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Клинико-психологическая диагностика и реабилитация пациентов с нарушениями мышления при повреждениях головного мозга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Клинико-психологическая диагностика и реабилитация пациентов с нарушениями памяти при повреждениях головного мозга»,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методического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пособия «Психологическая реабилитация инвалидов с последствиями мозгового инсульта» Нижегородского областного реабилитационного центра для инвалидов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5956105"/>
              </p:ext>
            </p:extLst>
          </p:nvPr>
        </p:nvGraphicFramePr>
        <p:xfrm>
          <a:off x="150204" y="700675"/>
          <a:ext cx="4523112" cy="5669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23112">
                  <a:extLst>
                    <a:ext uri="{9D8B030D-6E8A-4147-A177-3AD203B41FA5}">
                      <a16:colId xmlns:a16="http://schemas.microsoft.com/office/drawing/2014/main" xmlns="" val="4002755870"/>
                    </a:ext>
                  </a:extLst>
                </a:gridCol>
              </a:tblGrid>
              <a:tr h="1131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Оглавление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9574632"/>
                  </a:ext>
                </a:extLst>
              </a:tr>
              <a:tr h="1697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Введение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9968182"/>
                  </a:ext>
                </a:extLst>
              </a:tr>
              <a:tr h="1697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Модель пациента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933024"/>
                  </a:ext>
                </a:extLst>
              </a:tr>
              <a:tr h="169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Маршрутная карта реабилитации когнитивных функций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629164"/>
                  </a:ext>
                </a:extLst>
              </a:tr>
              <a:tr h="339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клинико-психологической диагностики пациентов с нарушениями когнитивных функций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5744859"/>
                  </a:ext>
                </a:extLst>
              </a:tr>
              <a:tr h="339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качества специальной углубленной клинико-психологической диагностики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8251537"/>
                  </a:ext>
                </a:extLst>
              </a:tr>
              <a:tr h="169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Последовательность психодиагностических мероприятий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4005742"/>
                  </a:ext>
                </a:extLst>
              </a:tr>
              <a:tr h="339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клинико-психологической реабилитации пациентов с нарушениями когнитивных функций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2963678"/>
                  </a:ext>
                </a:extLst>
              </a:tr>
              <a:tr h="169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качества психологической реабилитации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7052573"/>
                  </a:ext>
                </a:extLst>
              </a:tr>
              <a:tr h="169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Факторы, влияющие на прогноз когнитивной реабилитации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9372957"/>
                  </a:ext>
                </a:extLst>
              </a:tr>
              <a:tr h="169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Реабилитационный потенциал личности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4019583"/>
                  </a:ext>
                </a:extLst>
              </a:tr>
              <a:tr h="169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принципы когнитивной реабилитации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5677832"/>
                  </a:ext>
                </a:extLst>
              </a:tr>
              <a:tr h="6788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Определения: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06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Сознание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06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Мышление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06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Память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7977626"/>
                  </a:ext>
                </a:extLst>
              </a:tr>
              <a:tr h="169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Коррекционные мероприятия при когнитивных нарушениях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0528204"/>
                  </a:ext>
                </a:extLst>
              </a:tr>
              <a:tr h="169724"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мышления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7209039"/>
                  </a:ext>
                </a:extLst>
              </a:tr>
              <a:tr h="169724"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памяти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6482110"/>
                  </a:ext>
                </a:extLst>
              </a:tr>
              <a:tr h="169724"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речи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8468334"/>
                  </a:ext>
                </a:extLst>
              </a:tr>
              <a:tr h="169724"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эмоциональной сферы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6369370"/>
                  </a:ext>
                </a:extLst>
              </a:tr>
              <a:tr h="16972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Заключение</a:t>
                      </a:r>
                      <a:endParaRPr lang="ru-RU" sz="1100" b="1" u="sng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8366843"/>
                  </a:ext>
                </a:extLst>
              </a:tr>
              <a:tr h="16972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Литература</a:t>
                      </a:r>
                      <a:endParaRPr lang="ru-RU" sz="1100" b="1" u="sng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671195"/>
                  </a:ext>
                </a:extLst>
              </a:tr>
              <a:tr h="16972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Приложения</a:t>
                      </a:r>
                      <a:endParaRPr lang="ru-RU" sz="1100" b="1" u="sng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431" marR="42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9408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904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1760" y="0"/>
            <a:ext cx="4320480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Пагубное влияние курения на организм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611560" y="339773"/>
            <a:ext cx="853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004" y="-50751"/>
            <a:ext cx="9144000" cy="38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 smtClean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КОГНИТИВНОЙ РЕАБИЛИТАЦИИ</a:t>
            </a:r>
            <a:endParaRPr lang="ru-RU" sz="1100" b="1" dirty="0">
              <a:ln w="0"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6581001"/>
            <a:ext cx="5940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МЕДИЦИНСКОЙ РЕАБИЛИТАЦИИ</a:t>
            </a:r>
            <a:endParaRPr lang="ru-RU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364088" y="6572012"/>
            <a:ext cx="3779912" cy="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2019440"/>
              </p:ext>
            </p:extLst>
          </p:nvPr>
        </p:nvGraphicFramePr>
        <p:xfrm>
          <a:off x="107504" y="499308"/>
          <a:ext cx="8928992" cy="6048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1344713195"/>
                    </a:ext>
                  </a:extLst>
                </a:gridCol>
                <a:gridCol w="7632848">
                  <a:extLst>
                    <a:ext uri="{9D8B030D-6E8A-4147-A177-3AD203B41FA5}">
                      <a16:colId xmlns:a16="http://schemas.microsoft.com/office/drawing/2014/main" xmlns="" val="3613243216"/>
                    </a:ext>
                  </a:extLst>
                </a:gridCol>
              </a:tblGrid>
              <a:tr h="366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0" dirty="0" smtClean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составляющая </a:t>
                      </a:r>
                      <a:r>
                        <a:rPr lang="ru-RU" sz="1100" u="none" strike="noStrike" spc="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модели</a:t>
                      </a:r>
                      <a:endParaRPr lang="ru-RU" sz="1100" dirty="0"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25" marR="44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spc="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составляющей</a:t>
                      </a:r>
                      <a:endParaRPr lang="ru-RU" sz="1100" dirty="0"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25" marR="44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93173029"/>
                  </a:ext>
                </a:extLst>
              </a:tr>
              <a:tr h="479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Клиническая ситуация</a:t>
                      </a:r>
                      <a:endParaRPr lang="ru-RU" sz="1100" dirty="0"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25" marR="44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Непрогрессирующие состояния после повреждения головного мозга различной этиологии</a:t>
                      </a:r>
                      <a:endParaRPr lang="ru-RU" sz="1100" dirty="0"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25" marR="44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6471389"/>
                  </a:ext>
                </a:extLst>
              </a:tr>
              <a:tr h="871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МКБ-10</a:t>
                      </a:r>
                      <a:endParaRPr lang="ru-RU" sz="1100"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25" marR="44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ru-RU" sz="1100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32 - Доброкaчественное новообрaзовaние мозговых оболочек</a:t>
                      </a:r>
                      <a:endParaRPr lang="ru-RU" sz="1100" dirty="0"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ru-RU" sz="1100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33 - Доброкaчественное новообрaзовaние головного мозга и других отделов центральной нервной системы</a:t>
                      </a:r>
                      <a:endParaRPr lang="ru-RU" sz="1100" dirty="0"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100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60-</a:t>
                      </a:r>
                      <a:r>
                        <a:rPr lang="en-US" sz="1100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100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– Цереброваскулярные болезни</a:t>
                      </a:r>
                      <a:endParaRPr lang="ru-RU" sz="1100" dirty="0"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100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00-</a:t>
                      </a:r>
                      <a:r>
                        <a:rPr lang="en-US" sz="1100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100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 – Травмы головы</a:t>
                      </a:r>
                      <a:endParaRPr lang="ru-RU" sz="1100" dirty="0"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25" marR="44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864955"/>
                  </a:ext>
                </a:extLst>
              </a:tr>
              <a:tr h="606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Исключаются группы заболеваний согласно МКБ-10</a:t>
                      </a:r>
                      <a:endParaRPr lang="ru-RU" sz="1100"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25" marR="44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u="none" strike="noStrike" spc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Деменция, любые прогрессирующие заболевания головного мозга, психические расстройства и расстройства поведения, связанные с употреблением психоактивных веществ, шизофрения, шизотипические и бредовые расстройства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25" marR="44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884833"/>
                  </a:ext>
                </a:extLst>
              </a:tr>
              <a:tr h="3053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Этапы реабилитации </a:t>
                      </a:r>
                      <a:endParaRPr lang="ru-RU" sz="1100" dirty="0"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25" marR="44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Первый этап </a:t>
                      </a:r>
                      <a:r>
                        <a:rPr lang="ru-RU" sz="1100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медицинской реабилитации осуществляется в острый период течения заболевания или травмы в отделениях реанимации и интенсивной терапии медицинских организаций по профилю основного заболевания при наличии подтвержденной результатами обследования перспективы восстановления функций (реабилитационного потенциала) и отсутствии противопоказаний к методам реабилитации;</a:t>
                      </a:r>
                      <a:endParaRPr lang="ru-RU" sz="1100" dirty="0"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Второй этап </a:t>
                      </a:r>
                      <a:r>
                        <a:rPr lang="ru-RU" sz="1100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медицинской реабилитации (ранний восстановительный период течения заболевания или травмы, поздний реабилитационный период, период остаточных явлений течения заболевания, при хроническом течении заболевания вне обострения в стационарных условиях медицинских организаций (реабилитационных центрах, отделениях реабилитации));</a:t>
                      </a:r>
                      <a:endParaRPr lang="ru-RU" sz="1100" dirty="0"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Третий этап </a:t>
                      </a:r>
                      <a:r>
                        <a:rPr lang="ru-RU" sz="1100" u="none" strike="noStrike" spc="10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медицинской реабилитации (ранний и поздний реабилитационный периоды, период остаточных явлений течения заболевания, при хроническом течении заболевания вне обострения в отделениях (кабинетах) реабилитации, физиотерапии, лечебной физкультуры, рефлексотерапии, мануальной  терапии,  психотерапии,  медицинской психологии,  кабинетах  логопеда,  специалистов  по профилю  оказываемой  помощи  медицинских  организаций,  оказывающих медицинскую помощь в  амбулаторных условиях, при наличии  подтвержденной  результатами  обследования  перспективы восстановления функций (реабилитационного потенциала).</a:t>
                      </a:r>
                      <a:endParaRPr lang="ru-RU" sz="1100" dirty="0"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25" marR="44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2657057"/>
                  </a:ext>
                </a:extLst>
              </a:tr>
              <a:tr h="606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0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 </a:t>
                      </a:r>
                      <a:r>
                        <a:rPr lang="ru-RU" sz="1100" u="none" strike="noStrike" spc="0" dirty="0" smtClean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пациента</a:t>
                      </a:r>
                      <a:endParaRPr lang="ru-RU" sz="1100" dirty="0"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25" marR="44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none" strike="noStrike" spc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18-60 </a:t>
                      </a:r>
                      <a:r>
                        <a:rPr lang="ru-RU" sz="1600" b="1" u="none" strike="noStrike" spc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 </a:t>
                      </a:r>
                      <a:endParaRPr lang="ru-RU" sz="1100" dirty="0">
                        <a:solidFill>
                          <a:srgbClr val="1C1C1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25" marR="44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902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498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1760" y="0"/>
            <a:ext cx="4320480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Пагубное влияние курения на организм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рямоугольник 3"/>
          <p:cNvSpPr>
            <a:spLocks noChangeArrowheads="1"/>
          </p:cNvSpPr>
          <p:nvPr/>
        </p:nvSpPr>
        <p:spPr bwMode="auto">
          <a:xfrm>
            <a:off x="0" y="-2696"/>
            <a:ext cx="9144000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800" dirty="0" smtClean="0">
                <a:solidFill>
                  <a:srgbClr val="000000"/>
                </a:solidFill>
              </a:rPr>
              <a:t>Логическая схема организации психотерапевтических мероприятий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 smtClean="0">
                <a:solidFill>
                  <a:srgbClr val="000000"/>
                </a:solidFill>
              </a:rPr>
              <a:t>больным с когнитивными нарушениями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072396" y="739969"/>
            <a:ext cx="5811971" cy="170899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Врач клинического отделения направляет пациента к психологу\психотерапевту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Первый контакт. Оценка: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</a:rPr>
              <a:t>Уровня сознания и реакций на стимулы,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</a:rPr>
              <a:t>Состояния ВПФ,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</a:rPr>
              <a:t>Проведение скрининг исследования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(шкала </a:t>
            </a:r>
            <a:r>
              <a:rPr lang="en-US" sz="1400" dirty="0" smtClean="0">
                <a:solidFill>
                  <a:srgbClr val="000000"/>
                </a:solidFill>
              </a:rPr>
              <a:t>SAGE)</a:t>
            </a:r>
            <a:endParaRPr lang="ru-RU" sz="1400" dirty="0" smtClean="0">
              <a:solidFill>
                <a:srgbClr val="00000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</a:rPr>
              <a:t>Оценка </a:t>
            </a:r>
            <a:r>
              <a:rPr lang="ru-RU" sz="1400" dirty="0">
                <a:solidFill>
                  <a:srgbClr val="000000"/>
                </a:solidFill>
              </a:rPr>
              <a:t>р</a:t>
            </a:r>
            <a:r>
              <a:rPr lang="ru-RU" sz="1400" dirty="0" smtClean="0">
                <a:solidFill>
                  <a:srgbClr val="000000"/>
                </a:solidFill>
              </a:rPr>
              <a:t>еабилитационного потенциала личности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7755" y="1828002"/>
            <a:ext cx="1829086" cy="11141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Легкие нарушения/</a:t>
            </a:r>
            <a:r>
              <a:rPr lang="ru-RU" sz="1400" dirty="0">
                <a:solidFill>
                  <a:srgbClr val="000000"/>
                </a:solidFill>
              </a:rPr>
              <a:t>н</a:t>
            </a:r>
            <a:r>
              <a:rPr lang="ru-RU" sz="1400" dirty="0" smtClean="0">
                <a:solidFill>
                  <a:srgbClr val="000000"/>
                </a:solidFill>
              </a:rPr>
              <a:t>ет нарушений когнитивных функций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123672" y="2718848"/>
            <a:ext cx="2304367" cy="64567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Умеренные нарушения когнитивных функции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510528" y="6176406"/>
            <a:ext cx="938822" cy="45906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Психиатр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619671" y="4704883"/>
            <a:ext cx="4973983" cy="121237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Информирование лечащего врача об обнаружении нарушений, консультация врача-невролога (назначение медикаментозной терапии). Составление и проведение индивидуальной программы реабилитации по когнитивной программе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2166" y="4584524"/>
            <a:ext cx="1368152" cy="46085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Выписка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1409" y="3236017"/>
            <a:ext cx="1944734" cy="9074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Профилактика, тренинги, комната психологической разгрузки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3275856" y="2466297"/>
            <a:ext cx="0" cy="24262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3270956" y="4478845"/>
            <a:ext cx="0" cy="22603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3942741" y="5927148"/>
            <a:ext cx="191" cy="24591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1033776" y="2951120"/>
            <a:ext cx="1" cy="31235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53" idx="2"/>
            <a:endCxn id="52" idx="0"/>
          </p:cNvCxnSpPr>
          <p:nvPr/>
        </p:nvCxnSpPr>
        <p:spPr>
          <a:xfrm flipH="1">
            <a:off x="786242" y="4143477"/>
            <a:ext cx="247534" cy="44104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47" idx="1"/>
            <a:endCxn id="48" idx="0"/>
          </p:cNvCxnSpPr>
          <p:nvPr/>
        </p:nvCxnSpPr>
        <p:spPr>
          <a:xfrm rot="10800000" flipV="1">
            <a:off x="1002298" y="1594464"/>
            <a:ext cx="1070098" cy="233537"/>
          </a:xfrm>
          <a:prstGeom prst="bentConnector2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4590272" y="2664860"/>
            <a:ext cx="1820361" cy="90681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Выраженные нарушения когнитивных функции</a:t>
            </a:r>
          </a:p>
        </p:txBody>
      </p:sp>
      <p:cxnSp>
        <p:nvCxnSpPr>
          <p:cNvPr id="61" name="Прямая со стрелкой 60"/>
          <p:cNvCxnSpPr>
            <a:endCxn id="60" idx="0"/>
          </p:cNvCxnSpPr>
          <p:nvPr/>
        </p:nvCxnSpPr>
        <p:spPr>
          <a:xfrm>
            <a:off x="5500452" y="2466297"/>
            <a:ext cx="1" cy="19856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134665" y="3569990"/>
            <a:ext cx="2272583" cy="88252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Проведение углубленной диагностики когнитивных функций</a:t>
            </a:r>
          </a:p>
        </p:txBody>
      </p:sp>
      <p:cxnSp>
        <p:nvCxnSpPr>
          <p:cNvPr id="63" name="Соединительная линия уступом 62"/>
          <p:cNvCxnSpPr>
            <a:endCxn id="50" idx="1"/>
          </p:cNvCxnSpPr>
          <p:nvPr/>
        </p:nvCxnSpPr>
        <p:spPr>
          <a:xfrm>
            <a:off x="5567114" y="4590651"/>
            <a:ext cx="1943414" cy="1815289"/>
          </a:xfrm>
          <a:prstGeom prst="bentConnector3">
            <a:avLst>
              <a:gd name="adj1" fmla="val 5941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4716016" y="3761199"/>
            <a:ext cx="1766939" cy="58841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Шкалы </a:t>
            </a:r>
            <a:r>
              <a:rPr lang="en-US" sz="1400" dirty="0" smtClean="0">
                <a:solidFill>
                  <a:srgbClr val="000000"/>
                </a:solidFill>
              </a:rPr>
              <a:t>MMSE, FAB</a:t>
            </a:r>
            <a:r>
              <a:rPr lang="ru-RU" sz="1400" dirty="0" smtClean="0">
                <a:solidFill>
                  <a:srgbClr val="000000"/>
                </a:solidFill>
              </a:rPr>
              <a:t> (лобные тесты)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205848" y="6168196"/>
            <a:ext cx="5387806" cy="58841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Повторная оценка когнитивных функций, реабилитационного потенциала личности. Рекомендации по дальнейшей реабилитации. </a:t>
            </a:r>
          </a:p>
        </p:txBody>
      </p:sp>
      <p:cxnSp>
        <p:nvCxnSpPr>
          <p:cNvPr id="66" name="Соединительная линия уступом 65"/>
          <p:cNvCxnSpPr>
            <a:stCxn id="65" idx="1"/>
            <a:endCxn id="52" idx="2"/>
          </p:cNvCxnSpPr>
          <p:nvPr/>
        </p:nvCxnSpPr>
        <p:spPr>
          <a:xfrm rot="10800000">
            <a:off x="786242" y="5045384"/>
            <a:ext cx="419606" cy="1417019"/>
          </a:xfrm>
          <a:prstGeom prst="bentConnector2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64" idx="0"/>
          </p:cNvCxnSpPr>
          <p:nvPr/>
        </p:nvCxnSpPr>
        <p:spPr>
          <a:xfrm>
            <a:off x="5599485" y="3592183"/>
            <a:ext cx="1" cy="16901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49" idx="2"/>
            <a:endCxn id="62" idx="0"/>
          </p:cNvCxnSpPr>
          <p:nvPr/>
        </p:nvCxnSpPr>
        <p:spPr>
          <a:xfrm flipH="1">
            <a:off x="3270957" y="3364526"/>
            <a:ext cx="4899" cy="20546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566080" y="4316539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деменция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28174" y="4323551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</a:rPr>
              <a:t>н</a:t>
            </a:r>
            <a:r>
              <a:rPr lang="ru-RU" sz="1200" dirty="0" smtClean="0">
                <a:solidFill>
                  <a:srgbClr val="000000"/>
                </a:solidFill>
              </a:rPr>
              <a:t>е деменция</a:t>
            </a:r>
            <a:endParaRPr lang="ru-RU" sz="1200" dirty="0">
              <a:solidFill>
                <a:srgbClr val="000000"/>
              </a:solidFill>
            </a:endParaRPr>
          </a:p>
        </p:txBody>
      </p:sp>
      <p:cxnSp>
        <p:nvCxnSpPr>
          <p:cNvPr id="71" name="Соединительная линия уступом 70"/>
          <p:cNvCxnSpPr>
            <a:endCxn id="62" idx="3"/>
          </p:cNvCxnSpPr>
          <p:nvPr/>
        </p:nvCxnSpPr>
        <p:spPr>
          <a:xfrm rot="10800000">
            <a:off x="4407248" y="4011252"/>
            <a:ext cx="1181118" cy="573273"/>
          </a:xfrm>
          <a:prstGeom prst="bentConnector3">
            <a:avLst>
              <a:gd name="adj1" fmla="val 83290"/>
            </a:avLst>
          </a:prstGeom>
          <a:ln>
            <a:solidFill>
              <a:schemeClr val="accent4">
                <a:lumMod val="1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6572866" y="2663176"/>
            <a:ext cx="1820361" cy="4689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С</a:t>
            </a:r>
            <a:r>
              <a:rPr lang="ru-RU" sz="1400" dirty="0" smtClean="0">
                <a:solidFill>
                  <a:srgbClr val="000000"/>
                </a:solidFill>
              </a:rPr>
              <a:t>ниженный уровень сознания</a:t>
            </a:r>
          </a:p>
        </p:txBody>
      </p:sp>
      <p:cxnSp>
        <p:nvCxnSpPr>
          <p:cNvPr id="73" name="Прямая со стрелкой 72"/>
          <p:cNvCxnSpPr>
            <a:endCxn id="72" idx="0"/>
          </p:cNvCxnSpPr>
          <p:nvPr/>
        </p:nvCxnSpPr>
        <p:spPr>
          <a:xfrm>
            <a:off x="7483046" y="2464613"/>
            <a:ext cx="1" cy="19856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6593655" y="3346374"/>
            <a:ext cx="1884759" cy="34401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rgbClr val="000000"/>
                </a:solidFill>
              </a:rPr>
              <a:t>Психостимулотерапия</a:t>
            </a:r>
            <a:endParaRPr lang="ru-RU" sz="1400" dirty="0" smtClean="0">
              <a:solidFill>
                <a:srgbClr val="000000"/>
              </a:solidFill>
            </a:endParaRPr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7471662" y="3147811"/>
            <a:ext cx="1" cy="19856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6814580" y="3929816"/>
            <a:ext cx="2107602" cy="1997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Оценка динамики каждые 10 дней, по результатам - перевод на следующий уровень реабилитационных мероприятий (цикл выраженные или умеренные нарушения когнитивных функций)</a:t>
            </a:r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7468104" y="3712394"/>
            <a:ext cx="1" cy="19856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599485" y="4349610"/>
            <a:ext cx="0" cy="234915"/>
          </a:xfrm>
          <a:prstGeom prst="line">
            <a:avLst/>
          </a:prstGeom>
          <a:ln w="28575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916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1760" y="0"/>
            <a:ext cx="4320480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Пагубное влияние курения на организм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611560" y="339773"/>
            <a:ext cx="853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004" y="-50751"/>
            <a:ext cx="9144000" cy="38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 smtClean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КОГНИТИВНОЙ РЕАБИЛИТАЦИИ</a:t>
            </a:r>
            <a:endParaRPr lang="ru-RU" sz="1100" b="1" dirty="0">
              <a:ln w="0"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6581001"/>
            <a:ext cx="5940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МЕДИЦИНСКОЙ РЕАБИЛИТАЦИИ</a:t>
            </a:r>
            <a:endParaRPr lang="ru-RU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364088" y="6572012"/>
            <a:ext cx="3779912" cy="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6805" y="797214"/>
            <a:ext cx="89903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исследования когнитивных функций больного позволяют выбрать оптимальные методы реабилитации и оценить ее эффективность.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545" y="1967583"/>
            <a:ext cx="899039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Краткие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батареи тестов позволяют оценить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лишь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общую степень тяжести когнитивных расстройств и не выявляют тонкие аспекты нарушений отдельных психических функций, диагностика которых важна для составления индивидуальных программ реабилитации.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805" y="3623173"/>
            <a:ext cx="89903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Нейропсихологическое обследование включает количественную и качественную оценку состояния высших психических функций.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981342"/>
            <a:ext cx="365415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pc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Количественная оценка дает возможность наблюдать за динамикой восстановления когнитивных функций.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37112" y="4842843"/>
            <a:ext cx="459025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pc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Качественная помогает выявить структуру когнитивного дефекта, в котором будут отражены не только нарушенные, но и сохранные звенья психической деятельности.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358516" y="4337391"/>
            <a:ext cx="129614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300192" y="4314675"/>
            <a:ext cx="1152128" cy="502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67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1760" y="0"/>
            <a:ext cx="4320480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Пагубное влияние курения на организм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611560" y="339773"/>
            <a:ext cx="853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004" y="-50751"/>
            <a:ext cx="9144000" cy="38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 smtClean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КОГНИТИВНОЙ РЕАБИЛИТАЦИИ</a:t>
            </a:r>
            <a:endParaRPr lang="ru-RU" sz="1100" b="1" dirty="0">
              <a:ln w="0"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6581001"/>
            <a:ext cx="5940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МЕДИЦИНСКОЙ РЕАБИЛИТАЦИИ</a:t>
            </a:r>
            <a:endParaRPr lang="ru-RU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364088" y="6572012"/>
            <a:ext cx="3779912" cy="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3487" y="1401213"/>
            <a:ext cx="899039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психологической диагностики пациентов с нарушениями когнитивных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функций: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174600117"/>
              </p:ext>
            </p:extLst>
          </p:nvPr>
        </p:nvGraphicFramePr>
        <p:xfrm>
          <a:off x="76805" y="2783642"/>
          <a:ext cx="899039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84999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1760" y="0"/>
            <a:ext cx="4320480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Пагубное влияние курения на организм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611560" y="339773"/>
            <a:ext cx="853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004" y="-50751"/>
            <a:ext cx="9144000" cy="38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 smtClean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КОГНИТИВНОЙ РЕАБИЛИТАЦИИ</a:t>
            </a:r>
            <a:endParaRPr lang="ru-RU" sz="1100" b="1" dirty="0">
              <a:ln w="0"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6581001"/>
            <a:ext cx="5940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МЕДИЦИНСКОЙ РЕАБИЛИТАЦИИ</a:t>
            </a:r>
            <a:endParaRPr lang="ru-RU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364088" y="6572012"/>
            <a:ext cx="3779912" cy="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6805" y="390525"/>
            <a:ext cx="899039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Первый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скрининговый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этап должен быть максимально упрощен и требовать не более 20 мин для своего выполнения. Его цель - убедиться в наличии когнитивных нарушений. Скрининговые методы дают возможность выявить группы риска и начальные когнитивные снижения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926" y="1733768"/>
            <a:ext cx="3604408" cy="4695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6462" y="1737875"/>
            <a:ext cx="3601255" cy="4691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651895" y="5870302"/>
            <a:ext cx="1754006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SAGE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590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1760" y="0"/>
            <a:ext cx="4320480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Пагубное влияние курения на организм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611560" y="339773"/>
            <a:ext cx="853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004" y="-50751"/>
            <a:ext cx="9144000" cy="38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 smtClean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КОГНИТИВНОЙ РЕАБИЛИТАЦИИ</a:t>
            </a:r>
            <a:endParaRPr lang="ru-RU" sz="1100" b="1" dirty="0">
              <a:ln w="0"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6581001"/>
            <a:ext cx="5940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МЕДИЦИНСКОЙ РЕАБИЛИТАЦИИ</a:t>
            </a:r>
            <a:endParaRPr lang="ru-RU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364088" y="6572012"/>
            <a:ext cx="3779912" cy="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3150" t="17801" r="17319" b="11501"/>
          <a:stretch/>
        </p:blipFill>
        <p:spPr>
          <a:xfrm>
            <a:off x="165929" y="600390"/>
            <a:ext cx="4319008" cy="581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373640"/>
            <a:ext cx="1415772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MMSE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3076" t="17562" r="16575" b="7185"/>
          <a:stretch/>
        </p:blipFill>
        <p:spPr>
          <a:xfrm>
            <a:off x="4808979" y="601868"/>
            <a:ext cx="4169092" cy="5814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884368" y="373641"/>
            <a:ext cx="960328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FAB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329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28e1444e204867aea1abd8ec5568628e773f40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</TotalTime>
  <Words>1275</Words>
  <Application>Microsoft Office PowerPoint</Application>
  <PresentationFormat>Экран (4:3)</PresentationFormat>
  <Paragraphs>152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ЧМТ: когнитивные нарушения, принципы нейрореабилитации</vt:lpstr>
      <vt:lpstr>Нормативные документы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Елена</cp:lastModifiedBy>
  <cp:revision>35</cp:revision>
  <cp:lastPrinted>1601-01-01T00:00:00Z</cp:lastPrinted>
  <dcterms:created xsi:type="dcterms:W3CDTF">1601-01-01T00:00:00Z</dcterms:created>
  <dcterms:modified xsi:type="dcterms:W3CDTF">2022-12-03T15:38:07Z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