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95" r:id="rId2"/>
    <p:sldId id="261" r:id="rId3"/>
    <p:sldId id="262" r:id="rId4"/>
    <p:sldId id="263" r:id="rId5"/>
    <p:sldId id="267" r:id="rId6"/>
    <p:sldId id="265" r:id="rId7"/>
    <p:sldId id="294" r:id="rId8"/>
    <p:sldId id="266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5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7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8DE7-0230-4EC4-9510-2D328C0AE85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26D1-EBA5-42F2-AAEB-FC78A2065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indicative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deficiency, based on the concentrations at which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megaloblastic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anaemia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 likely to appear, are &lt;3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(&lt;6.8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/L) in serum and &lt;100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(&lt;226.5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/L) in red blood cells.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907E4-F1D4-47C1-9445-3AF6130B29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Эквивалентом 60 мг элементарного железа являются 300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гептагидрата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сульфата железа, 180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фумарата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железа или 500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глюконата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железа.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фолиевой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кислоты должен начинаться как можно раньше (по возможности, до зачатия) для профилактики дефектов развития нервной трубки. </a:t>
            </a:r>
            <a:endParaRPr lang="ru-RU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Эквивалентом 120 мг элементарного железа являются 600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гептагидрата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сульфата железа, 360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фумарата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железа или 1000 мг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глюконата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железа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907E4-F1D4-47C1-9445-3AF6130B295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mclinic.ru/anemi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07" t="14347" r="6630" b="18393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Анемии и индексы красной крови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07134"/>
          <a:ext cx="8291264" cy="48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060">
                <a:tc row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3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</a:t>
                      </a:r>
                      <a:r>
                        <a:rPr lang="ru-RU" sz="3200" b="1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анемии 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32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Эритроцитарный</a:t>
                      </a:r>
                      <a:r>
                        <a:rPr lang="ru-RU" sz="3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индекс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MCV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МСН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1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МСНС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0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 err="1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Нормоцитарная</a:t>
                      </a:r>
                      <a:r>
                        <a:rPr lang="ru-RU" sz="20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0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 err="1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Микроцитарная</a:t>
                      </a:r>
                      <a:r>
                        <a:rPr lang="ru-RU" sz="20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517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 err="1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Макроцитарная</a:t>
                      </a:r>
                      <a:r>
                        <a:rPr lang="ru-RU" sz="20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>
                          <a:solidFill>
                            <a:srgbClr val="0000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или незначительно снижен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Существует несколько классификаций анемий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" t="30752" r="27853" b="51203"/>
          <a:stretch>
            <a:fillRect/>
          </a:stretch>
        </p:blipFill>
        <p:spPr bwMode="auto">
          <a:xfrm>
            <a:off x="395536" y="2068286"/>
            <a:ext cx="8352928" cy="424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9" t="22549" r="31545" b="5270"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70" t="23867" r="6918" b="7714"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tabLst>
                <a:tab pos="358775" algn="l"/>
              </a:tabLst>
            </a:pPr>
            <a:r>
              <a:rPr lang="ru-RU" sz="3100" b="1" dirty="0"/>
              <a:t>Относительная степень запасов железа на основе концентраций </a:t>
            </a:r>
            <a:r>
              <a:rPr lang="ru-RU" sz="3100" b="1" dirty="0" err="1"/>
              <a:t>ферритина</a:t>
            </a:r>
            <a:r>
              <a:rPr lang="ru-RU" sz="3100" b="1" dirty="0"/>
              <a:t> в сыворотке крови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38" t="45180" r="26732" b="24591"/>
          <a:stretch>
            <a:fillRect/>
          </a:stretch>
        </p:blipFill>
        <p:spPr bwMode="auto">
          <a:xfrm>
            <a:off x="395536" y="1412776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2200" b="1" dirty="0"/>
              <a:t>Определение </a:t>
            </a:r>
            <a:r>
              <a:rPr lang="ru-RU" sz="2200" b="1" dirty="0" err="1"/>
              <a:t>фолатного</a:t>
            </a:r>
            <a:r>
              <a:rPr lang="ru-RU" sz="2200" b="1" dirty="0"/>
              <a:t> статуса во всех возрастных группах по концентрации </a:t>
            </a:r>
            <a:r>
              <a:rPr lang="ru-RU" sz="2200" b="1" dirty="0" err="1"/>
              <a:t>фолата</a:t>
            </a:r>
            <a:r>
              <a:rPr lang="ru-RU" sz="2200" b="1" dirty="0"/>
              <a:t> в сыворотке крови и эритроцитах с использованием </a:t>
            </a:r>
            <a:r>
              <a:rPr lang="ru-RU" sz="2200" b="1" dirty="0" err="1"/>
              <a:t>макроцитарной</a:t>
            </a:r>
            <a:r>
              <a:rPr lang="ru-RU" sz="2200" b="1" dirty="0"/>
              <a:t> анемии в качестве гематологического индикатора 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24" t="37314" r="25613" b="29877"/>
          <a:stretch>
            <a:fillRect/>
          </a:stretch>
        </p:blipFill>
        <p:spPr bwMode="auto">
          <a:xfrm>
            <a:off x="174171" y="1844824"/>
            <a:ext cx="8828315" cy="47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Пороговые значения для определения дефицита </a:t>
            </a:r>
            <a:r>
              <a:rPr lang="ru-RU" sz="3600" b="1" dirty="0" err="1"/>
              <a:t>фолата</a:t>
            </a:r>
            <a:r>
              <a:rPr lang="ru-RU" sz="3600" b="1" dirty="0"/>
              <a:t> </a:t>
            </a:r>
            <a:r>
              <a:rPr lang="en-US" sz="1800" dirty="0"/>
              <a:t>Values indicative of </a:t>
            </a:r>
            <a:r>
              <a:rPr lang="en-US" sz="1800" dirty="0" err="1"/>
              <a:t>folate</a:t>
            </a:r>
            <a:r>
              <a:rPr lang="en-US" sz="1800" dirty="0"/>
              <a:t> deficiency, based on the concentrations at which </a:t>
            </a:r>
            <a:r>
              <a:rPr lang="en-US" sz="1800" dirty="0" err="1"/>
              <a:t>megaloblastic</a:t>
            </a:r>
            <a:r>
              <a:rPr lang="ru-RU" sz="1800" dirty="0"/>
              <a:t> </a:t>
            </a:r>
            <a:r>
              <a:rPr lang="en-US" sz="1800" dirty="0" err="1"/>
              <a:t>anaemia</a:t>
            </a:r>
            <a:r>
              <a:rPr lang="en-US" sz="1800" dirty="0"/>
              <a:t> is more likely to appear, are </a:t>
            </a:r>
            <a:r>
              <a:rPr lang="en-US" sz="2000" dirty="0"/>
              <a:t>&lt;3 </a:t>
            </a:r>
            <a:r>
              <a:rPr lang="en-US" sz="2000" dirty="0" err="1"/>
              <a:t>ng</a:t>
            </a:r>
            <a:r>
              <a:rPr lang="en-US" sz="2000" dirty="0"/>
              <a:t>/</a:t>
            </a:r>
            <a:r>
              <a:rPr lang="en-US" sz="2000" dirty="0" err="1"/>
              <a:t>mL</a:t>
            </a:r>
            <a:r>
              <a:rPr lang="en-US" sz="2000" dirty="0"/>
              <a:t> (&lt;6.8 </a:t>
            </a:r>
            <a:r>
              <a:rPr lang="en-US" sz="2000" dirty="0" err="1"/>
              <a:t>nmol</a:t>
            </a:r>
            <a:r>
              <a:rPr lang="en-US" sz="2000" dirty="0"/>
              <a:t>/L) in serum and &lt;100 </a:t>
            </a:r>
            <a:r>
              <a:rPr lang="en-US" sz="2000" dirty="0" err="1"/>
              <a:t>ng</a:t>
            </a:r>
            <a:r>
              <a:rPr lang="en-US" sz="2000" dirty="0"/>
              <a:t>/</a:t>
            </a:r>
            <a:r>
              <a:rPr lang="en-US" sz="2000" dirty="0" err="1"/>
              <a:t>mL</a:t>
            </a:r>
            <a:r>
              <a:rPr lang="ru-RU" sz="2000" dirty="0"/>
              <a:t> </a:t>
            </a:r>
            <a:r>
              <a:rPr lang="en-US" sz="2000" dirty="0"/>
              <a:t>(&lt;226.5 </a:t>
            </a:r>
            <a:r>
              <a:rPr lang="en-US" sz="2000" dirty="0" err="1"/>
              <a:t>nmol</a:t>
            </a:r>
            <a:r>
              <a:rPr lang="en-US" sz="2000" dirty="0"/>
              <a:t>/L) in red blood cells.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75" t="42235" r="25085" b="40030"/>
          <a:stretch>
            <a:fillRect/>
          </a:stretch>
        </p:blipFill>
        <p:spPr bwMode="auto">
          <a:xfrm>
            <a:off x="467544" y="2242456"/>
            <a:ext cx="8280920" cy="449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Фолат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dirty="0"/>
              <a:t>является общим термином для обозначения </a:t>
            </a:r>
            <a:r>
              <a:rPr lang="ru-RU" dirty="0" err="1"/>
              <a:t>водорастворимого</a:t>
            </a:r>
            <a:r>
              <a:rPr lang="ru-RU" dirty="0"/>
              <a:t> витамина B, естественно встречающегося в таких продуктах питания, как листовые овощи, растения семейства бобовых, яичный желток, печень и плоды некоторых цитрусовых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Этот витамин крайне важен для нормального роста и деления клеток, однако встречающийся в природе </a:t>
            </a:r>
            <a:r>
              <a:rPr lang="ru-RU" i="1" dirty="0" err="1"/>
              <a:t>фолат</a:t>
            </a:r>
            <a:r>
              <a:rPr lang="ru-RU" i="1" dirty="0"/>
              <a:t> обладает меньшей </a:t>
            </a:r>
            <a:r>
              <a:rPr lang="ru-RU" i="1" dirty="0" err="1"/>
              <a:t>биодоступностью</a:t>
            </a:r>
            <a:r>
              <a:rPr lang="ru-RU" i="1" dirty="0"/>
              <a:t>, чем </a:t>
            </a:r>
            <a:r>
              <a:rPr lang="ru-RU" i="1" dirty="0" err="1"/>
              <a:t>фолиевая</a:t>
            </a:r>
            <a:r>
              <a:rPr lang="ru-RU" i="1" dirty="0"/>
              <a:t> кислота – искусственное вещество, используемое в добавках и витаминизированных продуктах питания 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Дефицит </a:t>
            </a:r>
            <a:r>
              <a:rPr lang="ru-RU" i="1" dirty="0" err="1"/>
              <a:t>фолата</a:t>
            </a:r>
            <a:r>
              <a:rPr lang="ru-RU" i="1" dirty="0"/>
              <a:t> и витамина B12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/>
              <a:t>признан самой распространенной причиной </a:t>
            </a:r>
            <a:r>
              <a:rPr lang="ru-RU" i="1" dirty="0" err="1"/>
              <a:t>макроцитарной</a:t>
            </a:r>
            <a:r>
              <a:rPr lang="ru-RU" i="1" dirty="0"/>
              <a:t> анемии . Кроме того, дефицит </a:t>
            </a:r>
            <a:r>
              <a:rPr lang="ru-RU" i="1" dirty="0" err="1"/>
              <a:t>фолата</a:t>
            </a:r>
            <a:r>
              <a:rPr lang="ru-RU" i="1" dirty="0"/>
              <a:t> ассоциируется с другими отрицательными последствиями для здоровья: например, с нехваткой </a:t>
            </a:r>
            <a:r>
              <a:rPr lang="ru-RU" i="1" dirty="0" err="1"/>
              <a:t>фолата</a:t>
            </a:r>
            <a:r>
              <a:rPr lang="ru-RU" i="1" dirty="0"/>
              <a:t> в организме матери связывают отрыв плаценты, </a:t>
            </a:r>
            <a:r>
              <a:rPr lang="ru-RU" i="1" dirty="0" err="1"/>
              <a:t>преэклампсию</a:t>
            </a:r>
            <a:r>
              <a:rPr lang="ru-RU" i="1" dirty="0"/>
              <a:t>, самопроизвольный аборт, мертворождение, преждевременные роды, низкую массу тела ребенка при рождении  и такие серьезные врожденные аномалии мозга и позвоночника, как дефекты нервной трубки 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2232453"/>
            <a:ext cx="6777318" cy="88726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Анемии. Виды. Диагностика.</a:t>
            </a:r>
            <a:br>
              <a:rPr lang="ru-RU" sz="3600" dirty="0"/>
            </a:br>
            <a:r>
              <a:rPr lang="ru-RU" sz="2200" dirty="0"/>
              <a:t>Лекция, 2 часа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6010"/>
            <a:ext cx="6400800" cy="1886465"/>
          </a:xfrm>
        </p:spPr>
        <p:txBody>
          <a:bodyPr>
            <a:normAutofit/>
          </a:bodyPr>
          <a:lstStyle/>
          <a:p>
            <a:r>
              <a:rPr lang="ru-RU" dirty="0"/>
              <a:t>Кафедра клинической лабораторной диагностики и </a:t>
            </a:r>
            <a:r>
              <a:rPr lang="ru-RU"/>
              <a:t>патологической анатомии</a:t>
            </a:r>
            <a:endParaRPr lang="ru-RU" dirty="0"/>
          </a:p>
          <a:p>
            <a:r>
              <a:rPr lang="ru-RU" dirty="0"/>
              <a:t>Кулешова Светлана Вячеславовна</a:t>
            </a:r>
          </a:p>
          <a:p>
            <a:r>
              <a:rPr lang="ru-RU" dirty="0"/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346880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Фолаты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dirty="0"/>
              <a:t>в качестве кофермента участвуют в метаболизме нуклеиновых и аминокислот. </a:t>
            </a:r>
          </a:p>
          <a:p>
            <a:pPr algn="just"/>
            <a:r>
              <a:rPr lang="ru-RU" sz="3400" dirty="0"/>
              <a:t>Дефицит </a:t>
            </a:r>
            <a:r>
              <a:rPr lang="ru-RU" sz="3400" dirty="0" err="1"/>
              <a:t>фолатов</a:t>
            </a:r>
            <a:r>
              <a:rPr lang="ru-RU" sz="3400" dirty="0"/>
              <a:t> ведет к нарушению синтеза нуклеиновых кислот и белка, следствием чего является торможение роста и деления клеток, особенно в быстро </a:t>
            </a:r>
            <a:r>
              <a:rPr lang="ru-RU" sz="3400" dirty="0" err="1"/>
              <a:t>пролифелирующих</a:t>
            </a:r>
            <a:r>
              <a:rPr lang="ru-RU" sz="3400" dirty="0"/>
              <a:t> тканях: костный мозг, эпителий кишечника и др. </a:t>
            </a:r>
          </a:p>
          <a:p>
            <a:pPr algn="just"/>
            <a:r>
              <a:rPr lang="ru-RU" sz="3400" dirty="0"/>
              <a:t>Недостаточное потребление </a:t>
            </a:r>
            <a:r>
              <a:rPr lang="ru-RU" sz="3400" dirty="0" err="1"/>
              <a:t>фолата</a:t>
            </a:r>
            <a:r>
              <a:rPr lang="ru-RU" sz="3400" dirty="0"/>
              <a:t> во время беременности является одной из причин недоношенности, гипотрофии, врожденных уродств и нарушений развития ребенка. Показана выраженная связь между уровнем </a:t>
            </a:r>
            <a:r>
              <a:rPr lang="ru-RU" sz="3400" dirty="0" err="1"/>
              <a:t>фолата</a:t>
            </a:r>
            <a:r>
              <a:rPr lang="ru-RU" sz="3400" dirty="0"/>
              <a:t>, </a:t>
            </a:r>
            <a:r>
              <a:rPr lang="ru-RU" sz="3400" dirty="0" err="1"/>
              <a:t>гомоцистеина</a:t>
            </a:r>
            <a:r>
              <a:rPr lang="ru-RU" sz="3400" dirty="0"/>
              <a:t> и риском возникновения </a:t>
            </a:r>
            <a:r>
              <a:rPr lang="ru-RU" sz="3400" dirty="0" err="1"/>
              <a:t>сердечно-сосудистых</a:t>
            </a:r>
            <a:r>
              <a:rPr lang="ru-RU" sz="3400" dirty="0"/>
              <a:t> заболеваний. </a:t>
            </a:r>
          </a:p>
          <a:p>
            <a:pPr algn="just"/>
            <a:r>
              <a:rPr lang="ru-RU" sz="3400" dirty="0"/>
              <a:t>Среднее потребление в разных странах 210 - 400 мкг/сутки. Установленный уровень потребности в разных странах - 150 - 400 мкг/сутки. Верхний допустимый уровень потребления - 1000 мкг/сутки.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Железо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Входит в состав различных по своей функции белков, в том числе ферментов. Участвует в транспорте электронов, кислорода, обеспечивает протекание окислительно-восстановительных реакций и активацию перекисного окисления. Недостаточное потребление ведет к гипохромной анемии, </a:t>
            </a:r>
            <a:r>
              <a:rPr lang="ru-RU" dirty="0" err="1"/>
              <a:t>миоглобиндефицитной</a:t>
            </a:r>
            <a:r>
              <a:rPr lang="ru-RU" dirty="0"/>
              <a:t> атонии скелетных мышц, повышенной утомляемости, </a:t>
            </a:r>
            <a:r>
              <a:rPr lang="ru-RU" dirty="0" err="1"/>
              <a:t>миокардиопатии</a:t>
            </a:r>
            <a:r>
              <a:rPr lang="ru-RU" dirty="0"/>
              <a:t>, атрофическому гастриту. </a:t>
            </a:r>
          </a:p>
          <a:p>
            <a:pPr algn="just"/>
            <a:r>
              <a:rPr lang="ru-RU" dirty="0"/>
              <a:t>Среднее потребление в разных странах от 10 - 22 мг/сутки, в РФ - 17 мг/сутки. Установленные уровни потребностей для мужчин 8 - 10 мг/сутки и для женщин 15 - 20 мг/сутки. Верхний допустимый уровень не установлен.</a:t>
            </a:r>
          </a:p>
          <a:p>
            <a:pPr algn="just"/>
            <a:r>
              <a:rPr lang="ru-RU" dirty="0"/>
              <a:t>Физиологическая потребность для взрослых - 10 мг/сутки (для мужчин) и 18 мг/сутки (для женщин).</a:t>
            </a:r>
          </a:p>
          <a:p>
            <a:pPr algn="just"/>
            <a:r>
              <a:rPr lang="ru-RU" dirty="0"/>
              <a:t>Физиологическая потребность детей - от 4 до 18 мг/сутки.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Кобальт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входит в состав витамина B12. </a:t>
            </a:r>
          </a:p>
          <a:p>
            <a:r>
              <a:rPr lang="ru-RU" dirty="0"/>
              <a:t>Активирует ферменты обмена жирных кислот и метаболизма </a:t>
            </a:r>
            <a:r>
              <a:rPr lang="ru-RU" dirty="0" err="1"/>
              <a:t>фолиевой</a:t>
            </a:r>
            <a:r>
              <a:rPr lang="ru-RU" dirty="0"/>
              <a:t> кислоты. </a:t>
            </a:r>
          </a:p>
          <a:p>
            <a:pPr algn="just"/>
            <a:r>
              <a:rPr lang="ru-RU" dirty="0"/>
              <a:t>Среднее потребление в РФ 10 мкг/сутки. Верхний допустимый уровень не установлен.</a:t>
            </a:r>
          </a:p>
          <a:p>
            <a:pPr algn="just"/>
            <a:r>
              <a:rPr lang="ru-RU" dirty="0"/>
              <a:t>Рекомендуемый уровень потребления для взрослых - 10 мкг/сутки.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52" t="29111" r="26931" b="16753"/>
          <a:stretch>
            <a:fillRect/>
          </a:stretch>
        </p:blipFill>
        <p:spPr bwMode="auto">
          <a:xfrm>
            <a:off x="323528" y="404664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4" t="14347" r="28776" b="5270"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4" t="14347" r="28776" b="8551"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73" t="14764" r="28947" b="19616"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3" t="20909" r="31545" b="10191"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4" t="17628" r="27853" b="18393"/>
          <a:stretch>
            <a:fillRect/>
          </a:stretch>
        </p:blipFill>
        <p:spPr bwMode="auto">
          <a:xfrm>
            <a:off x="179512" y="260648"/>
            <a:ext cx="8964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Запасы железа в организме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существуют, главным образом, в виде </a:t>
            </a:r>
            <a:r>
              <a:rPr lang="ru-RU" dirty="0" err="1"/>
              <a:t>ферритина</a:t>
            </a:r>
            <a:r>
              <a:rPr lang="ru-RU" dirty="0"/>
              <a:t>. Молекула </a:t>
            </a:r>
            <a:r>
              <a:rPr lang="ru-RU" dirty="0" err="1"/>
              <a:t>ферритина</a:t>
            </a:r>
            <a:r>
              <a:rPr lang="ru-RU" dirty="0"/>
              <a:t> представляет собой внутриклеточную полую белковую оболочку, состоящую из 24 субъединиц, окружающих железосодержащую сердцевину, и может содержать до 4000-4500 атомов железа. В организме небольшие количества </a:t>
            </a:r>
            <a:r>
              <a:rPr lang="ru-RU" dirty="0" err="1"/>
              <a:t>ферритина</a:t>
            </a:r>
            <a:r>
              <a:rPr lang="ru-RU" dirty="0"/>
              <a:t> секретируются в плазму. </a:t>
            </a:r>
          </a:p>
          <a:p>
            <a:pPr algn="just"/>
            <a:r>
              <a:rPr lang="ru-RU" dirty="0"/>
              <a:t>Концентрация </a:t>
            </a:r>
            <a:r>
              <a:rPr lang="ru-RU" dirty="0" err="1"/>
              <a:t>ферритина</a:t>
            </a:r>
            <a:r>
              <a:rPr lang="ru-RU" dirty="0"/>
              <a:t> в плазме (или сыворотке) положительно </a:t>
            </a:r>
            <a:r>
              <a:rPr lang="ru-RU" dirty="0" err="1"/>
              <a:t>коррелирует</a:t>
            </a:r>
            <a:r>
              <a:rPr lang="ru-RU" dirty="0"/>
              <a:t> с величиной общих запасов железа в организме в отсутствие воспаления. Низкое значение содержания </a:t>
            </a:r>
            <a:r>
              <a:rPr lang="ru-RU" dirty="0" err="1"/>
              <a:t>ферритина</a:t>
            </a:r>
            <a:r>
              <a:rPr lang="ru-RU" dirty="0"/>
              <a:t> в сыворотке крови указывает на истощение запасов железа, но не обязательно показывает степень истощения по мере его прогрессирования.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Анемия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1861457"/>
            <a:ext cx="7745505" cy="426470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является состоянием, при котором число является недостаточным для удовлетворения физиологических потребностей организма. Такой недостаток эритроцитов  приводит к </a:t>
            </a:r>
            <a:r>
              <a:rPr lang="ru-RU" sz="2000" dirty="0" err="1"/>
              <a:t>недополучению</a:t>
            </a:r>
            <a:r>
              <a:rPr lang="ru-RU" sz="2000" dirty="0"/>
              <a:t> кислорода.</a:t>
            </a:r>
          </a:p>
          <a:p>
            <a:pPr algn="just"/>
            <a:r>
              <a:rPr lang="ru-RU" sz="2000" dirty="0"/>
              <a:t>Конкретные физиологические потребности варьируются в зависимости от возраста человека, пола, высоты проживания над уровнем моря, поведения в отношении курения и различных стадий беременности. Во всем мире наиболее распространенной причиной анемии считается дефицит железа, но анемию могут вызвать и другие виды недостаточности питательных микроэлементов (включая </a:t>
            </a:r>
            <a:r>
              <a:rPr lang="ru-RU" sz="2000" dirty="0" err="1"/>
              <a:t>фолат</a:t>
            </a:r>
            <a:r>
              <a:rPr lang="ru-RU" sz="2000" dirty="0"/>
              <a:t>, витамин B12 и витамин А), острые и хронические воспаления, врожденные или приобретенные нарушения, влияющие на синтез гемоглобина, формирование или выживание эритроцитов</a:t>
            </a:r>
            <a:r>
              <a:rPr lang="ru-RU" sz="2000" i="1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Нормальные концентрации </a:t>
            </a:r>
            <a:r>
              <a:rPr lang="ru-RU" dirty="0" err="1"/>
              <a:t>ферритина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варьируются в зависимости от возраста и пола. Они являются высокими при рождении, повышаются в течение первых двух месяцев жизни и затем понижаются в более поздний период грудного возраста </a:t>
            </a:r>
            <a:r>
              <a:rPr lang="ru-RU" i="1" dirty="0"/>
              <a:t>. В возрасте приблизительно одного </a:t>
            </a:r>
            <a:r>
              <a:rPr lang="ru-RU" dirty="0"/>
              <a:t>года концентрации начинают вновь повышаться, что продолжается до достижения взрослого возраста </a:t>
            </a:r>
            <a:r>
              <a:rPr lang="ru-RU" i="1" dirty="0"/>
              <a:t>. Однако, начиная с подросткового </a:t>
            </a:r>
            <a:r>
              <a:rPr lang="ru-RU" dirty="0"/>
              <a:t>возраста, мужчины имеют более высокие значения, чем женщины; эта тенденция продолжается далее до позднего зрелого возраста. У мужчин эти значения достигают пика в возрасте 30-39 лет и затем обычно остаются постоянными приблизительно до 70 лет. У женщин значения </a:t>
            </a:r>
            <a:r>
              <a:rPr lang="ru-RU" dirty="0" err="1"/>
              <a:t>ферритина</a:t>
            </a:r>
            <a:r>
              <a:rPr lang="ru-RU" dirty="0"/>
              <a:t> в сыворотке крови остаются сравнительно низкими до менопаузы, а затем повышаются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Важно!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отличие от гемоглобина, на уровни </a:t>
            </a:r>
            <a:r>
              <a:rPr lang="ru-RU" dirty="0" err="1"/>
              <a:t>ферритина</a:t>
            </a:r>
            <a:r>
              <a:rPr lang="ru-RU" dirty="0"/>
              <a:t> в организме не влияет ни проживание выше уровня моря, ни поведение в отношении курения.</a:t>
            </a:r>
          </a:p>
          <a:p>
            <a:pPr algn="just"/>
            <a:r>
              <a:rPr lang="ru-RU" dirty="0"/>
              <a:t> Однако </a:t>
            </a:r>
            <a:r>
              <a:rPr lang="ru-RU" dirty="0" err="1"/>
              <a:t>ферритин</a:t>
            </a:r>
            <a:r>
              <a:rPr lang="ru-RU" dirty="0"/>
              <a:t> является позитивным </a:t>
            </a:r>
            <a:r>
              <a:rPr lang="ru-RU" dirty="0" err="1"/>
              <a:t>острофазным</a:t>
            </a:r>
            <a:r>
              <a:rPr lang="ru-RU" dirty="0"/>
              <a:t> белком, в результате чего его концентрации увеличиваются во время воспаления и в связи с этим более не отражают величину запасов железа. Об этом нужно помнить интерпретируя нормальные или высокие значения </a:t>
            </a:r>
            <a:r>
              <a:rPr lang="ru-RU" dirty="0" err="1"/>
              <a:t>ферритина</a:t>
            </a:r>
            <a:r>
              <a:rPr lang="ru-RU" dirty="0"/>
              <a:t> в сыворотке при наличии воспалительных или инфекционных процессов.</a:t>
            </a:r>
            <a:r>
              <a:rPr lang="ru-RU" i="1" dirty="0"/>
              <a:t> </a:t>
            </a:r>
            <a:r>
              <a:rPr lang="ru-RU" b="1" dirty="0"/>
              <a:t>В отсутствие воспаления или заболевания печени высокие концентрации сывороточного </a:t>
            </a:r>
            <a:r>
              <a:rPr lang="ru-RU" b="1" dirty="0" err="1"/>
              <a:t>ферритина</a:t>
            </a:r>
            <a:r>
              <a:rPr lang="ru-RU" b="1" dirty="0"/>
              <a:t> свидетельствуют о перегрузке организма железом.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1" t="50437" r="23240" b="13472"/>
          <a:stretch>
            <a:fillRect/>
          </a:stretch>
        </p:blipFill>
        <p:spPr bwMode="auto">
          <a:xfrm>
            <a:off x="179512" y="332656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Питательные микроэлементы, в очень небольших количествах, </a:t>
            </a:r>
            <a:r>
              <a:rPr lang="ru-RU" sz="3000" b="1" i="1" dirty="0"/>
              <a:t>необходимы</a:t>
            </a:r>
            <a:r>
              <a:rPr lang="ru-RU" dirty="0"/>
              <a:t> для нормального физиологического функционирования, роста и развития. </a:t>
            </a:r>
          </a:p>
          <a:p>
            <a:pPr algn="just"/>
            <a:r>
              <a:rPr lang="ru-RU" dirty="0"/>
              <a:t>Дефицит питательных микроэлементов, таких как витамин А, железо, йод и </a:t>
            </a:r>
            <a:r>
              <a:rPr lang="ru-RU" dirty="0" err="1"/>
              <a:t>фолат</a:t>
            </a:r>
            <a:r>
              <a:rPr lang="ru-RU" dirty="0"/>
              <a:t>, чаще всего наблюдается во время беременности из-за повышенных потребностей матери и развивающегося плода в питательных веществах. </a:t>
            </a:r>
          </a:p>
          <a:p>
            <a:pPr algn="just"/>
            <a:r>
              <a:rPr lang="ru-RU" dirty="0"/>
              <a:t>Их дефицит может оказывать негативное воздействие на здоровье матери, ее беременность, а также на здоровье новорожденного ребенка.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98" t="29111" r="25085" b="18393"/>
          <a:stretch>
            <a:fillRect/>
          </a:stretch>
        </p:blipFill>
        <p:spPr bwMode="auto">
          <a:xfrm>
            <a:off x="179512" y="188640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(http://www.who.int/vmnis/indicators/</a:t>
            </a:r>
          </a:p>
          <a:p>
            <a:pPr>
              <a:buNone/>
            </a:pPr>
            <a:r>
              <a:rPr lang="ru-RU" dirty="0" err="1"/>
              <a:t>serum_ferritin_ru.pdf</a:t>
            </a:r>
            <a:r>
              <a:rPr lang="ru-RU" dirty="0"/>
              <a:t>, по состоянию на [дата).</a:t>
            </a:r>
          </a:p>
          <a:p>
            <a:r>
              <a:rPr lang="en-US" dirty="0"/>
              <a:t>(http://www.who.int/vmnis/indicators/haemoglobin_</a:t>
            </a:r>
          </a:p>
          <a:p>
            <a:pPr>
              <a:buNone/>
            </a:pPr>
            <a:r>
              <a:rPr lang="ru-RU" dirty="0" err="1"/>
              <a:t>ru.pdf</a:t>
            </a:r>
            <a:r>
              <a:rPr lang="ru-RU" dirty="0"/>
              <a:t>, по состоянию на [дата]).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svkul@list.ru</a:t>
            </a:r>
          </a:p>
        </p:txBody>
      </p:sp>
    </p:spTree>
    <p:extLst>
      <p:ext uri="{BB962C8B-B14F-4D97-AF65-F5344CB8AC3E}">
        <p14:creationId xmlns:p14="http://schemas.microsoft.com/office/powerpoint/2010/main" val="229047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30" t="14347" r="10321" b="6910"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В клинической практике наиболее распространена следующая классификация анемий: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/>
              <a:t>Анемии, обусловленные острой кровопотерей</a:t>
            </a:r>
            <a:endParaRPr lang="ru-RU" dirty="0"/>
          </a:p>
          <a:p>
            <a:r>
              <a:rPr lang="ru-RU" b="1" dirty="0"/>
              <a:t>Анемии вследствие нарушения продукции эритроцитов</a:t>
            </a:r>
            <a:r>
              <a:rPr lang="ru-RU" dirty="0"/>
              <a:t> </a:t>
            </a:r>
          </a:p>
          <a:p>
            <a:pPr lvl="1"/>
            <a:r>
              <a:rPr lang="ru-RU" b="1" dirty="0" err="1">
                <a:solidFill>
                  <a:schemeClr val="tx1"/>
                </a:solidFill>
              </a:rPr>
              <a:t>апластические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b="1" dirty="0">
                <a:solidFill>
                  <a:schemeClr val="tx1"/>
                </a:solidFill>
              </a:rPr>
              <a:t>железодефицитные </a:t>
            </a:r>
          </a:p>
          <a:p>
            <a:pPr lvl="1"/>
            <a:r>
              <a:rPr lang="ru-RU" b="1" dirty="0" err="1">
                <a:solidFill>
                  <a:schemeClr val="tx1"/>
                </a:solidFill>
              </a:rPr>
              <a:t>мегалобластные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b="1" dirty="0" err="1">
                <a:solidFill>
                  <a:schemeClr val="tx1"/>
                </a:solidFill>
              </a:rPr>
              <a:t>сидеробластные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b="1" dirty="0">
                <a:solidFill>
                  <a:schemeClr val="tx1"/>
                </a:solidFill>
              </a:rPr>
              <a:t>хронических заболеваний</a:t>
            </a:r>
          </a:p>
          <a:p>
            <a:pPr lvl="1">
              <a:buNone/>
            </a:pPr>
            <a:endParaRPr lang="ru-RU" b="1" i="1" dirty="0">
              <a:hlinkClick r:id="rId2" tooltip="Сидеробластные анемии"/>
            </a:endParaRPr>
          </a:p>
          <a:p>
            <a:r>
              <a:rPr lang="ru-RU" b="1" dirty="0"/>
              <a:t>Анемии вследствие повышенного разрушения эритроцитов</a:t>
            </a:r>
            <a:endParaRPr lang="ru-RU" b="1" i="1" dirty="0"/>
          </a:p>
          <a:p>
            <a:pPr lvl="1"/>
            <a:r>
              <a:rPr lang="ru-RU" b="1" dirty="0">
                <a:solidFill>
                  <a:schemeClr val="tx1"/>
                </a:solidFill>
              </a:rPr>
              <a:t>гемолитические </a:t>
            </a:r>
            <a:endParaRPr lang="ru-RU" b="1" i="1" dirty="0"/>
          </a:p>
          <a:p>
            <a:r>
              <a:rPr lang="ru-RU" dirty="0"/>
              <a:t>В зависимости от выраженности снижения уровня гемоглобина выделяют три степени тяжести анемии: </a:t>
            </a:r>
          </a:p>
          <a:p>
            <a:r>
              <a:rPr lang="ru-RU" b="1" dirty="0"/>
              <a:t>Легкая</a:t>
            </a:r>
            <a:r>
              <a:rPr lang="ru-RU" dirty="0"/>
              <a:t> - уровень гемоглобина выше 90 г/л; </a:t>
            </a:r>
            <a:br>
              <a:rPr lang="ru-RU" dirty="0"/>
            </a:br>
            <a:r>
              <a:rPr lang="ru-RU" b="1" dirty="0"/>
              <a:t>Средняя</a:t>
            </a:r>
            <a:r>
              <a:rPr lang="ru-RU" dirty="0"/>
              <a:t> - гемоглобин в пределах 90-70 г/л; </a:t>
            </a:r>
            <a:br>
              <a:rPr lang="ru-RU" dirty="0"/>
            </a:br>
            <a:r>
              <a:rPr lang="ru-RU" b="1" dirty="0"/>
              <a:t>Тяжелая</a:t>
            </a:r>
            <a:r>
              <a:rPr lang="ru-RU" dirty="0"/>
              <a:t> - уровень гемоглобина менее 70 г/л.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Гемоглобин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49286"/>
            <a:ext cx="8229600" cy="367687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Большая часть знаний о физиологии человека и многие аспекты патологии берут свое начало от исследований </a:t>
            </a:r>
            <a:r>
              <a:rPr lang="ru-RU" dirty="0" err="1"/>
              <a:t>Hb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Его белки изучались путем </a:t>
            </a:r>
          </a:p>
          <a:p>
            <a:pPr algn="just"/>
            <a:r>
              <a:rPr lang="ru-RU" dirty="0"/>
              <a:t>кристаллографии структур,</a:t>
            </a:r>
          </a:p>
          <a:p>
            <a:pPr algn="just"/>
            <a:r>
              <a:rPr lang="ru-RU" dirty="0"/>
              <a:t> клонированием и </a:t>
            </a:r>
            <a:r>
              <a:rPr lang="ru-RU" dirty="0" err="1"/>
              <a:t>секвенированием</a:t>
            </a:r>
            <a:r>
              <a:rPr lang="ru-RU" dirty="0"/>
              <a:t> генов,</a:t>
            </a:r>
          </a:p>
          <a:p>
            <a:pPr algn="just"/>
            <a:r>
              <a:rPr lang="ru-RU" dirty="0"/>
              <a:t> изучением ДНК.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Стала известна роль </a:t>
            </a:r>
            <a:r>
              <a:rPr lang="ru-RU" dirty="0" err="1"/>
              <a:t>Hb</a:t>
            </a:r>
            <a:r>
              <a:rPr lang="ru-RU" dirty="0"/>
              <a:t> в транспорте оксидов азота и комплексный контроль альфа и бета </a:t>
            </a:r>
            <a:r>
              <a:rPr lang="ru-RU" dirty="0" err="1"/>
              <a:t>глобиновых</a:t>
            </a:r>
            <a:r>
              <a:rPr lang="ru-RU" dirty="0"/>
              <a:t> генов. Эти данные позволили начать использовать </a:t>
            </a:r>
            <a:r>
              <a:rPr lang="ru-RU" dirty="0" err="1"/>
              <a:t>гидроксимочевину</a:t>
            </a:r>
            <a:r>
              <a:rPr lang="ru-RU" dirty="0"/>
              <a:t> для увеличения уровня фетального </a:t>
            </a:r>
            <a:r>
              <a:rPr lang="ru-RU" dirty="0" err="1"/>
              <a:t>Hb</a:t>
            </a:r>
            <a:r>
              <a:rPr lang="ru-RU" dirty="0"/>
              <a:t> при </a:t>
            </a:r>
            <a:r>
              <a:rPr lang="ru-RU" dirty="0" err="1"/>
              <a:t>серповидноклеточной</a:t>
            </a:r>
            <a:r>
              <a:rPr lang="ru-RU" dirty="0"/>
              <a:t> анемии. </a:t>
            </a:r>
          </a:p>
          <a:p>
            <a:pPr algn="just"/>
            <a:r>
              <a:rPr lang="ru-RU" dirty="0"/>
              <a:t>Пионерами исследований </a:t>
            </a:r>
            <a:r>
              <a:rPr lang="ru-RU" dirty="0" err="1"/>
              <a:t>Hb</a:t>
            </a:r>
            <a:r>
              <a:rPr lang="ru-RU" dirty="0"/>
              <a:t> стали </a:t>
            </a:r>
            <a:r>
              <a:rPr lang="ru-RU" dirty="0" err="1"/>
              <a:t>Лайнус</a:t>
            </a:r>
            <a:r>
              <a:rPr lang="ru-RU" dirty="0"/>
              <a:t> </a:t>
            </a:r>
            <a:r>
              <a:rPr lang="ru-RU" dirty="0" err="1"/>
              <a:t>Поллинг</a:t>
            </a:r>
            <a:r>
              <a:rPr lang="ru-RU" dirty="0"/>
              <a:t>, Макс Перуц, </a:t>
            </a:r>
            <a:r>
              <a:rPr lang="ru-RU" dirty="0" err="1"/>
              <a:t>Вернон</a:t>
            </a:r>
            <a:r>
              <a:rPr lang="ru-RU" dirty="0"/>
              <a:t> </a:t>
            </a:r>
            <a:r>
              <a:rPr lang="ru-RU" dirty="0" err="1"/>
              <a:t>Инграм</a:t>
            </a:r>
            <a:r>
              <a:rPr lang="ru-RU" dirty="0"/>
              <a:t>, Карл </a:t>
            </a:r>
            <a:r>
              <a:rPr lang="ru-RU" dirty="0" err="1"/>
              <a:t>Сингер</a:t>
            </a:r>
            <a:r>
              <a:rPr lang="ru-RU" dirty="0"/>
              <a:t>, Герман </a:t>
            </a:r>
            <a:r>
              <a:rPr lang="ru-RU" dirty="0" err="1"/>
              <a:t>Лехмана</a:t>
            </a:r>
            <a:r>
              <a:rPr lang="ru-RU" dirty="0"/>
              <a:t> и их последователи…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Гемоглобин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/>
              <a:t>Основная функция </a:t>
            </a:r>
            <a:r>
              <a:rPr lang="ru-RU" sz="3600" dirty="0" err="1"/>
              <a:t>Hb</a:t>
            </a:r>
            <a:r>
              <a:rPr lang="ru-RU" sz="3600" dirty="0"/>
              <a:t> у млекопитающих – транспорт кислорода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Молекулы </a:t>
            </a:r>
            <a:r>
              <a:rPr lang="ru-RU" dirty="0" err="1"/>
              <a:t>Hb</a:t>
            </a:r>
            <a:r>
              <a:rPr lang="ru-RU" dirty="0"/>
              <a:t> человека состоят из плотно упакованных протеинов, состоящих из симметричных спаренных </a:t>
            </a:r>
            <a:r>
              <a:rPr lang="ru-RU" dirty="0" err="1"/>
              <a:t>димерных</a:t>
            </a:r>
            <a:r>
              <a:rPr lang="ru-RU" dirty="0"/>
              <a:t> полипептидных цепей: альфа и бета- глобинов, в </a:t>
            </a:r>
            <a:r>
              <a:rPr lang="ru-RU" dirty="0" err="1"/>
              <a:t>тетрамерных</a:t>
            </a:r>
            <a:r>
              <a:rPr lang="ru-RU" dirty="0"/>
              <a:t> структурно-функциональных единицах . Основная функция </a:t>
            </a:r>
            <a:r>
              <a:rPr lang="ru-RU" dirty="0" err="1"/>
              <a:t>Hb</a:t>
            </a:r>
            <a:r>
              <a:rPr lang="ru-RU" dirty="0"/>
              <a:t> у млекопитающих – транспорт кислорода</a:t>
            </a:r>
          </a:p>
          <a:p>
            <a:pPr algn="just"/>
            <a:r>
              <a:rPr lang="ru-RU" dirty="0"/>
              <a:t>от легких к тканям; он вовлечен в специфический транспорт трех других газов: углекислого газа, </a:t>
            </a:r>
            <a:r>
              <a:rPr lang="ru-RU" dirty="0" err="1"/>
              <a:t>монооксида</a:t>
            </a:r>
            <a:r>
              <a:rPr lang="ru-RU" dirty="0"/>
              <a:t> углерода (угарного газа) и нитрита азота (NO).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Концентрацию гемоглобина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49286"/>
            <a:ext cx="8229600" cy="387531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следует измерять, несмотря даже на то, что не вся анемия вызывается дефицитом железа. 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  <a:p>
            <a:pPr algn="just"/>
            <a:r>
              <a:rPr lang="ru-RU" sz="2800" dirty="0"/>
              <a:t>Распространенность анемии является важным показателем здоровья, и когда она используется вместе с другими показателями статуса железа, концентрация гемоглобина может дать информацию о степени дефицита железа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</TotalTime>
  <Words>1454</Words>
  <Application>Microsoft Office PowerPoint</Application>
  <PresentationFormat>Экран (4:3)</PresentationFormat>
  <Paragraphs>109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Book Antiqua</vt:lpstr>
      <vt:lpstr>Calibri</vt:lpstr>
      <vt:lpstr>Times New Roman</vt:lpstr>
      <vt:lpstr>Wingdings</vt:lpstr>
      <vt:lpstr>Hardcover</vt:lpstr>
      <vt:lpstr>Презентация PowerPoint</vt:lpstr>
      <vt:lpstr>Анемии. Виды. Диагностика. Лекция, 2 часа</vt:lpstr>
      <vt:lpstr>Анемия</vt:lpstr>
      <vt:lpstr>Презентация PowerPoint</vt:lpstr>
      <vt:lpstr>В клинической практике наиболее распространена следующая классификация анемий: </vt:lpstr>
      <vt:lpstr>Гемоглобин </vt:lpstr>
      <vt:lpstr>Гемоглобин </vt:lpstr>
      <vt:lpstr>Основная функция Hb у млекопитающих – транспорт кислорода</vt:lpstr>
      <vt:lpstr>Концентрацию гемоглобина </vt:lpstr>
      <vt:lpstr>Презентация PowerPoint</vt:lpstr>
      <vt:lpstr>Анемии и индексы красной крови</vt:lpstr>
      <vt:lpstr>Существует несколько классификаций анемий</vt:lpstr>
      <vt:lpstr>Презентация PowerPoint</vt:lpstr>
      <vt:lpstr>Презентация PowerPoint</vt:lpstr>
      <vt:lpstr>Относительная степень запасов железа на основе концентраций ферритина в сыворотке крови </vt:lpstr>
      <vt:lpstr> Определение фолатного статуса во всех возрастных группах по концентрации фолата в сыворотке крови и эритроцитах с использованием макроцитарной анемии в качестве гематологического индикатора </vt:lpstr>
      <vt:lpstr>Пороговые значения для определения дефицита фолата Values indicative of folate deficiency, based on the concentrations at which megaloblastic anaemia is more likely to appear, are &lt;3 ng/mL (&lt;6.8 nmol/L) in serum and &lt;100 ng/mL (&lt;226.5 nmol/L) in red blood cells.</vt:lpstr>
      <vt:lpstr>Фолат</vt:lpstr>
      <vt:lpstr>Дефицит фолата и витамина B12 </vt:lpstr>
      <vt:lpstr>Фолаты</vt:lpstr>
      <vt:lpstr>Железо </vt:lpstr>
      <vt:lpstr>Кобальт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Запасы железа в организме </vt:lpstr>
      <vt:lpstr>Нормальные концентрации ферритина </vt:lpstr>
      <vt:lpstr>Важно! </vt:lpstr>
      <vt:lpstr>Презентация PowerPoint</vt:lpstr>
      <vt:lpstr>Рекомендации </vt:lpstr>
      <vt:lpstr>Презентация PowerPoint</vt:lpstr>
      <vt:lpstr>Литература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Кабинет</dc:creator>
  <cp:lastModifiedBy>ideapad lenovo</cp:lastModifiedBy>
  <cp:revision>16</cp:revision>
  <dcterms:created xsi:type="dcterms:W3CDTF">2014-09-16T21:35:53Z</dcterms:created>
  <dcterms:modified xsi:type="dcterms:W3CDTF">2019-03-17T20:08:56Z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